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0"/>
  </p:notesMasterIdLst>
  <p:sldIdLst>
    <p:sldId id="258" r:id="rId2"/>
    <p:sldId id="267" r:id="rId3"/>
    <p:sldId id="299" r:id="rId4"/>
    <p:sldId id="270" r:id="rId5"/>
    <p:sldId id="271" r:id="rId6"/>
    <p:sldId id="273" r:id="rId7"/>
    <p:sldId id="274" r:id="rId8"/>
    <p:sldId id="298" r:id="rId9"/>
    <p:sldId id="313" r:id="rId10"/>
    <p:sldId id="314" r:id="rId11"/>
    <p:sldId id="315" r:id="rId12"/>
    <p:sldId id="316" r:id="rId13"/>
    <p:sldId id="300" r:id="rId14"/>
    <p:sldId id="301" r:id="rId15"/>
    <p:sldId id="302" r:id="rId16"/>
    <p:sldId id="304" r:id="rId17"/>
    <p:sldId id="305" r:id="rId18"/>
    <p:sldId id="306" r:id="rId19"/>
    <p:sldId id="307" r:id="rId20"/>
    <p:sldId id="308" r:id="rId21"/>
    <p:sldId id="295" r:id="rId22"/>
    <p:sldId id="296" r:id="rId23"/>
    <p:sldId id="309" r:id="rId24"/>
    <p:sldId id="310" r:id="rId25"/>
    <p:sldId id="311" r:id="rId26"/>
    <p:sldId id="312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06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31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99842FB-71EC-4253-95AF-3CF3D8038D36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0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9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2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0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96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9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9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5720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CSE101-Lec# 18,19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in C</a:t>
            </a:r>
          </a:p>
        </p:txBody>
      </p:sp>
    </p:spTree>
    <p:extLst>
      <p:ext uri="{BB962C8B-B14F-4D97-AF65-F5344CB8AC3E}">
        <p14:creationId xmlns:p14="http://schemas.microsoft.com/office/powerpoint/2010/main" val="2788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Program example-Finding area of circle using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	double </a:t>
            </a:r>
            <a:r>
              <a:rPr lang="en-IN" sz="1800" dirty="0" err="1"/>
              <a:t>radius,area</a:t>
            </a:r>
            <a:r>
              <a:rPr lang="en-IN" sz="1800" dirty="0"/>
              <a:t>=0.0;</a:t>
            </a:r>
          </a:p>
          <a:p>
            <a:pPr marL="0" indent="0">
              <a:buNone/>
            </a:pPr>
            <a:r>
              <a:rPr lang="en-IN" sz="1800" dirty="0"/>
              <a:t>	double *</a:t>
            </a:r>
            <a:r>
              <a:rPr lang="en-IN" sz="1800" dirty="0" err="1"/>
              <a:t>pradius</a:t>
            </a:r>
            <a:r>
              <a:rPr lang="en-IN" sz="1800" dirty="0"/>
              <a:t>=&amp;radius,*</a:t>
            </a:r>
            <a:r>
              <a:rPr lang="en-IN" sz="1800" dirty="0" err="1"/>
              <a:t>parea</a:t>
            </a:r>
            <a:r>
              <a:rPr lang="en-IN" sz="1800" dirty="0"/>
              <a:t>=&amp;area;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/>
              <a:t>("\n Enter the radius of the circle:");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scanf</a:t>
            </a:r>
            <a:r>
              <a:rPr lang="en-IN" sz="1800" dirty="0"/>
              <a:t>("%lf",</a:t>
            </a:r>
            <a:r>
              <a:rPr lang="en-IN" sz="1800" dirty="0" err="1"/>
              <a:t>pradius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	*</a:t>
            </a:r>
            <a:r>
              <a:rPr lang="en-IN" sz="1800" dirty="0" err="1"/>
              <a:t>parea</a:t>
            </a:r>
            <a:r>
              <a:rPr lang="en-IN" sz="1800" dirty="0"/>
              <a:t>=3.14*(*</a:t>
            </a:r>
            <a:r>
              <a:rPr lang="en-IN" sz="1800" dirty="0" err="1"/>
              <a:t>pradius</a:t>
            </a:r>
            <a:r>
              <a:rPr lang="en-IN" sz="1800" dirty="0"/>
              <a:t>)*(*</a:t>
            </a:r>
            <a:r>
              <a:rPr lang="en-IN" sz="1800" dirty="0" err="1"/>
              <a:t>pradius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              </a:t>
            </a:r>
            <a:r>
              <a:rPr lang="en-IN" sz="1800" dirty="0" err="1"/>
              <a:t>printf</a:t>
            </a:r>
            <a:r>
              <a:rPr lang="en-IN" sz="1800" dirty="0"/>
              <a:t>("\n The area of the circle with radius %.2lf = %.2lf",*</a:t>
            </a:r>
            <a:r>
              <a:rPr lang="en-IN" sz="1800" dirty="0" err="1"/>
              <a:t>pradius</a:t>
            </a:r>
            <a:r>
              <a:rPr lang="en-IN" sz="1800" dirty="0"/>
              <a:t>,*</a:t>
            </a:r>
            <a:r>
              <a:rPr lang="en-IN" sz="1800" dirty="0" err="1"/>
              <a:t>parea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	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44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Program example-Factorial of a number using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i,n,fact</a:t>
            </a:r>
            <a:r>
              <a:rPr lang="en-IN" dirty="0"/>
              <a:t>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pn</a:t>
            </a:r>
            <a:r>
              <a:rPr lang="en-IN" dirty="0"/>
              <a:t>,*</a:t>
            </a:r>
            <a:r>
              <a:rPr lang="en-IN" dirty="0" err="1"/>
              <a:t>pfact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pn</a:t>
            </a:r>
            <a:r>
              <a:rPr lang="en-IN" dirty="0"/>
              <a:t>=&amp;n;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pfact</a:t>
            </a:r>
            <a:r>
              <a:rPr lang="en-IN" dirty="0"/>
              <a:t>=&amp;fact;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number:");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</a:t>
            </a:r>
            <a:r>
              <a:rPr lang="en-IN" dirty="0" err="1"/>
              <a:t>pn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=1;i&lt;=*</a:t>
            </a:r>
            <a:r>
              <a:rPr lang="en-IN" dirty="0" err="1"/>
              <a:t>pn;i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*</a:t>
            </a:r>
            <a:r>
              <a:rPr lang="en-IN" dirty="0" err="1"/>
              <a:t>pfact</a:t>
            </a:r>
            <a:r>
              <a:rPr lang="en-IN" dirty="0"/>
              <a:t>=*</a:t>
            </a:r>
            <a:r>
              <a:rPr lang="en-IN" dirty="0" err="1"/>
              <a:t>pfact</a:t>
            </a:r>
            <a:r>
              <a:rPr lang="en-IN" dirty="0"/>
              <a:t>*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Factorial of number is:%d",*</a:t>
            </a:r>
            <a:r>
              <a:rPr lang="en-IN" dirty="0" err="1"/>
              <a:t>pfact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68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Program example-Reverse of a number using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n, </a:t>
            </a:r>
            <a:r>
              <a:rPr lang="en-IN" dirty="0" err="1"/>
              <a:t>reversedNumber</a:t>
            </a:r>
            <a:r>
              <a:rPr lang="en-IN" dirty="0"/>
              <a:t> = 0, remainder;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pn</a:t>
            </a:r>
            <a:r>
              <a:rPr lang="en-IN" dirty="0"/>
              <a:t>,*prn,*</a:t>
            </a:r>
            <a:r>
              <a:rPr lang="en-IN" dirty="0" err="1"/>
              <a:t>pr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pn</a:t>
            </a:r>
            <a:r>
              <a:rPr lang="en-IN" dirty="0"/>
              <a:t>=&amp;n;</a:t>
            </a:r>
          </a:p>
          <a:p>
            <a:pPr marL="0" indent="0">
              <a:buNone/>
            </a:pPr>
            <a:r>
              <a:rPr lang="en-IN" dirty="0"/>
              <a:t>    prn=&amp;</a:t>
            </a:r>
            <a:r>
              <a:rPr lang="en-IN" dirty="0" err="1"/>
              <a:t>reversedNumber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</a:t>
            </a:r>
            <a:r>
              <a:rPr lang="en-IN" dirty="0"/>
              <a:t>=&amp;remainder;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an integer: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</a:t>
            </a:r>
            <a:r>
              <a:rPr lang="en-IN" dirty="0" err="1"/>
              <a:t>pn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while(*</a:t>
            </a:r>
            <a:r>
              <a:rPr lang="en-IN" dirty="0" err="1"/>
              <a:t>pn</a:t>
            </a:r>
            <a:r>
              <a:rPr lang="en-IN" dirty="0"/>
              <a:t> != 0)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*</a:t>
            </a:r>
            <a:r>
              <a:rPr lang="en-IN" dirty="0" err="1"/>
              <a:t>pr</a:t>
            </a:r>
            <a:r>
              <a:rPr lang="en-IN" dirty="0"/>
              <a:t> = *pn%10;</a:t>
            </a:r>
          </a:p>
          <a:p>
            <a:pPr marL="0" indent="0">
              <a:buNone/>
            </a:pPr>
            <a:r>
              <a:rPr lang="en-IN" dirty="0"/>
              <a:t>        *prn = *prn*10 + *</a:t>
            </a:r>
            <a:r>
              <a:rPr lang="en-IN" dirty="0" err="1"/>
              <a:t>pr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*</a:t>
            </a:r>
            <a:r>
              <a:rPr lang="en-IN" dirty="0" err="1"/>
              <a:t>pn</a:t>
            </a:r>
            <a:r>
              <a:rPr lang="en-IN" dirty="0"/>
              <a:t> = *</a:t>
            </a:r>
            <a:r>
              <a:rPr lang="en-IN" dirty="0" err="1"/>
              <a:t>pn</a:t>
            </a:r>
            <a:r>
              <a:rPr lang="en-IN" dirty="0"/>
              <a:t>/10;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("Reversed Number = %d",*prn);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78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Null pointer</a:t>
            </a:r>
          </a:p>
          <a:p>
            <a:r>
              <a:rPr lang="en-IN" dirty="0"/>
              <a:t>Wild pointer</a:t>
            </a:r>
          </a:p>
          <a:p>
            <a:r>
              <a:rPr lang="en-IN" dirty="0"/>
              <a:t>Generic pointer(or void) pointer</a:t>
            </a:r>
          </a:p>
          <a:p>
            <a:r>
              <a:rPr lang="en-IN" dirty="0"/>
              <a:t>Constant pointer</a:t>
            </a:r>
          </a:p>
          <a:p>
            <a:r>
              <a:rPr lang="en-IN" dirty="0"/>
              <a:t>Dangling pointer</a:t>
            </a:r>
          </a:p>
        </p:txBody>
      </p:sp>
    </p:spTree>
    <p:extLst>
      <p:ext uri="{BB962C8B-B14F-4D97-AF65-F5344CB8AC3E}">
        <p14:creationId xmlns:p14="http://schemas.microsoft.com/office/powerpoint/2010/main" val="98141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0540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A Null Pointer is a pointer that does not point to any memory location</a:t>
            </a:r>
          </a:p>
          <a:p>
            <a:r>
              <a:rPr lang="en-IN" dirty="0"/>
              <a:t>It is used to initialize a pointer variable when the pointer does not point to a valid memory address.</a:t>
            </a:r>
          </a:p>
          <a:p>
            <a:r>
              <a:rPr lang="en-IN" dirty="0"/>
              <a:t>So, if we don’t know in the initial phases, where the pointer will point? , it is better to initialize pointer with NULL address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To declare a null pointer you may use the predefined constant NULL,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	</a:t>
            </a:r>
            <a:r>
              <a:rPr lang="en-US" altLang="en-US" dirty="0" err="1">
                <a:solidFill>
                  <a:srgbClr val="0070C0"/>
                </a:solidFill>
              </a:rPr>
              <a:t>int</a:t>
            </a:r>
            <a:r>
              <a:rPr lang="en-US" altLang="en-US" dirty="0">
                <a:solidFill>
                  <a:srgbClr val="0070C0"/>
                </a:solidFill>
              </a:rPr>
              <a:t> *</a:t>
            </a:r>
            <a:r>
              <a:rPr lang="en-US" altLang="en-US" dirty="0" err="1">
                <a:solidFill>
                  <a:srgbClr val="0070C0"/>
                </a:solidFill>
              </a:rPr>
              <a:t>ptr</a:t>
            </a:r>
            <a:r>
              <a:rPr lang="en-US" altLang="en-US" dirty="0">
                <a:solidFill>
                  <a:srgbClr val="0070C0"/>
                </a:solidFill>
              </a:rPr>
              <a:t> = NULL;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    or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     </a:t>
            </a:r>
            <a:r>
              <a:rPr lang="en-US" altLang="en-US" dirty="0" err="1">
                <a:solidFill>
                  <a:srgbClr val="0070C0"/>
                </a:solidFill>
              </a:rPr>
              <a:t>int</a:t>
            </a:r>
            <a:r>
              <a:rPr lang="en-US" altLang="en-US" dirty="0">
                <a:solidFill>
                  <a:srgbClr val="0070C0"/>
                </a:solidFill>
              </a:rPr>
              <a:t> *</a:t>
            </a:r>
            <a:r>
              <a:rPr lang="en-US" altLang="en-US" dirty="0" err="1">
                <a:solidFill>
                  <a:srgbClr val="0070C0"/>
                </a:solidFill>
              </a:rPr>
              <a:t>ptr</a:t>
            </a:r>
            <a:r>
              <a:rPr lang="en-US" altLang="en-US" dirty="0">
                <a:solidFill>
                  <a:srgbClr val="0070C0"/>
                </a:solidFill>
              </a:rPr>
              <a:t>=0;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 We can overwrite the NULL address hold by NULL pointer with some valid address also, in the later stages of program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b="1" i="1" dirty="0">
                <a:solidFill>
                  <a:schemeClr val="tx1"/>
                </a:solidFill>
              </a:rPr>
              <a:t>Note: It is invalid to dereference a null pointer.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25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*</a:t>
            </a:r>
            <a:r>
              <a:rPr lang="en-IN" sz="1800" dirty="0" err="1"/>
              <a:t>ptr</a:t>
            </a:r>
            <a:r>
              <a:rPr lang="en-IN" sz="1800" dirty="0"/>
              <a:t>=NULL;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a=10;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/>
              <a:t>("%u",</a:t>
            </a:r>
            <a:r>
              <a:rPr lang="en-IN" sz="1800" dirty="0" err="1"/>
              <a:t>ptr</a:t>
            </a:r>
            <a:r>
              <a:rPr lang="en-IN" sz="1800" dirty="0"/>
              <a:t>);// 0 will be displayed</a:t>
            </a:r>
          </a:p>
          <a:p>
            <a:pPr marL="0" indent="0">
              <a:buNone/>
            </a:pPr>
            <a:r>
              <a:rPr lang="en-IN" sz="1800" dirty="0"/>
              <a:t>                  </a:t>
            </a:r>
            <a:r>
              <a:rPr lang="en-IN" sz="1800" dirty="0" err="1"/>
              <a:t>printf</a:t>
            </a:r>
            <a:r>
              <a:rPr lang="en-IN" sz="1800" dirty="0"/>
              <a:t>(“%d”,*</a:t>
            </a:r>
            <a:r>
              <a:rPr lang="en-IN" sz="1800" dirty="0" err="1"/>
              <a:t>ptr</a:t>
            </a:r>
            <a:r>
              <a:rPr lang="en-IN" sz="1800" dirty="0"/>
              <a:t>);//Invalid(Dereferencing), as </a:t>
            </a:r>
            <a:r>
              <a:rPr lang="en-IN" sz="1800" dirty="0" err="1"/>
              <a:t>ptr</a:t>
            </a:r>
            <a:r>
              <a:rPr lang="en-IN" sz="1800" dirty="0"/>
              <a:t> is NULL at this point.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ptr</a:t>
            </a:r>
            <a:r>
              <a:rPr lang="en-IN" sz="1800" dirty="0"/>
              <a:t>=&amp;a;</a:t>
            </a:r>
          </a:p>
          <a:p>
            <a:pPr marL="0" indent="0"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n%d</a:t>
            </a:r>
            <a:r>
              <a:rPr lang="en-IN" sz="1800" dirty="0"/>
              <a:t>",*</a:t>
            </a:r>
            <a:r>
              <a:rPr lang="en-IN" sz="1800" dirty="0" err="1"/>
              <a:t>ptr</a:t>
            </a:r>
            <a:r>
              <a:rPr lang="en-IN" sz="1800" dirty="0"/>
              <a:t>);//Now it is allowed, as NULL pointer has starting pointing somewhere</a:t>
            </a:r>
          </a:p>
          <a:p>
            <a:pPr marL="0" indent="0">
              <a:buNone/>
            </a:pPr>
            <a:r>
              <a:rPr lang="en-IN" sz="1800" dirty="0"/>
              <a:t>	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2511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Wild pointer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Pointer which are not initialized during its definition holding some junk value( or Garbage address) are Wild pointer.</a:t>
            </a:r>
          </a:p>
          <a:p>
            <a:pPr algn="just"/>
            <a:r>
              <a:rPr lang="en-US" sz="2800" dirty="0"/>
              <a:t>Example of wild pointer:</a:t>
            </a:r>
          </a:p>
          <a:p>
            <a:pPr algn="just">
              <a:buNone/>
            </a:pPr>
            <a:r>
              <a:rPr lang="en-US" sz="2800" dirty="0"/>
              <a:t>    		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int *</a:t>
            </a:r>
            <a:r>
              <a:rPr lang="en-US" sz="2800" dirty="0" err="1">
                <a:solidFill>
                  <a:srgbClr val="FF0000"/>
                </a:solidFill>
                <a:latin typeface="Lucida Console" pitchFamily="49" charset="0"/>
              </a:rPr>
              <a:t>ptr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;</a:t>
            </a:r>
            <a:endParaRPr lang="en-US" sz="2800" dirty="0"/>
          </a:p>
          <a:p>
            <a:pPr algn="just"/>
            <a:r>
              <a:rPr lang="en-US" sz="2800" dirty="0"/>
              <a:t>Every pointer when it is not initialized is defined as a wild pointer.</a:t>
            </a:r>
          </a:p>
          <a:p>
            <a:pPr algn="just"/>
            <a:r>
              <a:rPr lang="en-US" sz="2800" dirty="0"/>
              <a:t>As pointer get initialized, start pointing to some variable its defined as pointer, not a wild one.</a:t>
            </a:r>
          </a:p>
        </p:txBody>
      </p:sp>
    </p:spTree>
    <p:extLst>
      <p:ext uri="{BB962C8B-B14F-4D97-AF65-F5344CB8AC3E}">
        <p14:creationId xmlns:p14="http://schemas.microsoft.com/office/powerpoint/2010/main" val="33249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                  </a:t>
            </a:r>
            <a:r>
              <a:rPr lang="en-IN" sz="1800" dirty="0" err="1"/>
              <a:t>int</a:t>
            </a:r>
            <a:r>
              <a:rPr lang="en-IN" sz="1800" dirty="0"/>
              <a:t> *</a:t>
            </a:r>
            <a:r>
              <a:rPr lang="en-IN" sz="1800" dirty="0" err="1"/>
              <a:t>ptr</a:t>
            </a:r>
            <a:r>
              <a:rPr lang="en-IN" sz="1800" dirty="0"/>
              <a:t>;//Wild pointer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a=10;</a:t>
            </a:r>
          </a:p>
          <a:p>
            <a:pPr marL="0" indent="0">
              <a:buNone/>
            </a:pPr>
            <a:r>
              <a:rPr lang="en-IN" sz="1800" dirty="0"/>
              <a:t>	//</a:t>
            </a:r>
            <a:r>
              <a:rPr lang="en-IN" sz="1800" dirty="0" err="1"/>
              <a:t>printf</a:t>
            </a:r>
            <a:r>
              <a:rPr lang="en-IN" sz="1800" dirty="0"/>
              <a:t>("%u",</a:t>
            </a:r>
            <a:r>
              <a:rPr lang="en-IN" sz="1800" dirty="0" err="1"/>
              <a:t>ptr</a:t>
            </a:r>
            <a:r>
              <a:rPr lang="en-IN" sz="1800" dirty="0"/>
              <a:t>);//Gives garbage address value</a:t>
            </a:r>
          </a:p>
          <a:p>
            <a:pPr marL="0" indent="0">
              <a:buNone/>
            </a:pPr>
            <a:r>
              <a:rPr lang="en-IN" sz="1800" dirty="0"/>
              <a:t>	//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n%d</a:t>
            </a:r>
            <a:r>
              <a:rPr lang="en-IN" sz="1800" dirty="0"/>
              <a:t>",*</a:t>
            </a:r>
            <a:r>
              <a:rPr lang="en-IN" sz="1800" dirty="0" err="1"/>
              <a:t>ptr</a:t>
            </a:r>
            <a:r>
              <a:rPr lang="en-IN" sz="1800" dirty="0"/>
              <a:t>);//Gives garbage value stored in the garbage address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ptr</a:t>
            </a:r>
            <a:r>
              <a:rPr lang="en-IN" sz="1800" dirty="0"/>
              <a:t>=&amp;a;//Now </a:t>
            </a:r>
            <a:r>
              <a:rPr lang="en-IN" sz="1800" dirty="0" err="1"/>
              <a:t>ptr</a:t>
            </a:r>
            <a:r>
              <a:rPr lang="en-IN" sz="1800" dirty="0"/>
              <a:t> is not a wild pointer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n%d</a:t>
            </a:r>
            <a:r>
              <a:rPr lang="en-IN" sz="1800" dirty="0"/>
              <a:t>",*</a:t>
            </a:r>
            <a:r>
              <a:rPr lang="en-IN" sz="1800" dirty="0" err="1"/>
              <a:t>ptr</a:t>
            </a:r>
            <a:r>
              <a:rPr lang="en-IN" sz="1800" dirty="0"/>
              <a:t>);//</a:t>
            </a:r>
          </a:p>
          <a:p>
            <a:pPr marL="0" indent="0">
              <a:buNone/>
            </a:pPr>
            <a:r>
              <a:rPr lang="en-IN" sz="1800" dirty="0"/>
              <a:t>	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91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Void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Is a pointer that can hold the address of variables of different data types at different times also called generic pointer.</a:t>
            </a:r>
          </a:p>
          <a:p>
            <a:pPr algn="just"/>
            <a:r>
              <a:rPr lang="en-IN" dirty="0"/>
              <a:t>The syntax for declaring a void pointer is</a:t>
            </a:r>
          </a:p>
          <a:p>
            <a:pPr algn="just">
              <a:buNone/>
            </a:pPr>
            <a:r>
              <a:rPr lang="en-IN" sz="2200" b="1" dirty="0">
                <a:solidFill>
                  <a:srgbClr val="FF0000"/>
                </a:solidFill>
                <a:latin typeface="Lucida Console" pitchFamily="49" charset="0"/>
              </a:rPr>
              <a:t>		</a:t>
            </a:r>
            <a:r>
              <a:rPr lang="en-IN" sz="2400" b="1" dirty="0">
                <a:solidFill>
                  <a:srgbClr val="FF0000"/>
                </a:solidFill>
                <a:latin typeface="Lucida Console" pitchFamily="49" charset="0"/>
              </a:rPr>
              <a:t>void *</a:t>
            </a:r>
            <a:r>
              <a:rPr lang="en-IN" sz="2400" b="1" dirty="0" err="1">
                <a:solidFill>
                  <a:srgbClr val="FF0000"/>
                </a:solidFill>
                <a:latin typeface="Lucida Console" pitchFamily="49" charset="0"/>
              </a:rPr>
              <a:t>pointer_name</a:t>
            </a:r>
            <a:r>
              <a:rPr lang="en-IN" sz="24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algn="just"/>
            <a:r>
              <a:rPr lang="en-IN" dirty="0"/>
              <a:t>Here, the keyword </a:t>
            </a:r>
            <a:r>
              <a:rPr lang="en-IN" b="1" dirty="0">
                <a:latin typeface="Lucida Console" pitchFamily="49" charset="0"/>
              </a:rPr>
              <a:t>void</a:t>
            </a:r>
            <a:r>
              <a:rPr lang="en-IN" dirty="0"/>
              <a:t> represents that the pointer can point to value of any data type.</a:t>
            </a:r>
          </a:p>
          <a:p>
            <a:pPr algn="just"/>
            <a:r>
              <a:rPr lang="en-IN" dirty="0"/>
              <a:t>But before accessing the value through generic pointer by dereferencing it, it must be properly </a:t>
            </a:r>
            <a:r>
              <a:rPr lang="en-IN" b="1" dirty="0" err="1"/>
              <a:t>typecasted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To </a:t>
            </a:r>
            <a:r>
              <a:rPr lang="en-US" dirty="0"/>
              <a:t>Print value stored in pointer variable:</a:t>
            </a:r>
          </a:p>
          <a:p>
            <a:pPr lvl="1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Lucida Console" pitchFamily="49" charset="0"/>
              </a:rPr>
              <a:t>	*(</a:t>
            </a:r>
            <a:r>
              <a:rPr lang="en-US" sz="2400" b="1" dirty="0" err="1">
                <a:solidFill>
                  <a:srgbClr val="FF0000"/>
                </a:solidFill>
                <a:latin typeface="Lucida Console" pitchFamily="49" charset="0"/>
              </a:rPr>
              <a:t>data_type</a:t>
            </a:r>
            <a:r>
              <a:rPr lang="en-US" sz="2400" b="1" dirty="0">
                <a:solidFill>
                  <a:srgbClr val="FF0000"/>
                </a:solidFill>
                <a:latin typeface="Lucida Console" pitchFamily="49" charset="0"/>
              </a:rPr>
              <a:t>*) </a:t>
            </a:r>
            <a:r>
              <a:rPr lang="en-US" sz="2400" b="1" dirty="0" err="1">
                <a:solidFill>
                  <a:srgbClr val="FF0000"/>
                </a:solidFill>
                <a:latin typeface="Lucida Console" pitchFamily="49" charset="0"/>
              </a:rPr>
              <a:t>pointer_name</a:t>
            </a:r>
            <a:r>
              <a:rPr lang="en-US" sz="24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7723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IN" b="1" dirty="0"/>
              <a:t>Limitations of void pointers:</a:t>
            </a:r>
          </a:p>
          <a:p>
            <a:r>
              <a:rPr lang="en-IN" dirty="0"/>
              <a:t>void pointers cannot be directly dereferenced. They need to be appropriately </a:t>
            </a:r>
            <a:r>
              <a:rPr lang="en-IN" dirty="0" err="1"/>
              <a:t>typecasted</a:t>
            </a:r>
            <a:r>
              <a:rPr lang="en-IN" dirty="0"/>
              <a:t>.</a:t>
            </a:r>
          </a:p>
          <a:p>
            <a:r>
              <a:rPr lang="en-IN" dirty="0"/>
              <a:t>Pointer arithmetic cannot be performed on void pointers. 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13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28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Introduction-Pointer declaration and Initialization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A pointer is a variable that holds the address of another variable. </a:t>
            </a:r>
          </a:p>
          <a:p>
            <a:pPr>
              <a:lnSpc>
                <a:spcPct val="13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The general syntax of declaring pointer variable is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</a:rPr>
              <a:t>data_type</a:t>
            </a:r>
            <a:r>
              <a:rPr lang="en-US" altLang="en-US" sz="1600" dirty="0">
                <a:solidFill>
                  <a:schemeClr val="tx1"/>
                </a:solidFill>
              </a:rPr>
              <a:t> *</a:t>
            </a:r>
            <a:r>
              <a:rPr lang="en-US" altLang="en-US" sz="1600" dirty="0" err="1">
                <a:solidFill>
                  <a:schemeClr val="tx1"/>
                </a:solidFill>
              </a:rPr>
              <a:t>ptr_name</a:t>
            </a:r>
            <a:r>
              <a:rPr lang="en-US" altLang="en-US" sz="1600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Here, </a:t>
            </a:r>
            <a:r>
              <a:rPr lang="en-US" altLang="en-US" sz="1600" dirty="0" err="1">
                <a:solidFill>
                  <a:schemeClr val="tx1"/>
                </a:solidFill>
              </a:rPr>
              <a:t>data_type</a:t>
            </a:r>
            <a:r>
              <a:rPr lang="en-US" altLang="en-US" sz="1600" dirty="0">
                <a:solidFill>
                  <a:schemeClr val="tx1"/>
                </a:solidFill>
              </a:rPr>
              <a:t> is the data type of the value that the pointer will point to. For example: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int</a:t>
            </a:r>
            <a:r>
              <a:rPr lang="en-US" altLang="en-US" sz="1600" b="1" i="1" dirty="0">
                <a:solidFill>
                  <a:schemeClr val="tx1"/>
                </a:solidFill>
              </a:rPr>
              <a:t> *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pnum</a:t>
            </a:r>
            <a:r>
              <a:rPr lang="en-US" altLang="en-US" sz="1600" b="1" i="1" dirty="0">
                <a:solidFill>
                  <a:schemeClr val="tx1"/>
                </a:solidFill>
              </a:rPr>
              <a:t>;	char *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pch</a:t>
            </a:r>
            <a:r>
              <a:rPr lang="en-US" altLang="en-US" sz="1600" b="1" i="1" dirty="0">
                <a:solidFill>
                  <a:schemeClr val="tx1"/>
                </a:solidFill>
              </a:rPr>
              <a:t>;	float *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pfnum</a:t>
            </a:r>
            <a:r>
              <a:rPr lang="en-US" altLang="en-US" sz="1600" b="1" i="1" dirty="0">
                <a:solidFill>
                  <a:schemeClr val="tx1"/>
                </a:solidFill>
              </a:rPr>
              <a:t>;  //Pointer declaration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</a:rPr>
              <a:t> x= 10;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int</a:t>
            </a:r>
            <a:r>
              <a:rPr lang="en-US" altLang="en-US" sz="1600" b="1" i="1" dirty="0">
                <a:solidFill>
                  <a:schemeClr val="tx1"/>
                </a:solidFill>
              </a:rPr>
              <a:t> *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ptr</a:t>
            </a:r>
            <a:r>
              <a:rPr lang="en-US" altLang="en-US" sz="1600" b="1" i="1" dirty="0">
                <a:solidFill>
                  <a:schemeClr val="tx1"/>
                </a:solidFill>
              </a:rPr>
              <a:t> = &amp;x;    //Pointer initialization[ When some variable’s address is assigned to pointer, it is said to be initialized]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The '*' informs the compiler that </a:t>
            </a:r>
            <a:r>
              <a:rPr lang="en-US" altLang="en-US" sz="1600" dirty="0" err="1">
                <a:solidFill>
                  <a:schemeClr val="tx1"/>
                </a:solidFill>
              </a:rPr>
              <a:t>ptr</a:t>
            </a:r>
            <a:r>
              <a:rPr lang="en-US" altLang="en-US" sz="1600" dirty="0">
                <a:solidFill>
                  <a:schemeClr val="tx1"/>
                </a:solidFill>
              </a:rPr>
              <a:t> is a pointer variable and the </a:t>
            </a:r>
            <a:r>
              <a:rPr lang="en-US" altLang="en-US" sz="1600" dirty="0" err="1">
                <a:solidFill>
                  <a:schemeClr val="tx1"/>
                </a:solidFill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</a:rPr>
              <a:t> specifies that it will store the address of an integer variable. [ ‘*’ is also known as indirection/ or </a:t>
            </a:r>
            <a:r>
              <a:rPr lang="en-US" altLang="en-US" sz="1600" dirty="0" err="1">
                <a:solidFill>
                  <a:schemeClr val="tx1"/>
                </a:solidFill>
              </a:rPr>
              <a:t>deferencing</a:t>
            </a:r>
            <a:r>
              <a:rPr lang="en-US" altLang="en-US" sz="1600" dirty="0">
                <a:solidFill>
                  <a:schemeClr val="tx1"/>
                </a:solidFill>
              </a:rPr>
              <a:t>/ or value at address operator]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The &amp; operator retrieves the address of x, and copies that to the contents of the pointer </a:t>
            </a:r>
            <a:r>
              <a:rPr lang="en-US" altLang="en-US" sz="1600" dirty="0" err="1">
                <a:solidFill>
                  <a:schemeClr val="tx1"/>
                </a:solidFill>
              </a:rPr>
              <a:t>ptr</a:t>
            </a:r>
            <a:r>
              <a:rPr lang="en-US" altLang="en-US" sz="1600" dirty="0">
                <a:solidFill>
                  <a:schemeClr val="tx1"/>
                </a:solidFill>
              </a:rPr>
              <a:t>. [ ‘&amp;’ is also known as address of operator]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5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stdio.h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err="1"/>
              <a:t>int</a:t>
            </a:r>
            <a:r>
              <a:rPr lang="en-IN" sz="2600" dirty="0"/>
              <a:t> main()</a:t>
            </a:r>
          </a:p>
          <a:p>
            <a:pPr marL="0" indent="0">
              <a:buNone/>
            </a:pPr>
            <a:r>
              <a:rPr lang="en-IN" sz="2600" dirty="0"/>
              <a:t>{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int</a:t>
            </a:r>
            <a:r>
              <a:rPr lang="en-IN" sz="2600" dirty="0"/>
              <a:t> x=10;</a:t>
            </a:r>
          </a:p>
          <a:p>
            <a:pPr marL="0" indent="0">
              <a:buNone/>
            </a:pPr>
            <a:r>
              <a:rPr lang="en-IN" sz="2600" dirty="0"/>
              <a:t>	char </a:t>
            </a:r>
            <a:r>
              <a:rPr lang="en-IN" sz="2600" dirty="0" err="1"/>
              <a:t>ch</a:t>
            </a:r>
            <a:r>
              <a:rPr lang="en-IN" sz="2600" dirty="0"/>
              <a:t>='A';</a:t>
            </a:r>
          </a:p>
          <a:p>
            <a:pPr marL="0" indent="0">
              <a:buNone/>
            </a:pPr>
            <a:r>
              <a:rPr lang="en-IN" sz="2600" dirty="0"/>
              <a:t>	void *</a:t>
            </a:r>
            <a:r>
              <a:rPr lang="en-IN" sz="2600" dirty="0" err="1"/>
              <a:t>gp</a:t>
            </a:r>
            <a:r>
              <a:rPr lang="en-IN" sz="2600" dirty="0"/>
              <a:t>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gp</a:t>
            </a:r>
            <a:r>
              <a:rPr lang="en-IN" sz="2600" dirty="0"/>
              <a:t>=&amp;x;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printf</a:t>
            </a:r>
            <a:r>
              <a:rPr lang="en-IN" sz="2600" dirty="0"/>
              <a:t>("\n Generic pointer points to the integer value=%d",*(</a:t>
            </a:r>
            <a:r>
              <a:rPr lang="en-IN" sz="2600" dirty="0" err="1"/>
              <a:t>int</a:t>
            </a:r>
            <a:r>
              <a:rPr lang="en-IN" sz="2600" dirty="0"/>
              <a:t>*)</a:t>
            </a:r>
            <a:r>
              <a:rPr lang="en-IN" sz="2600" dirty="0" err="1"/>
              <a:t>gp</a:t>
            </a:r>
            <a:r>
              <a:rPr lang="en-IN" sz="2600" dirty="0"/>
              <a:t>);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gp</a:t>
            </a:r>
            <a:r>
              <a:rPr lang="en-IN" sz="2600" dirty="0"/>
              <a:t>=&amp;</a:t>
            </a:r>
            <a:r>
              <a:rPr lang="en-IN" sz="2600" dirty="0" err="1"/>
              <a:t>ch</a:t>
            </a:r>
            <a:r>
              <a:rPr lang="en-IN" sz="2600" dirty="0"/>
              <a:t>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printf</a:t>
            </a:r>
            <a:r>
              <a:rPr lang="en-IN" sz="2600" dirty="0"/>
              <a:t>("\n Generic pointer now points to the character %c",*(char*)</a:t>
            </a:r>
            <a:r>
              <a:rPr lang="en-IN" sz="2600" dirty="0" err="1"/>
              <a:t>gp</a:t>
            </a:r>
            <a:r>
              <a:rPr lang="en-IN" sz="2600" dirty="0"/>
              <a:t>);</a:t>
            </a:r>
          </a:p>
          <a:p>
            <a:pPr marL="0" indent="0">
              <a:buNone/>
            </a:pPr>
            <a:r>
              <a:rPr lang="en-IN" sz="2600" dirty="0"/>
              <a:t>	return 0;</a:t>
            </a:r>
          </a:p>
          <a:p>
            <a:pPr marL="0" indent="0">
              <a:buNone/>
            </a:pPr>
            <a:r>
              <a:rPr lang="en-IN" sz="2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2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Constant Pointers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A constant pointer, </a:t>
            </a:r>
            <a:r>
              <a:rPr lang="en-US" sz="2400" b="1" dirty="0" err="1">
                <a:latin typeface="Courier New" pitchFamily="49" charset="0"/>
              </a:rPr>
              <a:t>ptr</a:t>
            </a:r>
            <a:r>
              <a:rPr lang="en-US" sz="2400" b="1" dirty="0">
                <a:latin typeface="Courier New" pitchFamily="49" charset="0"/>
              </a:rPr>
              <a:t>,</a:t>
            </a:r>
            <a:r>
              <a:rPr lang="en-US" sz="2400" dirty="0"/>
              <a:t> is a pointer that is initialized with an address, and cannot point to anything else.</a:t>
            </a:r>
          </a:p>
          <a:p>
            <a:pPr eaLnBrk="1" hangingPunct="1"/>
            <a:r>
              <a:rPr lang="en-US" sz="2400" dirty="0"/>
              <a:t>But we can use </a:t>
            </a:r>
            <a:r>
              <a:rPr lang="en-US" sz="2400" b="1" dirty="0" err="1">
                <a:latin typeface="Courier New" pitchFamily="49" charset="0"/>
              </a:rPr>
              <a:t>ptr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dirty="0"/>
              <a:t>to change the contents of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dirty="0"/>
              <a:t>variable pointing to</a:t>
            </a:r>
          </a:p>
          <a:p>
            <a:pPr eaLnBrk="1" hangingPunct="1"/>
            <a:r>
              <a:rPr lang="en-US" sz="2400" dirty="0"/>
              <a:t>Example</a:t>
            </a:r>
            <a:br>
              <a:rPr lang="en-US" sz="2400" dirty="0"/>
            </a:br>
            <a:r>
              <a:rPr lang="en-US" sz="2400" b="1" dirty="0">
                <a:latin typeface="Courier New" pitchFamily="49" charset="0"/>
              </a:rPr>
              <a:t>int value = 22;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int 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* const </a:t>
            </a:r>
            <a:r>
              <a:rPr lang="en-US" sz="2400" b="1" dirty="0" err="1">
                <a:latin typeface="Courier New" pitchFamily="49" charset="0"/>
              </a:rPr>
              <a:t>ptr</a:t>
            </a:r>
            <a:r>
              <a:rPr lang="en-US" sz="2400" b="1" dirty="0">
                <a:latin typeface="Courier New" pitchFamily="49" charset="0"/>
              </a:rPr>
              <a:t> = &amp;value;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Constant Pointer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420624" indent="-384048">
              <a:defRPr/>
            </a:pPr>
            <a:r>
              <a:rPr lang="en-US" dirty="0"/>
              <a:t>Example:</a:t>
            </a:r>
            <a:br>
              <a:rPr lang="en-US" dirty="0"/>
            </a:br>
            <a:r>
              <a:rPr lang="en-US" sz="2000" b="1" dirty="0">
                <a:latin typeface="Lucida Console" pitchFamily="49" charset="0"/>
              </a:rPr>
              <a:t>int * const ptr2</a:t>
            </a:r>
            <a:r>
              <a:rPr lang="en-US" b="1" dirty="0"/>
              <a:t> </a:t>
            </a:r>
          </a:p>
          <a:p>
            <a:pPr marL="420624" indent="-384048" algn="just">
              <a:buNone/>
              <a:defRPr/>
            </a:pPr>
            <a:r>
              <a:rPr lang="en-US" b="1" dirty="0"/>
              <a:t>	</a:t>
            </a:r>
            <a:r>
              <a:rPr lang="en-US" dirty="0"/>
              <a:t>indicates that  ptr2 is a pointer which is constant. This means that ptr2 cannot be made to point to another integer.</a:t>
            </a:r>
          </a:p>
          <a:p>
            <a:pPr marL="420624" indent="-384048" algn="just">
              <a:defRPr/>
            </a:pPr>
            <a:r>
              <a:rPr lang="en-US" dirty="0"/>
              <a:t> However the integer pointed by ptr2 can be changed.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var1 = 60, var2 = 70;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 = &amp;var1;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ptr</a:t>
            </a:r>
            <a:r>
              <a:rPr lang="en-IN" dirty="0"/>
              <a:t> = &amp;var2; //Invalid-Error will arise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("%d\n", *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987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Dangling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It is a type of pointer which point towards such a memory location which is already deleted/ or </a:t>
            </a:r>
            <a:r>
              <a:rPr lang="en-IN" sz="2800" dirty="0" err="1"/>
              <a:t>deallocated</a:t>
            </a:r>
            <a:r>
              <a:rPr lang="en-IN" sz="2800" dirty="0"/>
              <a:t>.</a:t>
            </a:r>
          </a:p>
          <a:p>
            <a:pPr algn="just"/>
            <a:r>
              <a:rPr lang="en-IN" sz="2800" dirty="0"/>
              <a:t>It is a problem associated with pointers, where in a pointer is unnecessarily pointing towards deleted memory location</a:t>
            </a:r>
          </a:p>
          <a:p>
            <a:pPr algn="just"/>
            <a:r>
              <a:rPr lang="en-IN" sz="2800" dirty="0"/>
              <a:t>It can be resolved through assigning NULL address once, the memory has been </a:t>
            </a:r>
            <a:r>
              <a:rPr lang="en-IN" sz="2800" dirty="0" err="1"/>
              <a:t>deallocated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9289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020762"/>
          </a:xfrm>
        </p:spPr>
        <p:txBody>
          <a:bodyPr>
            <a:normAutofit/>
          </a:bodyPr>
          <a:lstStyle/>
          <a:p>
            <a:r>
              <a:rPr lang="en-IN" sz="2400" dirty="0"/>
              <a:t>Dangling pointer-Example 1[Compile time case]</a:t>
            </a:r>
            <a:br>
              <a:rPr lang="en-IN" sz="2400" dirty="0"/>
            </a:br>
            <a:r>
              <a:rPr lang="en-IN" sz="2400" dirty="0"/>
              <a:t>When local variable goes out of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135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=23;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ptr</a:t>
            </a:r>
            <a:r>
              <a:rPr lang="en-IN" dirty="0"/>
              <a:t>=&amp;</a:t>
            </a:r>
            <a:r>
              <a:rPr lang="en-IN" dirty="0" err="1"/>
              <a:t>val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</a:t>
            </a:r>
            <a:r>
              <a:rPr lang="en-IN" dirty="0" err="1"/>
              <a:t>ptr</a:t>
            </a:r>
            <a:r>
              <a:rPr lang="en-IN" dirty="0"/>
              <a:t>);// 23 is printed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 Address of </a:t>
            </a:r>
            <a:r>
              <a:rPr lang="en-IN" dirty="0" err="1"/>
              <a:t>val</a:t>
            </a:r>
            <a:r>
              <a:rPr lang="en-IN" dirty="0"/>
              <a:t> is printed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 Same address is printed, even </a:t>
            </a:r>
            <a:r>
              <a:rPr lang="en-IN" dirty="0" err="1"/>
              <a:t>val</a:t>
            </a:r>
            <a:r>
              <a:rPr lang="en-IN" dirty="0"/>
              <a:t> is destroyed, hence </a:t>
            </a:r>
            <a:r>
              <a:rPr lang="en-IN" dirty="0" err="1"/>
              <a:t>ptr</a:t>
            </a:r>
            <a:r>
              <a:rPr lang="en-IN" dirty="0"/>
              <a:t> is dangling pointer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ptr</a:t>
            </a:r>
            <a:r>
              <a:rPr lang="en-IN" dirty="0"/>
              <a:t>=NULL;//Solution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 Now </a:t>
            </a:r>
            <a:r>
              <a:rPr lang="en-IN" dirty="0" err="1"/>
              <a:t>ptr</a:t>
            </a:r>
            <a:r>
              <a:rPr lang="en-IN" dirty="0"/>
              <a:t> is not a dangling pointer[0 address value is printed]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565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dirty="0"/>
              <a:t>Dangling pointer-Example 2[Runtime/or Dynamic memory allocation  case]</a:t>
            </a:r>
            <a:br>
              <a:rPr lang="en-IN" sz="1800" b="1" dirty="0"/>
            </a:br>
            <a:r>
              <a:rPr lang="en-IN" sz="1800" b="1" dirty="0"/>
              <a:t>When free() function is called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486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 </a:t>
            </a:r>
            <a:r>
              <a:rPr lang="en-IN" dirty="0" err="1"/>
              <a:t>Deallocating</a:t>
            </a:r>
            <a:r>
              <a:rPr lang="en-IN" dirty="0"/>
              <a:t> a memory pointed by </a:t>
            </a:r>
            <a:r>
              <a:rPr lang="en-IN" dirty="0" err="1"/>
              <a:t>ptr</a:t>
            </a:r>
            <a:r>
              <a:rPr lang="en-IN" dirty="0"/>
              <a:t> causes</a:t>
            </a:r>
          </a:p>
          <a:p>
            <a:pPr marL="0" indent="0">
              <a:buNone/>
            </a:pPr>
            <a:r>
              <a:rPr lang="en-IN" dirty="0"/>
              <a:t>// dangling pointer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n=1;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(</a:t>
            </a:r>
            <a:r>
              <a:rPr lang="en-IN" dirty="0" err="1"/>
              <a:t>int</a:t>
            </a:r>
            <a:r>
              <a:rPr lang="en-IN" dirty="0"/>
              <a:t> *)</a:t>
            </a:r>
            <a:r>
              <a:rPr lang="en-IN" dirty="0" err="1"/>
              <a:t>malloc</a:t>
            </a:r>
            <a:r>
              <a:rPr lang="en-IN" dirty="0"/>
              <a:t>(n*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	*</a:t>
            </a:r>
            <a:r>
              <a:rPr lang="en-IN" dirty="0" err="1"/>
              <a:t>ptr</a:t>
            </a:r>
            <a:r>
              <a:rPr lang="en-IN" dirty="0"/>
              <a:t>=6;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("%d",*</a:t>
            </a:r>
            <a:r>
              <a:rPr lang="en-IN" dirty="0" err="1"/>
              <a:t>ptr</a:t>
            </a:r>
            <a:r>
              <a:rPr lang="en-IN" dirty="0"/>
              <a:t>);//6 is printed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);//Printing address hold by pointer before </a:t>
            </a:r>
            <a:r>
              <a:rPr lang="en-IN" dirty="0" err="1"/>
              <a:t>deallocation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free(</a:t>
            </a:r>
            <a:r>
              <a:rPr lang="en-IN" dirty="0" err="1"/>
              <a:t>ptr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);//Same address will be printed(Dangling pointer)</a:t>
            </a:r>
          </a:p>
          <a:p>
            <a:pPr marL="0" indent="0">
              <a:buNone/>
            </a:pPr>
            <a:r>
              <a:rPr lang="en-IN" dirty="0"/>
              <a:t>   //SOLUTION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ptr</a:t>
            </a:r>
            <a:r>
              <a:rPr lang="en-IN" dirty="0"/>
              <a:t> = NULL;//Pointer is now changed to NULL pointer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);//0 will be printed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785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Example-1-Passing pointer to a function(or call by reference)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//Passing arguments to function using pointers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sum(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a,int</a:t>
            </a:r>
            <a:r>
              <a:rPr lang="en-IN" dirty="0"/>
              <a:t> *</a:t>
            </a:r>
            <a:r>
              <a:rPr lang="en-IN" dirty="0" err="1"/>
              <a:t>b,int</a:t>
            </a:r>
            <a:r>
              <a:rPr lang="en-IN" dirty="0"/>
              <a:t> *t);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num1,num2,total;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first number:");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("%d",&amp;num1);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second number:");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("%d",&amp;num2);</a:t>
            </a:r>
          </a:p>
          <a:p>
            <a:pPr marL="0" indent="0">
              <a:buNone/>
            </a:pPr>
            <a:r>
              <a:rPr lang="en-IN" dirty="0"/>
              <a:t>	sum(&amp;num1,&amp;num2,&amp;total);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Total=%</a:t>
            </a:r>
            <a:r>
              <a:rPr lang="en-IN" dirty="0" err="1"/>
              <a:t>d",total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sum(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a,int</a:t>
            </a:r>
            <a:r>
              <a:rPr lang="en-IN" dirty="0"/>
              <a:t> *</a:t>
            </a:r>
            <a:r>
              <a:rPr lang="en-IN" dirty="0" err="1"/>
              <a:t>b,int</a:t>
            </a:r>
            <a:r>
              <a:rPr lang="en-IN" dirty="0"/>
              <a:t> *t)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*t=*a+*b;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51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Example-2-Passing pointer to a function(or call by reference)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read(float *</a:t>
            </a:r>
            <a:r>
              <a:rPr lang="en-IN" dirty="0" err="1"/>
              <a:t>b,float</a:t>
            </a:r>
            <a:r>
              <a:rPr lang="en-IN" dirty="0"/>
              <a:t> *h);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calculate_area</a:t>
            </a:r>
            <a:r>
              <a:rPr lang="en-IN" dirty="0"/>
              <a:t>(float *</a:t>
            </a:r>
            <a:r>
              <a:rPr lang="en-IN" dirty="0" err="1"/>
              <a:t>b,float</a:t>
            </a:r>
            <a:r>
              <a:rPr lang="en-IN" dirty="0"/>
              <a:t> *</a:t>
            </a:r>
            <a:r>
              <a:rPr lang="en-IN" dirty="0" err="1"/>
              <a:t>h,float</a:t>
            </a:r>
            <a:r>
              <a:rPr lang="en-IN" dirty="0"/>
              <a:t> *a);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float </a:t>
            </a:r>
            <a:r>
              <a:rPr lang="en-IN" dirty="0" err="1"/>
              <a:t>base,height,area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read(&amp;</a:t>
            </a:r>
            <a:r>
              <a:rPr lang="en-IN" dirty="0" err="1"/>
              <a:t>base,&amp;height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calculate_area</a:t>
            </a:r>
            <a:r>
              <a:rPr lang="en-IN" dirty="0"/>
              <a:t>(&amp;</a:t>
            </a:r>
            <a:r>
              <a:rPr lang="en-IN" dirty="0" err="1"/>
              <a:t>base,&amp;height,&amp;area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Area is :%</a:t>
            </a:r>
            <a:r>
              <a:rPr lang="en-IN" dirty="0" err="1"/>
              <a:t>f",area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read(float *</a:t>
            </a:r>
            <a:r>
              <a:rPr lang="en-IN" dirty="0" err="1"/>
              <a:t>b,float</a:t>
            </a:r>
            <a:r>
              <a:rPr lang="en-IN" dirty="0"/>
              <a:t> *h)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base of the triangle:");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f",b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height of the triangle:");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f",h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calculate_area</a:t>
            </a:r>
            <a:r>
              <a:rPr lang="en-IN" dirty="0"/>
              <a:t>(float *</a:t>
            </a:r>
            <a:r>
              <a:rPr lang="en-IN" dirty="0" err="1"/>
              <a:t>b,float</a:t>
            </a:r>
            <a:r>
              <a:rPr lang="en-IN" dirty="0"/>
              <a:t> *</a:t>
            </a:r>
            <a:r>
              <a:rPr lang="en-IN" dirty="0" err="1"/>
              <a:t>h,float</a:t>
            </a:r>
            <a:r>
              <a:rPr lang="en-IN" dirty="0"/>
              <a:t> *a)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*a=0.5*(*b)*(*h);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958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, a = 10;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ptr</a:t>
            </a:r>
            <a:r>
              <a:rPr lang="en-IN" dirty="0"/>
              <a:t> = &amp;a;</a:t>
            </a:r>
          </a:p>
          <a:p>
            <a:pPr marL="0" indent="0">
              <a:buNone/>
            </a:pPr>
            <a:r>
              <a:rPr lang="en-IN" dirty="0"/>
              <a:t>        *</a:t>
            </a:r>
            <a:r>
              <a:rPr lang="en-IN" dirty="0" err="1"/>
              <a:t>ptr</a:t>
            </a:r>
            <a:r>
              <a:rPr lang="en-IN" dirty="0"/>
              <a:t> += 1;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d,%d</a:t>
            </a:r>
            <a:r>
              <a:rPr lang="en-IN" dirty="0"/>
              <a:t>", *</a:t>
            </a:r>
            <a:r>
              <a:rPr lang="en-IN" dirty="0" err="1"/>
              <a:t>ptr</a:t>
            </a:r>
            <a:r>
              <a:rPr lang="en-IN" dirty="0"/>
              <a:t>, a);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10,10</a:t>
            </a:r>
          </a:p>
          <a:p>
            <a:pPr marL="0" indent="0">
              <a:buNone/>
            </a:pPr>
            <a:r>
              <a:rPr lang="en-IN" dirty="0"/>
              <a:t>B. 10,11</a:t>
            </a:r>
          </a:p>
          <a:p>
            <a:pPr marL="0" indent="0">
              <a:buNone/>
            </a:pPr>
            <a:r>
              <a:rPr lang="en-IN" dirty="0"/>
              <a:t>C. 11,10</a:t>
            </a:r>
          </a:p>
          <a:p>
            <a:pPr marL="0" indent="0">
              <a:buNone/>
            </a:pPr>
            <a:r>
              <a:rPr lang="en-IN" dirty="0"/>
              <a:t>D. 11,11</a:t>
            </a:r>
          </a:p>
        </p:txBody>
      </p:sp>
    </p:spTree>
    <p:extLst>
      <p:ext uri="{BB962C8B-B14F-4D97-AF65-F5344CB8AC3E}">
        <p14:creationId xmlns:p14="http://schemas.microsoft.com/office/powerpoint/2010/main" val="389643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Understanding pointers</a:t>
            </a:r>
          </a:p>
        </p:txBody>
      </p:sp>
      <p:pic>
        <p:nvPicPr>
          <p:cNvPr id="1026" name="Picture 2" descr="pointer_memory_represent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238999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631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/>
              <a:t>Comment on the following pointer declaration.</a:t>
            </a:r>
          </a:p>
          <a:p>
            <a:pPr marL="0" indent="0">
              <a:buNone/>
            </a:pPr>
            <a:r>
              <a:rPr lang="en-IN" sz="2800" dirty="0" err="1"/>
              <a:t>int</a:t>
            </a:r>
            <a:r>
              <a:rPr lang="en-IN" sz="2800" dirty="0"/>
              <a:t> *</a:t>
            </a:r>
            <a:r>
              <a:rPr lang="en-IN" sz="2800" dirty="0" err="1"/>
              <a:t>ptr</a:t>
            </a:r>
            <a:r>
              <a:rPr lang="en-IN" sz="2800" dirty="0"/>
              <a:t>, p;</a:t>
            </a:r>
          </a:p>
          <a:p>
            <a:pPr marL="0" indent="0">
              <a:buNone/>
            </a:pPr>
            <a:r>
              <a:rPr lang="en-IN" sz="2800" dirty="0"/>
              <a:t>A. </a:t>
            </a:r>
            <a:r>
              <a:rPr lang="en-IN" sz="2800" dirty="0" err="1"/>
              <a:t>ptr</a:t>
            </a:r>
            <a:r>
              <a:rPr lang="en-IN" sz="2800" dirty="0"/>
              <a:t> is a pointer to integer, p is not</a:t>
            </a:r>
          </a:p>
          <a:p>
            <a:pPr marL="0" indent="0">
              <a:buNone/>
            </a:pPr>
            <a:r>
              <a:rPr lang="en-IN" sz="2800" dirty="0"/>
              <a:t>B. </a:t>
            </a:r>
            <a:r>
              <a:rPr lang="en-IN" sz="2800" dirty="0" err="1"/>
              <a:t>ptr</a:t>
            </a:r>
            <a:r>
              <a:rPr lang="en-IN" sz="2800" dirty="0"/>
              <a:t> and p, both are pointers to integer</a:t>
            </a:r>
          </a:p>
          <a:p>
            <a:pPr marL="0" indent="0">
              <a:buNone/>
            </a:pPr>
            <a:r>
              <a:rPr lang="en-IN" sz="2800" dirty="0"/>
              <a:t>C. </a:t>
            </a:r>
            <a:r>
              <a:rPr lang="en-IN" sz="2800" dirty="0" err="1"/>
              <a:t>ptr</a:t>
            </a:r>
            <a:r>
              <a:rPr lang="en-IN" sz="2800" dirty="0"/>
              <a:t> is a pointer to integer, p may or may not be</a:t>
            </a:r>
          </a:p>
          <a:p>
            <a:pPr marL="0" indent="0">
              <a:buNone/>
            </a:pPr>
            <a:r>
              <a:rPr lang="en-IN" sz="2800" dirty="0"/>
              <a:t>D. </a:t>
            </a:r>
            <a:r>
              <a:rPr lang="en-IN" sz="2800" dirty="0" err="1"/>
              <a:t>ptr</a:t>
            </a:r>
            <a:r>
              <a:rPr lang="en-IN" sz="2800" dirty="0"/>
              <a:t> and p both are not pointers to integer</a:t>
            </a:r>
          </a:p>
        </p:txBody>
      </p:sp>
    </p:spTree>
    <p:extLst>
      <p:ext uri="{BB962C8B-B14F-4D97-AF65-F5344CB8AC3E}">
        <p14:creationId xmlns:p14="http://schemas.microsoft.com/office/powerpoint/2010/main" val="3141948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x = 0;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&amp;x;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x++;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 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Same address</a:t>
            </a:r>
          </a:p>
          <a:p>
            <a:pPr marL="0" indent="0">
              <a:buNone/>
            </a:pPr>
            <a:r>
              <a:rPr lang="en-IN" dirty="0"/>
              <a:t>B. Different address</a:t>
            </a:r>
          </a:p>
          <a:p>
            <a:pPr marL="0" indent="0">
              <a:buNone/>
            </a:pPr>
            <a:r>
              <a:rPr lang="en-IN" dirty="0"/>
              <a:t>C. Compile time error</a:t>
            </a:r>
          </a:p>
          <a:p>
            <a:pPr marL="0" indent="0">
              <a:buNone/>
            </a:pPr>
            <a:r>
              <a:rPr lang="en-IN" dirty="0"/>
              <a:t>D. None of these</a:t>
            </a:r>
          </a:p>
        </p:txBody>
      </p:sp>
    </p:spTree>
    <p:extLst>
      <p:ext uri="{BB962C8B-B14F-4D97-AF65-F5344CB8AC3E}">
        <p14:creationId xmlns:p14="http://schemas.microsoft.com/office/powerpoint/2010/main" val="3027977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x=10;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*p1=&amp;x,*p2;</a:t>
            </a:r>
          </a:p>
          <a:p>
            <a:pPr marL="0" indent="0">
              <a:buNone/>
            </a:pPr>
            <a:r>
              <a:rPr lang="en-IN" dirty="0"/>
              <a:t>        *p1=x+3;</a:t>
            </a:r>
          </a:p>
          <a:p>
            <a:pPr marL="0" indent="0">
              <a:buNone/>
            </a:pPr>
            <a:r>
              <a:rPr lang="en-IN" dirty="0"/>
              <a:t>        p2=p1;</a:t>
            </a:r>
          </a:p>
          <a:p>
            <a:pPr marL="0" indent="0">
              <a:buNone/>
            </a:pPr>
            <a:r>
              <a:rPr lang="en-IN" dirty="0"/>
              <a:t>        *p2=*p1+2;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13</a:t>
            </a:r>
          </a:p>
          <a:p>
            <a:pPr marL="0" indent="0">
              <a:buNone/>
            </a:pPr>
            <a:r>
              <a:rPr lang="en-IN" dirty="0"/>
              <a:t>B. 12</a:t>
            </a:r>
          </a:p>
          <a:p>
            <a:pPr marL="0" indent="0">
              <a:buNone/>
            </a:pPr>
            <a:r>
              <a:rPr lang="en-IN" dirty="0"/>
              <a:t>C. 10</a:t>
            </a:r>
          </a:p>
          <a:p>
            <a:pPr marL="0" indent="0">
              <a:buNone/>
            </a:pPr>
            <a:r>
              <a:rPr lang="en-IN" dirty="0"/>
              <a:t>D. 15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516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Q5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821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char *p = NULL;</a:t>
            </a:r>
          </a:p>
          <a:p>
            <a:pPr marL="0" indent="0">
              <a:buNone/>
            </a:pPr>
            <a:r>
              <a:rPr lang="en-IN" dirty="0"/>
              <a:t>        char *q = 0;</a:t>
            </a:r>
          </a:p>
          <a:p>
            <a:pPr marL="0" indent="0">
              <a:buNone/>
            </a:pPr>
            <a:r>
              <a:rPr lang="en-IN" dirty="0"/>
              <a:t>        if (p)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 p ");</a:t>
            </a:r>
          </a:p>
          <a:p>
            <a:pPr marL="0" indent="0">
              <a:buNone/>
            </a:pPr>
            <a:r>
              <a:rPr lang="en-IN" dirty="0"/>
              <a:t>        else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nullp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      if (q)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("q\n");</a:t>
            </a:r>
          </a:p>
          <a:p>
            <a:pPr marL="0" indent="0">
              <a:buNone/>
            </a:pPr>
            <a:r>
              <a:rPr lang="en-IN" dirty="0"/>
              <a:t>        else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 </a:t>
            </a:r>
            <a:r>
              <a:rPr lang="en-IN" dirty="0" err="1"/>
              <a:t>nullq</a:t>
            </a:r>
            <a:r>
              <a:rPr lang="en-IN" dirty="0"/>
              <a:t>\n");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a) </a:t>
            </a:r>
            <a:r>
              <a:rPr lang="en-IN" dirty="0" err="1"/>
              <a:t>nullp</a:t>
            </a:r>
            <a:r>
              <a:rPr lang="en-IN" dirty="0"/>
              <a:t> </a:t>
            </a:r>
            <a:r>
              <a:rPr lang="en-IN" dirty="0" err="1"/>
              <a:t>nullq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b) Nothing will be printed</a:t>
            </a:r>
          </a:p>
          <a:p>
            <a:pPr marL="0" indent="0">
              <a:buNone/>
            </a:pPr>
            <a:r>
              <a:rPr lang="en-IN" dirty="0"/>
              <a:t>c) Compile time error</a:t>
            </a:r>
          </a:p>
          <a:p>
            <a:pPr marL="0" indent="0">
              <a:buNone/>
            </a:pPr>
            <a:r>
              <a:rPr lang="en-IN" dirty="0"/>
              <a:t>d) p q</a:t>
            </a:r>
          </a:p>
        </p:txBody>
      </p:sp>
    </p:spTree>
    <p:extLst>
      <p:ext uri="{BB962C8B-B14F-4D97-AF65-F5344CB8AC3E}">
        <p14:creationId xmlns:p14="http://schemas.microsoft.com/office/powerpoint/2010/main" val="2298609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        void *p = &amp;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("%d\n", (</a:t>
            </a:r>
            <a:r>
              <a:rPr lang="en-IN" dirty="0" err="1"/>
              <a:t>int</a:t>
            </a:r>
            <a:r>
              <a:rPr lang="en-IN" dirty="0"/>
              <a:t>)*p);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Compile time error</a:t>
            </a:r>
          </a:p>
          <a:p>
            <a:pPr marL="0" indent="0">
              <a:buNone/>
            </a:pPr>
            <a:r>
              <a:rPr lang="en-IN" dirty="0"/>
              <a:t>B. Program will crash</a:t>
            </a:r>
          </a:p>
          <a:p>
            <a:pPr marL="0" indent="0">
              <a:buNone/>
            </a:pPr>
            <a:r>
              <a:rPr lang="en-IN" dirty="0"/>
              <a:t>C. 10</a:t>
            </a:r>
          </a:p>
          <a:p>
            <a:pPr marL="0" indent="0">
              <a:buNone/>
            </a:pPr>
            <a:r>
              <a:rPr lang="en-IN" dirty="0"/>
              <a:t>D. Address of </a:t>
            </a:r>
            <a:r>
              <a:rPr lang="en-IN" dirty="0" err="1"/>
              <a:t>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219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        void *p = &amp;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("%f\n", *(float*)p);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Compile time error</a:t>
            </a:r>
          </a:p>
          <a:p>
            <a:pPr marL="0" indent="0">
              <a:buNone/>
            </a:pPr>
            <a:r>
              <a:rPr lang="en-IN" dirty="0"/>
              <a:t>B. 10.000000</a:t>
            </a:r>
          </a:p>
          <a:p>
            <a:pPr marL="0" indent="0">
              <a:buNone/>
            </a:pPr>
            <a:r>
              <a:rPr lang="en-IN" dirty="0"/>
              <a:t>C. 10</a:t>
            </a:r>
          </a:p>
          <a:p>
            <a:pPr marL="0" indent="0">
              <a:buNone/>
            </a:pPr>
            <a:r>
              <a:rPr lang="en-IN" dirty="0"/>
              <a:t>D. 0.000000</a:t>
            </a:r>
          </a:p>
        </p:txBody>
      </p:sp>
    </p:spTree>
    <p:extLst>
      <p:ext uri="{BB962C8B-B14F-4D97-AF65-F5344CB8AC3E}">
        <p14:creationId xmlns:p14="http://schemas.microsoft.com/office/powerpoint/2010/main" val="2841826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x = 0;</a:t>
            </a:r>
          </a:p>
          <a:p>
            <a:pPr marL="0" indent="0">
              <a:buNone/>
            </a:pPr>
            <a:r>
              <a:rPr lang="en-IN" dirty="0"/>
              <a:t>    void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 = &amp;x;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ptr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 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0 1</a:t>
            </a:r>
          </a:p>
          <a:p>
            <a:pPr marL="0" indent="0">
              <a:buNone/>
            </a:pPr>
            <a:r>
              <a:rPr lang="en-IN" dirty="0"/>
              <a:t>B. Compile time error</a:t>
            </a:r>
          </a:p>
          <a:p>
            <a:pPr marL="0" indent="0">
              <a:buNone/>
            </a:pPr>
            <a:r>
              <a:rPr lang="en-IN" dirty="0"/>
              <a:t>C. 0xbfd605e8 0xbfd605ec</a:t>
            </a:r>
          </a:p>
          <a:p>
            <a:pPr marL="0" indent="0">
              <a:buNone/>
            </a:pPr>
            <a:r>
              <a:rPr lang="en-IN" dirty="0"/>
              <a:t>D. 0xbfd605e8 </a:t>
            </a:r>
            <a:r>
              <a:rPr lang="en-IN" dirty="0" err="1"/>
              <a:t>0xbfd605e8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708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sz="4200" dirty="0"/>
              <a:t> void foo(</a:t>
            </a:r>
            <a:r>
              <a:rPr lang="en-IN" sz="4200" dirty="0" err="1"/>
              <a:t>int</a:t>
            </a:r>
            <a:r>
              <a:rPr lang="en-IN" sz="4200" dirty="0"/>
              <a:t> *p)</a:t>
            </a:r>
          </a:p>
          <a:p>
            <a:pPr marL="0" indent="0">
              <a:buNone/>
            </a:pPr>
            <a:r>
              <a:rPr lang="en-IN" sz="4200" dirty="0"/>
              <a:t>    {</a:t>
            </a:r>
          </a:p>
          <a:p>
            <a:pPr marL="0" indent="0">
              <a:buNone/>
            </a:pPr>
            <a:r>
              <a:rPr lang="en-IN" sz="4200" dirty="0"/>
              <a:t>        </a:t>
            </a:r>
            <a:r>
              <a:rPr lang="en-IN" sz="4200" dirty="0" err="1"/>
              <a:t>int</a:t>
            </a:r>
            <a:r>
              <a:rPr lang="en-IN" sz="4200" dirty="0"/>
              <a:t> j = 2;</a:t>
            </a:r>
          </a:p>
          <a:p>
            <a:pPr marL="0" indent="0">
              <a:buNone/>
            </a:pPr>
            <a:r>
              <a:rPr lang="en-IN" sz="4200" dirty="0"/>
              <a:t>        p = &amp;j;</a:t>
            </a:r>
          </a:p>
          <a:p>
            <a:pPr marL="0" indent="0">
              <a:buNone/>
            </a:pPr>
            <a:r>
              <a:rPr lang="en-IN" sz="4200" dirty="0"/>
              <a:t>        </a:t>
            </a:r>
            <a:r>
              <a:rPr lang="en-IN" sz="4200" dirty="0" err="1"/>
              <a:t>printf</a:t>
            </a:r>
            <a:r>
              <a:rPr lang="en-IN" sz="4200" dirty="0"/>
              <a:t>("%d ", *p);</a:t>
            </a:r>
          </a:p>
          <a:p>
            <a:pPr marL="0" indent="0">
              <a:buNone/>
            </a:pPr>
            <a:r>
              <a:rPr lang="en-IN" sz="4200" dirty="0"/>
              <a:t>    }</a:t>
            </a:r>
          </a:p>
          <a:p>
            <a:pPr marL="0" indent="0">
              <a:buNone/>
            </a:pPr>
            <a:r>
              <a:rPr lang="en-IN" sz="4200" dirty="0"/>
              <a:t>    </a:t>
            </a:r>
            <a:r>
              <a:rPr lang="en-IN" sz="4200" dirty="0" err="1"/>
              <a:t>int</a:t>
            </a:r>
            <a:r>
              <a:rPr lang="en-IN" sz="4200" dirty="0"/>
              <a:t> main()</a:t>
            </a:r>
          </a:p>
          <a:p>
            <a:pPr marL="0" indent="0">
              <a:buNone/>
            </a:pPr>
            <a:r>
              <a:rPr lang="en-IN" sz="4200" dirty="0"/>
              <a:t>    {</a:t>
            </a:r>
          </a:p>
          <a:p>
            <a:pPr marL="0" indent="0">
              <a:buNone/>
            </a:pPr>
            <a:r>
              <a:rPr lang="en-IN" sz="4200" dirty="0"/>
              <a:t>        </a:t>
            </a:r>
            <a:r>
              <a:rPr lang="en-IN" sz="4200" dirty="0" err="1"/>
              <a:t>int</a:t>
            </a:r>
            <a:r>
              <a:rPr lang="en-IN" sz="4200" dirty="0"/>
              <a:t> </a:t>
            </a:r>
            <a:r>
              <a:rPr lang="en-IN" sz="4200" dirty="0" err="1"/>
              <a:t>i</a:t>
            </a:r>
            <a:r>
              <a:rPr lang="en-IN" sz="4200" dirty="0"/>
              <a:t> = 97, *p = &amp;</a:t>
            </a:r>
            <a:r>
              <a:rPr lang="en-IN" sz="4200" dirty="0" err="1"/>
              <a:t>i</a:t>
            </a:r>
            <a:r>
              <a:rPr lang="en-IN" sz="4200" dirty="0"/>
              <a:t>;</a:t>
            </a:r>
          </a:p>
          <a:p>
            <a:pPr marL="0" indent="0">
              <a:buNone/>
            </a:pPr>
            <a:r>
              <a:rPr lang="en-IN" sz="4200" dirty="0"/>
              <a:t>        foo(&amp;</a:t>
            </a:r>
            <a:r>
              <a:rPr lang="en-IN" sz="4200" dirty="0" err="1"/>
              <a:t>i</a:t>
            </a:r>
            <a:r>
              <a:rPr lang="en-IN" sz="4200" dirty="0"/>
              <a:t>);</a:t>
            </a:r>
          </a:p>
          <a:p>
            <a:pPr marL="0" indent="0">
              <a:buNone/>
            </a:pPr>
            <a:r>
              <a:rPr lang="en-IN" sz="4200" dirty="0"/>
              <a:t>        </a:t>
            </a:r>
            <a:r>
              <a:rPr lang="en-IN" sz="4200" dirty="0" err="1"/>
              <a:t>printf</a:t>
            </a:r>
            <a:r>
              <a:rPr lang="en-IN" sz="4200" dirty="0"/>
              <a:t>("%d ", *p);</a:t>
            </a:r>
          </a:p>
          <a:p>
            <a:pPr marL="0" indent="0">
              <a:buNone/>
            </a:pPr>
            <a:r>
              <a:rPr lang="en-IN" sz="4200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A. 2 97</a:t>
            </a:r>
          </a:p>
          <a:p>
            <a:pPr marL="0" indent="0">
              <a:buNone/>
            </a:pPr>
            <a:r>
              <a:rPr lang="en-IN" dirty="0"/>
              <a:t>B. 2 2</a:t>
            </a:r>
          </a:p>
          <a:p>
            <a:pPr marL="0" indent="0">
              <a:buNone/>
            </a:pPr>
            <a:r>
              <a:rPr lang="en-IN" dirty="0"/>
              <a:t>C. Compile time error</a:t>
            </a:r>
          </a:p>
          <a:p>
            <a:pPr marL="0" indent="0">
              <a:buNone/>
            </a:pPr>
            <a:r>
              <a:rPr lang="en-IN" dirty="0"/>
              <a:t>D. Program will crash</a:t>
            </a:r>
          </a:p>
        </p:txBody>
      </p:sp>
    </p:spTree>
    <p:extLst>
      <p:ext uri="{BB962C8B-B14F-4D97-AF65-F5344CB8AC3E}">
        <p14:creationId xmlns:p14="http://schemas.microsoft.com/office/powerpoint/2010/main" val="486260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</p:spPr>
        <p:txBody>
          <a:bodyPr/>
          <a:lstStyle/>
          <a:p>
            <a:r>
              <a:rPr lang="en-IN" dirty="0"/>
              <a:t>Q10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sz="3600" dirty="0"/>
              <a:t>    </a:t>
            </a:r>
            <a:r>
              <a:rPr lang="en-IN" sz="4400" dirty="0"/>
              <a:t>void m(</a:t>
            </a:r>
            <a:r>
              <a:rPr lang="en-IN" sz="4400" dirty="0" err="1"/>
              <a:t>int</a:t>
            </a:r>
            <a:r>
              <a:rPr lang="en-IN" sz="4400" dirty="0"/>
              <a:t> *p, </a:t>
            </a:r>
            <a:r>
              <a:rPr lang="en-IN" sz="4400" dirty="0" err="1"/>
              <a:t>int</a:t>
            </a:r>
            <a:r>
              <a:rPr lang="en-IN" sz="4400" dirty="0"/>
              <a:t> *q)</a:t>
            </a:r>
          </a:p>
          <a:p>
            <a:pPr marL="0" indent="0">
              <a:buNone/>
            </a:pPr>
            <a:r>
              <a:rPr lang="en-IN" sz="4400" dirty="0"/>
              <a:t>    {</a:t>
            </a:r>
          </a:p>
          <a:p>
            <a:pPr marL="0" indent="0">
              <a:buNone/>
            </a:pPr>
            <a:r>
              <a:rPr lang="en-IN" sz="4400" dirty="0"/>
              <a:t>        p=q;</a:t>
            </a:r>
          </a:p>
          <a:p>
            <a:pPr marL="0" indent="0">
              <a:buNone/>
            </a:pPr>
            <a:r>
              <a:rPr lang="en-IN" sz="4400" dirty="0"/>
              <a:t>        *p=8;</a:t>
            </a:r>
          </a:p>
          <a:p>
            <a:pPr marL="0" indent="0">
              <a:buNone/>
            </a:pPr>
            <a:r>
              <a:rPr lang="en-IN" sz="4400" dirty="0"/>
              <a:t>        *q=7;</a:t>
            </a:r>
          </a:p>
          <a:p>
            <a:pPr marL="0" indent="0">
              <a:buNone/>
            </a:pPr>
            <a:r>
              <a:rPr lang="en-IN" sz="4400" dirty="0"/>
              <a:t>    }</a:t>
            </a:r>
          </a:p>
          <a:p>
            <a:pPr marL="0" indent="0">
              <a:buNone/>
            </a:pPr>
            <a:r>
              <a:rPr lang="en-IN" sz="4400" dirty="0"/>
              <a:t>    </a:t>
            </a:r>
            <a:r>
              <a:rPr lang="en-IN" sz="4400" dirty="0" err="1"/>
              <a:t>int</a:t>
            </a:r>
            <a:r>
              <a:rPr lang="en-IN" sz="4400" dirty="0"/>
              <a:t> main()</a:t>
            </a:r>
          </a:p>
          <a:p>
            <a:pPr marL="0" indent="0">
              <a:buNone/>
            </a:pPr>
            <a:r>
              <a:rPr lang="en-IN" sz="4400" dirty="0"/>
              <a:t>    {</a:t>
            </a:r>
          </a:p>
          <a:p>
            <a:pPr marL="0" indent="0">
              <a:buNone/>
            </a:pPr>
            <a:r>
              <a:rPr lang="en-IN" sz="4400" dirty="0"/>
              <a:t>        </a:t>
            </a:r>
            <a:r>
              <a:rPr lang="en-IN" sz="4400" dirty="0" err="1"/>
              <a:t>int</a:t>
            </a:r>
            <a:r>
              <a:rPr lang="en-IN" sz="4400" dirty="0"/>
              <a:t> a = 6, b = 5;</a:t>
            </a:r>
          </a:p>
          <a:p>
            <a:pPr marL="0" indent="0">
              <a:buNone/>
            </a:pPr>
            <a:r>
              <a:rPr lang="en-IN" sz="4400" dirty="0"/>
              <a:t>        m(&amp;a, &amp;b);</a:t>
            </a:r>
          </a:p>
          <a:p>
            <a:pPr marL="0" indent="0">
              <a:buNone/>
            </a:pPr>
            <a:r>
              <a:rPr lang="en-IN" sz="4400" dirty="0"/>
              <a:t>        </a:t>
            </a:r>
            <a:r>
              <a:rPr lang="en-IN" sz="4400" dirty="0" err="1"/>
              <a:t>printf</a:t>
            </a:r>
            <a:r>
              <a:rPr lang="en-IN" sz="4400" dirty="0"/>
              <a:t>("%d %d\n", a, b);</a:t>
            </a:r>
          </a:p>
          <a:p>
            <a:pPr marL="0" indent="0">
              <a:buNone/>
            </a:pPr>
            <a:r>
              <a:rPr lang="en-IN" sz="4400" dirty="0"/>
              <a:t>    }</a:t>
            </a:r>
          </a:p>
          <a:p>
            <a:pPr marL="0" indent="0">
              <a:buNone/>
            </a:pPr>
            <a:r>
              <a:rPr lang="en-IN" dirty="0"/>
              <a:t>a) 8 7</a:t>
            </a:r>
          </a:p>
          <a:p>
            <a:pPr marL="0" indent="0">
              <a:buNone/>
            </a:pPr>
            <a:r>
              <a:rPr lang="en-IN" dirty="0"/>
              <a:t>b) 6 7</a:t>
            </a:r>
          </a:p>
          <a:p>
            <a:pPr marL="0" indent="0">
              <a:buNone/>
            </a:pPr>
            <a:r>
              <a:rPr lang="en-IN" dirty="0"/>
              <a:t>c) 6 5</a:t>
            </a:r>
          </a:p>
          <a:p>
            <a:pPr marL="0" indent="0">
              <a:buNone/>
            </a:pPr>
            <a:r>
              <a:rPr lang="en-IN" dirty="0"/>
              <a:t>d) 8 8 </a:t>
            </a:r>
          </a:p>
        </p:txBody>
      </p:sp>
    </p:spTree>
    <p:extLst>
      <p:ext uri="{BB962C8B-B14F-4D97-AF65-F5344CB8AC3E}">
        <p14:creationId xmlns:p14="http://schemas.microsoft.com/office/powerpoint/2010/main" val="318533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Pointer Operators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accent1"/>
                </a:solidFill>
                <a:latin typeface="Lucida Console" pitchFamily="49" charset="0"/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(address operator)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Returns address of operand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y = 5;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*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; 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= &amp;y;     /* 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gets address of y */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“points to” 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y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85800" y="4231531"/>
            <a:ext cx="7696200" cy="2540001"/>
            <a:chOff x="720" y="1680"/>
            <a:chExt cx="4848" cy="1600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729" y="2288"/>
              <a:ext cx="347" cy="208"/>
            </a:xfrm>
            <a:custGeom>
              <a:avLst/>
              <a:gdLst>
                <a:gd name="T0" fmla="*/ 19956 w 20000"/>
                <a:gd name="T1" fmla="*/ 0 h 20000"/>
                <a:gd name="T2" fmla="*/ 19956 w 20000"/>
                <a:gd name="T3" fmla="*/ 19956 h 20000"/>
                <a:gd name="T4" fmla="*/ 0 w 20000"/>
                <a:gd name="T5" fmla="*/ 19956 h 20000"/>
                <a:gd name="T6" fmla="*/ 0 w 20000"/>
                <a:gd name="T7" fmla="*/ 0 h 20000"/>
                <a:gd name="T8" fmla="*/ 19956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814" y="2043"/>
              <a:ext cx="346" cy="208"/>
            </a:xfrm>
            <a:custGeom>
              <a:avLst/>
              <a:gdLst>
                <a:gd name="T0" fmla="*/ 19956 w 20000"/>
                <a:gd name="T1" fmla="*/ 0 h 20000"/>
                <a:gd name="T2" fmla="*/ 19956 w 20000"/>
                <a:gd name="T3" fmla="*/ 19956 h 20000"/>
                <a:gd name="T4" fmla="*/ 0 w 20000"/>
                <a:gd name="T5" fmla="*/ 19956 h 20000"/>
                <a:gd name="T6" fmla="*/ 0 w 20000"/>
                <a:gd name="T7" fmla="*/ 0 h 20000"/>
                <a:gd name="T8" fmla="*/ 19956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903" y="2159"/>
              <a:ext cx="911" cy="233"/>
            </a:xfrm>
            <a:custGeom>
              <a:avLst/>
              <a:gdLst>
                <a:gd name="T0" fmla="*/ 19983 w 20000"/>
                <a:gd name="T1" fmla="*/ 0 h 20000"/>
                <a:gd name="T2" fmla="*/ 0 w 20000"/>
                <a:gd name="T3" fmla="*/ 1996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83" y="0"/>
                  </a:moveTo>
                  <a:lnTo>
                    <a:pt x="0" y="1996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med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20" y="2165"/>
              <a:ext cx="364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spcBef>
                  <a:spcPct val="0"/>
                </a:spcBef>
              </a:pPr>
              <a:r>
                <a:rPr lang="en-US" sz="1600" b="1" noProof="1">
                  <a:solidFill>
                    <a:schemeClr val="tx1"/>
                  </a:solidFill>
                  <a:latin typeface="Lucida Console" pitchFamily="49" charset="0"/>
                </a:rPr>
                <a:t>yPtr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867" y="2371"/>
              <a:ext cx="70" cy="42"/>
            </a:xfrm>
            <a:prstGeom prst="ellipse">
              <a:avLst/>
            </a:prstGeom>
            <a:solidFill>
              <a:schemeClr val="tx2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929" y="1920"/>
              <a:ext cx="11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spcBef>
                  <a:spcPct val="0"/>
                </a:spcBef>
              </a:pPr>
              <a:r>
                <a:rPr lang="en-US" sz="1600" b="1" noProof="1">
                  <a:solidFill>
                    <a:schemeClr val="tx1"/>
                  </a:solidFill>
                  <a:latin typeface="Lucida Console" pitchFamily="49" charset="0"/>
                </a:rPr>
                <a:t>y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929" y="2097"/>
              <a:ext cx="11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spcBef>
                  <a:spcPct val="0"/>
                </a:spcBef>
              </a:pPr>
              <a:r>
                <a:rPr lang="en-US" sz="1600" b="1" noProof="1">
                  <a:solidFill>
                    <a:schemeClr val="tx1"/>
                  </a:solidFill>
                  <a:latin typeface="Courier New" pitchFamily="49" charset="0"/>
                </a:rPr>
                <a:t>5</a:t>
              </a:r>
            </a:p>
          </p:txBody>
        </p: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2496" y="1872"/>
              <a:ext cx="3072" cy="432"/>
              <a:chOff x="1" y="0"/>
              <a:chExt cx="19998" cy="20000"/>
            </a:xfrm>
          </p:grpSpPr>
          <p:grpSp>
            <p:nvGrpSpPr>
              <p:cNvPr id="17" name="Group 17"/>
              <p:cNvGrpSpPr>
                <a:grpSpLocks/>
              </p:cNvGrpSpPr>
              <p:nvPr/>
            </p:nvGrpSpPr>
            <p:grpSpPr bwMode="auto">
              <a:xfrm>
                <a:off x="1" y="0"/>
                <a:ext cx="8448" cy="20000"/>
                <a:chOff x="1" y="0"/>
                <a:chExt cx="19999" cy="20000"/>
              </a:xfrm>
            </p:grpSpPr>
            <p:sp>
              <p:nvSpPr>
                <p:cNvPr id="25" name="Rectangle 18"/>
                <p:cNvSpPr>
                  <a:spLocks noChangeArrowheads="1"/>
                </p:cNvSpPr>
                <p:nvPr/>
              </p:nvSpPr>
              <p:spPr bwMode="auto">
                <a:xfrm>
                  <a:off x="12735" y="0"/>
                  <a:ext cx="5007" cy="86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sz="1600" b="1" noProof="1">
                      <a:solidFill>
                        <a:schemeClr val="tx1"/>
                      </a:solidFill>
                      <a:latin typeface="Lucida Console" pitchFamily="49" charset="0"/>
                    </a:rPr>
                    <a:t>yptr</a:t>
                  </a:r>
                </a:p>
              </p:txBody>
            </p:sp>
            <p:grpSp>
              <p:nvGrpSpPr>
                <p:cNvPr id="26" name="Group 19"/>
                <p:cNvGrpSpPr>
                  <a:grpSpLocks/>
                </p:cNvGrpSpPr>
                <p:nvPr/>
              </p:nvGrpSpPr>
              <p:grpSpPr bwMode="auto">
                <a:xfrm>
                  <a:off x="1" y="8923"/>
                  <a:ext cx="19999" cy="11077"/>
                  <a:chOff x="0" y="0"/>
                  <a:chExt cx="19999" cy="20000"/>
                </a:xfrm>
              </p:grpSpPr>
              <p:sp>
                <p:nvSpPr>
                  <p:cNvPr id="27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600" b="1" noProof="1">
                        <a:solidFill>
                          <a:schemeClr val="tx1"/>
                        </a:solidFill>
                        <a:latin typeface="Lucida Console" pitchFamily="49" charset="0"/>
                      </a:rPr>
                      <a:t>500000</a:t>
                    </a:r>
                  </a:p>
                </p:txBody>
              </p:sp>
              <p:grpSp>
                <p:nvGrpSpPr>
                  <p:cNvPr id="2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6" cy="20000"/>
                    <a:chOff x="0" y="0"/>
                    <a:chExt cx="20000" cy="20000"/>
                  </a:xfrm>
                </p:grpSpPr>
                <p:sp>
                  <p:nvSpPr>
                    <p:cNvPr id="29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8" y="3333"/>
                      <a:ext cx="11528" cy="156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0"/>
                        </a:spcBef>
                      </a:pPr>
                      <a:r>
                        <a:rPr lang="en-US" sz="1600" b="1" noProof="1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600000</a:t>
                      </a:r>
                    </a:p>
                  </p:txBody>
                </p:sp>
                <p:sp>
                  <p:nvSpPr>
                    <p:cNvPr id="30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>
                        <a:gd name="T0" fmla="*/ 19985 w 20000"/>
                        <a:gd name="T1" fmla="*/ 0 h 20000"/>
                        <a:gd name="T2" fmla="*/ 19985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85 w 20000"/>
                        <a:gd name="T9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8" name="Group 24"/>
              <p:cNvGrpSpPr>
                <a:grpSpLocks/>
              </p:cNvGrpSpPr>
              <p:nvPr/>
            </p:nvGrpSpPr>
            <p:grpSpPr bwMode="auto">
              <a:xfrm>
                <a:off x="11551" y="0"/>
                <a:ext cx="8448" cy="20000"/>
                <a:chOff x="0" y="0"/>
                <a:chExt cx="20000" cy="20000"/>
              </a:xfrm>
            </p:grpSpPr>
            <p:sp>
              <p:nvSpPr>
                <p:cNvPr id="19" name="Rectangle 25"/>
                <p:cNvSpPr>
                  <a:spLocks noChangeArrowheads="1"/>
                </p:cNvSpPr>
                <p:nvPr/>
              </p:nvSpPr>
              <p:spPr bwMode="auto">
                <a:xfrm>
                  <a:off x="12879" y="0"/>
                  <a:ext cx="1546" cy="86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sz="1600" b="1" noProof="1">
                      <a:solidFill>
                        <a:schemeClr val="tx1"/>
                      </a:solidFill>
                      <a:latin typeface="Lucida Console" pitchFamily="49" charset="0"/>
                    </a:rPr>
                    <a:t>y</a:t>
                  </a:r>
                </a:p>
              </p:txBody>
            </p:sp>
            <p:grpSp>
              <p:nvGrpSpPr>
                <p:cNvPr id="20" name="Group 26"/>
                <p:cNvGrpSpPr>
                  <a:grpSpLocks/>
                </p:cNvGrpSpPr>
                <p:nvPr/>
              </p:nvGrpSpPr>
              <p:grpSpPr bwMode="auto">
                <a:xfrm>
                  <a:off x="0" y="8923"/>
                  <a:ext cx="20000" cy="11077"/>
                  <a:chOff x="0" y="0"/>
                  <a:chExt cx="20000" cy="20000"/>
                </a:xfrm>
              </p:grpSpPr>
              <p:sp>
                <p:nvSpPr>
                  <p:cNvPr id="2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600" b="1" noProof="1">
                        <a:solidFill>
                          <a:schemeClr val="tx1"/>
                        </a:solidFill>
                        <a:latin typeface="Lucida Console" pitchFamily="49" charset="0"/>
                      </a:rPr>
                      <a:t>600000</a:t>
                    </a:r>
                  </a:p>
                </p:txBody>
              </p:sp>
              <p:grpSp>
                <p:nvGrpSpPr>
                  <p:cNvPr id="22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7" cy="20000"/>
                    <a:chOff x="0" y="0"/>
                    <a:chExt cx="19999" cy="20000"/>
                  </a:xfrm>
                </p:grpSpPr>
                <p:sp>
                  <p:nvSpPr>
                    <p:cNvPr id="23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74" y="3333"/>
                      <a:ext cx="2437" cy="156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0"/>
                        </a:spcBef>
                      </a:pPr>
                      <a:r>
                        <a:rPr lang="en-US" sz="1600" b="1" noProof="1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24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9999" cy="20000"/>
                    </a:xfrm>
                    <a:custGeom>
                      <a:avLst/>
                      <a:gdLst>
                        <a:gd name="T0" fmla="*/ 19985 w 20000"/>
                        <a:gd name="T1" fmla="*/ 0 h 20000"/>
                        <a:gd name="T2" fmla="*/ 19985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85 w 20000"/>
                        <a:gd name="T9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2448" y="168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3696" y="2640"/>
              <a:ext cx="1056" cy="6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1800" dirty="0" err="1">
                  <a:latin typeface="Lucida Console" pitchFamily="49" charset="0"/>
                </a:rPr>
                <a:t>yptr</a:t>
              </a:r>
              <a:r>
                <a:rPr lang="en-US" sz="1800" dirty="0">
                  <a:latin typeface="Lucida Console" pitchFamily="49" charset="0"/>
                </a:rPr>
                <a:t> </a:t>
              </a:r>
              <a:r>
                <a:rPr lang="en-US" sz="2000" dirty="0"/>
                <a:t>is the address of </a:t>
              </a:r>
              <a:r>
                <a:rPr lang="en-US" sz="2000" dirty="0">
                  <a:latin typeface="Lucida Console" pitchFamily="49" charset="0"/>
                </a:rPr>
                <a:t>y</a:t>
              </a:r>
              <a:r>
                <a:rPr lang="en-US" sz="2000" dirty="0"/>
                <a:t> </a:t>
              </a: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4320" y="2256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H="1" flipV="1">
              <a:off x="3456" y="2208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20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Pointer Operators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dirty="0">
                <a:solidFill>
                  <a:schemeClr val="accent1"/>
                </a:solidFill>
              </a:rPr>
              <a:t> (indirection/dereferencing operator)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Returns the value of the </a:t>
            </a:r>
            <a:r>
              <a:rPr lang="en-US" dirty="0"/>
              <a:t>v</a:t>
            </a:r>
            <a:r>
              <a:rPr lang="en-US" dirty="0">
                <a:solidFill>
                  <a:schemeClr val="accent1"/>
                </a:solidFill>
              </a:rPr>
              <a:t>ariable that it points to.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dirty="0">
                <a:solidFill>
                  <a:schemeClr val="accent1"/>
                </a:solidFill>
              </a:rPr>
              <a:t> returns value of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y</a:t>
            </a:r>
            <a:r>
              <a:rPr lang="en-US" dirty="0">
                <a:solidFill>
                  <a:schemeClr val="accent1"/>
                </a:solidFill>
              </a:rPr>
              <a:t> (because 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dirty="0">
                <a:solidFill>
                  <a:schemeClr val="accent1"/>
                </a:solidFill>
              </a:rPr>
              <a:t> points to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y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dirty="0">
                <a:solidFill>
                  <a:schemeClr val="accent1"/>
                </a:solidFill>
              </a:rPr>
              <a:t> can be used for assignment </a:t>
            </a:r>
          </a:p>
          <a:p>
            <a:pPr lvl="3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= 7;  /* changes y to 7 */</a:t>
            </a:r>
          </a:p>
        </p:txBody>
      </p:sp>
    </p:spTree>
    <p:extLst>
      <p:ext uri="{BB962C8B-B14F-4D97-AF65-F5344CB8AC3E}">
        <p14:creationId xmlns:p14="http://schemas.microsoft.com/office/powerpoint/2010/main" val="165436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Code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00800" y="1447800"/>
            <a:ext cx="2286000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program demonstrates the use of the pointer operators: &amp; and *</a:t>
            </a:r>
          </a:p>
        </p:txBody>
      </p:sp>
      <p:pic>
        <p:nvPicPr>
          <p:cNvPr id="2050" name="Picture 2" descr="C:\Users\sanjeev\Pictures\c22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" t="6365" b="6832"/>
          <a:stretch/>
        </p:blipFill>
        <p:spPr bwMode="auto">
          <a:xfrm>
            <a:off x="0" y="1402078"/>
            <a:ext cx="6413696" cy="545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88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Output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524000"/>
            <a:ext cx="5943600" cy="19389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The address of a is 0012FF7C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The value of </a:t>
            </a:r>
            <a:r>
              <a:rPr lang="en-US" sz="1200" b="1" dirty="0" err="1">
                <a:latin typeface="Lucida Console" pitchFamily="49" charset="0"/>
              </a:rPr>
              <a:t>aPtr</a:t>
            </a:r>
            <a:r>
              <a:rPr lang="en-US" sz="1200" b="1" dirty="0">
                <a:latin typeface="Lucida Console" pitchFamily="49" charset="0"/>
              </a:rPr>
              <a:t> is 0012FF7C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Lucida Console" pitchFamily="49" charset="0"/>
              </a:rPr>
              <a:t> </a:t>
            </a:r>
            <a:endParaRPr lang="en-US" sz="1200" b="1" dirty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The value of a is 7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The value of *</a:t>
            </a:r>
            <a:r>
              <a:rPr lang="en-US" sz="1200" b="1" dirty="0" err="1">
                <a:latin typeface="Lucida Console" pitchFamily="49" charset="0"/>
              </a:rPr>
              <a:t>aPtr</a:t>
            </a:r>
            <a:r>
              <a:rPr lang="en-US" sz="1200" b="1" dirty="0">
                <a:latin typeface="Lucida Console" pitchFamily="49" charset="0"/>
              </a:rPr>
              <a:t> is 7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Lucida Console" pitchFamily="49" charset="0"/>
              </a:rPr>
              <a:t> </a:t>
            </a:r>
            <a:endParaRPr lang="en-US" sz="1200" b="1" dirty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Showing that * and &amp; are complements of each other.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&amp;*</a:t>
            </a:r>
            <a:r>
              <a:rPr lang="en-US" sz="1200" b="1" dirty="0" err="1">
                <a:latin typeface="Lucida Console" pitchFamily="49" charset="0"/>
              </a:rPr>
              <a:t>aPtr</a:t>
            </a:r>
            <a:r>
              <a:rPr lang="en-US" sz="1200" b="1" dirty="0">
                <a:latin typeface="Lucida Console" pitchFamily="49" charset="0"/>
              </a:rPr>
              <a:t> = 0012FF7C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*&amp;</a:t>
            </a:r>
            <a:r>
              <a:rPr lang="en-US" sz="1200" b="1" dirty="0" err="1">
                <a:latin typeface="Lucida Console" pitchFamily="49" charset="0"/>
              </a:rPr>
              <a:t>aPtr</a:t>
            </a:r>
            <a:r>
              <a:rPr lang="en-US" sz="1200" b="1" dirty="0">
                <a:latin typeface="Lucida Console" pitchFamily="49" charset="0"/>
              </a:rPr>
              <a:t> = 0012FF7C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 </a:t>
            </a:r>
            <a:endParaRPr lang="en-US" sz="1200" b="1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51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points related to pointers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b="1" i="1" dirty="0"/>
              <a:t>Data type of the pointer variable and variable whose address it will store must be of same type</a:t>
            </a:r>
          </a:p>
          <a:p>
            <a:pPr marL="0" indent="0">
              <a:buNone/>
            </a:pPr>
            <a:r>
              <a:rPr lang="en-IN" sz="1800" dirty="0"/>
              <a:t>Example: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x=10;</a:t>
            </a:r>
          </a:p>
          <a:p>
            <a:pPr marL="0" indent="0">
              <a:buNone/>
            </a:pPr>
            <a:r>
              <a:rPr lang="en-IN" sz="1800" dirty="0"/>
              <a:t>float y=2.0;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*</a:t>
            </a:r>
            <a:r>
              <a:rPr lang="en-IN" sz="1800" dirty="0" err="1"/>
              <a:t>px</a:t>
            </a:r>
            <a:r>
              <a:rPr lang="en-IN" sz="1800" dirty="0"/>
              <a:t>=&amp;y;//Invalid, as </a:t>
            </a:r>
            <a:r>
              <a:rPr lang="en-IN" sz="1800" dirty="0" err="1"/>
              <a:t>px</a:t>
            </a:r>
            <a:r>
              <a:rPr lang="en-IN" sz="1800" dirty="0"/>
              <a:t> is of integer type and y is of float type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*</a:t>
            </a:r>
            <a:r>
              <a:rPr lang="en-IN" sz="1800" dirty="0" err="1"/>
              <a:t>ptr</a:t>
            </a:r>
            <a:r>
              <a:rPr lang="en-IN" sz="1800" dirty="0"/>
              <a:t>=&amp;x;//Valid as both </a:t>
            </a:r>
            <a:r>
              <a:rPr lang="en-IN" sz="1800" dirty="0" err="1"/>
              <a:t>ptr</a:t>
            </a:r>
            <a:r>
              <a:rPr lang="en-IN" sz="1800" dirty="0"/>
              <a:t> and x are of same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i="1" dirty="0"/>
              <a:t>Any number of pointers can point to the same address</a:t>
            </a:r>
          </a:p>
          <a:p>
            <a:pPr marL="0" indent="0">
              <a:buNone/>
            </a:pPr>
            <a:r>
              <a:rPr lang="en-IN" sz="1800" dirty="0"/>
              <a:t>Example: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x=12;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*p1=&amp;x,*p2=&amp;x,*p3=&amp;x;// All the three pointers are pointing towards x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b="1" i="1" dirty="0"/>
              <a:t>Memory taken by any kind of pointer(</a:t>
            </a:r>
            <a:r>
              <a:rPr lang="en-IN" sz="1800" b="1" i="1" dirty="0" err="1"/>
              <a:t>i.e</a:t>
            </a:r>
            <a:r>
              <a:rPr lang="en-IN" sz="1800" b="1" i="1" dirty="0"/>
              <a:t> </a:t>
            </a:r>
            <a:r>
              <a:rPr lang="en-IN" sz="1800" b="1" i="1" dirty="0" err="1"/>
              <a:t>int</a:t>
            </a:r>
            <a:r>
              <a:rPr lang="en-IN" sz="1800" b="1" i="1" dirty="0"/>
              <a:t>, float, char, double…) as always equivalent to the memory taken by unsigned integer, as pointer will always store address of a variable( which is always unsigned integer), so the type of pointer will not make any difference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6124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IN" sz="3200" dirty="0"/>
              <a:t>Example-size taken by different type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56" y="1219200"/>
            <a:ext cx="8346743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*</a:t>
            </a:r>
            <a:r>
              <a:rPr lang="en-IN" sz="1600" dirty="0" err="1"/>
              <a:t>pnum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char *</a:t>
            </a:r>
            <a:r>
              <a:rPr lang="en-IN" sz="1600" dirty="0" err="1"/>
              <a:t>pch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float *</a:t>
            </a:r>
            <a:r>
              <a:rPr lang="en-IN" sz="1600" dirty="0" err="1"/>
              <a:t>pfnum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double *</a:t>
            </a:r>
            <a:r>
              <a:rPr lang="en-IN" sz="1600" dirty="0" err="1"/>
              <a:t>pdnum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long *</a:t>
            </a:r>
            <a:r>
              <a:rPr lang="en-IN" sz="1600" dirty="0" err="1"/>
              <a:t>plnum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integer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character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pch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float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pfnum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double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pdnum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long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plnum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//All will give the same answer(equivalent to size taken by unsigned integer for a particular compiler)</a:t>
            </a:r>
          </a:p>
        </p:txBody>
      </p:sp>
    </p:spTree>
    <p:extLst>
      <p:ext uri="{BB962C8B-B14F-4D97-AF65-F5344CB8AC3E}">
        <p14:creationId xmlns:p14="http://schemas.microsoft.com/office/powerpoint/2010/main" val="951473778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1332</TotalTime>
  <Words>3235</Words>
  <Application>Microsoft Office PowerPoint</Application>
  <PresentationFormat>On-screen Show (4:3)</PresentationFormat>
  <Paragraphs>475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Arial Black</vt:lpstr>
      <vt:lpstr>Arial Rounded MT Bold</vt:lpstr>
      <vt:lpstr>AvantGarde</vt:lpstr>
      <vt:lpstr>Calibri</vt:lpstr>
      <vt:lpstr>Courier New</vt:lpstr>
      <vt:lpstr>Lucida Console</vt:lpstr>
      <vt:lpstr>Wingdings</vt:lpstr>
      <vt:lpstr>Lpu theme final with copyright</vt:lpstr>
      <vt:lpstr>CSE101-Lec# 18,19</vt:lpstr>
      <vt:lpstr>Introduction-Pointer declaration and Initialization </vt:lpstr>
      <vt:lpstr>Understanding pointers</vt:lpstr>
      <vt:lpstr>Pointer Operators</vt:lpstr>
      <vt:lpstr>Pointer Operators</vt:lpstr>
      <vt:lpstr>Example Code</vt:lpstr>
      <vt:lpstr>Output </vt:lpstr>
      <vt:lpstr>Key points related to pointers</vt:lpstr>
      <vt:lpstr>Example-size taken by different type of pointers</vt:lpstr>
      <vt:lpstr>Program example-Finding area of circle using pointers</vt:lpstr>
      <vt:lpstr>Program example-Factorial of a number using pointer</vt:lpstr>
      <vt:lpstr>Program example-Reverse of a number using pointers</vt:lpstr>
      <vt:lpstr>Types of pointers</vt:lpstr>
      <vt:lpstr>Null pointer</vt:lpstr>
      <vt:lpstr>Example</vt:lpstr>
      <vt:lpstr>Wild pointer</vt:lpstr>
      <vt:lpstr>Example</vt:lpstr>
      <vt:lpstr>Void pointer</vt:lpstr>
      <vt:lpstr>PowerPoint Presentation</vt:lpstr>
      <vt:lpstr>Example</vt:lpstr>
      <vt:lpstr>Constant Pointers</vt:lpstr>
      <vt:lpstr>Constant Pointer</vt:lpstr>
      <vt:lpstr>Example</vt:lpstr>
      <vt:lpstr>Dangling pointer</vt:lpstr>
      <vt:lpstr>Dangling pointer-Example 1[Compile time case] When local variable goes out of scope</vt:lpstr>
      <vt:lpstr>Dangling pointer-Example 2[Runtime/or Dynamic memory allocation  case] When free() function is called</vt:lpstr>
      <vt:lpstr>Example-1-Passing pointer to a function(or call by reference)</vt:lpstr>
      <vt:lpstr>Example-2-Passing pointer to a function(or call by reference)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  <vt:lpstr>Q10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CSE101-Lec#22</dc:title>
  <dc:creator>sanjeev</dc:creator>
  <cp:lastModifiedBy>Admin</cp:lastModifiedBy>
  <cp:revision>105</cp:revision>
  <dcterms:created xsi:type="dcterms:W3CDTF">2014-05-23T07:45:38Z</dcterms:created>
  <dcterms:modified xsi:type="dcterms:W3CDTF">2023-04-25T05:42:04Z</dcterms:modified>
</cp:coreProperties>
</file>