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4" r:id="rId39"/>
    <p:sldId id="297" r:id="rId40"/>
    <p:sldId id="295" r:id="rId41"/>
    <p:sldId id="298" r:id="rId42"/>
    <p:sldId id="296" r:id="rId43"/>
    <p:sldId id="293" r:id="rId44"/>
  </p:sldIdLst>
  <p:sldSz cx="9144000" cy="6858000" type="screen4x3"/>
  <p:notesSz cx="6858000" cy="9144000"/>
  <p:embeddedFontLst>
    <p:embeddedFont>
      <p:font typeface="Open Sans" panose="020B0606030504020204" pitchFamily="34" charset="0"/>
      <p:regular r:id="rId46"/>
    </p:embeddedFont>
    <p:embeddedFont>
      <p:font typeface="Arial Black" panose="020B0A04020102020204" pitchFamily="34" charset="0"/>
      <p:bold r:id="rId47"/>
    </p:embeddedFont>
    <p:embeddedFont>
      <p:font typeface="Calibri" panose="020F0502020204030204" pitchFamily="34" charset="0"/>
      <p:regular r:id="rId48"/>
      <p:bold r:id="rId49"/>
      <p:italic r:id="rId50"/>
      <p:boldItalic r:id="rId51"/>
    </p:embeddedFont>
    <p:embeddedFont>
      <p:font typeface="Questrial" panose="020B0604020202020204" charset="0"/>
      <p:regular r:id="rId5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7" roundtripDataSignature="AMtx7mhgfLcyYnPIyFXMZfGYKe5GBtlkR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061A904-FC6C-46D9-AF61-62E033E2436D}">
  <a:tblStyle styleId="{2061A904-FC6C-46D9-AF61-62E033E2436D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6EFF8"/>
          </a:solidFill>
        </a:fill>
      </a:tcStyle>
    </a:wholeTbl>
    <a:band1H>
      <a:tcTxStyle/>
      <a:tcStyle>
        <a:tcBdr/>
        <a:fill>
          <a:solidFill>
            <a:srgbClr val="CADEF1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ADEF1"/>
          </a:solidFill>
        </a:fill>
      </a:tcStyle>
    </a:band1V>
    <a:band2V>
      <a:tcTxStyle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254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E6EFF8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/>
      <a:tcStyle>
        <a:tcBdr/>
        <a:fill>
          <a:solidFill>
            <a:srgbClr val="E6EFF8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1386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2.fntdata"/><Relationship Id="rId50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1.fntdata"/><Relationship Id="rId59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62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4.fntdata"/><Relationship Id="rId57" Type="http://customschemas.google.com/relationships/presentationmetadata" Target="metadata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7.fntdata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3.fntdata"/><Relationship Id="rId8" Type="http://schemas.openxmlformats.org/officeDocument/2006/relationships/slide" Target="slides/slide7.xml"/><Relationship Id="rId51" Type="http://schemas.openxmlformats.org/officeDocument/2006/relationships/font" Target="fonts/font6.fntdata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lil Batra" userId="4d97008808f91814" providerId="LiveId" clId="{27CBE9E4-F738-4A61-87E5-0859DDC790A7}"/>
    <pc:docChg chg="custSel addSld modSld">
      <pc:chgData name="Salil Batra" userId="4d97008808f91814" providerId="LiveId" clId="{27CBE9E4-F738-4A61-87E5-0859DDC790A7}" dt="2021-09-10T07:00:01.467" v="85" actId="20577"/>
      <pc:docMkLst>
        <pc:docMk/>
      </pc:docMkLst>
      <pc:sldChg chg="modSp mod modNotesTx">
        <pc:chgData name="Salil Batra" userId="4d97008808f91814" providerId="LiveId" clId="{27CBE9E4-F738-4A61-87E5-0859DDC790A7}" dt="2021-09-08T05:33:02.556" v="1" actId="20577"/>
        <pc:sldMkLst>
          <pc:docMk/>
          <pc:sldMk cId="0" sldId="270"/>
        </pc:sldMkLst>
        <pc:spChg chg="mod">
          <ac:chgData name="Salil Batra" userId="4d97008808f91814" providerId="LiveId" clId="{27CBE9E4-F738-4A61-87E5-0859DDC790A7}" dt="2021-09-08T05:33:00.575" v="0" actId="113"/>
          <ac:spMkLst>
            <pc:docMk/>
            <pc:sldMk cId="0" sldId="270"/>
            <ac:spMk id="180" creationId="{00000000-0000-0000-0000-000000000000}"/>
          </ac:spMkLst>
        </pc:spChg>
      </pc:sldChg>
      <pc:sldChg chg="modSp mod modNotesTx">
        <pc:chgData name="Salil Batra" userId="4d97008808f91814" providerId="LiveId" clId="{27CBE9E4-F738-4A61-87E5-0859DDC790A7}" dt="2021-09-08T05:33:10.826" v="3" actId="20577"/>
        <pc:sldMkLst>
          <pc:docMk/>
          <pc:sldMk cId="0" sldId="271"/>
        </pc:sldMkLst>
        <pc:spChg chg="mod">
          <ac:chgData name="Salil Batra" userId="4d97008808f91814" providerId="LiveId" clId="{27CBE9E4-F738-4A61-87E5-0859DDC790A7}" dt="2021-09-08T05:33:09.283" v="2" actId="113"/>
          <ac:spMkLst>
            <pc:docMk/>
            <pc:sldMk cId="0" sldId="271"/>
            <ac:spMk id="185" creationId="{00000000-0000-0000-0000-000000000000}"/>
          </ac:spMkLst>
        </pc:spChg>
      </pc:sldChg>
      <pc:sldChg chg="modSp mod modNotesTx">
        <pc:chgData name="Salil Batra" userId="4d97008808f91814" providerId="LiveId" clId="{27CBE9E4-F738-4A61-87E5-0859DDC790A7}" dt="2021-09-08T05:33:19.367" v="5" actId="20577"/>
        <pc:sldMkLst>
          <pc:docMk/>
          <pc:sldMk cId="0" sldId="272"/>
        </pc:sldMkLst>
        <pc:spChg chg="mod">
          <ac:chgData name="Salil Batra" userId="4d97008808f91814" providerId="LiveId" clId="{27CBE9E4-F738-4A61-87E5-0859DDC790A7}" dt="2021-09-08T05:33:17.487" v="4" actId="113"/>
          <ac:spMkLst>
            <pc:docMk/>
            <pc:sldMk cId="0" sldId="272"/>
            <ac:spMk id="190" creationId="{00000000-0000-0000-0000-000000000000}"/>
          </ac:spMkLst>
        </pc:spChg>
      </pc:sldChg>
      <pc:sldChg chg="modSp mod">
        <pc:chgData name="Salil Batra" userId="4d97008808f91814" providerId="LiveId" clId="{27CBE9E4-F738-4A61-87E5-0859DDC790A7}" dt="2021-09-10T06:44:21.076" v="40" actId="27636"/>
        <pc:sldMkLst>
          <pc:docMk/>
          <pc:sldMk cId="0" sldId="280"/>
        </pc:sldMkLst>
        <pc:spChg chg="mod">
          <ac:chgData name="Salil Batra" userId="4d97008808f91814" providerId="LiveId" clId="{27CBE9E4-F738-4A61-87E5-0859DDC790A7}" dt="2021-09-10T06:44:21.076" v="40" actId="27636"/>
          <ac:spMkLst>
            <pc:docMk/>
            <pc:sldMk cId="0" sldId="280"/>
            <ac:spMk id="275" creationId="{00000000-0000-0000-0000-000000000000}"/>
          </ac:spMkLst>
        </pc:spChg>
      </pc:sldChg>
      <pc:sldChg chg="modSp mod">
        <pc:chgData name="Salil Batra" userId="4d97008808f91814" providerId="LiveId" clId="{27CBE9E4-F738-4A61-87E5-0859DDC790A7}" dt="2021-09-08T05:39:19.668" v="26" actId="20577"/>
        <pc:sldMkLst>
          <pc:docMk/>
          <pc:sldMk cId="0" sldId="287"/>
        </pc:sldMkLst>
        <pc:graphicFrameChg chg="modGraphic">
          <ac:chgData name="Salil Batra" userId="4d97008808f91814" providerId="LiveId" clId="{27CBE9E4-F738-4A61-87E5-0859DDC790A7}" dt="2021-09-08T05:39:19.668" v="26" actId="20577"/>
          <ac:graphicFrameMkLst>
            <pc:docMk/>
            <pc:sldMk cId="0" sldId="287"/>
            <ac:graphicFrameMk id="329" creationId="{00000000-0000-0000-0000-000000000000}"/>
          </ac:graphicFrameMkLst>
        </pc:graphicFrameChg>
      </pc:sldChg>
      <pc:sldChg chg="modSp new mod modNotesTx">
        <pc:chgData name="Salil Batra" userId="4d97008808f91814" providerId="LiveId" clId="{27CBE9E4-F738-4A61-87E5-0859DDC790A7}" dt="2021-09-10T06:59:30.933" v="83" actId="255"/>
        <pc:sldMkLst>
          <pc:docMk/>
          <pc:sldMk cId="1593967274" sldId="294"/>
        </pc:sldMkLst>
        <pc:spChg chg="mod">
          <ac:chgData name="Salil Batra" userId="4d97008808f91814" providerId="LiveId" clId="{27CBE9E4-F738-4A61-87E5-0859DDC790A7}" dt="2021-09-10T06:20:30.115" v="31" actId="20577"/>
          <ac:spMkLst>
            <pc:docMk/>
            <pc:sldMk cId="1593967274" sldId="294"/>
            <ac:spMk id="2" creationId="{4043020D-1A84-42E2-88FA-63800086612D}"/>
          </ac:spMkLst>
        </pc:spChg>
        <pc:spChg chg="mod">
          <ac:chgData name="Salil Batra" userId="4d97008808f91814" providerId="LiveId" clId="{27CBE9E4-F738-4A61-87E5-0859DDC790A7}" dt="2021-09-10T06:59:30.933" v="83" actId="255"/>
          <ac:spMkLst>
            <pc:docMk/>
            <pc:sldMk cId="1593967274" sldId="294"/>
            <ac:spMk id="3" creationId="{31DDBE9F-7DA4-48F8-9AD6-67885A7577E5}"/>
          </ac:spMkLst>
        </pc:spChg>
      </pc:sldChg>
      <pc:sldChg chg="addSp delSp modSp new mod setBg modNotesTx">
        <pc:chgData name="Salil Batra" userId="4d97008808f91814" providerId="LiveId" clId="{27CBE9E4-F738-4A61-87E5-0859DDC790A7}" dt="2021-09-10T06:55:32.904" v="63" actId="20577"/>
        <pc:sldMkLst>
          <pc:docMk/>
          <pc:sldMk cId="1165943866" sldId="295"/>
        </pc:sldMkLst>
        <pc:spChg chg="mod">
          <ac:chgData name="Salil Batra" userId="4d97008808f91814" providerId="LiveId" clId="{27CBE9E4-F738-4A61-87E5-0859DDC790A7}" dt="2021-09-10T06:55:32.904" v="63" actId="20577"/>
          <ac:spMkLst>
            <pc:docMk/>
            <pc:sldMk cId="1165943866" sldId="295"/>
            <ac:spMk id="2" creationId="{DF3B12B4-9EC3-4748-8B8B-CC4CBCBB43A0}"/>
          </ac:spMkLst>
        </pc:spChg>
        <pc:spChg chg="add del mod">
          <ac:chgData name="Salil Batra" userId="4d97008808f91814" providerId="LiveId" clId="{27CBE9E4-F738-4A61-87E5-0859DDC790A7}" dt="2021-09-10T06:45:14.278" v="48" actId="27636"/>
          <ac:spMkLst>
            <pc:docMk/>
            <pc:sldMk cId="1165943866" sldId="295"/>
            <ac:spMk id="3" creationId="{39CFBAA4-B7B9-4BCA-BF41-AB9F1623C13F}"/>
          </ac:spMkLst>
        </pc:spChg>
        <pc:spChg chg="add del mod">
          <ac:chgData name="Salil Batra" userId="4d97008808f91814" providerId="LiveId" clId="{27CBE9E4-F738-4A61-87E5-0859DDC790A7}" dt="2021-09-10T06:44:21.018" v="39"/>
          <ac:spMkLst>
            <pc:docMk/>
            <pc:sldMk cId="1165943866" sldId="295"/>
            <ac:spMk id="5" creationId="{7EC27EDF-8C13-4901-9FDB-8DE8EEF3D438}"/>
          </ac:spMkLst>
        </pc:spChg>
        <pc:spChg chg="add del mod">
          <ac:chgData name="Salil Batra" userId="4d97008808f91814" providerId="LiveId" clId="{27CBE9E4-F738-4A61-87E5-0859DDC790A7}" dt="2021-09-10T06:44:47.846" v="44"/>
          <ac:spMkLst>
            <pc:docMk/>
            <pc:sldMk cId="1165943866" sldId="295"/>
            <ac:spMk id="7" creationId="{FC2D4C7A-77BE-4281-8E04-69ACB1CF83B3}"/>
          </ac:spMkLst>
        </pc:spChg>
        <pc:graphicFrameChg chg="add del mod">
          <ac:chgData name="Salil Batra" userId="4d97008808f91814" providerId="LiveId" clId="{27CBE9E4-F738-4A61-87E5-0859DDC790A7}" dt="2021-09-10T06:44:21.018" v="39"/>
          <ac:graphicFrameMkLst>
            <pc:docMk/>
            <pc:sldMk cId="1165943866" sldId="295"/>
            <ac:graphicFrameMk id="4" creationId="{0AA9D001-A5A5-4836-85BF-9485051B110E}"/>
          </ac:graphicFrameMkLst>
        </pc:graphicFrameChg>
        <pc:graphicFrameChg chg="add del mod">
          <ac:chgData name="Salil Batra" userId="4d97008808f91814" providerId="LiveId" clId="{27CBE9E4-F738-4A61-87E5-0859DDC790A7}" dt="2021-09-10T06:44:47.846" v="44"/>
          <ac:graphicFrameMkLst>
            <pc:docMk/>
            <pc:sldMk cId="1165943866" sldId="295"/>
            <ac:graphicFrameMk id="6" creationId="{E2D14B14-F53C-43F5-8A1C-4E674B8A12BE}"/>
          </ac:graphicFrameMkLst>
        </pc:graphicFrameChg>
      </pc:sldChg>
      <pc:sldChg chg="modSp new mod modNotesTx">
        <pc:chgData name="Salil Batra" userId="4d97008808f91814" providerId="LiveId" clId="{27CBE9E4-F738-4A61-87E5-0859DDC790A7}" dt="2021-09-10T07:00:01.467" v="85" actId="20577"/>
        <pc:sldMkLst>
          <pc:docMk/>
          <pc:sldMk cId="3826256000" sldId="296"/>
        </pc:sldMkLst>
        <pc:spChg chg="mod">
          <ac:chgData name="Salil Batra" userId="4d97008808f91814" providerId="LiveId" clId="{27CBE9E4-F738-4A61-87E5-0859DDC790A7}" dt="2021-09-10T06:58:15.613" v="76" actId="20577"/>
          <ac:spMkLst>
            <pc:docMk/>
            <pc:sldMk cId="3826256000" sldId="296"/>
            <ac:spMk id="2" creationId="{7DEF70E7-E3CB-480D-A3C8-4AB75760E2F4}"/>
          </ac:spMkLst>
        </pc:spChg>
        <pc:spChg chg="mod">
          <ac:chgData name="Salil Batra" userId="4d97008808f91814" providerId="LiveId" clId="{27CBE9E4-F738-4A61-87E5-0859DDC790A7}" dt="2021-09-10T06:59:42.151" v="84" actId="255"/>
          <ac:spMkLst>
            <pc:docMk/>
            <pc:sldMk cId="3826256000" sldId="296"/>
            <ac:spMk id="3" creationId="{73AE22CD-4394-4C98-BF6A-991BB024A12C}"/>
          </ac:spMkLst>
        </pc:spChg>
      </pc:sldChg>
      <pc:sldChg chg="modSp new mod modNotesTx">
        <pc:chgData name="Salil Batra" userId="4d97008808f91814" providerId="LiveId" clId="{27CBE9E4-F738-4A61-87E5-0859DDC790A7}" dt="2021-09-10T06:59:09.713" v="81" actId="207"/>
        <pc:sldMkLst>
          <pc:docMk/>
          <pc:sldMk cId="584415039" sldId="297"/>
        </pc:sldMkLst>
        <pc:spChg chg="mod">
          <ac:chgData name="Salil Batra" userId="4d97008808f91814" providerId="LiveId" clId="{27CBE9E4-F738-4A61-87E5-0859DDC790A7}" dt="2021-09-10T06:55:13.195" v="57" actId="20577"/>
          <ac:spMkLst>
            <pc:docMk/>
            <pc:sldMk cId="584415039" sldId="297"/>
            <ac:spMk id="2" creationId="{C2E05B0E-E3E5-48A2-BB64-5681F70482F9}"/>
          </ac:spMkLst>
        </pc:spChg>
        <pc:spChg chg="mod">
          <ac:chgData name="Salil Batra" userId="4d97008808f91814" providerId="LiveId" clId="{27CBE9E4-F738-4A61-87E5-0859DDC790A7}" dt="2021-09-10T06:59:09.713" v="81" actId="207"/>
          <ac:spMkLst>
            <pc:docMk/>
            <pc:sldMk cId="584415039" sldId="297"/>
            <ac:spMk id="3" creationId="{44C8BC2F-21CA-4C26-B680-1BB7FAA8E667}"/>
          </ac:spMkLst>
        </pc:spChg>
      </pc:sldChg>
      <pc:sldChg chg="addSp delSp modSp new mod modNotesTx">
        <pc:chgData name="Salil Batra" userId="4d97008808f91814" providerId="LiveId" clId="{27CBE9E4-F738-4A61-87E5-0859DDC790A7}" dt="2021-09-10T06:58:23.547" v="77" actId="20577"/>
        <pc:sldMkLst>
          <pc:docMk/>
          <pc:sldMk cId="1933714539" sldId="298"/>
        </pc:sldMkLst>
        <pc:spChg chg="mod">
          <ac:chgData name="Salil Batra" userId="4d97008808f91814" providerId="LiveId" clId="{27CBE9E4-F738-4A61-87E5-0859DDC790A7}" dt="2021-09-10T06:56:08.971" v="67" actId="20577"/>
          <ac:spMkLst>
            <pc:docMk/>
            <pc:sldMk cId="1933714539" sldId="298"/>
            <ac:spMk id="2" creationId="{19B4C4FC-A98F-4E3F-A379-8EE98EFBEBBC}"/>
          </ac:spMkLst>
        </pc:spChg>
        <pc:spChg chg="add del mod">
          <ac:chgData name="Salil Batra" userId="4d97008808f91814" providerId="LiveId" clId="{27CBE9E4-F738-4A61-87E5-0859DDC790A7}" dt="2021-09-10T06:58:09.764" v="75" actId="27636"/>
          <ac:spMkLst>
            <pc:docMk/>
            <pc:sldMk cId="1933714539" sldId="298"/>
            <ac:spMk id="3" creationId="{0E50D1EA-D8CE-49B7-A5E3-13239E584F75}"/>
          </ac:spMkLst>
        </pc:spChg>
        <pc:spChg chg="add del mod">
          <ac:chgData name="Salil Batra" userId="4d97008808f91814" providerId="LiveId" clId="{27CBE9E4-F738-4A61-87E5-0859DDC790A7}" dt="2021-09-10T06:56:13.344" v="70"/>
          <ac:spMkLst>
            <pc:docMk/>
            <pc:sldMk cId="1933714539" sldId="298"/>
            <ac:spMk id="4" creationId="{713684F7-4678-43FD-9708-44A04B747FD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9375019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8" name="Google Shape;4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070072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2" name="Google Shape;132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Variable is data name used for storing a data value</a:t>
            </a:r>
            <a:endParaRPr/>
          </a:p>
        </p:txBody>
      </p:sp>
      <p:sp>
        <p:nvSpPr>
          <p:cNvPr id="133" name="Google Shape;133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216134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522539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836861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929798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041876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</a:t>
            </a:r>
            <a:endParaRPr dirty="0"/>
          </a:p>
        </p:txBody>
      </p:sp>
      <p:sp>
        <p:nvSpPr>
          <p:cNvPr id="177" name="Google Shape;177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510291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</a:t>
            </a:r>
            <a:endParaRPr dirty="0"/>
          </a:p>
        </p:txBody>
      </p:sp>
      <p:sp>
        <p:nvSpPr>
          <p:cNvPr id="183" name="Google Shape;18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533389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</a:t>
            </a:r>
            <a:endParaRPr dirty="0"/>
          </a:p>
        </p:txBody>
      </p:sp>
      <p:sp>
        <p:nvSpPr>
          <p:cNvPr id="188" name="Google Shape;188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576471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7061782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890064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7416343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1802800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2365303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1710316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561285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7408272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7588949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3748500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1678008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5054665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750149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6522677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9602603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69113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2730341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3496170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8966867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5568289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8726543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" name="Google Shape;386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7118434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38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5606333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39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460191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3985377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40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8820564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41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8047348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42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8039125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" name="Google Shape;426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209590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622106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133473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879679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531324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203563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1_Title Slide">
  <p:cSld name="1_Title Slid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0"/>
          <p:cNvSpPr/>
          <p:nvPr/>
        </p:nvSpPr>
        <p:spPr>
          <a:xfrm>
            <a:off x="6705600" y="838200"/>
            <a:ext cx="24384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8" name="Google Shape;18;p40"/>
          <p:cNvSpPr txBox="1">
            <a:spLocks noGrp="1"/>
          </p:cNvSpPr>
          <p:nvPr>
            <p:ph type="body" idx="1"/>
          </p:nvPr>
        </p:nvSpPr>
        <p:spPr>
          <a:xfrm>
            <a:off x="0" y="6553200"/>
            <a:ext cx="27432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Arial"/>
              <a:buNone/>
              <a:defRPr sz="1200">
                <a:solidFill>
                  <a:srgbClr val="7F7F7F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914400" lvl="1" indent="-304800" algn="l">
              <a:spcBef>
                <a:spcPts val="240"/>
              </a:spcBef>
              <a:spcAft>
                <a:spcPts val="0"/>
              </a:spcAft>
              <a:buClr>
                <a:srgbClr val="7F7F7F"/>
              </a:buClr>
              <a:buSzPts val="1200"/>
              <a:buChar char="–"/>
              <a:defRPr sz="1200">
                <a:solidFill>
                  <a:srgbClr val="7F7F7F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1371600" lvl="2" indent="-304800" algn="l">
              <a:spcBef>
                <a:spcPts val="240"/>
              </a:spcBef>
              <a:spcAft>
                <a:spcPts val="0"/>
              </a:spcAft>
              <a:buClr>
                <a:srgbClr val="7F7F7F"/>
              </a:buClr>
              <a:buSzPts val="1200"/>
              <a:buChar char="•"/>
              <a:defRPr sz="1200">
                <a:solidFill>
                  <a:srgbClr val="7F7F7F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1828800" lvl="3" indent="-304800" algn="l">
              <a:spcBef>
                <a:spcPts val="240"/>
              </a:spcBef>
              <a:spcAft>
                <a:spcPts val="0"/>
              </a:spcAft>
              <a:buClr>
                <a:srgbClr val="7F7F7F"/>
              </a:buClr>
              <a:buSzPts val="1200"/>
              <a:buChar char="–"/>
              <a:defRPr sz="1200">
                <a:solidFill>
                  <a:srgbClr val="7F7F7F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2286000" lvl="4" indent="-304800" algn="l">
              <a:spcBef>
                <a:spcPts val="240"/>
              </a:spcBef>
              <a:spcAft>
                <a:spcPts val="0"/>
              </a:spcAft>
              <a:buClr>
                <a:srgbClr val="7F7F7F"/>
              </a:buClr>
              <a:buSzPts val="1200"/>
              <a:buChar char="»"/>
              <a:defRPr sz="1200">
                <a:solidFill>
                  <a:srgbClr val="7F7F7F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Char char="•"/>
              <a:defRPr>
                <a:solidFill>
                  <a:schemeClr val="accent1"/>
                </a:solidFill>
              </a:defRPr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–"/>
              <a:defRPr>
                <a:solidFill>
                  <a:schemeClr val="accent1"/>
                </a:solidFill>
              </a:defRPr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•"/>
              <a:defRPr>
                <a:solidFill>
                  <a:schemeClr val="accent1"/>
                </a:solidFill>
              </a:defRPr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–"/>
              <a:defRPr>
                <a:solidFill>
                  <a:schemeClr val="accent1"/>
                </a:solidFill>
              </a:defRPr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»"/>
              <a:defRPr>
                <a:solidFill>
                  <a:schemeClr val="accent1"/>
                </a:solidFill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4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25" name="Google Shape;25;p42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3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3"/>
          <p:cNvSpPr txBox="1">
            <a:spLocks noGrp="1"/>
          </p:cNvSpPr>
          <p:nvPr>
            <p:ph type="subTitle" idx="1"/>
          </p:nvPr>
        </p:nvSpPr>
        <p:spPr>
          <a:xfrm>
            <a:off x="838200" y="3429000"/>
            <a:ext cx="70866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640"/>
              </a:spcBef>
              <a:spcAft>
                <a:spcPts val="0"/>
              </a:spcAft>
              <a:buClr>
                <a:srgbClr val="C00000"/>
              </a:buClr>
              <a:buSzPts val="3200"/>
              <a:buNone/>
              <a:defRPr>
                <a:solidFill>
                  <a:srgbClr val="C00000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cxnSp>
        <p:nvCxnSpPr>
          <p:cNvPr id="29" name="Google Shape;29;p43"/>
          <p:cNvCxnSpPr/>
          <p:nvPr/>
        </p:nvCxnSpPr>
        <p:spPr>
          <a:xfrm>
            <a:off x="839322" y="3352800"/>
            <a:ext cx="7056784" cy="0"/>
          </a:xfrm>
          <a:prstGeom prst="straightConnector1">
            <a:avLst/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30" name="Google Shape;30;p43"/>
          <p:cNvSpPr txBox="1"/>
          <p:nvPr/>
        </p:nvSpPr>
        <p:spPr>
          <a:xfrm>
            <a:off x="4495800" y="5562600"/>
            <a:ext cx="4572000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002060"/>
                </a:solidFill>
                <a:latin typeface="Arial Rounded"/>
                <a:ea typeface="Arial Rounded"/>
                <a:cs typeface="Arial Rounded"/>
                <a:sym typeface="Arial Rounded"/>
              </a:rPr>
              <a:t>Created By: 		</a:t>
            </a:r>
            <a:endParaRPr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002060"/>
                </a:solidFill>
                <a:latin typeface="Arial Rounded"/>
                <a:ea typeface="Arial Rounded"/>
                <a:cs typeface="Arial Rounded"/>
                <a:sym typeface="Arial Rounded"/>
              </a:rPr>
              <a:t>Amanpreet Kaur &amp;</a:t>
            </a:r>
            <a:endParaRPr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002060"/>
                </a:solidFill>
                <a:latin typeface="Arial Rounded"/>
                <a:ea typeface="Arial Rounded"/>
                <a:cs typeface="Arial Rounded"/>
                <a:sym typeface="Arial Rounded"/>
              </a:rPr>
              <a:t>		Sanjeev Kumar </a:t>
            </a:r>
            <a:endParaRPr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002060"/>
                </a:solidFill>
                <a:latin typeface="Arial Rounded"/>
                <a:ea typeface="Arial Rounded"/>
                <a:cs typeface="Arial Rounded"/>
                <a:sym typeface="Arial Rounded"/>
              </a:rPr>
              <a:t>		SME (CSE) LPU</a:t>
            </a:r>
            <a:endParaRPr sz="2000" b="1">
              <a:solidFill>
                <a:srgbClr val="002060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cxnSp>
        <p:nvCxnSpPr>
          <p:cNvPr id="31" name="Google Shape;31;p43"/>
          <p:cNvCxnSpPr/>
          <p:nvPr/>
        </p:nvCxnSpPr>
        <p:spPr>
          <a:xfrm>
            <a:off x="839322" y="3352800"/>
            <a:ext cx="7056784" cy="0"/>
          </a:xfrm>
          <a:prstGeom prst="straightConnector1">
            <a:avLst/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32" name="Google Shape;32;p43"/>
          <p:cNvSpPr txBox="1"/>
          <p:nvPr/>
        </p:nvSpPr>
        <p:spPr>
          <a:xfrm>
            <a:off x="4495800" y="5562600"/>
            <a:ext cx="4572000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002060"/>
                </a:solidFill>
                <a:latin typeface="Arial Rounded"/>
                <a:ea typeface="Arial Rounded"/>
                <a:cs typeface="Arial Rounded"/>
                <a:sym typeface="Arial Rounded"/>
              </a:rPr>
              <a:t>Created By: 		</a:t>
            </a:r>
            <a:endParaRPr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002060"/>
                </a:solidFill>
                <a:latin typeface="Arial Rounded"/>
                <a:ea typeface="Arial Rounded"/>
                <a:cs typeface="Arial Rounded"/>
                <a:sym typeface="Arial Rounded"/>
              </a:rPr>
              <a:t>Amanpreet Kaur &amp;</a:t>
            </a:r>
            <a:endParaRPr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002060"/>
                </a:solidFill>
                <a:latin typeface="Arial Rounded"/>
                <a:ea typeface="Arial Rounded"/>
                <a:cs typeface="Arial Rounded"/>
                <a:sym typeface="Arial Rounded"/>
              </a:rPr>
              <a:t>		Sanjeev Kumar </a:t>
            </a:r>
            <a:endParaRPr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002060"/>
                </a:solidFill>
                <a:latin typeface="Arial Rounded"/>
                <a:ea typeface="Arial Rounded"/>
                <a:cs typeface="Arial Rounded"/>
                <a:sym typeface="Arial Rounded"/>
              </a:rPr>
              <a:t>		SME (CSE) LPU</a:t>
            </a:r>
            <a:endParaRPr sz="2000" b="1">
              <a:solidFill>
                <a:srgbClr val="002060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4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5576" y="635818"/>
            <a:ext cx="1808162" cy="3297238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44"/>
          <p:cNvSpPr txBox="1"/>
          <p:nvPr/>
        </p:nvSpPr>
        <p:spPr>
          <a:xfrm>
            <a:off x="1953250" y="5958408"/>
            <a:ext cx="7155254" cy="8995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600"/>
              <a:buFont typeface="Calibri"/>
              <a:buNone/>
            </a:pPr>
            <a:r>
              <a:rPr lang="en-US" sz="36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cse101@lpu.co.in</a:t>
            </a:r>
            <a:endParaRPr sz="14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6" name="Google Shape;36;p44"/>
          <p:cNvCxnSpPr/>
          <p:nvPr/>
        </p:nvCxnSpPr>
        <p:spPr>
          <a:xfrm>
            <a:off x="755576" y="4077072"/>
            <a:ext cx="7056784" cy="0"/>
          </a:xfrm>
          <a:prstGeom prst="straightConnector1">
            <a:avLst/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37" name="Google Shape;37;p44"/>
          <p:cNvSpPr txBox="1">
            <a:spLocks noGrp="1"/>
          </p:cNvSpPr>
          <p:nvPr>
            <p:ph type="title"/>
          </p:nvPr>
        </p:nvSpPr>
        <p:spPr>
          <a:xfrm>
            <a:off x="685800" y="4114800"/>
            <a:ext cx="7155254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Calibri"/>
              <a:buNone/>
              <a:defRPr>
                <a:solidFill>
                  <a:srgbClr val="C000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45"/>
          <p:cNvSpPr txBox="1">
            <a:spLocks noGrp="1"/>
          </p:cNvSpPr>
          <p:nvPr>
            <p:ph type="body" idx="1"/>
          </p:nvPr>
        </p:nvSpPr>
        <p:spPr>
          <a:xfrm>
            <a:off x="0" y="685800"/>
            <a:ext cx="6400800" cy="5486400"/>
          </a:xfrm>
          <a:prstGeom prst="rect">
            <a:avLst/>
          </a:prstGeom>
          <a:solidFill>
            <a:srgbClr val="FFE593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45"/>
          <p:cNvSpPr txBox="1">
            <a:spLocks noGrp="1"/>
          </p:cNvSpPr>
          <p:nvPr>
            <p:ph type="body" idx="2"/>
          </p:nvPr>
        </p:nvSpPr>
        <p:spPr>
          <a:xfrm>
            <a:off x="6553200" y="685800"/>
            <a:ext cx="2590800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Section Header">
  <p:cSld name="2_Section Header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Google Shape;42;p4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5576" y="635818"/>
            <a:ext cx="1808162" cy="3297238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46"/>
          <p:cNvSpPr txBox="1"/>
          <p:nvPr/>
        </p:nvSpPr>
        <p:spPr>
          <a:xfrm>
            <a:off x="1953250" y="5958408"/>
            <a:ext cx="7155254" cy="8995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600"/>
              <a:buFont typeface="Calibri"/>
              <a:buNone/>
            </a:pPr>
            <a:r>
              <a:rPr lang="en-US" sz="36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cse101@lpu.co.in</a:t>
            </a:r>
            <a:endParaRPr sz="14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4" name="Google Shape;44;p46"/>
          <p:cNvCxnSpPr/>
          <p:nvPr/>
        </p:nvCxnSpPr>
        <p:spPr>
          <a:xfrm>
            <a:off x="755576" y="4077072"/>
            <a:ext cx="7056784" cy="0"/>
          </a:xfrm>
          <a:prstGeom prst="straightConnector1">
            <a:avLst/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45" name="Google Shape;45;p46"/>
          <p:cNvSpPr txBox="1">
            <a:spLocks noGrp="1"/>
          </p:cNvSpPr>
          <p:nvPr>
            <p:ph type="title"/>
          </p:nvPr>
        </p:nvSpPr>
        <p:spPr>
          <a:xfrm>
            <a:off x="685800" y="4114800"/>
            <a:ext cx="7155254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39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4119" y="0"/>
            <a:ext cx="9124950" cy="942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39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4119" y="0"/>
            <a:ext cx="9124950" cy="94297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3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" name="Google Shape;13;p3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14" name="Google Shape;14;p39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4119" y="0"/>
            <a:ext cx="9124950" cy="942975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39"/>
          <p:cNvSpPr txBox="1"/>
          <p:nvPr/>
        </p:nvSpPr>
        <p:spPr>
          <a:xfrm>
            <a:off x="0" y="6553200"/>
            <a:ext cx="27432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7F7F7F"/>
                </a:solidFill>
                <a:latin typeface="Arial Black"/>
                <a:ea typeface="Arial Black"/>
                <a:cs typeface="Arial Black"/>
                <a:sym typeface="Arial Black"/>
              </a:rPr>
              <a:t>©LPU CSE101 C Programming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7F7F7F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"/>
          <p:cNvSpPr txBox="1">
            <a:spLocks noGrp="1"/>
          </p:cNvSpPr>
          <p:nvPr>
            <p:ph type="body" idx="1"/>
          </p:nvPr>
        </p:nvSpPr>
        <p:spPr>
          <a:xfrm>
            <a:off x="0" y="6553200"/>
            <a:ext cx="27432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Arial"/>
              <a:buNone/>
            </a:pPr>
            <a:endParaRPr/>
          </a:p>
        </p:txBody>
      </p:sp>
      <p:sp>
        <p:nvSpPr>
          <p:cNvPr id="52" name="Google Shape;52;p1"/>
          <p:cNvSpPr txBox="1"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CSE101-Lec#1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p1"/>
          <p:cNvSpPr txBox="1"/>
          <p:nvPr/>
        </p:nvSpPr>
        <p:spPr>
          <a:xfrm>
            <a:off x="769546" y="3429000"/>
            <a:ext cx="7155254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800"/>
              <a:buFont typeface="Calibri"/>
              <a:buNone/>
            </a:pPr>
            <a:r>
              <a:rPr lang="en-US" sz="2800" b="0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Character Set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800"/>
              <a:buFont typeface="Calibri"/>
              <a:buNone/>
            </a:pPr>
            <a:r>
              <a:rPr lang="en-US" sz="2800" b="0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Identifiers and Keywords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800"/>
              <a:buFont typeface="Calibri"/>
              <a:buNone/>
            </a:pPr>
            <a:r>
              <a:rPr lang="en-US" sz="2800" b="0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Data types</a:t>
            </a:r>
            <a:endParaRPr/>
          </a:p>
        </p:txBody>
      </p:sp>
      <p:cxnSp>
        <p:nvCxnSpPr>
          <p:cNvPr id="54" name="Google Shape;54;p1"/>
          <p:cNvCxnSpPr/>
          <p:nvPr/>
        </p:nvCxnSpPr>
        <p:spPr>
          <a:xfrm>
            <a:off x="839322" y="3352800"/>
            <a:ext cx="7056784" cy="0"/>
          </a:xfrm>
          <a:prstGeom prst="straightConnector1">
            <a:avLst/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0"/>
          <p:cNvSpPr txBox="1">
            <a:spLocks noGrp="1"/>
          </p:cNvSpPr>
          <p:nvPr>
            <p:ph type="title"/>
          </p:nvPr>
        </p:nvSpPr>
        <p:spPr>
          <a:xfrm>
            <a:off x="481794" y="228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Identifiers</a:t>
            </a:r>
            <a:endParaRPr/>
          </a:p>
        </p:txBody>
      </p:sp>
      <p:sp>
        <p:nvSpPr>
          <p:cNvPr id="136" name="Google Shape;136;p10"/>
          <p:cNvSpPr txBox="1">
            <a:spLocks noGrp="1"/>
          </p:cNvSpPr>
          <p:nvPr>
            <p:ph type="body" idx="1"/>
          </p:nvPr>
        </p:nvSpPr>
        <p:spPr>
          <a:xfrm>
            <a:off x="481794" y="13716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Char char="•"/>
            </a:pPr>
            <a:r>
              <a:rPr lang="en-US">
                <a:solidFill>
                  <a:schemeClr val="accent1"/>
                </a:solidFill>
              </a:rPr>
              <a:t>So to identify things we have some name given to them .</a:t>
            </a:r>
            <a:endParaRPr/>
          </a:p>
          <a:p>
            <a:pPr marL="342900" lvl="0" indent="-342900" algn="just" rtl="0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Char char="•"/>
            </a:pPr>
            <a:r>
              <a:rPr lang="en-US">
                <a:solidFill>
                  <a:schemeClr val="accent1"/>
                </a:solidFill>
              </a:rPr>
              <a:t>Identifiers are the fundamental building blocks of a program </a:t>
            </a:r>
            <a:endParaRPr/>
          </a:p>
          <a:p>
            <a:pPr marL="342900" lvl="0" indent="-342900" algn="just" rtl="0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Char char="•"/>
            </a:pPr>
            <a:r>
              <a:rPr lang="en-US">
                <a:solidFill>
                  <a:schemeClr val="accent1"/>
                </a:solidFill>
              </a:rPr>
              <a:t>Used to give </a:t>
            </a:r>
            <a:r>
              <a:rPr lang="en-US" b="1">
                <a:solidFill>
                  <a:schemeClr val="accent1"/>
                </a:solidFill>
              </a:rPr>
              <a:t>names</a:t>
            </a:r>
            <a:r>
              <a:rPr lang="en-US">
                <a:solidFill>
                  <a:schemeClr val="accent1"/>
                </a:solidFill>
              </a:rPr>
              <a:t> to variables, functions, constant, and user defined data.</a:t>
            </a:r>
            <a:endParaRPr/>
          </a:p>
          <a:p>
            <a:pPr marL="342900" lvl="0" indent="-342900" algn="just" rtl="0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Char char="•"/>
            </a:pPr>
            <a:r>
              <a:rPr lang="en-US">
                <a:solidFill>
                  <a:schemeClr val="accent1"/>
                </a:solidFill>
              </a:rPr>
              <a:t>They are user-defined names and consist of a sequence of letters and digits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1"/>
          <p:cNvSpPr txBox="1">
            <a:spLocks noGrp="1"/>
          </p:cNvSpPr>
          <p:nvPr>
            <p:ph type="title"/>
          </p:nvPr>
        </p:nvSpPr>
        <p:spPr>
          <a:xfrm>
            <a:off x="152400" y="381000"/>
            <a:ext cx="8105775" cy="1022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Rules for naming an Identifier</a:t>
            </a:r>
            <a:endParaRPr/>
          </a:p>
        </p:txBody>
      </p:sp>
      <p:grpSp>
        <p:nvGrpSpPr>
          <p:cNvPr id="142" name="Google Shape;142;p11"/>
          <p:cNvGrpSpPr/>
          <p:nvPr/>
        </p:nvGrpSpPr>
        <p:grpSpPr>
          <a:xfrm>
            <a:off x="457200" y="1661921"/>
            <a:ext cx="8105775" cy="4529520"/>
            <a:chOff x="0" y="56958"/>
            <a:chExt cx="8105775" cy="4529520"/>
          </a:xfrm>
        </p:grpSpPr>
        <p:sp>
          <p:nvSpPr>
            <p:cNvPr id="143" name="Google Shape;143;p11"/>
            <p:cNvSpPr/>
            <p:nvPr/>
          </p:nvSpPr>
          <p:spPr>
            <a:xfrm>
              <a:off x="0" y="56958"/>
              <a:ext cx="8105775" cy="107406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90B7FF"/>
                </a:gs>
                <a:gs pos="35000">
                  <a:srgbClr val="B1C9FF"/>
                </a:gs>
                <a:gs pos="100000">
                  <a:srgbClr val="E0EBFF"/>
                </a:gs>
              </a:gsLst>
              <a:lin ang="16200000" scaled="0"/>
            </a:gradFill>
            <a:ln>
              <a:noFill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1"/>
            <p:cNvSpPr txBox="1"/>
            <p:nvPr/>
          </p:nvSpPr>
          <p:spPr>
            <a:xfrm>
              <a:off x="52431" y="109389"/>
              <a:ext cx="8000913" cy="96919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2850" tIns="102850" rIns="102850" bIns="10285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7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1. An identifier name is any combination of 1 to 31 alphabets, digits or underscores. </a:t>
              </a:r>
              <a:endPara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145;p11"/>
            <p:cNvSpPr/>
            <p:nvPr/>
          </p:nvSpPr>
          <p:spPr>
            <a:xfrm>
              <a:off x="0" y="1208778"/>
              <a:ext cx="8105775" cy="107406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90B7FF"/>
                </a:gs>
                <a:gs pos="35000">
                  <a:srgbClr val="B1C9FF"/>
                </a:gs>
                <a:gs pos="100000">
                  <a:srgbClr val="E0EBFF"/>
                </a:gs>
              </a:gsLst>
              <a:lin ang="16200000" scaled="0"/>
            </a:gradFill>
            <a:ln>
              <a:noFill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1"/>
            <p:cNvSpPr txBox="1"/>
            <p:nvPr/>
          </p:nvSpPr>
          <p:spPr>
            <a:xfrm>
              <a:off x="52431" y="1261209"/>
              <a:ext cx="8000913" cy="96919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2850" tIns="102850" rIns="102850" bIns="10285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7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2. The first character in the identifier name must be an alphabet or underscore. </a:t>
              </a:r>
              <a:endPara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147;p11"/>
            <p:cNvSpPr/>
            <p:nvPr/>
          </p:nvSpPr>
          <p:spPr>
            <a:xfrm>
              <a:off x="0" y="2360598"/>
              <a:ext cx="8105775" cy="107406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90B7FF"/>
                </a:gs>
                <a:gs pos="35000">
                  <a:srgbClr val="B1C9FF"/>
                </a:gs>
                <a:gs pos="100000">
                  <a:srgbClr val="E0EBFF"/>
                </a:gs>
              </a:gsLst>
              <a:lin ang="16200000" scaled="0"/>
            </a:gradFill>
            <a:ln>
              <a:noFill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1"/>
            <p:cNvSpPr txBox="1"/>
            <p:nvPr/>
          </p:nvSpPr>
          <p:spPr>
            <a:xfrm>
              <a:off x="52431" y="2413029"/>
              <a:ext cx="8000913" cy="96919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2850" tIns="102850" rIns="102850" bIns="10285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7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3. No blanks or special symbol other than an underscore can be used in an identifier name. </a:t>
              </a:r>
              <a:endPara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p11"/>
            <p:cNvSpPr/>
            <p:nvPr/>
          </p:nvSpPr>
          <p:spPr>
            <a:xfrm>
              <a:off x="0" y="3512418"/>
              <a:ext cx="8105775" cy="107406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90B7FF"/>
                </a:gs>
                <a:gs pos="35000">
                  <a:srgbClr val="B1C9FF"/>
                </a:gs>
                <a:gs pos="100000">
                  <a:srgbClr val="E0EBFF"/>
                </a:gs>
              </a:gsLst>
              <a:lin ang="16200000" scaled="0"/>
            </a:gradFill>
            <a:ln>
              <a:noFill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1"/>
            <p:cNvSpPr txBox="1"/>
            <p:nvPr/>
          </p:nvSpPr>
          <p:spPr>
            <a:xfrm>
              <a:off x="52431" y="3564849"/>
              <a:ext cx="8000913" cy="96919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2850" tIns="102850" rIns="102850" bIns="10285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7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4. Keywords are not allowed to be used as identifiers.</a:t>
              </a:r>
              <a:endPara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Some Identifiers</a:t>
            </a:r>
            <a:endParaRPr/>
          </a:p>
        </p:txBody>
      </p:sp>
      <p:sp>
        <p:nvSpPr>
          <p:cNvPr id="156" name="Google Shape;156;p12"/>
          <p:cNvSpPr txBox="1">
            <a:spLocks noGrp="1"/>
          </p:cNvSpPr>
          <p:nvPr>
            <p:ph type="body" idx="1"/>
          </p:nvPr>
        </p:nvSpPr>
        <p:spPr>
          <a:xfrm>
            <a:off x="457200" y="1600201"/>
            <a:ext cx="8229600" cy="2514599"/>
          </a:xfrm>
          <a:prstGeom prst="rect">
            <a:avLst/>
          </a:prstGeom>
          <a:gradFill>
            <a:gsLst>
              <a:gs pos="0">
                <a:srgbClr val="86D8FF"/>
              </a:gs>
              <a:gs pos="35000">
                <a:srgbClr val="ACE2FF"/>
              </a:gs>
              <a:gs pos="100000">
                <a:srgbClr val="DCF1FF"/>
              </a:gs>
            </a:gsLst>
            <a:lin ang="16200000" scaled="0"/>
          </a:gradFill>
          <a:ln w="9525" cap="flat" cmpd="sng">
            <a:solidFill>
              <a:srgbClr val="009BD8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Tool_spanner;	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tool_spanner;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FORMULA1;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engine_1;</a:t>
            </a:r>
            <a:endParaRPr/>
          </a:p>
        </p:txBody>
      </p:sp>
      <p:sp>
        <p:nvSpPr>
          <p:cNvPr id="157" name="Google Shape;157;p12"/>
          <p:cNvSpPr/>
          <p:nvPr/>
        </p:nvSpPr>
        <p:spPr>
          <a:xfrm>
            <a:off x="2971800" y="1752600"/>
            <a:ext cx="152400" cy="914400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rgbClr val="096CC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12"/>
          <p:cNvSpPr/>
          <p:nvPr/>
        </p:nvSpPr>
        <p:spPr>
          <a:xfrm>
            <a:off x="3276600" y="1905000"/>
            <a:ext cx="2667000" cy="533400"/>
          </a:xfrm>
          <a:prstGeom prst="rect">
            <a:avLst/>
          </a:prstGeom>
          <a:gradFill>
            <a:gsLst>
              <a:gs pos="0">
                <a:srgbClr val="0051A5"/>
              </a:gs>
              <a:gs pos="80000">
                <a:srgbClr val="006CD9"/>
              </a:gs>
              <a:gs pos="100000">
                <a:srgbClr val="006CDF"/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both are different</a:t>
            </a: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12"/>
          <p:cNvSpPr txBox="1"/>
          <p:nvPr/>
        </p:nvSpPr>
        <p:spPr>
          <a:xfrm>
            <a:off x="457200" y="4267200"/>
            <a:ext cx="8229600" cy="2062103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Wrong identifiers name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libri"/>
              <a:buNone/>
            </a:pPr>
            <a:r>
              <a:rPr lang="en-US" sz="32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1_engine;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libri"/>
              <a:buNone/>
            </a:pPr>
            <a:r>
              <a:rPr lang="en-US" sz="32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break;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libri"/>
              <a:buNone/>
            </a:pPr>
            <a:r>
              <a:rPr lang="en-US" sz="32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@car-roof;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 Keywords </a:t>
            </a:r>
            <a:endParaRPr/>
          </a:p>
        </p:txBody>
      </p:sp>
      <p:sp>
        <p:nvSpPr>
          <p:cNvPr id="165" name="Google Shape;165;p13"/>
          <p:cNvSpPr txBox="1">
            <a:spLocks noGrp="1"/>
          </p:cNvSpPr>
          <p:nvPr>
            <p:ph type="body" idx="1"/>
          </p:nvPr>
        </p:nvSpPr>
        <p:spPr>
          <a:xfrm>
            <a:off x="457200" y="1371601"/>
            <a:ext cx="8105775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just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960"/>
              <a:buChar char="•"/>
            </a:pPr>
            <a:r>
              <a:rPr lang="en-US" sz="2960">
                <a:solidFill>
                  <a:schemeClr val="accent1"/>
                </a:solidFill>
              </a:rPr>
              <a:t>Keywords are the reserved words whose meaning has already been explained to the C compiler.</a:t>
            </a:r>
            <a:endParaRPr/>
          </a:p>
          <a:p>
            <a:pPr marL="342900" lvl="0" indent="-342900" algn="just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accent1"/>
              </a:buClr>
              <a:buSzPts val="2960"/>
              <a:buChar char="•"/>
            </a:pPr>
            <a:r>
              <a:rPr lang="en-US" sz="2960">
                <a:solidFill>
                  <a:schemeClr val="accent1"/>
                </a:solidFill>
              </a:rPr>
              <a:t>We cannot use these keywords as variables.</a:t>
            </a:r>
            <a:endParaRPr/>
          </a:p>
          <a:p>
            <a:pPr marL="342900" lvl="0" indent="-342900" algn="just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accent1"/>
              </a:buClr>
              <a:buSzPts val="2960"/>
              <a:buChar char="•"/>
            </a:pPr>
            <a:r>
              <a:rPr lang="en-US" sz="2960">
                <a:solidFill>
                  <a:schemeClr val="accent1"/>
                </a:solidFill>
              </a:rPr>
              <a:t>Each keyword is meant to perform a specific function in a C program.</a:t>
            </a:r>
            <a:endParaRPr/>
          </a:p>
          <a:p>
            <a:pPr marL="342900" lvl="0" indent="-342900" algn="just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accent1"/>
              </a:buClr>
              <a:buSzPts val="2960"/>
              <a:buChar char="•"/>
            </a:pPr>
            <a:r>
              <a:rPr lang="en-US" sz="2960">
                <a:solidFill>
                  <a:schemeClr val="accent1"/>
                </a:solidFill>
              </a:rPr>
              <a:t>There are 32 keywords in C language.</a:t>
            </a:r>
            <a:endParaRPr/>
          </a:p>
          <a:p>
            <a:pPr marL="342900" lvl="0" indent="-342900" algn="just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accent1"/>
              </a:buClr>
              <a:buSzPts val="2960"/>
              <a:buChar char="•"/>
            </a:pPr>
            <a:r>
              <a:rPr lang="en-US" sz="2960">
                <a:solidFill>
                  <a:schemeClr val="accent1"/>
                </a:solidFill>
              </a:rPr>
              <a:t>All keywords are written in lowercase only</a:t>
            </a:r>
            <a:endParaRPr/>
          </a:p>
          <a:p>
            <a:pPr marL="342900" lvl="0" indent="-342900" algn="just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accent1"/>
              </a:buClr>
              <a:buSzPts val="2960"/>
              <a:buNone/>
            </a:pPr>
            <a:endParaRPr sz="2960"/>
          </a:p>
        </p:txBody>
      </p:sp>
      <p:grpSp>
        <p:nvGrpSpPr>
          <p:cNvPr id="166" name="Google Shape;166;p13"/>
          <p:cNvGrpSpPr/>
          <p:nvPr/>
        </p:nvGrpSpPr>
        <p:grpSpPr>
          <a:xfrm>
            <a:off x="1295400" y="4724400"/>
            <a:ext cx="5565569" cy="1676400"/>
            <a:chOff x="3352800" y="2667000"/>
            <a:chExt cx="5565569" cy="1676400"/>
          </a:xfrm>
        </p:grpSpPr>
        <p:sp>
          <p:nvSpPr>
            <p:cNvPr id="167" name="Google Shape;167;p13"/>
            <p:cNvSpPr/>
            <p:nvPr/>
          </p:nvSpPr>
          <p:spPr>
            <a:xfrm>
              <a:off x="3653642" y="3166241"/>
              <a:ext cx="5264727" cy="1177159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254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just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Eg: The </a:t>
              </a:r>
              <a:r>
                <a:rPr lang="en-US" sz="18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name</a:t>
              </a: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of person can never be </a:t>
              </a:r>
              <a:r>
                <a:rPr lang="en-US" sz="18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home</a:t>
              </a: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, </a:t>
              </a:r>
              <a:r>
                <a:rPr lang="en-US" sz="18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eat</a:t>
              </a: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, </a:t>
              </a:r>
              <a:r>
                <a:rPr lang="en-US" sz="18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sleep</a:t>
              </a: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, </a:t>
              </a:r>
              <a:r>
                <a:rPr lang="en-US" sz="18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run</a:t>
              </a: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, etc because these words have some predefined meaning to perform some task.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68" name="Google Shape;168;p13" descr="C:\Program Files (x86)\Microsoft Office\MEDIA\CAGCAT10\j0299125.wmf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3352800" y="2667000"/>
              <a:ext cx="676894" cy="737284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List of C Keywords </a:t>
            </a:r>
            <a:endParaRPr/>
          </a:p>
        </p:txBody>
      </p:sp>
      <p:graphicFrame>
        <p:nvGraphicFramePr>
          <p:cNvPr id="174" name="Google Shape;174;p14"/>
          <p:cNvGraphicFramePr/>
          <p:nvPr/>
        </p:nvGraphicFramePr>
        <p:xfrm>
          <a:off x="1524000" y="1828800"/>
          <a:ext cx="6172200" cy="3728800"/>
        </p:xfrm>
        <a:graphic>
          <a:graphicData uri="http://schemas.openxmlformats.org/drawingml/2006/table">
            <a:tbl>
              <a:tblPr firstRow="1" bandRow="1">
                <a:noFill/>
                <a:tableStyleId>{2061A904-FC6C-46D9-AF61-62E033E2436D}</a:tableStyleId>
              </a:tblPr>
              <a:tblGrid>
                <a:gridCol w="15430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430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430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54305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661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lang="en-US" sz="1800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auto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double	</a:t>
                      </a:r>
                      <a:endParaRPr sz="1800"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</a:t>
                      </a:r>
                      <a:endParaRPr sz="1800"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struct</a:t>
                      </a:r>
                      <a:endParaRPr sz="1800"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661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lang="en-US" sz="1800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break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else</a:t>
                      </a:r>
                      <a:endParaRPr sz="1800"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long</a:t>
                      </a:r>
                      <a:endParaRPr sz="1800"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switch</a:t>
                      </a:r>
                      <a:endParaRPr sz="1800"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661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lang="en-US" sz="1800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case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enum	</a:t>
                      </a:r>
                      <a:endParaRPr sz="1800"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register</a:t>
                      </a:r>
                      <a:endParaRPr sz="1800"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typedef</a:t>
                      </a:r>
                      <a:endParaRPr sz="1800"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661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lang="en-US" sz="1800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char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extern	</a:t>
                      </a:r>
                      <a:endParaRPr sz="1800"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return	</a:t>
                      </a:r>
                      <a:endParaRPr sz="1800"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union</a:t>
                      </a:r>
                      <a:endParaRPr sz="1800"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661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lang="en-US" sz="1800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const	</a:t>
                      </a:r>
                      <a:endParaRPr sz="1800"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float</a:t>
                      </a:r>
                      <a:endParaRPr sz="1800"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short</a:t>
                      </a:r>
                      <a:endParaRPr sz="1800"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unsigned</a:t>
                      </a:r>
                      <a:endParaRPr sz="1800"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661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continue</a:t>
                      </a:r>
                      <a:endParaRPr sz="1800"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for</a:t>
                      </a:r>
                      <a:endParaRPr sz="1800"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signed</a:t>
                      </a:r>
                      <a:endParaRPr sz="1800"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void</a:t>
                      </a:r>
                      <a:endParaRPr sz="1800"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661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lang="en-US" sz="1800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default</a:t>
                      </a:r>
                      <a:endParaRPr sz="1800"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goto</a:t>
                      </a:r>
                      <a:endParaRPr sz="1800"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sizeof</a:t>
                      </a:r>
                      <a:endParaRPr sz="1800"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volatile</a:t>
                      </a:r>
                      <a:endParaRPr sz="1800"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661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lang="en-US" sz="1800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do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if</a:t>
                      </a:r>
                      <a:endParaRPr sz="1800"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static</a:t>
                      </a:r>
                      <a:endParaRPr sz="1800"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while</a:t>
                      </a:r>
                      <a:endParaRPr sz="1800"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/>
          </a:p>
        </p:txBody>
      </p:sp>
      <p:sp>
        <p:nvSpPr>
          <p:cNvPr id="180" name="Google Shape;180;p15"/>
          <p:cNvSpPr txBox="1">
            <a:spLocks noGrp="1"/>
          </p:cNvSpPr>
          <p:nvPr>
            <p:ph type="body" idx="1"/>
          </p:nvPr>
        </p:nvSpPr>
        <p:spPr>
          <a:xfrm>
            <a:off x="457200" y="1219200"/>
            <a:ext cx="8229600" cy="4906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</a:pPr>
            <a:r>
              <a:rPr lang="en-US" sz="2800" dirty="0"/>
              <a:t>Which of the following is a valid identifier name?</a:t>
            </a:r>
            <a:endParaRPr dirty="0"/>
          </a:p>
          <a:p>
            <a:pPr marL="514350" lvl="0" indent="-51435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AutoNum type="alphaUcPeriod"/>
            </a:pPr>
            <a:r>
              <a:rPr lang="en-US" sz="2800" dirty="0"/>
              <a:t>1abcpqr</a:t>
            </a:r>
            <a:endParaRPr dirty="0"/>
          </a:p>
          <a:p>
            <a:pPr marL="514350" lvl="0" indent="-51435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AutoNum type="alphaUcPeriod"/>
            </a:pPr>
            <a:r>
              <a:rPr lang="en-US" sz="2800" dirty="0"/>
              <a:t>break</a:t>
            </a:r>
            <a:endParaRPr dirty="0"/>
          </a:p>
          <a:p>
            <a:pPr marL="514350" lvl="0" indent="-51435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AutoNum type="alphaUcPeriod"/>
            </a:pPr>
            <a:r>
              <a:rPr lang="en-US" sz="2800" dirty="0" err="1"/>
              <a:t>abc_pqr</a:t>
            </a:r>
            <a:endParaRPr sz="2800" dirty="0"/>
          </a:p>
          <a:p>
            <a:pPr marL="514350" lvl="0" indent="-51435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AutoNum type="alphaUcPeriod"/>
            </a:pPr>
            <a:r>
              <a:rPr lang="en-US" sz="2800" dirty="0"/>
              <a:t>^</a:t>
            </a:r>
            <a:r>
              <a:rPr lang="en-US" sz="2800" dirty="0" err="1"/>
              <a:t>abc</a:t>
            </a:r>
            <a:endParaRPr sz="2800" dirty="0"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</a:pPr>
            <a:endParaRPr dirty="0"/>
          </a:p>
          <a:p>
            <a:pPr marL="514350" lvl="0" indent="-311150" algn="l" rtl="0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</a:pPr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6"/>
          <p:cNvSpPr txBox="1">
            <a:spLocks noGrp="1"/>
          </p:cNvSpPr>
          <p:nvPr>
            <p:ph type="body" idx="1"/>
          </p:nvPr>
        </p:nvSpPr>
        <p:spPr>
          <a:xfrm>
            <a:off x="457200" y="838200"/>
            <a:ext cx="8229600" cy="5287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</a:pPr>
            <a:r>
              <a:rPr lang="en-US" dirty="0"/>
              <a:t>Which of the following is not a valid identifier?</a:t>
            </a:r>
            <a:br>
              <a:rPr lang="en-US" dirty="0"/>
            </a:br>
            <a:r>
              <a:rPr lang="en-US" dirty="0"/>
              <a:t>a) __a3</a:t>
            </a:r>
            <a:br>
              <a:rPr lang="en-US" dirty="0"/>
            </a:br>
            <a:r>
              <a:rPr lang="en-US" dirty="0"/>
              <a:t>b) __3a</a:t>
            </a:r>
            <a:br>
              <a:rPr lang="en-US" dirty="0"/>
            </a:br>
            <a:r>
              <a:rPr lang="en-US" dirty="0"/>
              <a:t>c) __A3</a:t>
            </a:r>
            <a:br>
              <a:rPr lang="en-US" dirty="0"/>
            </a:br>
            <a:r>
              <a:rPr lang="en-US" dirty="0"/>
              <a:t>d) None of the mentioned</a:t>
            </a:r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7"/>
          <p:cNvSpPr txBox="1">
            <a:spLocks noGrp="1"/>
          </p:cNvSpPr>
          <p:nvPr>
            <p:ph type="body" idx="1"/>
          </p:nvPr>
        </p:nvSpPr>
        <p:spPr>
          <a:xfrm>
            <a:off x="457200" y="9906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</a:pPr>
            <a:r>
              <a:rPr lang="en-US" dirty="0"/>
              <a:t>Which of the following is not a valid identifier?</a:t>
            </a:r>
            <a:br>
              <a:rPr lang="en-US" dirty="0"/>
            </a:br>
            <a:r>
              <a:rPr lang="en-US" dirty="0"/>
              <a:t>a) _a3;</a:t>
            </a:r>
            <a:br>
              <a:rPr lang="en-US" dirty="0"/>
            </a:br>
            <a:r>
              <a:rPr lang="en-US" dirty="0"/>
              <a:t>b) a_3;</a:t>
            </a:r>
            <a:br>
              <a:rPr lang="en-US" dirty="0"/>
            </a:br>
            <a:r>
              <a:rPr lang="en-US" dirty="0"/>
              <a:t>c) 3_a;</a:t>
            </a:r>
            <a:br>
              <a:rPr lang="en-US" dirty="0"/>
            </a:br>
            <a:r>
              <a:rPr lang="en-US" dirty="0"/>
              <a:t>d) _3a;</a:t>
            </a:r>
            <a:endParaRPr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Data Types</a:t>
            </a:r>
            <a:endParaRPr/>
          </a:p>
        </p:txBody>
      </p:sp>
      <p:sp>
        <p:nvSpPr>
          <p:cNvPr id="196" name="Google Shape;196;p1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Char char="•"/>
            </a:pPr>
            <a:r>
              <a:rPr lang="en-US">
                <a:solidFill>
                  <a:schemeClr val="accent1"/>
                </a:solidFill>
              </a:rPr>
              <a:t>Data type means the type of value a variable will have.</a:t>
            </a:r>
            <a:endParaRPr/>
          </a:p>
          <a:p>
            <a:pPr marL="342900" lvl="0" indent="-342900" algn="just" rtl="0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Char char="•"/>
            </a:pPr>
            <a:r>
              <a:rPr lang="en-US">
                <a:solidFill>
                  <a:schemeClr val="accent1"/>
                </a:solidFill>
              </a:rPr>
              <a:t>It also defines memory space for a particular variable in computer.</a:t>
            </a:r>
            <a:endParaRPr/>
          </a:p>
          <a:p>
            <a:pPr marL="342900" lvl="0" indent="-342900" algn="just" rtl="0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Char char="•"/>
            </a:pPr>
            <a:r>
              <a:rPr lang="en-US">
                <a:solidFill>
                  <a:schemeClr val="accent1"/>
                </a:solidFill>
              </a:rPr>
              <a:t>The type of value of variable can be alphabets or numbers.</a:t>
            </a:r>
            <a:endParaRPr/>
          </a:p>
          <a:p>
            <a:pPr marL="342900" lvl="0" indent="-342900" algn="just" rtl="0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Char char="•"/>
            </a:pPr>
            <a:r>
              <a:rPr lang="en-US">
                <a:solidFill>
                  <a:schemeClr val="accent1"/>
                </a:solidFill>
              </a:rPr>
              <a:t>The numbers can be further divided as the integer or rational number. 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/>
          </a:p>
        </p:txBody>
      </p:sp>
      <p:sp>
        <p:nvSpPr>
          <p:cNvPr id="202" name="Google Shape;202;p1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Char char="•"/>
            </a:pPr>
            <a:r>
              <a:rPr lang="en-US">
                <a:solidFill>
                  <a:schemeClr val="accent1"/>
                </a:solidFill>
              </a:rPr>
              <a:t>Lets </a:t>
            </a:r>
            <a:r>
              <a:rPr lang="en-US"/>
              <a:t>see a</a:t>
            </a:r>
            <a:r>
              <a:rPr lang="en-US">
                <a:solidFill>
                  <a:schemeClr val="accent1"/>
                </a:solidFill>
              </a:rPr>
              <a:t> mathematics problem:</a:t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OUTLINE</a:t>
            </a:r>
            <a:endParaRPr/>
          </a:p>
        </p:txBody>
      </p:sp>
      <p:sp>
        <p:nvSpPr>
          <p:cNvPr id="60" name="Google Shape;60;p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Char char="•"/>
            </a:pPr>
            <a:r>
              <a:rPr lang="en-US">
                <a:solidFill>
                  <a:schemeClr val="accent1"/>
                </a:solidFill>
              </a:rPr>
              <a:t>In this lecture we will cover</a:t>
            </a:r>
            <a:endParaRPr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–"/>
            </a:pPr>
            <a:r>
              <a:rPr lang="en-US">
                <a:solidFill>
                  <a:schemeClr val="accent1"/>
                </a:solidFill>
              </a:rPr>
              <a:t>Character set</a:t>
            </a:r>
            <a:endParaRPr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–"/>
            </a:pPr>
            <a:r>
              <a:rPr lang="en-US">
                <a:solidFill>
                  <a:schemeClr val="accent1"/>
                </a:solidFill>
              </a:rPr>
              <a:t>Identifiers</a:t>
            </a:r>
            <a:endParaRPr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–"/>
            </a:pPr>
            <a:r>
              <a:rPr lang="en-US">
                <a:solidFill>
                  <a:schemeClr val="accent1"/>
                </a:solidFill>
              </a:rPr>
              <a:t>Keyword </a:t>
            </a:r>
            <a:endParaRPr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–"/>
            </a:pPr>
            <a:r>
              <a:rPr lang="en-US">
                <a:solidFill>
                  <a:schemeClr val="accent1"/>
                </a:solidFill>
              </a:rPr>
              <a:t>Data types</a:t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My-Car</a:t>
            </a:r>
            <a:endParaRPr/>
          </a:p>
        </p:txBody>
      </p:sp>
      <p:sp>
        <p:nvSpPr>
          <p:cNvPr id="208" name="Google Shape;208;p20"/>
          <p:cNvSpPr txBox="1">
            <a:spLocks noGrp="1"/>
          </p:cNvSpPr>
          <p:nvPr>
            <p:ph type="body" idx="1"/>
          </p:nvPr>
        </p:nvSpPr>
        <p:spPr>
          <a:xfrm>
            <a:off x="457200" y="1600201"/>
            <a:ext cx="8229600" cy="3809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514350" lvl="0" indent="-51435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20"/>
              <a:buFont typeface="Calibri"/>
              <a:buAutoNum type="arabicPeriod"/>
            </a:pPr>
            <a:r>
              <a:rPr lang="en-US" sz="2720">
                <a:solidFill>
                  <a:schemeClr val="accent1"/>
                </a:solidFill>
              </a:rPr>
              <a:t>If the radius of car wheel is 15inch then what will the distance traveled after one rotation of that wheel?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SzPts val="2720"/>
              <a:buNone/>
            </a:pPr>
            <a:r>
              <a:rPr lang="en-US" sz="2720">
                <a:solidFill>
                  <a:schemeClr val="accent1"/>
                </a:solidFill>
              </a:rPr>
              <a:t>Sol: Given-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SzPts val="2720"/>
              <a:buNone/>
            </a:pPr>
            <a:r>
              <a:rPr lang="en-US" sz="2720">
                <a:solidFill>
                  <a:schemeClr val="accent1"/>
                </a:solidFill>
              </a:rPr>
              <a:t>	radius </a:t>
            </a:r>
            <a:r>
              <a:rPr lang="en-US" sz="2720"/>
              <a:t>=</a:t>
            </a:r>
            <a:r>
              <a:rPr lang="en-US" sz="2720">
                <a:solidFill>
                  <a:schemeClr val="accent1"/>
                </a:solidFill>
              </a:rPr>
              <a:t> </a:t>
            </a:r>
            <a:r>
              <a:rPr lang="en-US" sz="2720">
                <a:solidFill>
                  <a:srgbClr val="00B050"/>
                </a:solidFill>
              </a:rPr>
              <a:t>15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SzPts val="2720"/>
              <a:buNone/>
            </a:pPr>
            <a:r>
              <a:rPr lang="en-US" sz="2720">
                <a:solidFill>
                  <a:schemeClr val="accent1"/>
                </a:solidFill>
              </a:rPr>
              <a:t>	dist_travelled </a:t>
            </a:r>
            <a:r>
              <a:rPr lang="en-US" sz="2720"/>
              <a:t>=</a:t>
            </a:r>
            <a:r>
              <a:rPr lang="en-US" sz="2720">
                <a:solidFill>
                  <a:schemeClr val="accent1"/>
                </a:solidFill>
              </a:rPr>
              <a:t> ?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SzPts val="2720"/>
              <a:buNone/>
            </a:pPr>
            <a:r>
              <a:rPr lang="en-US" sz="2720">
                <a:solidFill>
                  <a:schemeClr val="accent1"/>
                </a:solidFill>
              </a:rPr>
              <a:t>So, 	Circumference of circle = 2 * pi * r 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SzPts val="2720"/>
              <a:buNone/>
            </a:pPr>
            <a:r>
              <a:rPr lang="en-US" sz="2720">
                <a:solidFill>
                  <a:schemeClr val="accent1"/>
                </a:solidFill>
              </a:rPr>
              <a:t>      dist_travelled </a:t>
            </a:r>
            <a:r>
              <a:rPr lang="en-US" sz="2720"/>
              <a:t>=</a:t>
            </a:r>
            <a:r>
              <a:rPr lang="en-US" sz="2720">
                <a:solidFill>
                  <a:schemeClr val="accent1"/>
                </a:solidFill>
              </a:rPr>
              <a:t> </a:t>
            </a:r>
            <a:r>
              <a:rPr lang="en-US" sz="2720">
                <a:solidFill>
                  <a:srgbClr val="00B050"/>
                </a:solidFill>
              </a:rPr>
              <a:t>2</a:t>
            </a:r>
            <a:r>
              <a:rPr lang="en-US" sz="2720">
                <a:solidFill>
                  <a:schemeClr val="accent1"/>
                </a:solidFill>
              </a:rPr>
              <a:t> </a:t>
            </a:r>
            <a:r>
              <a:rPr lang="en-US" sz="2720"/>
              <a:t>*</a:t>
            </a:r>
            <a:r>
              <a:rPr lang="en-US" sz="2720">
                <a:solidFill>
                  <a:schemeClr val="accent1"/>
                </a:solidFill>
              </a:rPr>
              <a:t> </a:t>
            </a:r>
            <a:r>
              <a:rPr lang="en-US" sz="2720">
                <a:solidFill>
                  <a:srgbClr val="FF0000"/>
                </a:solidFill>
              </a:rPr>
              <a:t>3.14</a:t>
            </a:r>
            <a:r>
              <a:rPr lang="en-US" sz="2720">
                <a:solidFill>
                  <a:schemeClr val="accent1"/>
                </a:solidFill>
              </a:rPr>
              <a:t> </a:t>
            </a:r>
            <a:r>
              <a:rPr lang="en-US" sz="2720"/>
              <a:t>*</a:t>
            </a:r>
            <a:r>
              <a:rPr lang="en-US" sz="2720">
                <a:solidFill>
                  <a:schemeClr val="accent1"/>
                </a:solidFill>
              </a:rPr>
              <a:t> </a:t>
            </a:r>
            <a:r>
              <a:rPr lang="en-US" sz="2720">
                <a:solidFill>
                  <a:srgbClr val="00B050"/>
                </a:solidFill>
              </a:rPr>
              <a:t>radius 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SzPts val="2720"/>
              <a:buNone/>
            </a:pPr>
            <a:r>
              <a:rPr lang="en-US" sz="2720">
                <a:solidFill>
                  <a:schemeClr val="accent1"/>
                </a:solidFill>
              </a:rPr>
              <a:t>      dist_travelled </a:t>
            </a:r>
            <a:r>
              <a:rPr lang="en-US" sz="2720"/>
              <a:t>=</a:t>
            </a:r>
            <a:r>
              <a:rPr lang="en-US" sz="2720">
                <a:solidFill>
                  <a:schemeClr val="accent1"/>
                </a:solidFill>
              </a:rPr>
              <a:t> 	</a:t>
            </a:r>
            <a:r>
              <a:rPr lang="en-US" sz="2720">
                <a:solidFill>
                  <a:srgbClr val="FF0000"/>
                </a:solidFill>
              </a:rPr>
              <a:t>6.28</a:t>
            </a:r>
            <a:r>
              <a:rPr lang="en-US" sz="2720">
                <a:solidFill>
                  <a:schemeClr val="accent1"/>
                </a:solidFill>
              </a:rPr>
              <a:t> </a:t>
            </a:r>
            <a:r>
              <a:rPr lang="en-US" sz="2720"/>
              <a:t>*</a:t>
            </a:r>
            <a:r>
              <a:rPr lang="en-US" sz="2720">
                <a:solidFill>
                  <a:schemeClr val="accent1"/>
                </a:solidFill>
              </a:rPr>
              <a:t> </a:t>
            </a:r>
            <a:r>
              <a:rPr lang="en-US" sz="2720">
                <a:solidFill>
                  <a:srgbClr val="00B050"/>
                </a:solidFill>
              </a:rPr>
              <a:t>15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SzPts val="2720"/>
              <a:buNone/>
            </a:pPr>
            <a:r>
              <a:rPr lang="en-US" sz="2720">
                <a:solidFill>
                  <a:schemeClr val="accent1"/>
                </a:solidFill>
              </a:rPr>
              <a:t>      dist_travelled </a:t>
            </a:r>
            <a:r>
              <a:rPr lang="en-US" sz="2720"/>
              <a:t>=</a:t>
            </a:r>
            <a:r>
              <a:rPr lang="en-US" sz="2720">
                <a:solidFill>
                  <a:schemeClr val="accent1"/>
                </a:solidFill>
              </a:rPr>
              <a:t> 	</a:t>
            </a:r>
            <a:r>
              <a:rPr lang="en-US" sz="2720">
                <a:solidFill>
                  <a:srgbClr val="FF0000"/>
                </a:solidFill>
              </a:rPr>
              <a:t>94.2</a:t>
            </a:r>
            <a:r>
              <a:rPr lang="en-US" sz="2720">
                <a:solidFill>
                  <a:schemeClr val="accent1"/>
                </a:solidFill>
              </a:rPr>
              <a:t>   Ans.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SzPts val="2720"/>
              <a:buNone/>
            </a:pPr>
            <a:endParaRPr sz="2720"/>
          </a:p>
        </p:txBody>
      </p:sp>
      <p:grpSp>
        <p:nvGrpSpPr>
          <p:cNvPr id="209" name="Google Shape;209;p20"/>
          <p:cNvGrpSpPr/>
          <p:nvPr/>
        </p:nvGrpSpPr>
        <p:grpSpPr>
          <a:xfrm>
            <a:off x="5914256" y="2819400"/>
            <a:ext cx="893440" cy="2286000"/>
            <a:chOff x="6228184" y="3126567"/>
            <a:chExt cx="893440" cy="2936066"/>
          </a:xfrm>
        </p:grpSpPr>
        <p:sp>
          <p:nvSpPr>
            <p:cNvPr id="210" name="Google Shape;210;p20"/>
            <p:cNvSpPr/>
            <p:nvPr/>
          </p:nvSpPr>
          <p:spPr>
            <a:xfrm>
              <a:off x="6228184" y="3126567"/>
              <a:ext cx="864096" cy="316835"/>
            </a:xfrm>
            <a:prstGeom prst="roundRect">
              <a:avLst>
                <a:gd name="adj" fmla="val 16667"/>
              </a:avLst>
            </a:prstGeom>
            <a:solidFill>
              <a:srgbClr val="92D050"/>
            </a:solidFill>
            <a:ln w="9525" cap="flat" cmpd="sng">
              <a:solidFill>
                <a:srgbClr val="04CFD8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15</a:t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20"/>
            <p:cNvSpPr/>
            <p:nvPr/>
          </p:nvSpPr>
          <p:spPr>
            <a:xfrm>
              <a:off x="6257528" y="4695450"/>
              <a:ext cx="864096" cy="290626"/>
            </a:xfrm>
            <a:prstGeom prst="roundRect">
              <a:avLst>
                <a:gd name="adj" fmla="val 16667"/>
              </a:avLst>
            </a:prstGeom>
            <a:solidFill>
              <a:srgbClr val="FF0000"/>
            </a:solidFill>
            <a:ln w="9525" cap="flat" cmpd="sng">
              <a:solidFill>
                <a:srgbClr val="04CFD8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3.14</a:t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12;p20"/>
            <p:cNvSpPr/>
            <p:nvPr/>
          </p:nvSpPr>
          <p:spPr>
            <a:xfrm>
              <a:off x="6257528" y="5772007"/>
              <a:ext cx="864096" cy="290626"/>
            </a:xfrm>
            <a:prstGeom prst="roundRect">
              <a:avLst>
                <a:gd name="adj" fmla="val 16667"/>
              </a:avLst>
            </a:prstGeom>
            <a:solidFill>
              <a:srgbClr val="FF0000"/>
            </a:solidFill>
            <a:ln w="9525" cap="flat" cmpd="sng">
              <a:solidFill>
                <a:srgbClr val="04CFD8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94.2</a:t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3" name="Google Shape;213;p20"/>
          <p:cNvSpPr txBox="1"/>
          <p:nvPr/>
        </p:nvSpPr>
        <p:spPr>
          <a:xfrm>
            <a:off x="6804248" y="2743200"/>
            <a:ext cx="225736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Integer(</a:t>
            </a:r>
            <a:r>
              <a:rPr lang="en-US" sz="1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 int </a:t>
            </a:r>
            <a:r>
              <a:rPr lang="en-US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in C )</a:t>
            </a:r>
            <a:endParaRPr sz="18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20"/>
          <p:cNvSpPr txBox="1"/>
          <p:nvPr/>
        </p:nvSpPr>
        <p:spPr>
          <a:xfrm>
            <a:off x="6858000" y="3962400"/>
            <a:ext cx="22098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Real (</a:t>
            </a: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float </a:t>
            </a:r>
            <a:r>
              <a:rPr lang="en-US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in C)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20"/>
          <p:cNvSpPr txBox="1"/>
          <p:nvPr/>
        </p:nvSpPr>
        <p:spPr>
          <a:xfrm>
            <a:off x="6858000" y="4800600"/>
            <a:ext cx="233975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Real (</a:t>
            </a: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float</a:t>
            </a:r>
            <a:r>
              <a:rPr lang="en-US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in C)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6" name="Google Shape;216;p20" descr="C:\Users\Aman\Pictures\2pi-unrolled.gi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9625" y="5334000"/>
            <a:ext cx="6429375" cy="152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My-Grades</a:t>
            </a:r>
            <a:endParaRPr/>
          </a:p>
        </p:txBody>
      </p:sp>
      <p:sp>
        <p:nvSpPr>
          <p:cNvPr id="222" name="Google Shape;222;p2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514350" lvl="0" indent="-514350" algn="just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960"/>
              <a:buFont typeface="Calibri"/>
              <a:buAutoNum type="arabicPeriod" startAt="2"/>
            </a:pPr>
            <a:r>
              <a:rPr lang="en-US" sz="2960">
                <a:solidFill>
                  <a:schemeClr val="accent1"/>
                </a:solidFill>
              </a:rPr>
              <a:t>Five students have appeared for Mathematics exam and their respective marks are</a:t>
            </a:r>
            <a:endParaRPr/>
          </a:p>
          <a:p>
            <a:pPr marL="0" lvl="0" indent="0" algn="just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accent1"/>
              </a:buClr>
              <a:buSzPts val="2960"/>
              <a:buNone/>
            </a:pPr>
            <a:r>
              <a:rPr lang="en-US" sz="2960">
                <a:solidFill>
                  <a:schemeClr val="accent1"/>
                </a:solidFill>
              </a:rPr>
              <a:t>	</a:t>
            </a:r>
            <a:r>
              <a:rPr lang="en-US" sz="2960">
                <a:solidFill>
                  <a:srgbClr val="00B050"/>
                </a:solidFill>
              </a:rPr>
              <a:t>84</a:t>
            </a:r>
            <a:r>
              <a:rPr lang="en-US" sz="2960">
                <a:solidFill>
                  <a:schemeClr val="accent1"/>
                </a:solidFill>
              </a:rPr>
              <a:t>,</a:t>
            </a:r>
            <a:r>
              <a:rPr lang="en-US" sz="2960">
                <a:solidFill>
                  <a:srgbClr val="00B050"/>
                </a:solidFill>
              </a:rPr>
              <a:t>34</a:t>
            </a:r>
            <a:r>
              <a:rPr lang="en-US" sz="2960">
                <a:solidFill>
                  <a:schemeClr val="accent1"/>
                </a:solidFill>
              </a:rPr>
              <a:t>,</a:t>
            </a:r>
            <a:r>
              <a:rPr lang="en-US" sz="2960">
                <a:solidFill>
                  <a:srgbClr val="00B050"/>
                </a:solidFill>
              </a:rPr>
              <a:t>97</a:t>
            </a:r>
            <a:r>
              <a:rPr lang="en-US" sz="2960">
                <a:solidFill>
                  <a:schemeClr val="accent1"/>
                </a:solidFill>
              </a:rPr>
              <a:t>,</a:t>
            </a:r>
            <a:r>
              <a:rPr lang="en-US" sz="2960">
                <a:solidFill>
                  <a:srgbClr val="00B050"/>
                </a:solidFill>
              </a:rPr>
              <a:t>58</a:t>
            </a:r>
            <a:r>
              <a:rPr lang="en-US" sz="2960">
                <a:solidFill>
                  <a:schemeClr val="accent1"/>
                </a:solidFill>
              </a:rPr>
              <a:t>,</a:t>
            </a:r>
            <a:r>
              <a:rPr lang="en-US" sz="2960">
                <a:solidFill>
                  <a:srgbClr val="00B050"/>
                </a:solidFill>
              </a:rPr>
              <a:t>64</a:t>
            </a:r>
            <a:endParaRPr/>
          </a:p>
          <a:p>
            <a:pPr marL="0" lvl="0" indent="0" algn="just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accent1"/>
              </a:buClr>
              <a:buSzPts val="2960"/>
              <a:buNone/>
            </a:pPr>
            <a:r>
              <a:rPr lang="en-US" sz="2960">
                <a:solidFill>
                  <a:schemeClr val="accent1"/>
                </a:solidFill>
              </a:rPr>
              <a:t>consider the rank bands and their respective grades  as </a:t>
            </a:r>
            <a:endParaRPr/>
          </a:p>
          <a:p>
            <a:pPr marL="0" lvl="0" indent="0" algn="just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accent1"/>
              </a:buClr>
              <a:buSzPts val="2960"/>
              <a:buNone/>
            </a:pPr>
            <a:r>
              <a:rPr lang="en-US" sz="2960">
                <a:solidFill>
                  <a:schemeClr val="accent1"/>
                </a:solidFill>
              </a:rPr>
              <a:t>	80 to 100	 – </a:t>
            </a:r>
            <a:r>
              <a:rPr lang="en-US" sz="2960">
                <a:solidFill>
                  <a:schemeClr val="accent4"/>
                </a:solidFill>
              </a:rPr>
              <a:t>A</a:t>
            </a:r>
            <a:endParaRPr/>
          </a:p>
          <a:p>
            <a:pPr marL="0" lvl="0" indent="0" algn="just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accent1"/>
              </a:buClr>
              <a:buSzPts val="2960"/>
              <a:buNone/>
            </a:pPr>
            <a:r>
              <a:rPr lang="en-US" sz="2960">
                <a:solidFill>
                  <a:schemeClr val="accent1"/>
                </a:solidFill>
              </a:rPr>
              <a:t>	60 to 79 	 – </a:t>
            </a:r>
            <a:r>
              <a:rPr lang="en-US" sz="2960">
                <a:solidFill>
                  <a:schemeClr val="accent4"/>
                </a:solidFill>
              </a:rPr>
              <a:t>B</a:t>
            </a:r>
            <a:endParaRPr/>
          </a:p>
          <a:p>
            <a:pPr marL="0" lvl="0" indent="0" algn="just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accent1"/>
              </a:buClr>
              <a:buSzPts val="2960"/>
              <a:buNone/>
            </a:pPr>
            <a:r>
              <a:rPr lang="en-US" sz="2960">
                <a:solidFill>
                  <a:schemeClr val="accent1"/>
                </a:solidFill>
              </a:rPr>
              <a:t>	40 to 59	 – </a:t>
            </a:r>
            <a:r>
              <a:rPr lang="en-US" sz="2960">
                <a:solidFill>
                  <a:schemeClr val="accent4"/>
                </a:solidFill>
              </a:rPr>
              <a:t>C</a:t>
            </a:r>
            <a:endParaRPr/>
          </a:p>
          <a:p>
            <a:pPr marL="0" lvl="0" indent="0" algn="just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accent1"/>
              </a:buClr>
              <a:buSzPts val="2960"/>
              <a:buNone/>
            </a:pPr>
            <a:r>
              <a:rPr lang="en-US" sz="2960">
                <a:solidFill>
                  <a:schemeClr val="accent1"/>
                </a:solidFill>
              </a:rPr>
              <a:t>	less than 40 – </a:t>
            </a:r>
            <a:r>
              <a:rPr lang="en-US" sz="2960">
                <a:solidFill>
                  <a:schemeClr val="accent4"/>
                </a:solidFill>
              </a:rPr>
              <a:t>D</a:t>
            </a:r>
            <a:endParaRPr/>
          </a:p>
          <a:p>
            <a:pPr marL="0" lvl="0" indent="0" algn="just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accent1"/>
              </a:buClr>
              <a:buSzPts val="2960"/>
              <a:buNone/>
            </a:pPr>
            <a:r>
              <a:rPr lang="en-US" sz="2960">
                <a:solidFill>
                  <a:schemeClr val="accent1"/>
                </a:solidFill>
              </a:rPr>
              <a:t>So find the grade for each students?	</a:t>
            </a:r>
            <a:endParaRPr sz="2960" i="1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/>
          </a:p>
        </p:txBody>
      </p:sp>
      <p:sp>
        <p:nvSpPr>
          <p:cNvPr id="228" name="Google Shape;228;p2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</a:pPr>
            <a:r>
              <a:rPr lang="en-US">
                <a:solidFill>
                  <a:schemeClr val="accent1"/>
                </a:solidFill>
              </a:rPr>
              <a:t>Sol: Given-</a:t>
            </a:r>
            <a:endParaRPr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</a:pPr>
            <a:r>
              <a:rPr lang="en-US">
                <a:solidFill>
                  <a:schemeClr val="accent1"/>
                </a:solidFill>
              </a:rPr>
              <a:t>	M1=</a:t>
            </a:r>
            <a:r>
              <a:rPr lang="en-US">
                <a:solidFill>
                  <a:srgbClr val="00B050"/>
                </a:solidFill>
              </a:rPr>
              <a:t>84</a:t>
            </a:r>
            <a:r>
              <a:rPr lang="en-US">
                <a:solidFill>
                  <a:schemeClr val="accent1"/>
                </a:solidFill>
              </a:rPr>
              <a:t>, G1=?</a:t>
            </a:r>
            <a:endParaRPr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</a:pPr>
            <a:r>
              <a:rPr lang="en-US">
                <a:solidFill>
                  <a:schemeClr val="accent1"/>
                </a:solidFill>
              </a:rPr>
              <a:t>	M2=</a:t>
            </a:r>
            <a:r>
              <a:rPr lang="en-US">
                <a:solidFill>
                  <a:srgbClr val="00B050"/>
                </a:solidFill>
              </a:rPr>
              <a:t>34</a:t>
            </a:r>
            <a:r>
              <a:rPr lang="en-US">
                <a:solidFill>
                  <a:schemeClr val="accent1"/>
                </a:solidFill>
              </a:rPr>
              <a:t>, G2=?</a:t>
            </a:r>
            <a:endParaRPr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</a:pPr>
            <a:r>
              <a:rPr lang="en-US">
                <a:solidFill>
                  <a:schemeClr val="accent1"/>
                </a:solidFill>
              </a:rPr>
              <a:t>	M3=</a:t>
            </a:r>
            <a:r>
              <a:rPr lang="en-US">
                <a:solidFill>
                  <a:srgbClr val="00B050"/>
                </a:solidFill>
              </a:rPr>
              <a:t>97</a:t>
            </a:r>
            <a:r>
              <a:rPr lang="en-US">
                <a:solidFill>
                  <a:schemeClr val="accent1"/>
                </a:solidFill>
              </a:rPr>
              <a:t>, G3=?</a:t>
            </a:r>
            <a:endParaRPr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</a:pPr>
            <a:r>
              <a:rPr lang="en-US">
                <a:solidFill>
                  <a:schemeClr val="accent1"/>
                </a:solidFill>
              </a:rPr>
              <a:t>	M4=</a:t>
            </a:r>
            <a:r>
              <a:rPr lang="en-US">
                <a:solidFill>
                  <a:srgbClr val="00B050"/>
                </a:solidFill>
              </a:rPr>
              <a:t>58</a:t>
            </a:r>
            <a:r>
              <a:rPr lang="en-US">
                <a:solidFill>
                  <a:schemeClr val="accent1"/>
                </a:solidFill>
              </a:rPr>
              <a:t>, G4=?</a:t>
            </a:r>
            <a:endParaRPr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</a:pPr>
            <a:r>
              <a:rPr lang="en-US">
                <a:solidFill>
                  <a:schemeClr val="accent1"/>
                </a:solidFill>
              </a:rPr>
              <a:t>	M5=</a:t>
            </a:r>
            <a:r>
              <a:rPr lang="en-US">
                <a:solidFill>
                  <a:srgbClr val="00B050"/>
                </a:solidFill>
              </a:rPr>
              <a:t>64</a:t>
            </a:r>
            <a:r>
              <a:rPr lang="en-US">
                <a:solidFill>
                  <a:schemeClr val="accent1"/>
                </a:solidFill>
              </a:rPr>
              <a:t>, G5=?</a:t>
            </a:r>
            <a:endParaRPr>
              <a:solidFill>
                <a:schemeClr val="accent1"/>
              </a:solidFill>
            </a:endParaRPr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</a:pPr>
            <a:endParaRPr/>
          </a:p>
        </p:txBody>
      </p:sp>
      <p:grpSp>
        <p:nvGrpSpPr>
          <p:cNvPr id="229" name="Google Shape;229;p22"/>
          <p:cNvGrpSpPr/>
          <p:nvPr/>
        </p:nvGrpSpPr>
        <p:grpSpPr>
          <a:xfrm>
            <a:off x="4716016" y="1752600"/>
            <a:ext cx="4032448" cy="3352800"/>
            <a:chOff x="4716016" y="1752600"/>
            <a:chExt cx="4032448" cy="3352800"/>
          </a:xfrm>
        </p:grpSpPr>
        <p:grpSp>
          <p:nvGrpSpPr>
            <p:cNvPr id="230" name="Google Shape;230;p22"/>
            <p:cNvGrpSpPr/>
            <p:nvPr/>
          </p:nvGrpSpPr>
          <p:grpSpPr>
            <a:xfrm>
              <a:off x="4716016" y="1752600"/>
              <a:ext cx="4032448" cy="3352800"/>
              <a:chOff x="3740639" y="1700808"/>
              <a:chExt cx="4032448" cy="3352800"/>
            </a:xfrm>
          </p:grpSpPr>
          <p:grpSp>
            <p:nvGrpSpPr>
              <p:cNvPr id="231" name="Google Shape;231;p22"/>
              <p:cNvGrpSpPr/>
              <p:nvPr/>
            </p:nvGrpSpPr>
            <p:grpSpPr>
              <a:xfrm>
                <a:off x="4355976" y="2276872"/>
                <a:ext cx="2376264" cy="2776736"/>
                <a:chOff x="4355976" y="2276872"/>
                <a:chExt cx="2376264" cy="2776736"/>
              </a:xfrm>
            </p:grpSpPr>
            <p:sp>
              <p:nvSpPr>
                <p:cNvPr id="232" name="Google Shape;232;p22"/>
                <p:cNvSpPr/>
                <p:nvPr/>
              </p:nvSpPr>
              <p:spPr>
                <a:xfrm>
                  <a:off x="4355976" y="2276872"/>
                  <a:ext cx="864096" cy="316835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92D050"/>
                </a:solidFill>
                <a:ln w="9525" cap="flat" cmpd="sng">
                  <a:solidFill>
                    <a:srgbClr val="04CFD8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40000" dist="23000" dir="5400000" rotWithShape="0">
                    <a:srgbClr val="000000">
                      <a:alpha val="34901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84</a:t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3" name="Google Shape;233;p22"/>
                <p:cNvSpPr/>
                <p:nvPr/>
              </p:nvSpPr>
              <p:spPr>
                <a:xfrm>
                  <a:off x="5868144" y="2317304"/>
                  <a:ext cx="864096" cy="316835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accent4"/>
                </a:solidFill>
                <a:ln w="9525" cap="flat" cmpd="sng">
                  <a:solidFill>
                    <a:srgbClr val="04CFD8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40000" dist="23000" dir="5400000" rotWithShape="0">
                    <a:srgbClr val="000000">
                      <a:alpha val="34901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A</a:t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4" name="Google Shape;234;p22"/>
                <p:cNvSpPr/>
                <p:nvPr/>
              </p:nvSpPr>
              <p:spPr>
                <a:xfrm>
                  <a:off x="4355976" y="2896141"/>
                  <a:ext cx="864096" cy="316835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92D050"/>
                </a:solidFill>
                <a:ln w="9525" cap="flat" cmpd="sng">
                  <a:solidFill>
                    <a:srgbClr val="04CFD8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40000" dist="23000" dir="5400000" rotWithShape="0">
                    <a:srgbClr val="000000">
                      <a:alpha val="34901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34</a:t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5" name="Google Shape;235;p22"/>
                <p:cNvSpPr/>
                <p:nvPr/>
              </p:nvSpPr>
              <p:spPr>
                <a:xfrm>
                  <a:off x="5868144" y="3512637"/>
                  <a:ext cx="864096" cy="316835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accent4"/>
                </a:solidFill>
                <a:ln w="9525" cap="flat" cmpd="sng">
                  <a:solidFill>
                    <a:srgbClr val="04CFD8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40000" dist="23000" dir="5400000" rotWithShape="0">
                    <a:srgbClr val="000000">
                      <a:alpha val="34901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A</a:t>
                  </a:r>
                  <a:endParaRPr/>
                </a:p>
              </p:txBody>
            </p:sp>
            <p:sp>
              <p:nvSpPr>
                <p:cNvPr id="236" name="Google Shape;236;p22"/>
                <p:cNvSpPr/>
                <p:nvPr/>
              </p:nvSpPr>
              <p:spPr>
                <a:xfrm>
                  <a:off x="5868144" y="4088701"/>
                  <a:ext cx="864096" cy="316835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accent4"/>
                </a:solidFill>
                <a:ln w="9525" cap="flat" cmpd="sng">
                  <a:solidFill>
                    <a:srgbClr val="04CFD8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40000" dist="23000" dir="5400000" rotWithShape="0">
                    <a:srgbClr val="000000">
                      <a:alpha val="34901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C</a:t>
                  </a:r>
                  <a:endParaRPr/>
                </a:p>
              </p:txBody>
            </p:sp>
            <p:sp>
              <p:nvSpPr>
                <p:cNvPr id="237" name="Google Shape;237;p22"/>
                <p:cNvSpPr/>
                <p:nvPr/>
              </p:nvSpPr>
              <p:spPr>
                <a:xfrm>
                  <a:off x="5868144" y="4736772"/>
                  <a:ext cx="864096" cy="316836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accent4"/>
                </a:solidFill>
                <a:ln w="9525" cap="flat" cmpd="sng">
                  <a:solidFill>
                    <a:srgbClr val="04CFD8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40000" dist="23000" dir="5400000" rotWithShape="0">
                    <a:srgbClr val="000000">
                      <a:alpha val="34901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B</a:t>
                  </a:r>
                  <a:endParaRPr/>
                </a:p>
              </p:txBody>
            </p:sp>
            <p:sp>
              <p:nvSpPr>
                <p:cNvPr id="238" name="Google Shape;238;p22"/>
                <p:cNvSpPr/>
                <p:nvPr/>
              </p:nvSpPr>
              <p:spPr>
                <a:xfrm>
                  <a:off x="5868144" y="2936573"/>
                  <a:ext cx="864096" cy="316835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accent4"/>
                </a:solidFill>
                <a:ln w="9525" cap="flat" cmpd="sng">
                  <a:solidFill>
                    <a:srgbClr val="04CFD8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40000" dist="23000" dir="5400000" rotWithShape="0">
                    <a:srgbClr val="000000">
                      <a:alpha val="34901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</a:t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9" name="Google Shape;239;p22"/>
                <p:cNvSpPr/>
                <p:nvPr/>
              </p:nvSpPr>
              <p:spPr>
                <a:xfrm>
                  <a:off x="4355976" y="3501008"/>
                  <a:ext cx="864096" cy="316835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92D050"/>
                </a:solidFill>
                <a:ln w="9525" cap="flat" cmpd="sng">
                  <a:solidFill>
                    <a:srgbClr val="04CFD8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40000" dist="23000" dir="5400000" rotWithShape="0">
                    <a:srgbClr val="000000">
                      <a:alpha val="34901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97</a:t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0" name="Google Shape;240;p22"/>
                <p:cNvSpPr/>
                <p:nvPr/>
              </p:nvSpPr>
              <p:spPr>
                <a:xfrm>
                  <a:off x="4355976" y="4120277"/>
                  <a:ext cx="864096" cy="316835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92D050"/>
                </a:solidFill>
                <a:ln w="9525" cap="flat" cmpd="sng">
                  <a:solidFill>
                    <a:srgbClr val="04CFD8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40000" dist="23000" dir="5400000" rotWithShape="0">
                    <a:srgbClr val="000000">
                      <a:alpha val="34901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58</a:t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1" name="Google Shape;241;p22"/>
                <p:cNvSpPr/>
                <p:nvPr/>
              </p:nvSpPr>
              <p:spPr>
                <a:xfrm>
                  <a:off x="4355976" y="4696341"/>
                  <a:ext cx="864096" cy="316836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92D050"/>
                </a:solidFill>
                <a:ln w="9525" cap="flat" cmpd="sng">
                  <a:solidFill>
                    <a:srgbClr val="04CFD8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40000" dist="23000" dir="5400000" rotWithShape="0">
                    <a:srgbClr val="000000">
                      <a:alpha val="34901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64</a:t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242" name="Google Shape;242;p22"/>
              <p:cNvSpPr txBox="1"/>
              <p:nvPr/>
            </p:nvSpPr>
            <p:spPr>
              <a:xfrm>
                <a:off x="3740639" y="1700808"/>
                <a:ext cx="173473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Marks as </a:t>
                </a:r>
                <a:r>
                  <a:rPr lang="en-US" sz="1800">
                    <a:solidFill>
                      <a:srgbClr val="00B05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integer</a:t>
                </a:r>
                <a:endParaRPr sz="1800">
                  <a:solidFill>
                    <a:srgbClr val="00B05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3" name="Google Shape;243;p22"/>
              <p:cNvSpPr txBox="1"/>
              <p:nvPr/>
            </p:nvSpPr>
            <p:spPr>
              <a:xfrm>
                <a:off x="5612846" y="1700808"/>
                <a:ext cx="2160241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Grades as </a:t>
                </a:r>
                <a:r>
                  <a:rPr lang="en-US" sz="1800">
                    <a:solidFill>
                      <a:schemeClr val="accent4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character</a:t>
                </a:r>
                <a:endParaRPr sz="1800">
                  <a:solidFill>
                    <a:schemeClr val="accent4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44" name="Google Shape;244;p22"/>
            <p:cNvSpPr txBox="1"/>
            <p:nvPr/>
          </p:nvSpPr>
          <p:spPr>
            <a:xfrm>
              <a:off x="7740352" y="2204864"/>
              <a:ext cx="998991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accent4"/>
                  </a:solidFill>
                  <a:latin typeface="Calibri"/>
                  <a:ea typeface="Calibri"/>
                  <a:cs typeface="Calibri"/>
                  <a:sym typeface="Calibri"/>
                </a:rPr>
                <a:t>char</a:t>
              </a: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in C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" name="Google Shape;245;p22"/>
            <p:cNvSpPr txBox="1"/>
            <p:nvPr/>
          </p:nvSpPr>
          <p:spPr>
            <a:xfrm>
              <a:off x="7740352" y="2843644"/>
              <a:ext cx="998991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accent4"/>
                  </a:solidFill>
                  <a:latin typeface="Calibri"/>
                  <a:ea typeface="Calibri"/>
                  <a:cs typeface="Calibri"/>
                  <a:sym typeface="Calibri"/>
                </a:rPr>
                <a:t>char</a:t>
              </a: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in C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" name="Google Shape;246;p22"/>
            <p:cNvSpPr txBox="1"/>
            <p:nvPr/>
          </p:nvSpPr>
          <p:spPr>
            <a:xfrm>
              <a:off x="7740352" y="3429000"/>
              <a:ext cx="998991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accent4"/>
                  </a:solidFill>
                  <a:latin typeface="Calibri"/>
                  <a:ea typeface="Calibri"/>
                  <a:cs typeface="Calibri"/>
                  <a:sym typeface="Calibri"/>
                </a:rPr>
                <a:t>char</a:t>
              </a: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in C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" name="Google Shape;247;p22"/>
            <p:cNvSpPr txBox="1"/>
            <p:nvPr/>
          </p:nvSpPr>
          <p:spPr>
            <a:xfrm>
              <a:off x="7740352" y="4005064"/>
              <a:ext cx="998991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accent4"/>
                  </a:solidFill>
                  <a:latin typeface="Calibri"/>
                  <a:ea typeface="Calibri"/>
                  <a:cs typeface="Calibri"/>
                  <a:sym typeface="Calibri"/>
                </a:rPr>
                <a:t>char</a:t>
              </a: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in C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8" name="Google Shape;248;p22"/>
            <p:cNvSpPr txBox="1"/>
            <p:nvPr/>
          </p:nvSpPr>
          <p:spPr>
            <a:xfrm>
              <a:off x="7740352" y="4653136"/>
              <a:ext cx="998991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accent4"/>
                  </a:solidFill>
                  <a:latin typeface="Calibri"/>
                  <a:ea typeface="Calibri"/>
                  <a:cs typeface="Calibri"/>
                  <a:sym typeface="Calibri"/>
                </a:rPr>
                <a:t>char</a:t>
              </a: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in C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Classification of Data Types</a:t>
            </a:r>
            <a:endParaRPr/>
          </a:p>
        </p:txBody>
      </p:sp>
      <p:sp>
        <p:nvSpPr>
          <p:cNvPr id="254" name="Google Shape;254;p2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Char char="•"/>
            </a:pPr>
            <a:r>
              <a:rPr lang="en-US">
                <a:solidFill>
                  <a:schemeClr val="accent1"/>
                </a:solidFill>
              </a:rPr>
              <a:t>In C data type is broadly classified  as:</a:t>
            </a:r>
            <a:endParaRPr/>
          </a:p>
          <a:p>
            <a:pPr marL="742950" lvl="1" indent="-285750" algn="just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–"/>
            </a:pPr>
            <a:r>
              <a:rPr lang="en-US">
                <a:solidFill>
                  <a:schemeClr val="accent1"/>
                </a:solidFill>
              </a:rPr>
              <a:t>Basic data types</a:t>
            </a:r>
            <a:endParaRPr/>
          </a:p>
          <a:p>
            <a:pPr marL="742950" lvl="1" indent="-285750" algn="just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–"/>
            </a:pPr>
            <a:r>
              <a:rPr lang="en-US">
                <a:solidFill>
                  <a:schemeClr val="accent1"/>
                </a:solidFill>
              </a:rPr>
              <a:t>Derived data types</a:t>
            </a:r>
            <a:endParaRPr/>
          </a:p>
          <a:p>
            <a:pPr marL="742950" lvl="1" indent="-285750" algn="just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–"/>
            </a:pPr>
            <a:r>
              <a:rPr lang="en-US">
                <a:solidFill>
                  <a:schemeClr val="accent1"/>
                </a:solidFill>
              </a:rPr>
              <a:t>User defined data types</a:t>
            </a:r>
            <a:endParaRPr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</a:pP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9" name="Google Shape;259;p24"/>
          <p:cNvGrpSpPr/>
          <p:nvPr/>
        </p:nvGrpSpPr>
        <p:grpSpPr>
          <a:xfrm>
            <a:off x="175876" y="458163"/>
            <a:ext cx="8792247" cy="6170272"/>
            <a:chOff x="175876" y="963"/>
            <a:chExt cx="8792247" cy="6170272"/>
          </a:xfrm>
        </p:grpSpPr>
        <p:sp>
          <p:nvSpPr>
            <p:cNvPr id="260" name="Google Shape;260;p24"/>
            <p:cNvSpPr/>
            <p:nvPr/>
          </p:nvSpPr>
          <p:spPr>
            <a:xfrm>
              <a:off x="3233261" y="3493758"/>
              <a:ext cx="2677477" cy="2677477"/>
            </a:xfrm>
            <a:prstGeom prst="ellipse">
              <a:avLst/>
            </a:prstGeom>
            <a:gradFill>
              <a:gsLst>
                <a:gs pos="0">
                  <a:srgbClr val="90B7FF"/>
                </a:gs>
                <a:gs pos="35000">
                  <a:srgbClr val="B1C9FF"/>
                </a:gs>
                <a:gs pos="100000">
                  <a:srgbClr val="E0EBFF"/>
                </a:gs>
              </a:gsLst>
              <a:lin ang="16200000" scaled="0"/>
            </a:gradFill>
            <a:ln>
              <a:noFill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4"/>
            <p:cNvSpPr txBox="1"/>
            <p:nvPr/>
          </p:nvSpPr>
          <p:spPr>
            <a:xfrm>
              <a:off x="3625368" y="3885865"/>
              <a:ext cx="1893263" cy="189326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4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Data Type</a:t>
              </a:r>
              <a:endParaRPr sz="5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24"/>
            <p:cNvSpPr/>
            <p:nvPr/>
          </p:nvSpPr>
          <p:spPr>
            <a:xfrm rot="-8700000">
              <a:off x="1236157" y="2934141"/>
              <a:ext cx="2339209" cy="763081"/>
            </a:xfrm>
            <a:prstGeom prst="leftArrow">
              <a:avLst>
                <a:gd name="adj1" fmla="val 60000"/>
                <a:gd name="adj2" fmla="val 50000"/>
              </a:avLst>
            </a:prstGeom>
            <a:gradFill>
              <a:gsLst>
                <a:gs pos="0">
                  <a:srgbClr val="C0D5FF"/>
                </a:gs>
                <a:gs pos="35000">
                  <a:srgbClr val="D1E1FF"/>
                </a:gs>
                <a:gs pos="100000">
                  <a:srgbClr val="EBF2FF"/>
                </a:gs>
              </a:gsLst>
              <a:lin ang="16200000" scaled="0"/>
            </a:gradFill>
            <a:ln>
              <a:noFill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4"/>
            <p:cNvSpPr/>
            <p:nvPr/>
          </p:nvSpPr>
          <p:spPr>
            <a:xfrm>
              <a:off x="175876" y="1627382"/>
              <a:ext cx="2543603" cy="2034882"/>
            </a:xfrm>
            <a:prstGeom prst="roundRect">
              <a:avLst>
                <a:gd name="adj" fmla="val 10000"/>
              </a:avLst>
            </a:prstGeom>
            <a:gradFill>
              <a:gsLst>
                <a:gs pos="0">
                  <a:srgbClr val="90B7FF"/>
                </a:gs>
                <a:gs pos="35000">
                  <a:srgbClr val="B1C9FF"/>
                </a:gs>
                <a:gs pos="100000">
                  <a:srgbClr val="E0EBFF"/>
                </a:gs>
              </a:gsLst>
              <a:lin ang="16200000" scaled="0"/>
            </a:gradFill>
            <a:ln>
              <a:noFill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4"/>
            <p:cNvSpPr txBox="1"/>
            <p:nvPr/>
          </p:nvSpPr>
          <p:spPr>
            <a:xfrm>
              <a:off x="235476" y="1686982"/>
              <a:ext cx="2424403" cy="191568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9525" tIns="49525" rIns="49525" bIns="49525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6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Basic Data Type</a:t>
              </a:r>
              <a:endParaRPr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228600" marR="0" lvl="1" indent="-228600" algn="l" rtl="0">
                <a:lnSpc>
                  <a:spcPct val="90000"/>
                </a:lnSpc>
                <a:spcBef>
                  <a:spcPts val="91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/>
                <a:buChar char="•"/>
              </a:pPr>
              <a:r>
                <a:rPr lang="en-US" sz="20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Integer</a:t>
              </a:r>
              <a:endPara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228600" marR="0" lvl="1" indent="-228600" algn="l" rtl="0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/>
                <a:buChar char="•"/>
              </a:pPr>
              <a:r>
                <a:rPr lang="en-US" sz="20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Character</a:t>
              </a:r>
              <a:endPara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228600" marR="0" lvl="1" indent="-228600" algn="l" rtl="0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/>
                <a:buChar char="•"/>
              </a:pPr>
              <a:r>
                <a:rPr lang="en-US" sz="20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Float</a:t>
              </a:r>
              <a:endPara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228600" marR="0" lvl="1" indent="-228600" algn="l" rtl="0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/>
                <a:buChar char="•"/>
              </a:pPr>
              <a:r>
                <a:rPr lang="en-US" sz="20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Double</a:t>
              </a:r>
              <a:endPara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24"/>
            <p:cNvSpPr/>
            <p:nvPr/>
          </p:nvSpPr>
          <p:spPr>
            <a:xfrm rot="-5400000">
              <a:off x="3402395" y="1806469"/>
              <a:ext cx="2339209" cy="763081"/>
            </a:xfrm>
            <a:prstGeom prst="leftArrow">
              <a:avLst>
                <a:gd name="adj1" fmla="val 60000"/>
                <a:gd name="adj2" fmla="val 50000"/>
              </a:avLst>
            </a:prstGeom>
            <a:gradFill>
              <a:gsLst>
                <a:gs pos="0">
                  <a:srgbClr val="C0D5FF"/>
                </a:gs>
                <a:gs pos="35000">
                  <a:srgbClr val="D1E1FF"/>
                </a:gs>
                <a:gs pos="100000">
                  <a:srgbClr val="EBF2FF"/>
                </a:gs>
              </a:gsLst>
              <a:lin ang="16200000" scaled="0"/>
            </a:gradFill>
            <a:ln>
              <a:noFill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4"/>
            <p:cNvSpPr/>
            <p:nvPr/>
          </p:nvSpPr>
          <p:spPr>
            <a:xfrm>
              <a:off x="3300198" y="963"/>
              <a:ext cx="2543603" cy="2034882"/>
            </a:xfrm>
            <a:prstGeom prst="roundRect">
              <a:avLst>
                <a:gd name="adj" fmla="val 10000"/>
              </a:avLst>
            </a:prstGeom>
            <a:gradFill>
              <a:gsLst>
                <a:gs pos="0">
                  <a:srgbClr val="90B7FF"/>
                </a:gs>
                <a:gs pos="35000">
                  <a:srgbClr val="B1C9FF"/>
                </a:gs>
                <a:gs pos="100000">
                  <a:srgbClr val="E0EBFF"/>
                </a:gs>
              </a:gsLst>
              <a:lin ang="16200000" scaled="0"/>
            </a:gradFill>
            <a:ln>
              <a:noFill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4"/>
            <p:cNvSpPr txBox="1"/>
            <p:nvPr/>
          </p:nvSpPr>
          <p:spPr>
            <a:xfrm>
              <a:off x="3359798" y="60563"/>
              <a:ext cx="2424403" cy="191568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9525" tIns="49525" rIns="49525" bIns="49525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6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Derived Data Type</a:t>
              </a:r>
              <a:endParaRPr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228600" marR="0" lvl="1" indent="-228600" algn="l" rtl="0">
                <a:lnSpc>
                  <a:spcPct val="90000"/>
                </a:lnSpc>
                <a:spcBef>
                  <a:spcPts val="91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/>
                <a:buChar char="•"/>
              </a:pPr>
              <a:r>
                <a:rPr lang="en-US" sz="20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Pointers</a:t>
              </a:r>
              <a:endPara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228600" marR="0" lvl="1" indent="-228600" algn="l" rtl="0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/>
                <a:buChar char="•"/>
              </a:pPr>
              <a:r>
                <a:rPr lang="en-US" sz="20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Functions</a:t>
              </a:r>
              <a:endPara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228600" marR="0" lvl="1" indent="-228600" algn="l" rtl="0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/>
                <a:buChar char="•"/>
              </a:pPr>
              <a:r>
                <a:rPr lang="en-US" sz="20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Array</a:t>
              </a:r>
              <a:endPara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24"/>
            <p:cNvSpPr/>
            <p:nvPr/>
          </p:nvSpPr>
          <p:spPr>
            <a:xfrm rot="-2100000">
              <a:off x="5568632" y="2934141"/>
              <a:ext cx="2339209" cy="763081"/>
            </a:xfrm>
            <a:prstGeom prst="leftArrow">
              <a:avLst>
                <a:gd name="adj1" fmla="val 60000"/>
                <a:gd name="adj2" fmla="val 50000"/>
              </a:avLst>
            </a:prstGeom>
            <a:gradFill>
              <a:gsLst>
                <a:gs pos="0">
                  <a:srgbClr val="C0D5FF"/>
                </a:gs>
                <a:gs pos="35000">
                  <a:srgbClr val="D1E1FF"/>
                </a:gs>
                <a:gs pos="100000">
                  <a:srgbClr val="EBF2FF"/>
                </a:gs>
              </a:gsLst>
              <a:lin ang="16200000" scaled="0"/>
            </a:gradFill>
            <a:ln>
              <a:noFill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4"/>
            <p:cNvSpPr/>
            <p:nvPr/>
          </p:nvSpPr>
          <p:spPr>
            <a:xfrm>
              <a:off x="6424520" y="1627382"/>
              <a:ext cx="2543603" cy="2034882"/>
            </a:xfrm>
            <a:prstGeom prst="roundRect">
              <a:avLst>
                <a:gd name="adj" fmla="val 10000"/>
              </a:avLst>
            </a:prstGeom>
            <a:gradFill>
              <a:gsLst>
                <a:gs pos="0">
                  <a:srgbClr val="90B7FF"/>
                </a:gs>
                <a:gs pos="35000">
                  <a:srgbClr val="B1C9FF"/>
                </a:gs>
                <a:gs pos="100000">
                  <a:srgbClr val="E0EBFF"/>
                </a:gs>
              </a:gsLst>
              <a:lin ang="16200000" scaled="0"/>
            </a:gradFill>
            <a:ln>
              <a:noFill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4"/>
            <p:cNvSpPr txBox="1"/>
            <p:nvPr/>
          </p:nvSpPr>
          <p:spPr>
            <a:xfrm>
              <a:off x="6484120" y="1686982"/>
              <a:ext cx="2424403" cy="191568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9525" tIns="49525" rIns="49525" bIns="49525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6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User Defined Data Type</a:t>
              </a:r>
              <a:endParaRPr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228600" marR="0" lvl="1" indent="-228600" algn="l" rtl="0">
                <a:lnSpc>
                  <a:spcPct val="90000"/>
                </a:lnSpc>
                <a:spcBef>
                  <a:spcPts val="91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/>
                <a:buChar char="•"/>
              </a:pPr>
              <a:r>
                <a:rPr lang="en-US" sz="20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Structure</a:t>
              </a:r>
              <a:endPara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228600" marR="0" lvl="1" indent="-228600" algn="l" rtl="0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/>
                <a:buChar char="•"/>
              </a:pPr>
              <a:r>
                <a:rPr lang="en-US" sz="20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Union</a:t>
              </a:r>
              <a:endPara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228600" marR="0" lvl="1" indent="-228600" algn="l" rtl="0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/>
                <a:buChar char="•"/>
              </a:pPr>
              <a:r>
                <a:rPr lang="en-US" sz="20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Enumeration	</a:t>
              </a:r>
              <a:endPara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5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n-US" sz="3959"/>
              <a:t>List of Data Types</a:t>
            </a:r>
            <a:br>
              <a:rPr lang="en-US" sz="3959"/>
            </a:br>
            <a:r>
              <a:rPr lang="en-US" sz="1620"/>
              <a:t>(Size of the data type depends upon the compiler also, following sizes may vary also, as per different compilers)</a:t>
            </a:r>
            <a:endParaRPr sz="1620"/>
          </a:p>
        </p:txBody>
      </p:sp>
      <p:graphicFrame>
        <p:nvGraphicFramePr>
          <p:cNvPr id="276" name="Google Shape;276;p25"/>
          <p:cNvGraphicFramePr/>
          <p:nvPr/>
        </p:nvGraphicFramePr>
        <p:xfrm>
          <a:off x="457200" y="1219200"/>
          <a:ext cx="8229600" cy="5303640"/>
        </p:xfrm>
        <a:graphic>
          <a:graphicData uri="http://schemas.openxmlformats.org/drawingml/2006/table">
            <a:tbl>
              <a:tblPr firstRow="1" bandRow="1">
                <a:noFill/>
                <a:tableStyleId>{2061A904-FC6C-46D9-AF61-62E033E2436D}</a:tableStyleId>
              </a:tblPr>
              <a:tblGrid>
                <a:gridCol w="25146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572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6051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/>
                        <a:t>Type</a:t>
                      </a:r>
                      <a:endParaRPr sz="1800" b="1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/>
                        <a:t>Size (bytes)</a:t>
                      </a:r>
                      <a:endParaRPr sz="1800" b="1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/>
                        <a:t>Minimal range</a:t>
                      </a:r>
                      <a:endParaRPr sz="1800" b="1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6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char</a:t>
                      </a:r>
                      <a:endParaRPr sz="1600"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sz="1600"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-128 to 127</a:t>
                      </a:r>
                      <a:endParaRPr sz="16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286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unsigned char</a:t>
                      </a:r>
                      <a:endParaRPr sz="1600"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sz="1600"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 to 255</a:t>
                      </a:r>
                      <a:endParaRPr sz="16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286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</a:t>
                      </a:r>
                      <a:endParaRPr sz="1600"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 or 4</a:t>
                      </a:r>
                      <a:endParaRPr sz="1600"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urier New"/>
                        <a:buNone/>
                      </a:pPr>
                      <a:r>
                        <a:rPr lang="en-US" sz="1600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-32768 to 32767</a:t>
                      </a:r>
                      <a:endParaRPr sz="16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286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solidFill>
                            <a:srgbClr val="02485C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unsigned</a:t>
                      </a:r>
                      <a:r>
                        <a:rPr lang="en-US" sz="1600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int</a:t>
                      </a:r>
                      <a:endParaRPr sz="1600"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 or 4</a:t>
                      </a:r>
                      <a:endParaRPr sz="1600"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 to 65535</a:t>
                      </a:r>
                      <a:endParaRPr sz="16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286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solidFill>
                            <a:srgbClr val="02485C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short</a:t>
                      </a:r>
                      <a:r>
                        <a:rPr lang="en-US" sz="1600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int</a:t>
                      </a:r>
                      <a:endParaRPr sz="1600"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 sz="1600"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urier New"/>
                        <a:buNone/>
                      </a:pPr>
                      <a:r>
                        <a:rPr lang="en-US" sz="1600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-32768 to 32767</a:t>
                      </a:r>
                      <a:endParaRPr sz="16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286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solidFill>
                            <a:srgbClr val="02485C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unsigned short </a:t>
                      </a:r>
                      <a:r>
                        <a:rPr lang="en-US" sz="1600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</a:t>
                      </a:r>
                      <a:endParaRPr sz="1600"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 sz="1600"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urier New"/>
                        <a:buNone/>
                      </a:pPr>
                      <a:r>
                        <a:rPr lang="en-US" sz="1600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 to 65535</a:t>
                      </a:r>
                      <a:endParaRPr sz="16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286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solidFill>
                            <a:srgbClr val="02485C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long</a:t>
                      </a:r>
                      <a:r>
                        <a:rPr lang="en-US" sz="1600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int</a:t>
                      </a:r>
                      <a:endParaRPr sz="1600"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 sz="1600"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urier New"/>
                        <a:buNone/>
                      </a:pPr>
                      <a:r>
                        <a:rPr lang="en-US" sz="1600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-2147483648 to 2147483647</a:t>
                      </a:r>
                      <a:endParaRPr sz="16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286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solidFill>
                            <a:srgbClr val="02485C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unsigned long </a:t>
                      </a:r>
                      <a:r>
                        <a:rPr lang="en-US" sz="1600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</a:t>
                      </a:r>
                      <a:endParaRPr sz="1600"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 sz="1600"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 to 4294967295</a:t>
                      </a:r>
                      <a:endParaRPr sz="16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5474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float</a:t>
                      </a:r>
                      <a:endParaRPr sz="1600"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 sz="1600"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urier New"/>
                        <a:buNone/>
                      </a:pPr>
                      <a:r>
                        <a:rPr lang="en-US" sz="1600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3.4e-38 to 3.4e+38 with 6 digits of precision</a:t>
                      </a:r>
                      <a:endParaRPr sz="16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5474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double</a:t>
                      </a:r>
                      <a:endParaRPr sz="1600"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 sz="1600"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urier New"/>
                        <a:buNone/>
                      </a:pPr>
                      <a:r>
                        <a:rPr lang="en-US" sz="1600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1.7e-308 to 1.7e+308 with 15 digits of precision</a:t>
                      </a:r>
                      <a:endParaRPr sz="16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5474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solidFill>
                            <a:srgbClr val="02485C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long</a:t>
                      </a:r>
                      <a:r>
                        <a:rPr lang="en-US" sz="1600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double</a:t>
                      </a:r>
                      <a:endParaRPr sz="1600"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 or 12 or 16</a:t>
                      </a:r>
                      <a:endParaRPr sz="1600"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3.4e-4932 to 1.1e+4932 with 20 digits of precision</a:t>
                      </a:r>
                      <a:endParaRPr sz="16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Integer </a:t>
            </a:r>
            <a:endParaRPr/>
          </a:p>
        </p:txBody>
      </p:sp>
      <p:sp>
        <p:nvSpPr>
          <p:cNvPr id="282" name="Google Shape;282;p2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724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Char char="•"/>
            </a:pPr>
            <a:r>
              <a:rPr lang="en-US">
                <a:solidFill>
                  <a:schemeClr val="accent1"/>
                </a:solidFill>
              </a:rPr>
              <a:t>It is used to store positive and negative counting numbers, as well as zero. </a:t>
            </a:r>
            <a:endParaRPr/>
          </a:p>
          <a:p>
            <a:pPr marL="342900" lvl="0" indent="-342900" algn="just" rtl="0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</a:pPr>
            <a:r>
              <a:rPr lang="en-US">
                <a:solidFill>
                  <a:schemeClr val="accent1"/>
                </a:solidFill>
              </a:rPr>
              <a:t>				</a:t>
            </a:r>
            <a:r>
              <a:rPr lang="en-US">
                <a:solidFill>
                  <a:srgbClr val="00B050"/>
                </a:solidFill>
              </a:rPr>
              <a:t>{...,-2,-1,0,1,2,...}</a:t>
            </a:r>
            <a:endParaRPr/>
          </a:p>
          <a:p>
            <a:pPr marL="342900" lvl="0" indent="-342900" algn="just" rtl="0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Char char="•"/>
            </a:pPr>
            <a:r>
              <a:rPr lang="en-US">
                <a:solidFill>
                  <a:schemeClr val="accent1"/>
                </a:solidFill>
              </a:rPr>
              <a:t>The numbers written in green box of My-Car problem are the integers.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83" name="Google Shape;283;p26"/>
          <p:cNvSpPr/>
          <p:nvPr/>
        </p:nvSpPr>
        <p:spPr>
          <a:xfrm>
            <a:off x="1371600" y="5474365"/>
            <a:ext cx="864096" cy="316835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 w="9525" cap="flat" cmpd="sng">
            <a:solidFill>
              <a:srgbClr val="04CFD8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15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Google Shape;284;p26"/>
          <p:cNvSpPr/>
          <p:nvPr/>
        </p:nvSpPr>
        <p:spPr>
          <a:xfrm>
            <a:off x="2590800" y="5486400"/>
            <a:ext cx="864096" cy="316835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 w="9525" cap="flat" cmpd="sng">
            <a:solidFill>
              <a:srgbClr val="04CFD8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84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p26"/>
          <p:cNvSpPr/>
          <p:nvPr/>
        </p:nvSpPr>
        <p:spPr>
          <a:xfrm>
            <a:off x="3810000" y="5486400"/>
            <a:ext cx="864096" cy="316835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 w="9525" cap="flat" cmpd="sng">
            <a:solidFill>
              <a:srgbClr val="04CFD8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34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6" name="Google Shape;286;p26"/>
          <p:cNvSpPr/>
          <p:nvPr/>
        </p:nvSpPr>
        <p:spPr>
          <a:xfrm>
            <a:off x="5105400" y="5486400"/>
            <a:ext cx="864096" cy="316835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 w="9525" cap="flat" cmpd="sng">
            <a:solidFill>
              <a:srgbClr val="04CFD8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97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/>
          </a:p>
        </p:txBody>
      </p:sp>
      <p:sp>
        <p:nvSpPr>
          <p:cNvPr id="292" name="Google Shape;292;p2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Char char="•"/>
            </a:pPr>
            <a:r>
              <a:rPr lang="en-US">
                <a:solidFill>
                  <a:schemeClr val="accent1"/>
                </a:solidFill>
              </a:rPr>
              <a:t>The </a:t>
            </a:r>
            <a:r>
              <a:rPr lang="en-US" b="1">
                <a:solidFill>
                  <a:schemeClr val="accent1"/>
                </a:solidFill>
              </a:rPr>
              <a:t>type modifiers</a:t>
            </a:r>
            <a:r>
              <a:rPr lang="en-US">
                <a:solidFill>
                  <a:schemeClr val="accent1"/>
                </a:solidFill>
              </a:rPr>
              <a:t> for the integer data type are: </a:t>
            </a:r>
            <a:r>
              <a:rPr lang="en-US">
                <a:solidFill>
                  <a:srgbClr val="0B5394"/>
                </a:solidFill>
              </a:rPr>
              <a:t>signed, unsigned, short, long </a:t>
            </a:r>
            <a:r>
              <a:rPr lang="en-US">
                <a:solidFill>
                  <a:schemeClr val="accent1"/>
                </a:solidFill>
              </a:rPr>
              <a:t>.</a:t>
            </a:r>
            <a:endParaRPr/>
          </a:p>
          <a:p>
            <a:pPr marL="342900" lvl="0" indent="-342900" algn="just" rtl="0">
              <a:spcBef>
                <a:spcPts val="640"/>
              </a:spcBef>
              <a:spcAft>
                <a:spcPts val="0"/>
              </a:spcAft>
              <a:buClr>
                <a:srgbClr val="0B5394"/>
              </a:buClr>
              <a:buSzPts val="3200"/>
              <a:buChar char="•"/>
            </a:pPr>
            <a:r>
              <a:rPr lang="en-US">
                <a:solidFill>
                  <a:srgbClr val="0B5394"/>
                </a:solidFill>
              </a:rPr>
              <a:t>Signed</a:t>
            </a:r>
            <a:r>
              <a:rPr lang="en-US">
                <a:solidFill>
                  <a:schemeClr val="accent1"/>
                </a:solidFill>
              </a:rPr>
              <a:t> types represent positive and negative numbers. </a:t>
            </a:r>
            <a:endParaRPr/>
          </a:p>
          <a:p>
            <a:pPr marL="342900" lvl="0" indent="-342900" algn="just" rtl="0">
              <a:spcBef>
                <a:spcPts val="640"/>
              </a:spcBef>
              <a:spcAft>
                <a:spcPts val="0"/>
              </a:spcAft>
              <a:buClr>
                <a:srgbClr val="0B5394"/>
              </a:buClr>
              <a:buSzPts val="3200"/>
              <a:buChar char="•"/>
            </a:pPr>
            <a:r>
              <a:rPr lang="en-US">
                <a:solidFill>
                  <a:srgbClr val="0B5394"/>
                </a:solidFill>
              </a:rPr>
              <a:t>Unsigned</a:t>
            </a:r>
            <a:r>
              <a:rPr lang="en-US">
                <a:solidFill>
                  <a:schemeClr val="accent1"/>
                </a:solidFill>
              </a:rPr>
              <a:t> represent zero and positive numbers only. </a:t>
            </a:r>
            <a:endParaRPr/>
          </a:p>
          <a:p>
            <a:pPr marL="342900" lvl="0" indent="-342900" algn="just" rtl="0">
              <a:spcBef>
                <a:spcPts val="640"/>
              </a:spcBef>
              <a:spcAft>
                <a:spcPts val="0"/>
              </a:spcAft>
              <a:buClr>
                <a:srgbClr val="0B5394"/>
              </a:buClr>
              <a:buSzPts val="3200"/>
              <a:buChar char="•"/>
            </a:pPr>
            <a:r>
              <a:rPr lang="en-US">
                <a:solidFill>
                  <a:srgbClr val="0B5394"/>
                </a:solidFill>
              </a:rPr>
              <a:t>Long</a:t>
            </a:r>
            <a:r>
              <a:rPr lang="en-US">
                <a:solidFill>
                  <a:schemeClr val="accent1"/>
                </a:solidFill>
              </a:rPr>
              <a:t> and </a:t>
            </a:r>
            <a:r>
              <a:rPr lang="en-US">
                <a:solidFill>
                  <a:srgbClr val="0B5394"/>
                </a:solidFill>
              </a:rPr>
              <a:t>short</a:t>
            </a:r>
            <a:r>
              <a:rPr lang="en-US">
                <a:solidFill>
                  <a:schemeClr val="accent1"/>
                </a:solidFill>
              </a:rPr>
              <a:t> represent the range of integer number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8"/>
          <p:cNvSpPr txBox="1">
            <a:spLocks noGrp="1"/>
          </p:cNvSpPr>
          <p:nvPr>
            <p:ph type="body" idx="1"/>
          </p:nvPr>
        </p:nvSpPr>
        <p:spPr>
          <a:xfrm>
            <a:off x="4800600" y="990600"/>
            <a:ext cx="4191000" cy="5105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b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Long Integer</a:t>
            </a:r>
            <a:endParaRPr/>
          </a:p>
          <a:p>
            <a:pPr marL="342900" lvl="0" indent="-342900" algn="just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•"/>
            </a:pPr>
            <a:r>
              <a:rPr lang="en-US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Occupies 4 bytes in memory.</a:t>
            </a:r>
            <a:endParaRPr/>
          </a:p>
          <a:p>
            <a:pPr marL="342900" lvl="0" indent="-342900" algn="just" rtl="0">
              <a:spcBef>
                <a:spcPts val="560"/>
              </a:spcBef>
              <a:spcAft>
                <a:spcPts val="0"/>
              </a:spcAft>
              <a:buClr>
                <a:srgbClr val="01303D"/>
              </a:buClr>
              <a:buSzPts val="2800"/>
              <a:buChar char="•"/>
            </a:pPr>
            <a:r>
              <a:rPr lang="en-US">
                <a:solidFill>
                  <a:srgbClr val="01303D"/>
                </a:solidFill>
                <a:latin typeface="Calibri"/>
                <a:ea typeface="Calibri"/>
                <a:cs typeface="Calibri"/>
                <a:sym typeface="Calibri"/>
              </a:rPr>
              <a:t>Format specifier is %ld.</a:t>
            </a:r>
            <a:endParaRPr/>
          </a:p>
          <a:p>
            <a:pPr marL="342900" lvl="0" indent="-165100" algn="just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</a:pPr>
            <a:endParaRPr>
              <a:solidFill>
                <a:schemeClr val="accent1"/>
              </a:solidFill>
            </a:endParaRPr>
          </a:p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•"/>
            </a:pPr>
            <a:r>
              <a:rPr lang="en-US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Range is -2147483648 to 2147483647</a:t>
            </a:r>
            <a:endParaRPr/>
          </a:p>
          <a:p>
            <a:pPr marL="342900" lvl="0" indent="-342900" algn="just" rtl="0">
              <a:spcBef>
                <a:spcPts val="560"/>
              </a:spcBef>
              <a:spcAft>
                <a:spcPts val="0"/>
              </a:spcAft>
              <a:buClr>
                <a:srgbClr val="00B050"/>
              </a:buClr>
              <a:buSzPts val="2800"/>
              <a:buNone/>
            </a:pPr>
            <a:r>
              <a:rPr lang="en-US" b="1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		</a:t>
            </a:r>
            <a:endParaRPr/>
          </a:p>
          <a:p>
            <a:pPr marL="342900" lvl="0" indent="-342900" algn="just" rtl="0">
              <a:spcBef>
                <a:spcPts val="560"/>
              </a:spcBef>
              <a:spcAft>
                <a:spcPts val="0"/>
              </a:spcAft>
              <a:buClr>
                <a:srgbClr val="00B050"/>
              </a:buClr>
              <a:buSzPts val="2800"/>
              <a:buNone/>
            </a:pPr>
            <a:r>
              <a:rPr lang="en-US" b="1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	long radius=123456;</a:t>
            </a:r>
            <a:endParaRPr/>
          </a:p>
          <a:p>
            <a:pPr marL="342900" lvl="0" indent="-342900" algn="just" rtl="0">
              <a:spcBef>
                <a:spcPts val="560"/>
              </a:spcBef>
              <a:spcAft>
                <a:spcPts val="0"/>
              </a:spcAft>
              <a:buClr>
                <a:srgbClr val="00B050"/>
              </a:buClr>
              <a:buSzPts val="2800"/>
              <a:buNone/>
            </a:pPr>
            <a:r>
              <a:rPr lang="en-US" b="1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	long int value</a:t>
            </a:r>
            <a:r>
              <a:rPr lang="en-US" b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 b="1">
              <a:solidFill>
                <a:schemeClr val="accent1"/>
              </a:solidFill>
            </a:endParaRPr>
          </a:p>
        </p:txBody>
      </p:sp>
      <p:sp>
        <p:nvSpPr>
          <p:cNvPr id="298" name="Google Shape;298;p28"/>
          <p:cNvSpPr/>
          <p:nvPr/>
        </p:nvSpPr>
        <p:spPr>
          <a:xfrm>
            <a:off x="0" y="2438400"/>
            <a:ext cx="381000" cy="228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0A519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Google Shape;299;p28"/>
          <p:cNvSpPr txBox="1"/>
          <p:nvPr/>
        </p:nvSpPr>
        <p:spPr>
          <a:xfrm>
            <a:off x="457199" y="990600"/>
            <a:ext cx="4171071" cy="5105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marR="0" lvl="0" indent="-3429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Short </a:t>
            </a:r>
            <a:r>
              <a:rPr lang="en-US" sz="2800" b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US" sz="28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nteger</a:t>
            </a:r>
            <a:endParaRPr sz="2800" b="1" i="0" u="sng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just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Occupies 2 bytes in memory.</a:t>
            </a:r>
            <a:endParaRPr/>
          </a:p>
          <a:p>
            <a:pPr marL="342900" marR="0" lvl="0" indent="-342900" algn="just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01303D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01303D"/>
                </a:solidFill>
                <a:latin typeface="Calibri"/>
                <a:ea typeface="Calibri"/>
                <a:cs typeface="Calibri"/>
                <a:sym typeface="Calibri"/>
              </a:rPr>
              <a:t>Format specifier is %d or %i.</a:t>
            </a:r>
            <a:endParaRPr/>
          </a:p>
          <a:p>
            <a:pPr marL="342900" marR="0" lvl="0" indent="-342900" algn="just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Range is -32768 to 32767.</a:t>
            </a:r>
            <a:endParaRPr/>
          </a:p>
          <a:p>
            <a:pPr marL="342900" marR="0" lvl="0" indent="-342900" algn="just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By default int variable is short signed int.</a:t>
            </a:r>
            <a:endParaRPr/>
          </a:p>
          <a:p>
            <a:pPr marL="342900" marR="0" lvl="0" indent="-342900" algn="just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2800" b="1" i="0" u="none" strike="noStrike" cap="non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int cost=100;</a:t>
            </a:r>
            <a:endParaRPr/>
          </a:p>
          <a:p>
            <a:pPr marL="342900" marR="0" lvl="0" indent="-342900" algn="just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00B05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	short int si; </a:t>
            </a:r>
            <a:endParaRPr/>
          </a:p>
        </p:txBody>
      </p:sp>
      <p:cxnSp>
        <p:nvCxnSpPr>
          <p:cNvPr id="300" name="Google Shape;300;p28"/>
          <p:cNvCxnSpPr/>
          <p:nvPr/>
        </p:nvCxnSpPr>
        <p:spPr>
          <a:xfrm rot="-5400000">
            <a:off x="1980406" y="3429000"/>
            <a:ext cx="5486400" cy="1588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9"/>
          <p:cNvSpPr txBox="1">
            <a:spLocks noGrp="1"/>
          </p:cNvSpPr>
          <p:nvPr>
            <p:ph type="body" idx="1"/>
          </p:nvPr>
        </p:nvSpPr>
        <p:spPr>
          <a:xfrm>
            <a:off x="381000" y="990600"/>
            <a:ext cx="4191000" cy="513556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rPr lang="en-US" sz="2590" b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Signed Integer</a:t>
            </a:r>
            <a:endParaRPr/>
          </a:p>
          <a:p>
            <a:pPr marL="342900" lvl="0" indent="-342900" algn="just" rtl="0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Clr>
                <a:schemeClr val="accent1"/>
              </a:buClr>
              <a:buSzPts val="2590"/>
              <a:buChar char="•"/>
            </a:pPr>
            <a:r>
              <a:rPr lang="en-US" sz="259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Occupies 2 bytes in memory</a:t>
            </a:r>
            <a:endParaRPr/>
          </a:p>
          <a:p>
            <a:pPr marL="342900" lvl="0" indent="-342900" algn="just" rtl="0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Clr>
                <a:srgbClr val="01303D"/>
              </a:buClr>
              <a:buSzPts val="2590"/>
              <a:buChar char="•"/>
            </a:pPr>
            <a:r>
              <a:rPr lang="en-US" sz="2590">
                <a:solidFill>
                  <a:srgbClr val="01303D"/>
                </a:solidFill>
                <a:latin typeface="Calibri"/>
                <a:ea typeface="Calibri"/>
                <a:cs typeface="Calibri"/>
                <a:sym typeface="Calibri"/>
              </a:rPr>
              <a:t>Format specifier is %d or %i</a:t>
            </a:r>
            <a:endParaRPr sz="2590">
              <a:solidFill>
                <a:srgbClr val="01303D"/>
              </a:solidFill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90"/>
              <a:buChar char="•"/>
            </a:pPr>
            <a:r>
              <a:rPr lang="en-US" sz="259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There are also long signed integers having range from -2147483648 to 2147483647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90"/>
              <a:buChar char="•"/>
            </a:pPr>
            <a:r>
              <a:rPr lang="en-US" sz="259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Example: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405"/>
              <a:buNone/>
            </a:pPr>
            <a:r>
              <a:rPr lang="en-US" sz="2405" b="1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int firstvalue=10;</a:t>
            </a:r>
            <a:endParaRPr/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405"/>
              <a:buNone/>
            </a:pPr>
            <a:r>
              <a:rPr lang="en-US" sz="2405" b="1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long int WaterLevel</a:t>
            </a:r>
            <a:r>
              <a:rPr lang="en-US" sz="2590" b="1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 sz="2590" b="1">
              <a:solidFill>
                <a:srgbClr val="00B050"/>
              </a:solidFill>
            </a:endParaRPr>
          </a:p>
        </p:txBody>
      </p:sp>
      <p:sp>
        <p:nvSpPr>
          <p:cNvPr id="306" name="Google Shape;306;p29"/>
          <p:cNvSpPr txBox="1">
            <a:spLocks noGrp="1"/>
          </p:cNvSpPr>
          <p:nvPr>
            <p:ph type="body" idx="2"/>
          </p:nvPr>
        </p:nvSpPr>
        <p:spPr>
          <a:xfrm>
            <a:off x="4724400" y="990600"/>
            <a:ext cx="4419600" cy="5105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rPr lang="en-US" sz="2590" b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Unsigned Integer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Clr>
                <a:schemeClr val="accent1"/>
              </a:buClr>
              <a:buSzPts val="2590"/>
              <a:buChar char="•"/>
            </a:pPr>
            <a:r>
              <a:rPr lang="en-US" sz="259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Occupies 2 bytes in memory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Clr>
                <a:srgbClr val="01303D"/>
              </a:buClr>
              <a:buSzPts val="2590"/>
              <a:buChar char="•"/>
            </a:pPr>
            <a:r>
              <a:rPr lang="en-US" sz="2590">
                <a:solidFill>
                  <a:srgbClr val="01303D"/>
                </a:solidFill>
                <a:latin typeface="Calibri"/>
                <a:ea typeface="Calibri"/>
                <a:cs typeface="Calibri"/>
                <a:sym typeface="Calibri"/>
              </a:rPr>
              <a:t>Format specifier is %u</a:t>
            </a:r>
            <a:r>
              <a:rPr lang="en-US" sz="259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90"/>
              <a:buNone/>
            </a:pPr>
            <a:endParaRPr sz="2590">
              <a:solidFill>
                <a:schemeClr val="accent1"/>
              </a:solidFill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Clr>
                <a:schemeClr val="accent1"/>
              </a:buClr>
              <a:buSzPts val="2590"/>
              <a:buChar char="•"/>
            </a:pPr>
            <a:r>
              <a:rPr lang="en-US" sz="259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There are also long  unsigned int with range 0 to 4294967295</a:t>
            </a:r>
            <a:endParaRPr/>
          </a:p>
          <a:p>
            <a:pPr marL="342900" lvl="0" indent="-178435" algn="l" rtl="0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Clr>
                <a:schemeClr val="accent1"/>
              </a:buClr>
              <a:buSzPts val="2590"/>
              <a:buNone/>
            </a:pPr>
            <a:endParaRPr sz="2590">
              <a:solidFill>
                <a:schemeClr val="accent1"/>
              </a:solidFill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Clr>
                <a:schemeClr val="accent1"/>
              </a:buClr>
              <a:buSzPts val="2590"/>
              <a:buChar char="•"/>
            </a:pPr>
            <a:r>
              <a:rPr lang="en-US" sz="259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Example:</a:t>
            </a:r>
            <a:endParaRPr sz="2590">
              <a:solidFill>
                <a:srgbClr val="00B05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405"/>
              <a:buNone/>
            </a:pPr>
            <a:r>
              <a:rPr lang="en-US" sz="2405" b="1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unsigned long count=567898;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405"/>
              <a:buNone/>
            </a:pPr>
            <a:r>
              <a:rPr lang="en-US" sz="2405" b="1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unsigned short int page;</a:t>
            </a:r>
            <a:endParaRPr sz="2405" b="1">
              <a:solidFill>
                <a:srgbClr val="00B050"/>
              </a:solidFill>
            </a:endParaRPr>
          </a:p>
        </p:txBody>
      </p:sp>
      <p:sp>
        <p:nvSpPr>
          <p:cNvPr id="307" name="Google Shape;307;p29"/>
          <p:cNvSpPr/>
          <p:nvPr/>
        </p:nvSpPr>
        <p:spPr>
          <a:xfrm>
            <a:off x="0" y="2438400"/>
            <a:ext cx="381000" cy="228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0A519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08" name="Google Shape;308;p29"/>
          <p:cNvCxnSpPr/>
          <p:nvPr/>
        </p:nvCxnSpPr>
        <p:spPr>
          <a:xfrm rot="-5400000">
            <a:off x="1905794" y="3429000"/>
            <a:ext cx="5486400" cy="1588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"/>
          <p:cNvSpPr txBox="1">
            <a:spLocks noGrp="1"/>
          </p:cNvSpPr>
          <p:nvPr>
            <p:ph type="title"/>
          </p:nvPr>
        </p:nvSpPr>
        <p:spPr>
          <a:xfrm>
            <a:off x="457200" y="577850"/>
            <a:ext cx="8105775" cy="1022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Calibri"/>
              <a:buNone/>
            </a:pPr>
            <a:r>
              <a:rPr lang="en-US">
                <a:solidFill>
                  <a:srgbClr val="002060"/>
                </a:solidFill>
              </a:rPr>
              <a:t>Language: </a:t>
            </a:r>
            <a:r>
              <a:rPr lang="en-US"/>
              <a:t>its influence in our life</a:t>
            </a:r>
            <a:endParaRPr/>
          </a:p>
        </p:txBody>
      </p:sp>
      <p:sp>
        <p:nvSpPr>
          <p:cNvPr id="66" name="Google Shape;66;p3"/>
          <p:cNvSpPr txBox="1">
            <a:spLocks noGrp="1"/>
          </p:cNvSpPr>
          <p:nvPr>
            <p:ph type="body" idx="1"/>
          </p:nvPr>
        </p:nvSpPr>
        <p:spPr>
          <a:xfrm>
            <a:off x="457200" y="1447800"/>
            <a:ext cx="8105775" cy="440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•"/>
            </a:pPr>
            <a:r>
              <a:rPr lang="en-US" sz="2800">
                <a:solidFill>
                  <a:schemeClr val="accent1"/>
                </a:solidFill>
              </a:rPr>
              <a:t>Let us look to what we are doing since our childhood, how did we learnt ENGLISH- A recap</a:t>
            </a:r>
            <a:endParaRPr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</a:pPr>
            <a:endParaRPr sz="2800">
              <a:solidFill>
                <a:schemeClr val="accent1"/>
              </a:solidFill>
            </a:endParaRPr>
          </a:p>
          <a:p>
            <a:pPr marL="34290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</a:pPr>
            <a:endParaRPr sz="2800">
              <a:solidFill>
                <a:schemeClr val="accent1"/>
              </a:solidFill>
            </a:endParaRPr>
          </a:p>
        </p:txBody>
      </p:sp>
      <p:sp>
        <p:nvSpPr>
          <p:cNvPr id="67" name="Google Shape;67;p3"/>
          <p:cNvSpPr/>
          <p:nvPr/>
        </p:nvSpPr>
        <p:spPr>
          <a:xfrm>
            <a:off x="1676400" y="2667000"/>
            <a:ext cx="3886200" cy="609600"/>
          </a:xfrm>
          <a:prstGeom prst="roundRect">
            <a:avLst>
              <a:gd name="adj" fmla="val 16667"/>
            </a:avLst>
          </a:prstGeom>
          <a:solidFill>
            <a:srgbClr val="B1EEFE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None/>
            </a:pPr>
            <a:r>
              <a:rPr lang="en-US" sz="3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A B C D …… X Y Z</a:t>
            </a:r>
            <a:endParaRPr sz="3200" b="0" i="0" u="none" strike="noStrike" cap="non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3"/>
          <p:cNvSpPr/>
          <p:nvPr/>
        </p:nvSpPr>
        <p:spPr>
          <a:xfrm>
            <a:off x="1676400" y="3657600"/>
            <a:ext cx="3886200" cy="609600"/>
          </a:xfrm>
          <a:prstGeom prst="roundRect">
            <a:avLst>
              <a:gd name="adj" fmla="val 16667"/>
            </a:avLst>
          </a:prstGeom>
          <a:solidFill>
            <a:srgbClr val="B1EEFE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None/>
            </a:pPr>
            <a:r>
              <a:rPr lang="en-US" sz="3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RAT  BAT  CAT COW </a:t>
            </a:r>
            <a:endParaRPr sz="3200" b="0" i="0" u="none" strike="noStrike" cap="non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3"/>
          <p:cNvSpPr/>
          <p:nvPr/>
        </p:nvSpPr>
        <p:spPr>
          <a:xfrm>
            <a:off x="1676400" y="4572000"/>
            <a:ext cx="3886200" cy="609600"/>
          </a:xfrm>
          <a:prstGeom prst="roundRect">
            <a:avLst>
              <a:gd name="adj" fmla="val 16667"/>
            </a:avLst>
          </a:prstGeom>
          <a:solidFill>
            <a:srgbClr val="B1EEFE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None/>
            </a:pPr>
            <a:r>
              <a:rPr lang="en-US" sz="3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COW EAT GRASS</a:t>
            </a:r>
            <a:endParaRPr sz="3200" b="0" i="0" u="none" strike="noStrike" cap="non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3"/>
          <p:cNvSpPr/>
          <p:nvPr/>
        </p:nvSpPr>
        <p:spPr>
          <a:xfrm>
            <a:off x="1676400" y="5562600"/>
            <a:ext cx="3886200" cy="609600"/>
          </a:xfrm>
          <a:prstGeom prst="roundRect">
            <a:avLst>
              <a:gd name="adj" fmla="val 16667"/>
            </a:avLst>
          </a:prstGeom>
          <a:solidFill>
            <a:srgbClr val="B1EEFE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None/>
            </a:pPr>
            <a:r>
              <a:rPr lang="en-US" sz="3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ESSAY ON COW</a:t>
            </a:r>
            <a:endParaRPr sz="3200" b="0" i="0" u="none" strike="noStrike" cap="non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1" name="Google Shape;71;p3"/>
          <p:cNvGrpSpPr/>
          <p:nvPr/>
        </p:nvGrpSpPr>
        <p:grpSpPr>
          <a:xfrm>
            <a:off x="6096000" y="2667000"/>
            <a:ext cx="2286000" cy="3505200"/>
            <a:chOff x="6096000" y="2667000"/>
            <a:chExt cx="2286000" cy="3505200"/>
          </a:xfrm>
        </p:grpSpPr>
        <p:sp>
          <p:nvSpPr>
            <p:cNvPr id="72" name="Google Shape;72;p3"/>
            <p:cNvSpPr/>
            <p:nvPr/>
          </p:nvSpPr>
          <p:spPr>
            <a:xfrm>
              <a:off x="6096000" y="2667000"/>
              <a:ext cx="2286000" cy="609600"/>
            </a:xfrm>
            <a:prstGeom prst="roundRect">
              <a:avLst>
                <a:gd name="adj" fmla="val 16667"/>
              </a:avLst>
            </a:prstGeom>
            <a:solidFill>
              <a:srgbClr val="00206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Times New Roman"/>
                <a:buNone/>
              </a:pPr>
              <a:r>
                <a:rPr lang="en-US" sz="32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Characters</a:t>
              </a:r>
              <a:endPara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6096000" y="3657600"/>
              <a:ext cx="2286000" cy="609600"/>
            </a:xfrm>
            <a:prstGeom prst="roundRect">
              <a:avLst>
                <a:gd name="adj" fmla="val 16667"/>
              </a:avLst>
            </a:prstGeom>
            <a:solidFill>
              <a:srgbClr val="00206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Times New Roman"/>
                <a:buNone/>
              </a:pPr>
              <a:r>
                <a:rPr lang="en-US" sz="32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Words</a:t>
              </a:r>
              <a:endPara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6096000" y="4572000"/>
              <a:ext cx="2286000" cy="609600"/>
            </a:xfrm>
            <a:prstGeom prst="roundRect">
              <a:avLst>
                <a:gd name="adj" fmla="val 16667"/>
              </a:avLst>
            </a:prstGeom>
            <a:solidFill>
              <a:srgbClr val="00206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Times New Roman"/>
                <a:buNone/>
              </a:pPr>
              <a:r>
                <a:rPr lang="en-US" sz="32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Statements</a:t>
              </a:r>
              <a:endPara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3"/>
            <p:cNvSpPr/>
            <p:nvPr/>
          </p:nvSpPr>
          <p:spPr>
            <a:xfrm>
              <a:off x="6096000" y="5562600"/>
              <a:ext cx="2286000" cy="609600"/>
            </a:xfrm>
            <a:prstGeom prst="roundRect">
              <a:avLst>
                <a:gd name="adj" fmla="val 16667"/>
              </a:avLst>
            </a:prstGeom>
            <a:solidFill>
              <a:srgbClr val="00206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Times New Roman"/>
                <a:buNone/>
              </a:pPr>
              <a:r>
                <a:rPr lang="en-US" sz="32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Programs</a:t>
              </a:r>
              <a:endPara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3"/>
            <p:cNvSpPr/>
            <p:nvPr/>
          </p:nvSpPr>
          <p:spPr>
            <a:xfrm>
              <a:off x="6858000" y="3276600"/>
              <a:ext cx="685800" cy="381000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rgbClr val="00B8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Times New Roman"/>
                <a:buNone/>
              </a:pPr>
              <a:endPara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3"/>
            <p:cNvSpPr/>
            <p:nvPr/>
          </p:nvSpPr>
          <p:spPr>
            <a:xfrm>
              <a:off x="6858000" y="4267200"/>
              <a:ext cx="685800" cy="381000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rgbClr val="00B8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Times New Roman"/>
                <a:buNone/>
              </a:pPr>
              <a:endPara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3"/>
            <p:cNvSpPr/>
            <p:nvPr/>
          </p:nvSpPr>
          <p:spPr>
            <a:xfrm>
              <a:off x="6858000" y="5181600"/>
              <a:ext cx="685800" cy="381000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rgbClr val="00B8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Times New Roman"/>
                <a:buNone/>
              </a:pPr>
              <a:endPara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Float </a:t>
            </a:r>
            <a:endParaRPr/>
          </a:p>
        </p:txBody>
      </p:sp>
      <p:sp>
        <p:nvSpPr>
          <p:cNvPr id="314" name="Google Shape;314;p3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Char char="•"/>
            </a:pPr>
            <a:r>
              <a:rPr lang="en-US">
                <a:solidFill>
                  <a:schemeClr val="accent1"/>
                </a:solidFill>
              </a:rPr>
              <a:t>Floating point numbers are real numbers that, unlike integers, may contain fractional parts of numbers, like </a:t>
            </a:r>
            <a:r>
              <a:rPr lang="en-US">
                <a:solidFill>
                  <a:srgbClr val="FF0000"/>
                </a:solidFill>
              </a:rPr>
              <a:t>1.446</a:t>
            </a:r>
            <a:r>
              <a:rPr lang="en-US">
                <a:solidFill>
                  <a:schemeClr val="accent1"/>
                </a:solidFill>
              </a:rPr>
              <a:t>, </a:t>
            </a:r>
            <a:r>
              <a:rPr lang="en-US">
                <a:solidFill>
                  <a:srgbClr val="FF0000"/>
                </a:solidFill>
              </a:rPr>
              <a:t>-112.972</a:t>
            </a:r>
            <a:r>
              <a:rPr lang="en-US">
                <a:solidFill>
                  <a:schemeClr val="accent1"/>
                </a:solidFill>
              </a:rPr>
              <a:t>, </a:t>
            </a:r>
            <a:r>
              <a:rPr lang="en-US">
                <a:solidFill>
                  <a:srgbClr val="FF0000"/>
                </a:solidFill>
              </a:rPr>
              <a:t>3.267e+27</a:t>
            </a:r>
            <a:r>
              <a:rPr lang="en-US">
                <a:solidFill>
                  <a:schemeClr val="accent1"/>
                </a:solidFill>
              </a:rPr>
              <a:t>.</a:t>
            </a:r>
            <a:endParaRPr/>
          </a:p>
          <a:p>
            <a:pPr marL="342900" lvl="0" indent="-342900" algn="just" rtl="0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Char char="•"/>
            </a:pPr>
            <a:r>
              <a:rPr lang="en-US">
                <a:solidFill>
                  <a:schemeClr val="accent1"/>
                </a:solidFill>
              </a:rPr>
              <a:t>It is used to store real numbers with single precision i.e. a precision of 6 digits after decimal point.</a:t>
            </a:r>
            <a:endParaRPr/>
          </a:p>
          <a:p>
            <a:pPr marL="342900" lvl="0" indent="-139700" algn="just" rtl="0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</a:pP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/>
          </a:p>
        </p:txBody>
      </p:sp>
      <p:sp>
        <p:nvSpPr>
          <p:cNvPr id="320" name="Google Shape;320;p3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Clr>
                <a:srgbClr val="01303D"/>
              </a:buClr>
              <a:buSzPts val="3200"/>
              <a:buChar char="•"/>
            </a:pPr>
            <a:r>
              <a:rPr lang="en-US">
                <a:solidFill>
                  <a:srgbClr val="01303D"/>
                </a:solidFill>
              </a:rPr>
              <a:t>Format specifier is </a:t>
            </a:r>
            <a:r>
              <a:rPr lang="en-US" b="1">
                <a:solidFill>
                  <a:srgbClr val="01303D"/>
                </a:solidFill>
              </a:rPr>
              <a:t>%f.</a:t>
            </a:r>
            <a:endParaRPr b="1">
              <a:solidFill>
                <a:schemeClr val="accent1"/>
              </a:solidFill>
            </a:endParaRPr>
          </a:p>
          <a:p>
            <a:pPr marL="342900" lvl="0" indent="-342900" algn="just" rtl="0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Char char="•"/>
            </a:pPr>
            <a:r>
              <a:rPr lang="en-US">
                <a:solidFill>
                  <a:schemeClr val="accent1"/>
                </a:solidFill>
              </a:rPr>
              <a:t>The </a:t>
            </a:r>
            <a:r>
              <a:rPr lang="en-US" b="1">
                <a:solidFill>
                  <a:schemeClr val="accent1"/>
                </a:solidFill>
              </a:rPr>
              <a:t>type modifier </a:t>
            </a:r>
            <a:r>
              <a:rPr lang="en-US">
                <a:solidFill>
                  <a:schemeClr val="accent1"/>
                </a:solidFill>
              </a:rPr>
              <a:t>for float are </a:t>
            </a:r>
            <a:r>
              <a:rPr lang="en-US">
                <a:solidFill>
                  <a:srgbClr val="02485C"/>
                </a:solidFill>
              </a:rPr>
              <a:t>float</a:t>
            </a:r>
            <a:r>
              <a:rPr lang="en-US">
                <a:solidFill>
                  <a:schemeClr val="accent1"/>
                </a:solidFill>
              </a:rPr>
              <a:t>, </a:t>
            </a:r>
            <a:r>
              <a:rPr lang="en-US">
                <a:solidFill>
                  <a:srgbClr val="02485C"/>
                </a:solidFill>
              </a:rPr>
              <a:t>double</a:t>
            </a:r>
            <a:r>
              <a:rPr lang="en-US">
                <a:solidFill>
                  <a:schemeClr val="accent1"/>
                </a:solidFill>
              </a:rPr>
              <a:t> and  </a:t>
            </a:r>
            <a:r>
              <a:rPr lang="en-US">
                <a:solidFill>
                  <a:srgbClr val="02485C"/>
                </a:solidFill>
              </a:rPr>
              <a:t>long double.</a:t>
            </a:r>
            <a:endParaRPr/>
          </a:p>
          <a:p>
            <a:pPr marL="342900" lvl="0" indent="-139700" algn="just" rtl="0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</a:pPr>
            <a:endParaRPr>
              <a:solidFill>
                <a:schemeClr val="accent1"/>
              </a:solidFill>
            </a:endParaRPr>
          </a:p>
          <a:p>
            <a:pPr marL="342900" lvl="0" indent="-342900" algn="just" rtl="0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Char char="•"/>
            </a:pPr>
            <a:r>
              <a:rPr lang="en-US">
                <a:solidFill>
                  <a:schemeClr val="accent1"/>
                </a:solidFill>
              </a:rPr>
              <a:t>The rational number written in red box of My-Car problem are the float numbers.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</a:pPr>
            <a:endParaRPr/>
          </a:p>
        </p:txBody>
      </p:sp>
      <p:sp>
        <p:nvSpPr>
          <p:cNvPr id="321" name="Google Shape;321;p31"/>
          <p:cNvSpPr/>
          <p:nvPr/>
        </p:nvSpPr>
        <p:spPr>
          <a:xfrm>
            <a:off x="0" y="1752600"/>
            <a:ext cx="457200" cy="3048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0A519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2" name="Google Shape;322;p31"/>
          <p:cNvSpPr/>
          <p:nvPr/>
        </p:nvSpPr>
        <p:spPr>
          <a:xfrm>
            <a:off x="2057400" y="5195775"/>
            <a:ext cx="864096" cy="290625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9525" cap="flat" cmpd="sng">
            <a:solidFill>
              <a:srgbClr val="04CFD8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3.14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3" name="Google Shape;323;p31"/>
          <p:cNvSpPr/>
          <p:nvPr/>
        </p:nvSpPr>
        <p:spPr>
          <a:xfrm>
            <a:off x="3479304" y="5181600"/>
            <a:ext cx="864096" cy="290625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9525" cap="flat" cmpd="sng">
            <a:solidFill>
              <a:srgbClr val="04CFD8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94.2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/>
          </a:p>
        </p:txBody>
      </p:sp>
      <p:graphicFrame>
        <p:nvGraphicFramePr>
          <p:cNvPr id="329" name="Google Shape;329;p32"/>
          <p:cNvGraphicFramePr/>
          <p:nvPr>
            <p:extLst>
              <p:ext uri="{D42A27DB-BD31-4B8C-83A1-F6EECF244321}">
                <p14:modId xmlns:p14="http://schemas.microsoft.com/office/powerpoint/2010/main" val="1192713282"/>
              </p:ext>
            </p:extLst>
          </p:nvPr>
        </p:nvGraphicFramePr>
        <p:xfrm>
          <a:off x="457201" y="1388883"/>
          <a:ext cx="8229600" cy="4295000"/>
        </p:xfrm>
        <a:graphic>
          <a:graphicData uri="http://schemas.openxmlformats.org/drawingml/2006/table">
            <a:tbl>
              <a:tblPr bandRow="1">
                <a:noFill/>
                <a:tableStyleId>{2061A904-FC6C-46D9-AF61-62E033E2436D}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6670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/>
                        <a:t>Type</a:t>
                      </a:r>
                      <a:endParaRPr sz="1800" b="1">
                        <a:solidFill>
                          <a:srgbClr val="02485C"/>
                        </a:solidFill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/>
                        <a:t>Float</a:t>
                      </a:r>
                      <a:endParaRPr sz="1800" b="1">
                        <a:solidFill>
                          <a:schemeClr val="dk1"/>
                        </a:solidFill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/>
                        <a:t>Double</a:t>
                      </a:r>
                      <a:endParaRPr sz="1800" b="1">
                        <a:solidFill>
                          <a:schemeClr val="dk1"/>
                        </a:solidFill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/>
                        <a:t>Long double</a:t>
                      </a:r>
                      <a:endParaRPr sz="1800" b="1">
                        <a:solidFill>
                          <a:schemeClr val="dk1"/>
                        </a:solidFill>
                      </a:endParaRPr>
                    </a:p>
                  </a:txBody>
                  <a:tcPr marL="47625" marR="47625" marT="47625" marB="47625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594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/>
                        <a:t>Storage Size</a:t>
                      </a:r>
                      <a:endParaRPr sz="1800" b="1">
                        <a:solidFill>
                          <a:srgbClr val="02485C"/>
                        </a:solidFill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 bytes</a:t>
                      </a:r>
                      <a:endParaRPr sz="1800" dirty="0">
                        <a:solidFill>
                          <a:schemeClr val="dk1"/>
                        </a:solidFill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dirty="0"/>
                        <a:t>8 bytes</a:t>
                      </a:r>
                      <a:endParaRPr sz="1800" dirty="0">
                        <a:solidFill>
                          <a:schemeClr val="dk1"/>
                        </a:solidFill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dirty="0"/>
                        <a:t>10 bytes/or 16 bytes</a:t>
                      </a:r>
                      <a:endParaRPr sz="1800" dirty="0">
                        <a:solidFill>
                          <a:schemeClr val="dk1"/>
                        </a:solidFill>
                      </a:endParaRPr>
                    </a:p>
                  </a:txBody>
                  <a:tcPr marL="47625" marR="47625" marT="47625" marB="47625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9594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/>
                        <a:t>Value range</a:t>
                      </a:r>
                      <a:endParaRPr sz="1800" b="1">
                        <a:solidFill>
                          <a:srgbClr val="02485C"/>
                        </a:solidFill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/>
                        <a:t>3.4e-38 to 3.4e+38</a:t>
                      </a:r>
                      <a:endParaRPr/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/>
                        <a:t>1.7e-308 to 1.7e+308</a:t>
                      </a:r>
                      <a:endParaRPr sz="1800"/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/>
                        <a:t>3.4e-4932 to 1.1e+4932</a:t>
                      </a:r>
                      <a:endParaRPr/>
                    </a:p>
                  </a:txBody>
                  <a:tcPr marL="47625" marR="47625" marT="47625" marB="47625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9594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/>
                        <a:t>Precision</a:t>
                      </a:r>
                      <a:endParaRPr sz="1800" b="1">
                        <a:solidFill>
                          <a:srgbClr val="02485C"/>
                        </a:solidFill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/>
                        <a:t>6 decimal places</a:t>
                      </a:r>
                      <a:endParaRPr/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/>
                        <a:t>15 decimal places</a:t>
                      </a:r>
                      <a:endParaRPr/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/>
                        <a:t>20 decimal places</a:t>
                      </a:r>
                      <a:endParaRPr/>
                    </a:p>
                  </a:txBody>
                  <a:tcPr marL="47625" marR="47625" marT="47625" marB="47625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9594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rgbClr val="02485C"/>
                          </a:solidFill>
                        </a:rPr>
                        <a:t>Example</a:t>
                      </a:r>
                      <a:endParaRPr sz="1800" b="1">
                        <a:solidFill>
                          <a:srgbClr val="02485C"/>
                        </a:solidFill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0"/>
                        <a:t>pi=</a:t>
                      </a:r>
                      <a:r>
                        <a:rPr lang="en-US" sz="1800" b="0" i="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3.141592</a:t>
                      </a:r>
                      <a:endParaRPr sz="1800" b="0">
                        <a:solidFill>
                          <a:srgbClr val="FF0000"/>
                        </a:solidFill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0" i="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3.141592741012573</a:t>
                      </a:r>
                      <a:endParaRPr sz="1800" b="0"/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0" i="0" dirty="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3.14159265358979323846</a:t>
                      </a:r>
                      <a:endParaRPr sz="1800" b="0" dirty="0">
                        <a:solidFill>
                          <a:srgbClr val="FF0000"/>
                        </a:solidFill>
                      </a:endParaRPr>
                    </a:p>
                  </a:txBody>
                  <a:tcPr marL="47625" marR="47625" marT="47625" marB="47625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Character </a:t>
            </a:r>
            <a:endParaRPr/>
          </a:p>
        </p:txBody>
      </p:sp>
      <p:sp>
        <p:nvSpPr>
          <p:cNvPr id="335" name="Google Shape;335;p3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7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Char char="•"/>
            </a:pPr>
            <a:r>
              <a:rPr lang="en-US">
                <a:solidFill>
                  <a:schemeClr val="accent1"/>
                </a:solidFill>
              </a:rPr>
              <a:t>It stores a single character of data belonging to the C character set.</a:t>
            </a:r>
            <a:endParaRPr/>
          </a:p>
          <a:p>
            <a:pPr marL="342900" lvl="0" indent="-139700" algn="just" rtl="0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</a:pPr>
            <a:endParaRPr>
              <a:solidFill>
                <a:schemeClr val="accent1"/>
              </a:solidFill>
            </a:endParaRPr>
          </a:p>
          <a:p>
            <a:pPr marL="342900" lvl="0" indent="-342900" algn="just" rtl="0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Char char="•"/>
            </a:pPr>
            <a:r>
              <a:rPr lang="en-US">
                <a:solidFill>
                  <a:schemeClr val="accent1"/>
                </a:solidFill>
              </a:rPr>
              <a:t>The alphabets written in blue box of My-Grades problem are the character.</a:t>
            </a:r>
            <a:endParaRPr/>
          </a:p>
        </p:txBody>
      </p:sp>
      <p:sp>
        <p:nvSpPr>
          <p:cNvPr id="336" name="Google Shape;336;p33"/>
          <p:cNvSpPr/>
          <p:nvPr/>
        </p:nvSpPr>
        <p:spPr>
          <a:xfrm>
            <a:off x="1524000" y="4559965"/>
            <a:ext cx="864096" cy="316835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 cap="flat" cmpd="sng">
            <a:solidFill>
              <a:srgbClr val="04CFD8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7" name="Google Shape;337;p33"/>
          <p:cNvSpPr/>
          <p:nvPr/>
        </p:nvSpPr>
        <p:spPr>
          <a:xfrm>
            <a:off x="4343400" y="4559965"/>
            <a:ext cx="864096" cy="316835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 cap="flat" cmpd="sng">
            <a:solidFill>
              <a:srgbClr val="04CFD8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/>
          </a:p>
        </p:txBody>
      </p:sp>
      <p:sp>
        <p:nvSpPr>
          <p:cNvPr id="338" name="Google Shape;338;p33"/>
          <p:cNvSpPr/>
          <p:nvPr/>
        </p:nvSpPr>
        <p:spPr>
          <a:xfrm>
            <a:off x="7060704" y="4572000"/>
            <a:ext cx="864096" cy="316835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 cap="flat" cmpd="sng">
            <a:solidFill>
              <a:srgbClr val="04CFD8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/>
          </a:p>
        </p:txBody>
      </p:sp>
      <p:sp>
        <p:nvSpPr>
          <p:cNvPr id="339" name="Google Shape;339;p33"/>
          <p:cNvSpPr/>
          <p:nvPr/>
        </p:nvSpPr>
        <p:spPr>
          <a:xfrm>
            <a:off x="5715000" y="4572000"/>
            <a:ext cx="864096" cy="316836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 cap="flat" cmpd="sng">
            <a:solidFill>
              <a:srgbClr val="04CFD8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/>
          </a:p>
        </p:txBody>
      </p:sp>
      <p:sp>
        <p:nvSpPr>
          <p:cNvPr id="340" name="Google Shape;340;p33"/>
          <p:cNvSpPr/>
          <p:nvPr/>
        </p:nvSpPr>
        <p:spPr>
          <a:xfrm>
            <a:off x="2971800" y="4559965"/>
            <a:ext cx="864096" cy="316835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 cap="flat" cmpd="sng">
            <a:solidFill>
              <a:srgbClr val="04CFD8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3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/>
          </a:p>
        </p:txBody>
      </p:sp>
      <p:sp>
        <p:nvSpPr>
          <p:cNvPr id="346" name="Google Shape;346;p3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Char char="•"/>
            </a:pPr>
            <a:r>
              <a:rPr lang="en-US">
                <a:solidFill>
                  <a:schemeClr val="accent1"/>
                </a:solidFill>
              </a:rPr>
              <a:t>It occupies 1 byte of memory.</a:t>
            </a:r>
            <a:endParaRPr/>
          </a:p>
          <a:p>
            <a:pPr marL="342900" lvl="0" indent="-342900" algn="just" rtl="0">
              <a:spcBef>
                <a:spcPts val="640"/>
              </a:spcBef>
              <a:spcAft>
                <a:spcPts val="0"/>
              </a:spcAft>
              <a:buClr>
                <a:srgbClr val="01303D"/>
              </a:buClr>
              <a:buSzPts val="3200"/>
              <a:buChar char="•"/>
            </a:pPr>
            <a:r>
              <a:rPr lang="en-US">
                <a:solidFill>
                  <a:srgbClr val="01303D"/>
                </a:solidFill>
              </a:rPr>
              <a:t>Format specifier is </a:t>
            </a:r>
            <a:r>
              <a:rPr lang="en-US" b="1">
                <a:solidFill>
                  <a:srgbClr val="01303D"/>
                </a:solidFill>
              </a:rPr>
              <a:t>%c</a:t>
            </a:r>
            <a:r>
              <a:rPr lang="en-US">
                <a:solidFill>
                  <a:srgbClr val="01303D"/>
                </a:solidFill>
              </a:rPr>
              <a:t>.</a:t>
            </a:r>
            <a:endParaRPr/>
          </a:p>
          <a:p>
            <a:pPr marL="342900" lvl="0" indent="-342900" algn="just" rtl="0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Char char="•"/>
            </a:pPr>
            <a:r>
              <a:rPr lang="en-US">
                <a:solidFill>
                  <a:schemeClr val="accent1"/>
                </a:solidFill>
              </a:rPr>
              <a:t>The range is 0 to 255 for unsigned char.</a:t>
            </a:r>
            <a:endParaRPr/>
          </a:p>
          <a:p>
            <a:pPr marL="342900" lvl="0" indent="-342900" algn="just" rtl="0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Char char="•"/>
            </a:pPr>
            <a:r>
              <a:rPr lang="en-US">
                <a:solidFill>
                  <a:schemeClr val="accent1"/>
                </a:solidFill>
              </a:rPr>
              <a:t>The range is -12</a:t>
            </a:r>
            <a:r>
              <a:rPr lang="en-US"/>
              <a:t>8</a:t>
            </a:r>
            <a:r>
              <a:rPr lang="en-US">
                <a:solidFill>
                  <a:schemeClr val="accent1"/>
                </a:solidFill>
              </a:rPr>
              <a:t> to 127 for signed char.</a:t>
            </a:r>
            <a:endParaRPr/>
          </a:p>
          <a:p>
            <a:pPr marL="342900" lvl="0" indent="-342900" algn="just" rtl="0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Char char="•"/>
            </a:pPr>
            <a:r>
              <a:rPr lang="en-US">
                <a:solidFill>
                  <a:schemeClr val="accent1"/>
                </a:solidFill>
              </a:rPr>
              <a:t>Each char type has an equivalent integer interpretation, ASCII value, so that a char is really a special kind of short integer.</a:t>
            </a:r>
            <a:endParaRPr/>
          </a:p>
          <a:p>
            <a:pPr marL="342900" lvl="0" indent="-342900" algn="just" rtl="0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</a:pPr>
            <a:r>
              <a:rPr lang="en-US">
                <a:solidFill>
                  <a:schemeClr val="accent1"/>
                </a:solidFill>
              </a:rPr>
              <a:t>    </a:t>
            </a:r>
            <a:r>
              <a:rPr lang="en-US" b="1">
                <a:solidFill>
                  <a:schemeClr val="accent1"/>
                </a:solidFill>
              </a:rPr>
              <a:t>char choice=‘y’;</a:t>
            </a:r>
            <a:endParaRPr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</a:pPr>
            <a:endParaRPr/>
          </a:p>
        </p:txBody>
      </p:sp>
      <p:sp>
        <p:nvSpPr>
          <p:cNvPr id="347" name="Google Shape;347;p34"/>
          <p:cNvSpPr/>
          <p:nvPr/>
        </p:nvSpPr>
        <p:spPr>
          <a:xfrm>
            <a:off x="76200" y="2362200"/>
            <a:ext cx="381000" cy="228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0A519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Format Specifier</a:t>
            </a:r>
            <a:endParaRPr/>
          </a:p>
        </p:txBody>
      </p:sp>
      <p:sp>
        <p:nvSpPr>
          <p:cNvPr id="353" name="Google Shape;353;p3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just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20"/>
              <a:buChar char="•"/>
            </a:pPr>
            <a:r>
              <a:rPr lang="en-US" sz="2720">
                <a:solidFill>
                  <a:schemeClr val="accent1"/>
                </a:solidFill>
              </a:rPr>
              <a:t>Specifies the format according to which the value will be printed on screen in C.</a:t>
            </a:r>
            <a:endParaRPr/>
          </a:p>
          <a:p>
            <a:pPr marL="342900" lvl="0" indent="-342900" algn="just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SzPts val="2720"/>
              <a:buNone/>
            </a:pPr>
            <a:r>
              <a:rPr lang="en-US" sz="2720" b="1">
                <a:solidFill>
                  <a:schemeClr val="accent1"/>
                </a:solidFill>
              </a:rPr>
              <a:t>Example:</a:t>
            </a:r>
            <a:endParaRPr/>
          </a:p>
          <a:p>
            <a:pPr marL="342900" lvl="0" indent="-342900" algn="just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SzPts val="2720"/>
              <a:buChar char="•"/>
            </a:pPr>
            <a:r>
              <a:rPr lang="en-US" sz="2720">
                <a:solidFill>
                  <a:schemeClr val="accent1"/>
                </a:solidFill>
              </a:rPr>
              <a:t>%d or %i : signed integer </a:t>
            </a:r>
            <a:endParaRPr/>
          </a:p>
          <a:p>
            <a:pPr marL="342900" lvl="0" indent="-342900" algn="just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SzPts val="2720"/>
              <a:buChar char="•"/>
            </a:pPr>
            <a:r>
              <a:rPr lang="en-US" sz="2720">
                <a:solidFill>
                  <a:schemeClr val="accent1"/>
                </a:solidFill>
              </a:rPr>
              <a:t>%ld: long integer</a:t>
            </a:r>
            <a:endParaRPr/>
          </a:p>
          <a:p>
            <a:pPr marL="342900" lvl="0" indent="-342900" algn="just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SzPts val="2720"/>
              <a:buChar char="•"/>
            </a:pPr>
            <a:r>
              <a:rPr lang="en-US" sz="2720">
                <a:solidFill>
                  <a:schemeClr val="accent1"/>
                </a:solidFill>
              </a:rPr>
              <a:t>%u : unsigned integer</a:t>
            </a:r>
            <a:endParaRPr/>
          </a:p>
          <a:p>
            <a:pPr marL="342900" lvl="0" indent="-342900" algn="just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SzPts val="2720"/>
              <a:buChar char="•"/>
            </a:pPr>
            <a:r>
              <a:rPr lang="en-US" sz="2720">
                <a:solidFill>
                  <a:schemeClr val="accent1"/>
                </a:solidFill>
              </a:rPr>
              <a:t>%c : single character</a:t>
            </a:r>
            <a:endParaRPr/>
          </a:p>
          <a:p>
            <a:pPr marL="342900" lvl="0" indent="-342900" algn="just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SzPts val="2720"/>
              <a:buChar char="•"/>
            </a:pPr>
            <a:r>
              <a:rPr lang="en-US" sz="2720">
                <a:solidFill>
                  <a:schemeClr val="accent1"/>
                </a:solidFill>
              </a:rPr>
              <a:t>%f  or %g : float</a:t>
            </a:r>
            <a:endParaRPr/>
          </a:p>
          <a:p>
            <a:pPr marL="342900" lvl="0" indent="-342900" algn="just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SzPts val="2720"/>
              <a:buChar char="•"/>
            </a:pPr>
            <a:r>
              <a:rPr lang="en-US" sz="2720"/>
              <a:t>%lf: double</a:t>
            </a:r>
            <a:endParaRPr/>
          </a:p>
          <a:p>
            <a:pPr marL="342900" lvl="0" indent="-342900" algn="just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SzPts val="2720"/>
              <a:buChar char="•"/>
            </a:pPr>
            <a:r>
              <a:rPr lang="en-US" sz="2720"/>
              <a:t>%Lf: long double</a:t>
            </a:r>
            <a:endParaRPr sz="2720">
              <a:solidFill>
                <a:schemeClr val="accent1"/>
              </a:solidFill>
            </a:endParaRPr>
          </a:p>
          <a:p>
            <a:pPr marL="342900" lvl="0" indent="-342900" algn="just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SzPts val="2720"/>
              <a:buChar char="•"/>
            </a:pPr>
            <a:r>
              <a:rPr lang="en-US" sz="2720">
                <a:solidFill>
                  <a:schemeClr val="accent1"/>
                </a:solidFill>
              </a:rPr>
              <a:t>%s : string</a:t>
            </a:r>
            <a:endParaRPr/>
          </a:p>
          <a:p>
            <a:pPr marL="342900" lvl="0" indent="-342900" algn="just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SzPts val="2720"/>
              <a:buNone/>
            </a:pPr>
            <a:endParaRPr sz="2720">
              <a:solidFill>
                <a:schemeClr val="accent1"/>
              </a:solidFill>
            </a:endParaRPr>
          </a:p>
          <a:p>
            <a:pPr marL="342900" lvl="0" indent="-342900" algn="just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SzPts val="2720"/>
              <a:buNone/>
            </a:pPr>
            <a:endParaRPr sz="272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36"/>
          <p:cNvSpPr txBox="1">
            <a:spLocks noGrp="1"/>
          </p:cNvSpPr>
          <p:nvPr>
            <p:ph type="body" idx="1"/>
          </p:nvPr>
        </p:nvSpPr>
        <p:spPr>
          <a:xfrm>
            <a:off x="457200" y="609600"/>
            <a:ext cx="8229600" cy="5516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Char char="•"/>
            </a:pPr>
            <a:r>
              <a:rPr lang="en-US">
                <a:solidFill>
                  <a:schemeClr val="accent1"/>
                </a:solidFill>
              </a:rPr>
              <a:t>Remember car example?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359" name="Google Shape;359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43600" y="838200"/>
            <a:ext cx="3200400" cy="1981200"/>
          </a:xfrm>
          <a:prstGeom prst="rect">
            <a:avLst/>
          </a:prstGeom>
          <a:gradFill>
            <a:gsLst>
              <a:gs pos="0">
                <a:srgbClr val="BABABA"/>
              </a:gs>
              <a:gs pos="35000">
                <a:srgbClr val="CFCFCF"/>
              </a:gs>
              <a:gs pos="100000">
                <a:srgbClr val="EDEDED"/>
              </a:gs>
            </a:gsLst>
            <a:lin ang="16200000" scaled="0"/>
          </a:gra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pic>
      <p:grpSp>
        <p:nvGrpSpPr>
          <p:cNvPr id="360" name="Google Shape;360;p36"/>
          <p:cNvGrpSpPr/>
          <p:nvPr/>
        </p:nvGrpSpPr>
        <p:grpSpPr>
          <a:xfrm>
            <a:off x="609600" y="1600200"/>
            <a:ext cx="4369296" cy="1981200"/>
            <a:chOff x="609600" y="1600200"/>
            <a:chExt cx="4369296" cy="1981200"/>
          </a:xfrm>
        </p:grpSpPr>
        <p:grpSp>
          <p:nvGrpSpPr>
            <p:cNvPr id="361" name="Google Shape;361;p36"/>
            <p:cNvGrpSpPr/>
            <p:nvPr/>
          </p:nvGrpSpPr>
          <p:grpSpPr>
            <a:xfrm>
              <a:off x="609600" y="1600200"/>
              <a:ext cx="4369296" cy="1981200"/>
              <a:chOff x="457200" y="1295400"/>
              <a:chExt cx="4369296" cy="1981200"/>
            </a:xfrm>
          </p:grpSpPr>
          <p:sp>
            <p:nvSpPr>
              <p:cNvPr id="362" name="Google Shape;362;p36"/>
              <p:cNvSpPr/>
              <p:nvPr/>
            </p:nvSpPr>
            <p:spPr>
              <a:xfrm>
                <a:off x="457200" y="1664365"/>
                <a:ext cx="864096" cy="316835"/>
              </a:xfrm>
              <a:prstGeom prst="roundRect">
                <a:avLst>
                  <a:gd name="adj" fmla="val 16667"/>
                </a:avLst>
              </a:prstGeom>
              <a:solidFill>
                <a:srgbClr val="92D050"/>
              </a:solidFill>
              <a:ln w="9525" cap="flat" cmpd="sng">
                <a:solidFill>
                  <a:srgbClr val="04CFD8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15</a:t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3" name="Google Shape;363;p36"/>
              <p:cNvSpPr/>
              <p:nvPr/>
            </p:nvSpPr>
            <p:spPr>
              <a:xfrm>
                <a:off x="457200" y="2452575"/>
                <a:ext cx="864096" cy="290625"/>
              </a:xfrm>
              <a:prstGeom prst="roundRect">
                <a:avLst>
                  <a:gd name="adj" fmla="val 16667"/>
                </a:avLst>
              </a:prstGeom>
              <a:solidFill>
                <a:srgbClr val="FF0000"/>
              </a:solidFill>
              <a:ln w="9525" cap="flat" cmpd="sng">
                <a:solidFill>
                  <a:srgbClr val="04CFD8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3.14</a:t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4" name="Google Shape;364;p36"/>
              <p:cNvSpPr/>
              <p:nvPr/>
            </p:nvSpPr>
            <p:spPr>
              <a:xfrm>
                <a:off x="2057400" y="1295400"/>
                <a:ext cx="1143000" cy="1981200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rgbClr val="0A519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Program</a:t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5" name="Google Shape;365;p36"/>
              <p:cNvSpPr/>
              <p:nvPr/>
            </p:nvSpPr>
            <p:spPr>
              <a:xfrm>
                <a:off x="3962400" y="2133600"/>
                <a:ext cx="864096" cy="290625"/>
              </a:xfrm>
              <a:prstGeom prst="roundRect">
                <a:avLst>
                  <a:gd name="adj" fmla="val 16667"/>
                </a:avLst>
              </a:prstGeom>
              <a:solidFill>
                <a:srgbClr val="92D050"/>
              </a:solidFill>
              <a:ln w="9525" cap="flat" cmpd="sng">
                <a:solidFill>
                  <a:srgbClr val="04CFD8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90</a:t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366" name="Google Shape;366;p36"/>
              <p:cNvCxnSpPr>
                <a:stCxn id="362" idx="3"/>
              </p:cNvCxnSpPr>
              <p:nvPr/>
            </p:nvCxnSpPr>
            <p:spPr>
              <a:xfrm>
                <a:off x="1321296" y="1822783"/>
                <a:ext cx="736200" cy="6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96CC5"/>
                </a:solidFill>
                <a:prstDash val="solid"/>
                <a:round/>
                <a:headEnd type="none" w="sm" len="sm"/>
                <a:tailEnd type="stealth" w="med" len="med"/>
              </a:ln>
            </p:spPr>
          </p:cxnSp>
          <p:cxnSp>
            <p:nvCxnSpPr>
              <p:cNvPr id="367" name="Google Shape;367;p36"/>
              <p:cNvCxnSpPr>
                <a:stCxn id="363" idx="3"/>
              </p:cNvCxnSpPr>
              <p:nvPr/>
            </p:nvCxnSpPr>
            <p:spPr>
              <a:xfrm rot="10800000" flipH="1">
                <a:off x="1321296" y="2590687"/>
                <a:ext cx="736200" cy="72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96CC5"/>
                </a:solidFill>
                <a:prstDash val="solid"/>
                <a:round/>
                <a:headEnd type="none" w="sm" len="sm"/>
                <a:tailEnd type="stealth" w="med" len="med"/>
              </a:ln>
            </p:spPr>
          </p:cxnSp>
          <p:cxnSp>
            <p:nvCxnSpPr>
              <p:cNvPr id="368" name="Google Shape;368;p36"/>
              <p:cNvCxnSpPr>
                <a:stCxn id="364" idx="3"/>
              </p:cNvCxnSpPr>
              <p:nvPr/>
            </p:nvCxnSpPr>
            <p:spPr>
              <a:xfrm>
                <a:off x="3200400" y="2286000"/>
                <a:ext cx="762000" cy="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96CC5"/>
                </a:solidFill>
                <a:prstDash val="solid"/>
                <a:round/>
                <a:headEnd type="none" w="sm" len="sm"/>
                <a:tailEnd type="stealth" w="med" len="med"/>
              </a:ln>
            </p:spPr>
          </p:cxnSp>
        </p:grpSp>
        <p:sp>
          <p:nvSpPr>
            <p:cNvPr id="369" name="Google Shape;369;p36"/>
            <p:cNvSpPr txBox="1"/>
            <p:nvPr/>
          </p:nvSpPr>
          <p:spPr>
            <a:xfrm>
              <a:off x="1600200" y="2145268"/>
              <a:ext cx="4716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1303D"/>
                  </a:solidFill>
                  <a:latin typeface="Calibri"/>
                  <a:ea typeface="Calibri"/>
                  <a:cs typeface="Calibri"/>
                  <a:sym typeface="Calibri"/>
                </a:rPr>
                <a:t>%d</a:t>
              </a:r>
              <a:endParaRPr sz="1800">
                <a:solidFill>
                  <a:srgbClr val="01303D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" name="Google Shape;370;p36"/>
            <p:cNvSpPr txBox="1"/>
            <p:nvPr/>
          </p:nvSpPr>
          <p:spPr>
            <a:xfrm>
              <a:off x="3490796" y="2602468"/>
              <a:ext cx="4716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1303D"/>
                  </a:solidFill>
                  <a:latin typeface="Calibri"/>
                  <a:ea typeface="Calibri"/>
                  <a:cs typeface="Calibri"/>
                  <a:sym typeface="Calibri"/>
                </a:rPr>
                <a:t>%d</a:t>
              </a:r>
              <a:endParaRPr sz="1800">
                <a:solidFill>
                  <a:srgbClr val="01303D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" name="Google Shape;371;p36"/>
            <p:cNvSpPr txBox="1"/>
            <p:nvPr/>
          </p:nvSpPr>
          <p:spPr>
            <a:xfrm>
              <a:off x="1600200" y="2895600"/>
              <a:ext cx="4716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1303D"/>
                  </a:solidFill>
                  <a:latin typeface="Calibri"/>
                  <a:ea typeface="Calibri"/>
                  <a:cs typeface="Calibri"/>
                  <a:sym typeface="Calibri"/>
                </a:rPr>
                <a:t>%d</a:t>
              </a:r>
              <a:endParaRPr sz="1800">
                <a:solidFill>
                  <a:srgbClr val="01303D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72" name="Google Shape;372;p36"/>
          <p:cNvGrpSpPr/>
          <p:nvPr/>
        </p:nvGrpSpPr>
        <p:grpSpPr>
          <a:xfrm>
            <a:off x="685800" y="4495800"/>
            <a:ext cx="4369296" cy="1981200"/>
            <a:chOff x="685800" y="4495800"/>
            <a:chExt cx="4369296" cy="1981200"/>
          </a:xfrm>
        </p:grpSpPr>
        <p:grpSp>
          <p:nvGrpSpPr>
            <p:cNvPr id="373" name="Google Shape;373;p36"/>
            <p:cNvGrpSpPr/>
            <p:nvPr/>
          </p:nvGrpSpPr>
          <p:grpSpPr>
            <a:xfrm>
              <a:off x="685800" y="4495800"/>
              <a:ext cx="4369296" cy="1981200"/>
              <a:chOff x="457200" y="1295400"/>
              <a:chExt cx="4369296" cy="1981200"/>
            </a:xfrm>
          </p:grpSpPr>
          <p:sp>
            <p:nvSpPr>
              <p:cNvPr id="374" name="Google Shape;374;p36"/>
              <p:cNvSpPr/>
              <p:nvPr/>
            </p:nvSpPr>
            <p:spPr>
              <a:xfrm>
                <a:off x="457200" y="1664365"/>
                <a:ext cx="864096" cy="316835"/>
              </a:xfrm>
              <a:prstGeom prst="roundRect">
                <a:avLst>
                  <a:gd name="adj" fmla="val 16667"/>
                </a:avLst>
              </a:prstGeom>
              <a:solidFill>
                <a:srgbClr val="92D050"/>
              </a:solidFill>
              <a:ln w="9525" cap="flat" cmpd="sng">
                <a:solidFill>
                  <a:srgbClr val="04CFD8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15</a:t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5" name="Google Shape;375;p36"/>
              <p:cNvSpPr/>
              <p:nvPr/>
            </p:nvSpPr>
            <p:spPr>
              <a:xfrm>
                <a:off x="457200" y="2452575"/>
                <a:ext cx="864096" cy="290625"/>
              </a:xfrm>
              <a:prstGeom prst="roundRect">
                <a:avLst>
                  <a:gd name="adj" fmla="val 16667"/>
                </a:avLst>
              </a:prstGeom>
              <a:solidFill>
                <a:srgbClr val="FF0000"/>
              </a:solidFill>
              <a:ln w="9525" cap="flat" cmpd="sng">
                <a:solidFill>
                  <a:srgbClr val="04CFD8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3.14</a:t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6" name="Google Shape;376;p36"/>
              <p:cNvSpPr/>
              <p:nvPr/>
            </p:nvSpPr>
            <p:spPr>
              <a:xfrm>
                <a:off x="2057400" y="1295400"/>
                <a:ext cx="1143000" cy="1981200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rgbClr val="0A519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Program</a:t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7" name="Google Shape;377;p36"/>
              <p:cNvSpPr/>
              <p:nvPr/>
            </p:nvSpPr>
            <p:spPr>
              <a:xfrm>
                <a:off x="3962400" y="2133600"/>
                <a:ext cx="864096" cy="290625"/>
              </a:xfrm>
              <a:prstGeom prst="roundRect">
                <a:avLst>
                  <a:gd name="adj" fmla="val 16667"/>
                </a:avLst>
              </a:prstGeom>
              <a:solidFill>
                <a:srgbClr val="FF0000"/>
              </a:solidFill>
              <a:ln w="9525" cap="flat" cmpd="sng">
                <a:solidFill>
                  <a:srgbClr val="04CFD8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94.2</a:t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378" name="Google Shape;378;p36"/>
              <p:cNvCxnSpPr>
                <a:stCxn id="374" idx="3"/>
              </p:cNvCxnSpPr>
              <p:nvPr/>
            </p:nvCxnSpPr>
            <p:spPr>
              <a:xfrm>
                <a:off x="1321296" y="1822783"/>
                <a:ext cx="736200" cy="6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96CC5"/>
                </a:solidFill>
                <a:prstDash val="solid"/>
                <a:round/>
                <a:headEnd type="none" w="sm" len="sm"/>
                <a:tailEnd type="stealth" w="med" len="med"/>
              </a:ln>
            </p:spPr>
          </p:cxnSp>
          <p:cxnSp>
            <p:nvCxnSpPr>
              <p:cNvPr id="379" name="Google Shape;379;p36"/>
              <p:cNvCxnSpPr>
                <a:stCxn id="375" idx="3"/>
              </p:cNvCxnSpPr>
              <p:nvPr/>
            </p:nvCxnSpPr>
            <p:spPr>
              <a:xfrm rot="10800000" flipH="1">
                <a:off x="1321296" y="2590687"/>
                <a:ext cx="736200" cy="72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96CC5"/>
                </a:solidFill>
                <a:prstDash val="solid"/>
                <a:round/>
                <a:headEnd type="none" w="sm" len="sm"/>
                <a:tailEnd type="stealth" w="med" len="med"/>
              </a:ln>
            </p:spPr>
          </p:cxnSp>
          <p:cxnSp>
            <p:nvCxnSpPr>
              <p:cNvPr id="380" name="Google Shape;380;p36"/>
              <p:cNvCxnSpPr>
                <a:stCxn id="376" idx="3"/>
              </p:cNvCxnSpPr>
              <p:nvPr/>
            </p:nvCxnSpPr>
            <p:spPr>
              <a:xfrm>
                <a:off x="3200400" y="2286000"/>
                <a:ext cx="762000" cy="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96CC5"/>
                </a:solidFill>
                <a:prstDash val="solid"/>
                <a:round/>
                <a:headEnd type="none" w="sm" len="sm"/>
                <a:tailEnd type="stealth" w="med" len="med"/>
              </a:ln>
            </p:spPr>
          </p:cxnSp>
        </p:grpSp>
        <p:sp>
          <p:nvSpPr>
            <p:cNvPr id="381" name="Google Shape;381;p36"/>
            <p:cNvSpPr txBox="1"/>
            <p:nvPr/>
          </p:nvSpPr>
          <p:spPr>
            <a:xfrm>
              <a:off x="1676400" y="5791200"/>
              <a:ext cx="420308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1303D"/>
                  </a:solidFill>
                  <a:latin typeface="Calibri"/>
                  <a:ea typeface="Calibri"/>
                  <a:cs typeface="Calibri"/>
                  <a:sym typeface="Calibri"/>
                </a:rPr>
                <a:t>%f</a:t>
              </a:r>
              <a:endParaRPr sz="1800">
                <a:solidFill>
                  <a:srgbClr val="01303D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2" name="Google Shape;382;p36"/>
            <p:cNvSpPr txBox="1"/>
            <p:nvPr/>
          </p:nvSpPr>
          <p:spPr>
            <a:xfrm>
              <a:off x="1661996" y="5040868"/>
              <a:ext cx="4716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1303D"/>
                  </a:solidFill>
                  <a:latin typeface="Calibri"/>
                  <a:ea typeface="Calibri"/>
                  <a:cs typeface="Calibri"/>
                  <a:sym typeface="Calibri"/>
                </a:rPr>
                <a:t>%d</a:t>
              </a:r>
              <a:endParaRPr sz="1800">
                <a:solidFill>
                  <a:srgbClr val="01303D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3" name="Google Shape;383;p36"/>
            <p:cNvSpPr txBox="1"/>
            <p:nvPr/>
          </p:nvSpPr>
          <p:spPr>
            <a:xfrm>
              <a:off x="3618292" y="5486400"/>
              <a:ext cx="420308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1303D"/>
                  </a:solidFill>
                  <a:latin typeface="Calibri"/>
                  <a:ea typeface="Calibri"/>
                  <a:cs typeface="Calibri"/>
                  <a:sym typeface="Calibri"/>
                </a:rPr>
                <a:t>%f</a:t>
              </a:r>
              <a:endParaRPr sz="1800">
                <a:solidFill>
                  <a:srgbClr val="01303D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37"/>
          <p:cNvSpPr txBox="1">
            <a:spLocks noGrp="1"/>
          </p:cNvSpPr>
          <p:nvPr>
            <p:ph type="body" idx="1"/>
          </p:nvPr>
        </p:nvSpPr>
        <p:spPr>
          <a:xfrm>
            <a:off x="457200" y="609600"/>
            <a:ext cx="8229600" cy="5516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Char char="•"/>
            </a:pPr>
            <a:r>
              <a:rPr lang="en-US">
                <a:solidFill>
                  <a:schemeClr val="accent1"/>
                </a:solidFill>
              </a:rPr>
              <a:t>Grade example: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389" name="Google Shape;389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43600" y="838200"/>
            <a:ext cx="3200400" cy="2095500"/>
          </a:xfrm>
          <a:prstGeom prst="rect">
            <a:avLst/>
          </a:prstGeom>
          <a:gradFill>
            <a:gsLst>
              <a:gs pos="0">
                <a:srgbClr val="BABABA"/>
              </a:gs>
              <a:gs pos="35000">
                <a:srgbClr val="CFCFCF"/>
              </a:gs>
              <a:gs pos="100000">
                <a:srgbClr val="EDEDED"/>
              </a:gs>
            </a:gsLst>
            <a:lin ang="16200000" scaled="0"/>
          </a:gra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pic>
      <p:grpSp>
        <p:nvGrpSpPr>
          <p:cNvPr id="390" name="Google Shape;390;p37"/>
          <p:cNvGrpSpPr/>
          <p:nvPr/>
        </p:nvGrpSpPr>
        <p:grpSpPr>
          <a:xfrm>
            <a:off x="888504" y="2209800"/>
            <a:ext cx="4547592" cy="2514600"/>
            <a:chOff x="888504" y="2209800"/>
            <a:chExt cx="4547592" cy="2514600"/>
          </a:xfrm>
        </p:grpSpPr>
        <p:sp>
          <p:nvSpPr>
            <p:cNvPr id="391" name="Google Shape;391;p37"/>
            <p:cNvSpPr/>
            <p:nvPr/>
          </p:nvSpPr>
          <p:spPr>
            <a:xfrm>
              <a:off x="888504" y="2362200"/>
              <a:ext cx="864096" cy="316835"/>
            </a:xfrm>
            <a:prstGeom prst="roundRect">
              <a:avLst>
                <a:gd name="adj" fmla="val 16667"/>
              </a:avLst>
            </a:prstGeom>
            <a:solidFill>
              <a:srgbClr val="92D050"/>
            </a:solidFill>
            <a:ln w="9525" cap="flat" cmpd="sng">
              <a:solidFill>
                <a:srgbClr val="04CFD8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84</a:t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2" name="Google Shape;392;p37"/>
            <p:cNvSpPr/>
            <p:nvPr/>
          </p:nvSpPr>
          <p:spPr>
            <a:xfrm>
              <a:off x="888504" y="3276600"/>
              <a:ext cx="864096" cy="316835"/>
            </a:xfrm>
            <a:prstGeom prst="roundRect">
              <a:avLst>
                <a:gd name="adj" fmla="val 16667"/>
              </a:avLst>
            </a:prstGeom>
            <a:solidFill>
              <a:srgbClr val="92D050"/>
            </a:solidFill>
            <a:ln w="9525" cap="flat" cmpd="sng">
              <a:solidFill>
                <a:srgbClr val="04CFD8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97</a:t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3" name="Google Shape;393;p37"/>
            <p:cNvSpPr/>
            <p:nvPr/>
          </p:nvSpPr>
          <p:spPr>
            <a:xfrm>
              <a:off x="914400" y="3733800"/>
              <a:ext cx="864096" cy="316835"/>
            </a:xfrm>
            <a:prstGeom prst="roundRect">
              <a:avLst>
                <a:gd name="adj" fmla="val 16667"/>
              </a:avLst>
            </a:prstGeom>
            <a:solidFill>
              <a:srgbClr val="92D050"/>
            </a:solidFill>
            <a:ln w="9525" cap="flat" cmpd="sng">
              <a:solidFill>
                <a:srgbClr val="04CFD8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58</a:t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4" name="Google Shape;394;p37"/>
            <p:cNvSpPr/>
            <p:nvPr/>
          </p:nvSpPr>
          <p:spPr>
            <a:xfrm>
              <a:off x="914400" y="4267200"/>
              <a:ext cx="864096" cy="316835"/>
            </a:xfrm>
            <a:prstGeom prst="roundRect">
              <a:avLst>
                <a:gd name="adj" fmla="val 16667"/>
              </a:avLst>
            </a:prstGeom>
            <a:solidFill>
              <a:srgbClr val="92D050"/>
            </a:solidFill>
            <a:ln w="9525" cap="flat" cmpd="sng">
              <a:solidFill>
                <a:srgbClr val="04CFD8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64</a:t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95" name="Google Shape;395;p37"/>
            <p:cNvGrpSpPr/>
            <p:nvPr/>
          </p:nvGrpSpPr>
          <p:grpSpPr>
            <a:xfrm>
              <a:off x="888504" y="2209800"/>
              <a:ext cx="4547592" cy="2514600"/>
              <a:chOff x="888504" y="2209800"/>
              <a:chExt cx="4547592" cy="2514600"/>
            </a:xfrm>
          </p:grpSpPr>
          <p:grpSp>
            <p:nvGrpSpPr>
              <p:cNvPr id="396" name="Google Shape;396;p37"/>
              <p:cNvGrpSpPr/>
              <p:nvPr/>
            </p:nvGrpSpPr>
            <p:grpSpPr>
              <a:xfrm>
                <a:off x="888504" y="2209800"/>
                <a:ext cx="3657600" cy="2514600"/>
                <a:chOff x="457200" y="1143000"/>
                <a:chExt cx="3657600" cy="2514600"/>
              </a:xfrm>
            </p:grpSpPr>
            <p:sp>
              <p:nvSpPr>
                <p:cNvPr id="397" name="Google Shape;397;p37"/>
                <p:cNvSpPr/>
                <p:nvPr/>
              </p:nvSpPr>
              <p:spPr>
                <a:xfrm>
                  <a:off x="457200" y="1740565"/>
                  <a:ext cx="864096" cy="316835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92D050"/>
                </a:solidFill>
                <a:ln w="9525" cap="flat" cmpd="sng">
                  <a:solidFill>
                    <a:srgbClr val="04CFD8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40000" dist="23000" dir="5400000" rotWithShape="0">
                    <a:srgbClr val="000000">
                      <a:alpha val="34901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34</a:t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8" name="Google Shape;398;p37"/>
                <p:cNvSpPr/>
                <p:nvPr/>
              </p:nvSpPr>
              <p:spPr>
                <a:xfrm>
                  <a:off x="2057400" y="1143000"/>
                  <a:ext cx="1143000" cy="2514600"/>
                </a:xfrm>
                <a:prstGeom prst="rect">
                  <a:avLst/>
                </a:prstGeom>
                <a:solidFill>
                  <a:schemeClr val="accent1"/>
                </a:solidFill>
                <a:ln w="25400" cap="flat" cmpd="sng">
                  <a:solidFill>
                    <a:srgbClr val="0A519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Program</a:t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399" name="Google Shape;399;p37"/>
                <p:cNvCxnSpPr>
                  <a:stCxn id="397" idx="3"/>
                </p:cNvCxnSpPr>
                <p:nvPr/>
              </p:nvCxnSpPr>
              <p:spPr>
                <a:xfrm>
                  <a:off x="1321296" y="1898983"/>
                  <a:ext cx="736200" cy="60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096CC5"/>
                  </a:solidFill>
                  <a:prstDash val="solid"/>
                  <a:round/>
                  <a:headEnd type="none" w="sm" len="sm"/>
                  <a:tailEnd type="stealth" w="med" len="med"/>
                </a:ln>
              </p:spPr>
            </p:cxnSp>
            <p:cxnSp>
              <p:nvCxnSpPr>
                <p:cNvPr id="400" name="Google Shape;400;p37"/>
                <p:cNvCxnSpPr/>
                <p:nvPr/>
              </p:nvCxnSpPr>
              <p:spPr>
                <a:xfrm>
                  <a:off x="3150096" y="1905000"/>
                  <a:ext cx="964704" cy="1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096CC5"/>
                  </a:solidFill>
                  <a:prstDash val="solid"/>
                  <a:round/>
                  <a:headEnd type="none" w="sm" len="sm"/>
                  <a:tailEnd type="stealth" w="med" len="med"/>
                </a:ln>
              </p:spPr>
            </p:cxnSp>
          </p:grpSp>
          <p:sp>
            <p:nvSpPr>
              <p:cNvPr id="401" name="Google Shape;401;p37"/>
              <p:cNvSpPr/>
              <p:nvPr/>
            </p:nvSpPr>
            <p:spPr>
              <a:xfrm>
                <a:off x="4546104" y="2350165"/>
                <a:ext cx="864096" cy="316835"/>
              </a:xfrm>
              <a:prstGeom prst="roundRect">
                <a:avLst>
                  <a:gd name="adj" fmla="val 16667"/>
                </a:avLst>
              </a:prstGeom>
              <a:solidFill>
                <a:schemeClr val="accent4"/>
              </a:solidFill>
              <a:ln w="9525" cap="flat" cmpd="sng">
                <a:solidFill>
                  <a:srgbClr val="04CFD8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</a:t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2" name="Google Shape;402;p37"/>
              <p:cNvSpPr/>
              <p:nvPr/>
            </p:nvSpPr>
            <p:spPr>
              <a:xfrm>
                <a:off x="4572000" y="3276600"/>
                <a:ext cx="864096" cy="316835"/>
              </a:xfrm>
              <a:prstGeom prst="roundRect">
                <a:avLst>
                  <a:gd name="adj" fmla="val 16667"/>
                </a:avLst>
              </a:prstGeom>
              <a:solidFill>
                <a:schemeClr val="accent4"/>
              </a:solidFill>
              <a:ln w="9525" cap="flat" cmpd="sng">
                <a:solidFill>
                  <a:srgbClr val="04CFD8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</a:t>
                </a:r>
                <a:endParaRPr/>
              </a:p>
            </p:txBody>
          </p:sp>
          <p:sp>
            <p:nvSpPr>
              <p:cNvPr id="403" name="Google Shape;403;p37"/>
              <p:cNvSpPr/>
              <p:nvPr/>
            </p:nvSpPr>
            <p:spPr>
              <a:xfrm>
                <a:off x="4572000" y="3733800"/>
                <a:ext cx="864096" cy="316835"/>
              </a:xfrm>
              <a:prstGeom prst="roundRect">
                <a:avLst>
                  <a:gd name="adj" fmla="val 16667"/>
                </a:avLst>
              </a:prstGeom>
              <a:solidFill>
                <a:schemeClr val="accent4"/>
              </a:solidFill>
              <a:ln w="9525" cap="flat" cmpd="sng">
                <a:solidFill>
                  <a:srgbClr val="04CFD8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</a:t>
                </a:r>
                <a:endParaRPr/>
              </a:p>
            </p:txBody>
          </p:sp>
          <p:sp>
            <p:nvSpPr>
              <p:cNvPr id="404" name="Google Shape;404;p37"/>
              <p:cNvSpPr/>
              <p:nvPr/>
            </p:nvSpPr>
            <p:spPr>
              <a:xfrm>
                <a:off x="4572000" y="4267200"/>
                <a:ext cx="864096" cy="316836"/>
              </a:xfrm>
              <a:prstGeom prst="roundRect">
                <a:avLst>
                  <a:gd name="adj" fmla="val 16667"/>
                </a:avLst>
              </a:prstGeom>
              <a:solidFill>
                <a:schemeClr val="accent4"/>
              </a:solidFill>
              <a:ln w="9525" cap="flat" cmpd="sng">
                <a:solidFill>
                  <a:srgbClr val="04CFD8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B</a:t>
                </a:r>
                <a:endParaRPr/>
              </a:p>
            </p:txBody>
          </p:sp>
          <p:sp>
            <p:nvSpPr>
              <p:cNvPr id="405" name="Google Shape;405;p37"/>
              <p:cNvSpPr/>
              <p:nvPr/>
            </p:nvSpPr>
            <p:spPr>
              <a:xfrm>
                <a:off x="4546104" y="2835965"/>
                <a:ext cx="864096" cy="316835"/>
              </a:xfrm>
              <a:prstGeom prst="roundRect">
                <a:avLst>
                  <a:gd name="adj" fmla="val 16667"/>
                </a:avLst>
              </a:prstGeom>
              <a:solidFill>
                <a:schemeClr val="accent4"/>
              </a:solidFill>
              <a:ln w="9525" cap="flat" cmpd="sng">
                <a:solidFill>
                  <a:srgbClr val="04CFD8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</a:t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406" name="Google Shape;406;p37"/>
            <p:cNvCxnSpPr/>
            <p:nvPr/>
          </p:nvCxnSpPr>
          <p:spPr>
            <a:xfrm>
              <a:off x="1752600" y="2508582"/>
              <a:ext cx="736104" cy="6017"/>
            </a:xfrm>
            <a:prstGeom prst="straightConnector1">
              <a:avLst/>
            </a:prstGeom>
            <a:noFill/>
            <a:ln w="9525" cap="flat" cmpd="sng">
              <a:solidFill>
                <a:srgbClr val="096CC5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cxnSp>
          <p:nvCxnSpPr>
            <p:cNvPr id="407" name="Google Shape;407;p37"/>
            <p:cNvCxnSpPr/>
            <p:nvPr/>
          </p:nvCxnSpPr>
          <p:spPr>
            <a:xfrm>
              <a:off x="3581400" y="2514599"/>
              <a:ext cx="964704" cy="1"/>
            </a:xfrm>
            <a:prstGeom prst="straightConnector1">
              <a:avLst/>
            </a:prstGeom>
            <a:noFill/>
            <a:ln w="9525" cap="flat" cmpd="sng">
              <a:solidFill>
                <a:srgbClr val="096CC5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cxnSp>
          <p:nvCxnSpPr>
            <p:cNvPr id="408" name="Google Shape;408;p37"/>
            <p:cNvCxnSpPr/>
            <p:nvPr/>
          </p:nvCxnSpPr>
          <p:spPr>
            <a:xfrm>
              <a:off x="1752600" y="3422982"/>
              <a:ext cx="736104" cy="6017"/>
            </a:xfrm>
            <a:prstGeom prst="straightConnector1">
              <a:avLst/>
            </a:prstGeom>
            <a:noFill/>
            <a:ln w="9525" cap="flat" cmpd="sng">
              <a:solidFill>
                <a:srgbClr val="096CC5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cxnSp>
          <p:nvCxnSpPr>
            <p:cNvPr id="409" name="Google Shape;409;p37"/>
            <p:cNvCxnSpPr/>
            <p:nvPr/>
          </p:nvCxnSpPr>
          <p:spPr>
            <a:xfrm>
              <a:off x="3581400" y="3428999"/>
              <a:ext cx="964704" cy="1"/>
            </a:xfrm>
            <a:prstGeom prst="straightConnector1">
              <a:avLst/>
            </a:prstGeom>
            <a:noFill/>
            <a:ln w="9525" cap="flat" cmpd="sng">
              <a:solidFill>
                <a:srgbClr val="096CC5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cxnSp>
          <p:nvCxnSpPr>
            <p:cNvPr id="410" name="Google Shape;410;p37"/>
            <p:cNvCxnSpPr/>
            <p:nvPr/>
          </p:nvCxnSpPr>
          <p:spPr>
            <a:xfrm>
              <a:off x="1752600" y="3886200"/>
              <a:ext cx="736104" cy="6017"/>
            </a:xfrm>
            <a:prstGeom prst="straightConnector1">
              <a:avLst/>
            </a:prstGeom>
            <a:noFill/>
            <a:ln w="9525" cap="flat" cmpd="sng">
              <a:solidFill>
                <a:srgbClr val="096CC5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cxnSp>
          <p:nvCxnSpPr>
            <p:cNvPr id="411" name="Google Shape;411;p37"/>
            <p:cNvCxnSpPr/>
            <p:nvPr/>
          </p:nvCxnSpPr>
          <p:spPr>
            <a:xfrm>
              <a:off x="3581400" y="3892217"/>
              <a:ext cx="964704" cy="1"/>
            </a:xfrm>
            <a:prstGeom prst="straightConnector1">
              <a:avLst/>
            </a:prstGeom>
            <a:noFill/>
            <a:ln w="9525" cap="flat" cmpd="sng">
              <a:solidFill>
                <a:srgbClr val="096CC5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cxnSp>
          <p:nvCxnSpPr>
            <p:cNvPr id="412" name="Google Shape;412;p37"/>
            <p:cNvCxnSpPr/>
            <p:nvPr/>
          </p:nvCxnSpPr>
          <p:spPr>
            <a:xfrm>
              <a:off x="1778496" y="4413582"/>
              <a:ext cx="736104" cy="6017"/>
            </a:xfrm>
            <a:prstGeom prst="straightConnector1">
              <a:avLst/>
            </a:prstGeom>
            <a:noFill/>
            <a:ln w="9525" cap="flat" cmpd="sng">
              <a:solidFill>
                <a:srgbClr val="096CC5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cxnSp>
          <p:nvCxnSpPr>
            <p:cNvPr id="413" name="Google Shape;413;p37"/>
            <p:cNvCxnSpPr/>
            <p:nvPr/>
          </p:nvCxnSpPr>
          <p:spPr>
            <a:xfrm>
              <a:off x="3607296" y="4419599"/>
              <a:ext cx="964704" cy="1"/>
            </a:xfrm>
            <a:prstGeom prst="straightConnector1">
              <a:avLst/>
            </a:prstGeom>
            <a:noFill/>
            <a:ln w="9525" cap="flat" cmpd="sng">
              <a:solidFill>
                <a:srgbClr val="096CC5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sp>
          <p:nvSpPr>
            <p:cNvPr id="414" name="Google Shape;414;p37"/>
            <p:cNvSpPr txBox="1"/>
            <p:nvPr/>
          </p:nvSpPr>
          <p:spPr>
            <a:xfrm>
              <a:off x="1890596" y="2438400"/>
              <a:ext cx="4716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1303D"/>
                  </a:solidFill>
                  <a:latin typeface="Calibri"/>
                  <a:ea typeface="Calibri"/>
                  <a:cs typeface="Calibri"/>
                  <a:sym typeface="Calibri"/>
                </a:rPr>
                <a:t>%d</a:t>
              </a:r>
              <a:endParaRPr sz="1800">
                <a:solidFill>
                  <a:srgbClr val="01303D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5" name="Google Shape;415;p37"/>
            <p:cNvSpPr txBox="1"/>
            <p:nvPr/>
          </p:nvSpPr>
          <p:spPr>
            <a:xfrm>
              <a:off x="1890596" y="2907268"/>
              <a:ext cx="4716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1303D"/>
                  </a:solidFill>
                  <a:latin typeface="Calibri"/>
                  <a:ea typeface="Calibri"/>
                  <a:cs typeface="Calibri"/>
                  <a:sym typeface="Calibri"/>
                </a:rPr>
                <a:t>%d</a:t>
              </a:r>
              <a:endParaRPr sz="1800">
                <a:solidFill>
                  <a:srgbClr val="01303D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6" name="Google Shape;416;p37"/>
            <p:cNvSpPr txBox="1"/>
            <p:nvPr/>
          </p:nvSpPr>
          <p:spPr>
            <a:xfrm>
              <a:off x="1905000" y="3364468"/>
              <a:ext cx="4716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1303D"/>
                  </a:solidFill>
                  <a:latin typeface="Calibri"/>
                  <a:ea typeface="Calibri"/>
                  <a:cs typeface="Calibri"/>
                  <a:sym typeface="Calibri"/>
                </a:rPr>
                <a:t>%d</a:t>
              </a:r>
              <a:endParaRPr sz="1800">
                <a:solidFill>
                  <a:srgbClr val="01303D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7" name="Google Shape;417;p37"/>
            <p:cNvSpPr txBox="1"/>
            <p:nvPr/>
          </p:nvSpPr>
          <p:spPr>
            <a:xfrm>
              <a:off x="1905000" y="3821668"/>
              <a:ext cx="4716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1303D"/>
                  </a:solidFill>
                  <a:latin typeface="Calibri"/>
                  <a:ea typeface="Calibri"/>
                  <a:cs typeface="Calibri"/>
                  <a:sym typeface="Calibri"/>
                </a:rPr>
                <a:t>%d</a:t>
              </a:r>
              <a:endParaRPr sz="1800">
                <a:solidFill>
                  <a:srgbClr val="01303D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8" name="Google Shape;418;p37"/>
            <p:cNvSpPr txBox="1"/>
            <p:nvPr/>
          </p:nvSpPr>
          <p:spPr>
            <a:xfrm>
              <a:off x="1905000" y="4343400"/>
              <a:ext cx="4716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1303D"/>
                  </a:solidFill>
                  <a:latin typeface="Calibri"/>
                  <a:ea typeface="Calibri"/>
                  <a:cs typeface="Calibri"/>
                  <a:sym typeface="Calibri"/>
                </a:rPr>
                <a:t>%d</a:t>
              </a:r>
              <a:endParaRPr sz="1800">
                <a:solidFill>
                  <a:srgbClr val="01303D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9" name="Google Shape;419;p37"/>
            <p:cNvSpPr txBox="1"/>
            <p:nvPr/>
          </p:nvSpPr>
          <p:spPr>
            <a:xfrm>
              <a:off x="3886200" y="3810000"/>
              <a:ext cx="447558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1303D"/>
                  </a:solidFill>
                  <a:latin typeface="Calibri"/>
                  <a:ea typeface="Calibri"/>
                  <a:cs typeface="Calibri"/>
                  <a:sym typeface="Calibri"/>
                </a:rPr>
                <a:t>%c</a:t>
              </a:r>
              <a:endParaRPr sz="1800">
                <a:solidFill>
                  <a:srgbClr val="01303D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0" name="Google Shape;420;p37"/>
            <p:cNvSpPr txBox="1"/>
            <p:nvPr/>
          </p:nvSpPr>
          <p:spPr>
            <a:xfrm>
              <a:off x="3871796" y="3352800"/>
              <a:ext cx="447558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1303D"/>
                  </a:solidFill>
                  <a:latin typeface="Calibri"/>
                  <a:ea typeface="Calibri"/>
                  <a:cs typeface="Calibri"/>
                  <a:sym typeface="Calibri"/>
                </a:rPr>
                <a:t>%c</a:t>
              </a:r>
              <a:endParaRPr sz="1800">
                <a:solidFill>
                  <a:srgbClr val="01303D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1" name="Google Shape;421;p37"/>
            <p:cNvSpPr txBox="1"/>
            <p:nvPr/>
          </p:nvSpPr>
          <p:spPr>
            <a:xfrm>
              <a:off x="3886200" y="4343400"/>
              <a:ext cx="447558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1303D"/>
                  </a:solidFill>
                  <a:latin typeface="Calibri"/>
                  <a:ea typeface="Calibri"/>
                  <a:cs typeface="Calibri"/>
                  <a:sym typeface="Calibri"/>
                </a:rPr>
                <a:t>%c</a:t>
              </a:r>
              <a:endParaRPr sz="1800">
                <a:solidFill>
                  <a:srgbClr val="01303D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2" name="Google Shape;422;p37"/>
            <p:cNvSpPr txBox="1"/>
            <p:nvPr/>
          </p:nvSpPr>
          <p:spPr>
            <a:xfrm>
              <a:off x="3871796" y="2895600"/>
              <a:ext cx="447558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1303D"/>
                  </a:solidFill>
                  <a:latin typeface="Calibri"/>
                  <a:ea typeface="Calibri"/>
                  <a:cs typeface="Calibri"/>
                  <a:sym typeface="Calibri"/>
                </a:rPr>
                <a:t>%c</a:t>
              </a:r>
              <a:endParaRPr sz="1800">
                <a:solidFill>
                  <a:srgbClr val="01303D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3" name="Google Shape;423;p37"/>
            <p:cNvSpPr txBox="1"/>
            <p:nvPr/>
          </p:nvSpPr>
          <p:spPr>
            <a:xfrm>
              <a:off x="3871796" y="2438400"/>
              <a:ext cx="447558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1303D"/>
                  </a:solidFill>
                  <a:latin typeface="Calibri"/>
                  <a:ea typeface="Calibri"/>
                  <a:cs typeface="Calibri"/>
                  <a:sym typeface="Calibri"/>
                </a:rPr>
                <a:t>%c</a:t>
              </a:r>
              <a:endParaRPr sz="1800">
                <a:solidFill>
                  <a:srgbClr val="01303D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043020D-1A84-42E2-88FA-638000866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Q1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1DDBE9F-7DA4-48F8-9AD6-67885A7577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5400" indent="0">
              <a:buNone/>
            </a:pPr>
            <a:r>
              <a:rPr lang="en-US" sz="2000" b="0" i="0" dirty="0">
                <a:effectLst/>
                <a:latin typeface="Open Sans" panose="020B0604020202020204" pitchFamily="34" charset="0"/>
              </a:rPr>
              <a:t>Which of the following is not a basic data type in C language?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b="0" i="0" dirty="0">
                <a:effectLst/>
                <a:latin typeface="Open Sans" panose="020B0604020202020204" pitchFamily="34" charset="0"/>
              </a:rPr>
              <a:t>a) float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b="0" i="0" dirty="0">
                <a:effectLst/>
                <a:latin typeface="Open Sans" panose="020B0604020202020204" pitchFamily="34" charset="0"/>
              </a:rPr>
              <a:t>b) int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b="0" i="0" dirty="0">
                <a:effectLst/>
                <a:latin typeface="Open Sans" panose="020B0604020202020204" pitchFamily="34" charset="0"/>
              </a:rPr>
              <a:t>c) real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b="0" i="0" dirty="0">
                <a:effectLst/>
                <a:latin typeface="Open Sans" panose="020B0604020202020204" pitchFamily="34" charset="0"/>
              </a:rPr>
              <a:t>d) char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59396727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2E05B0E-E3E5-48A2-BB64-5681F7048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Q2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4C8BC2F-21CA-4C26-B680-1BB7FAA8E6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5400" indent="0">
              <a:buNone/>
            </a:pPr>
            <a:r>
              <a:rPr lang="en-US" sz="2000" b="0" i="0" dirty="0">
                <a:effectLst/>
                <a:latin typeface="Open Sans" panose="020B0606030504020204" pitchFamily="34" charset="0"/>
              </a:rPr>
              <a:t>The format identifier ‘%</a:t>
            </a:r>
            <a:r>
              <a:rPr lang="en-US" sz="2000" b="0" i="0" dirty="0" err="1">
                <a:effectLst/>
                <a:latin typeface="Open Sans" panose="020B0606030504020204" pitchFamily="34" charset="0"/>
              </a:rPr>
              <a:t>i</a:t>
            </a:r>
            <a:r>
              <a:rPr lang="en-US" sz="2000" b="0" i="0" dirty="0">
                <a:effectLst/>
                <a:latin typeface="Open Sans" panose="020B0606030504020204" pitchFamily="34" charset="0"/>
              </a:rPr>
              <a:t>’ is also used for _____ data type.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b="0" i="0" dirty="0">
                <a:effectLst/>
                <a:latin typeface="Open Sans" panose="020B0606030504020204" pitchFamily="34" charset="0"/>
              </a:rPr>
              <a:t>a) char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b="0" i="0" dirty="0">
                <a:effectLst/>
                <a:latin typeface="Open Sans" panose="020B0606030504020204" pitchFamily="34" charset="0"/>
              </a:rPr>
              <a:t>b) int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b="0" i="0" dirty="0">
                <a:effectLst/>
                <a:latin typeface="Open Sans" panose="020B0606030504020204" pitchFamily="34" charset="0"/>
              </a:rPr>
              <a:t>c) float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b="0" i="0" dirty="0">
                <a:effectLst/>
                <a:latin typeface="Open Sans" panose="020B0606030504020204" pitchFamily="34" charset="0"/>
              </a:rPr>
              <a:t>d) double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584415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Introduction to C </a:t>
            </a:r>
            <a:endParaRPr/>
          </a:p>
        </p:txBody>
      </p:sp>
      <p:sp>
        <p:nvSpPr>
          <p:cNvPr id="84" name="Google Shape;84;p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Char char="•"/>
            </a:pPr>
            <a:r>
              <a:rPr lang="en-US">
                <a:solidFill>
                  <a:schemeClr val="accent1"/>
                </a:solidFill>
              </a:rPr>
              <a:t>Like every language C programming language requires basic building blocks to communicate with the computer.</a:t>
            </a:r>
            <a:endParaRPr/>
          </a:p>
          <a:p>
            <a:pPr marL="342900" lvl="0" indent="-342900" algn="just" rtl="0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Char char="•"/>
            </a:pPr>
            <a:r>
              <a:rPr lang="en-US">
                <a:solidFill>
                  <a:schemeClr val="accent1"/>
                </a:solidFill>
              </a:rPr>
              <a:t>So we require </a:t>
            </a:r>
            <a:endParaRPr/>
          </a:p>
          <a:p>
            <a:pPr marL="742950" lvl="1" indent="-285750" algn="just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–"/>
            </a:pPr>
            <a:r>
              <a:rPr lang="en-US">
                <a:solidFill>
                  <a:schemeClr val="accent1"/>
                </a:solidFill>
              </a:rPr>
              <a:t>Character set</a:t>
            </a:r>
            <a:endParaRPr/>
          </a:p>
          <a:p>
            <a:pPr marL="742950" lvl="1" indent="-285750" algn="just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–"/>
            </a:pPr>
            <a:r>
              <a:rPr lang="en-US">
                <a:solidFill>
                  <a:schemeClr val="accent1"/>
                </a:solidFill>
              </a:rPr>
              <a:t>Words(keywords and identifiers)</a:t>
            </a:r>
            <a:endParaRPr/>
          </a:p>
          <a:p>
            <a:pPr marL="742950" lvl="1" indent="-285750" algn="just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–"/>
            </a:pPr>
            <a:r>
              <a:rPr lang="en-US">
                <a:solidFill>
                  <a:schemeClr val="accent1"/>
                </a:solidFill>
              </a:rPr>
              <a:t>Statement (instructions)</a:t>
            </a:r>
            <a:endParaRPr/>
          </a:p>
          <a:p>
            <a:pPr marL="742950" lvl="1" indent="-285750" algn="just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–"/>
            </a:pPr>
            <a:r>
              <a:rPr lang="en-US">
                <a:solidFill>
                  <a:schemeClr val="accent1"/>
                </a:solidFill>
              </a:rPr>
              <a:t>Program </a:t>
            </a:r>
            <a:endParaRPr>
              <a:solidFill>
                <a:schemeClr val="accent1"/>
              </a:solidFill>
            </a:endParaRPr>
          </a:p>
        </p:txBody>
      </p:sp>
      <p:grpSp>
        <p:nvGrpSpPr>
          <p:cNvPr id="85" name="Google Shape;85;p4"/>
          <p:cNvGrpSpPr/>
          <p:nvPr/>
        </p:nvGrpSpPr>
        <p:grpSpPr>
          <a:xfrm>
            <a:off x="6096000" y="2667000"/>
            <a:ext cx="2286000" cy="3505200"/>
            <a:chOff x="6096000" y="2667000"/>
            <a:chExt cx="2286000" cy="3505200"/>
          </a:xfrm>
        </p:grpSpPr>
        <p:sp>
          <p:nvSpPr>
            <p:cNvPr id="86" name="Google Shape;86;p4"/>
            <p:cNvSpPr/>
            <p:nvPr/>
          </p:nvSpPr>
          <p:spPr>
            <a:xfrm>
              <a:off x="6096000" y="2667000"/>
              <a:ext cx="2286000" cy="609600"/>
            </a:xfrm>
            <a:prstGeom prst="roundRect">
              <a:avLst>
                <a:gd name="adj" fmla="val 16667"/>
              </a:avLst>
            </a:prstGeom>
            <a:solidFill>
              <a:srgbClr val="00206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Times New Roman"/>
                <a:buNone/>
              </a:pPr>
              <a:r>
                <a:rPr lang="en-US" sz="32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Characters</a:t>
              </a:r>
              <a:endPara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87;p4"/>
            <p:cNvSpPr/>
            <p:nvPr/>
          </p:nvSpPr>
          <p:spPr>
            <a:xfrm>
              <a:off x="6096000" y="3657600"/>
              <a:ext cx="2286000" cy="609600"/>
            </a:xfrm>
            <a:prstGeom prst="roundRect">
              <a:avLst>
                <a:gd name="adj" fmla="val 16667"/>
              </a:avLst>
            </a:prstGeom>
            <a:solidFill>
              <a:srgbClr val="00206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Times New Roman"/>
                <a:buNone/>
              </a:pPr>
              <a:r>
                <a:rPr lang="en-US" sz="32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Words</a:t>
              </a:r>
              <a:endPara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88;p4"/>
            <p:cNvSpPr/>
            <p:nvPr/>
          </p:nvSpPr>
          <p:spPr>
            <a:xfrm>
              <a:off x="6096000" y="4572000"/>
              <a:ext cx="2286000" cy="609600"/>
            </a:xfrm>
            <a:prstGeom prst="roundRect">
              <a:avLst>
                <a:gd name="adj" fmla="val 16667"/>
              </a:avLst>
            </a:prstGeom>
            <a:solidFill>
              <a:srgbClr val="00206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Times New Roman"/>
                <a:buNone/>
              </a:pPr>
              <a:r>
                <a:rPr lang="en-US" sz="32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Statements</a:t>
              </a:r>
              <a:endPara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89;p4"/>
            <p:cNvSpPr/>
            <p:nvPr/>
          </p:nvSpPr>
          <p:spPr>
            <a:xfrm>
              <a:off x="6096000" y="5562600"/>
              <a:ext cx="2286000" cy="609600"/>
            </a:xfrm>
            <a:prstGeom prst="roundRect">
              <a:avLst>
                <a:gd name="adj" fmla="val 16667"/>
              </a:avLst>
            </a:prstGeom>
            <a:solidFill>
              <a:srgbClr val="00206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Times New Roman"/>
                <a:buNone/>
              </a:pPr>
              <a:r>
                <a:rPr lang="en-US" sz="32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Programs</a:t>
              </a:r>
              <a:endPara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p4"/>
            <p:cNvSpPr/>
            <p:nvPr/>
          </p:nvSpPr>
          <p:spPr>
            <a:xfrm>
              <a:off x="6858000" y="3276600"/>
              <a:ext cx="685800" cy="381000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rgbClr val="00B8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Times New Roman"/>
                <a:buNone/>
              </a:pPr>
              <a:endPara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4"/>
            <p:cNvSpPr/>
            <p:nvPr/>
          </p:nvSpPr>
          <p:spPr>
            <a:xfrm>
              <a:off x="6858000" y="4267200"/>
              <a:ext cx="685800" cy="381000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rgbClr val="00B8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Times New Roman"/>
                <a:buNone/>
              </a:pPr>
              <a:endPara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4"/>
            <p:cNvSpPr/>
            <p:nvPr/>
          </p:nvSpPr>
          <p:spPr>
            <a:xfrm>
              <a:off x="6858000" y="5181600"/>
              <a:ext cx="685800" cy="381000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rgbClr val="00B8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Times New Roman"/>
                <a:buNone/>
              </a:pPr>
              <a:endPara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F3B12B4-9EC3-4748-8B8B-CC4CBCBB4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Q3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9CFBAA4-B7B9-4BCA-BF41-AB9F1623C1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5400" indent="0">
              <a:buNone/>
            </a:pPr>
            <a:r>
              <a:rPr lang="en-US" sz="2000" dirty="0"/>
              <a:t>In a C program, following variables are defined:</a:t>
            </a:r>
          </a:p>
          <a:p>
            <a:pPr marL="25400" indent="0">
              <a:buNone/>
            </a:pPr>
            <a:r>
              <a:rPr lang="en-US" sz="2000" dirty="0"/>
              <a:t>float      x = 2.17;</a:t>
            </a:r>
          </a:p>
          <a:p>
            <a:pPr marL="25400" indent="0">
              <a:buNone/>
            </a:pPr>
            <a:r>
              <a:rPr lang="en-US" sz="2000" dirty="0"/>
              <a:t>double   y = 2.17;</a:t>
            </a:r>
          </a:p>
          <a:p>
            <a:pPr marL="25400" indent="0">
              <a:buNone/>
            </a:pPr>
            <a:r>
              <a:rPr lang="en-US" sz="2000" dirty="0"/>
              <a:t>long double z = 2.17;</a:t>
            </a:r>
          </a:p>
          <a:p>
            <a:pPr marL="25400" indent="0">
              <a:buNone/>
            </a:pPr>
            <a:r>
              <a:rPr lang="en-IN" sz="2000" dirty="0"/>
              <a:t>Which of the following is correct way for printing these variables via </a:t>
            </a:r>
            <a:r>
              <a:rPr lang="en-IN" sz="2000" dirty="0" err="1"/>
              <a:t>printf</a:t>
            </a:r>
            <a:r>
              <a:rPr lang="en-IN" sz="2000" dirty="0"/>
              <a:t>.</a:t>
            </a:r>
          </a:p>
          <a:p>
            <a:pPr marL="25400" indent="0">
              <a:buNone/>
            </a:pPr>
            <a:r>
              <a:rPr lang="en-IN" sz="2000" dirty="0"/>
              <a:t>A. </a:t>
            </a:r>
            <a:r>
              <a:rPr lang="en-IN" sz="2000" dirty="0" err="1"/>
              <a:t>printf</a:t>
            </a:r>
            <a:r>
              <a:rPr lang="en-IN" sz="2000" dirty="0"/>
              <a:t>("%f %</a:t>
            </a:r>
            <a:r>
              <a:rPr lang="en-IN" sz="2000" dirty="0" err="1"/>
              <a:t>lf</a:t>
            </a:r>
            <a:r>
              <a:rPr lang="en-IN" sz="2000" dirty="0"/>
              <a:t> %</a:t>
            </a:r>
            <a:r>
              <a:rPr lang="en-IN" sz="2000" dirty="0" err="1"/>
              <a:t>Lf</a:t>
            </a:r>
            <a:r>
              <a:rPr lang="en-IN" sz="2000" dirty="0"/>
              <a:t>",</a:t>
            </a:r>
            <a:r>
              <a:rPr lang="en-IN" sz="2000" dirty="0" err="1"/>
              <a:t>x,y,z</a:t>
            </a:r>
            <a:r>
              <a:rPr lang="en-IN" sz="2000" dirty="0"/>
              <a:t>);</a:t>
            </a:r>
          </a:p>
          <a:p>
            <a:pPr marL="25400" indent="0">
              <a:buNone/>
            </a:pPr>
            <a:r>
              <a:rPr lang="en-IN" sz="2000" dirty="0"/>
              <a:t>B. </a:t>
            </a:r>
            <a:r>
              <a:rPr lang="en-IN" sz="2000" dirty="0" err="1"/>
              <a:t>printf</a:t>
            </a:r>
            <a:r>
              <a:rPr lang="en-IN" sz="2000" dirty="0"/>
              <a:t>(“%f %f %f”,</a:t>
            </a:r>
            <a:r>
              <a:rPr lang="en-IN" sz="2000" dirty="0" err="1"/>
              <a:t>x,y,z</a:t>
            </a:r>
            <a:r>
              <a:rPr lang="en-IN" sz="2000" dirty="0"/>
              <a:t>);</a:t>
            </a:r>
          </a:p>
          <a:p>
            <a:pPr marL="25400" indent="0">
              <a:buNone/>
            </a:pPr>
            <a:r>
              <a:rPr lang="en-IN" sz="2000" dirty="0"/>
              <a:t>C. </a:t>
            </a:r>
            <a:r>
              <a:rPr lang="en-IN" sz="2000" dirty="0" err="1"/>
              <a:t>printf</a:t>
            </a:r>
            <a:r>
              <a:rPr lang="en-IN" sz="2000" dirty="0"/>
              <a:t>("%f %ff %</a:t>
            </a:r>
            <a:r>
              <a:rPr lang="en-IN" sz="2000" dirty="0" err="1"/>
              <a:t>fff</a:t>
            </a:r>
            <a:r>
              <a:rPr lang="en-IN" sz="2000" dirty="0"/>
              <a:t>",</a:t>
            </a:r>
            <a:r>
              <a:rPr lang="en-IN" sz="2000" dirty="0" err="1"/>
              <a:t>x,y,z</a:t>
            </a:r>
            <a:r>
              <a:rPr lang="en-IN" sz="2000" dirty="0"/>
              <a:t>);</a:t>
            </a:r>
          </a:p>
          <a:p>
            <a:pPr marL="25400" indent="0">
              <a:buNone/>
            </a:pPr>
            <a:r>
              <a:rPr lang="en-IN" sz="2000" dirty="0"/>
              <a:t>D. </a:t>
            </a:r>
            <a:r>
              <a:rPr lang="en-IN" sz="2000" dirty="0" err="1"/>
              <a:t>printf</a:t>
            </a:r>
            <a:r>
              <a:rPr lang="en-IN" sz="2000" dirty="0"/>
              <a:t>("%f %</a:t>
            </a:r>
            <a:r>
              <a:rPr lang="en-IN" sz="2000" dirty="0" err="1"/>
              <a:t>lf</a:t>
            </a:r>
            <a:r>
              <a:rPr lang="en-IN" sz="2000" dirty="0"/>
              <a:t> %</a:t>
            </a:r>
            <a:r>
              <a:rPr lang="en-IN" sz="2000" dirty="0" err="1"/>
              <a:t>llf</a:t>
            </a:r>
            <a:r>
              <a:rPr lang="en-IN" sz="2000" dirty="0"/>
              <a:t>",</a:t>
            </a:r>
            <a:r>
              <a:rPr lang="en-IN" sz="2000" dirty="0" err="1"/>
              <a:t>x,y,z</a:t>
            </a:r>
            <a:r>
              <a:rPr lang="en-IN" sz="2000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16594386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9B4C4FC-A98F-4E3F-A379-8EE98EFBE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Q4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E50D1EA-D8CE-49B7-A5E3-13239E584F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55000" lnSpcReduction="20000"/>
          </a:bodyPr>
          <a:lstStyle/>
          <a:p>
            <a:pPr marL="25400" indent="0">
              <a:buNone/>
            </a:pPr>
            <a:r>
              <a:rPr lang="en-US" dirty="0"/>
              <a:t>What will be the output of the following C code?</a:t>
            </a:r>
          </a:p>
          <a:p>
            <a:pPr marL="25400" indent="0">
              <a:buNone/>
            </a:pPr>
            <a:endParaRPr lang="en-US" dirty="0"/>
          </a:p>
          <a:p>
            <a:pPr marL="25400" indent="0">
              <a:buNone/>
            </a:pPr>
            <a:r>
              <a:rPr lang="en-US" dirty="0"/>
              <a:t>    #include  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pPr marL="25400" indent="0">
              <a:buNone/>
            </a:pPr>
            <a:r>
              <a:rPr lang="en-US" dirty="0"/>
              <a:t>    int main()</a:t>
            </a:r>
          </a:p>
          <a:p>
            <a:pPr marL="25400" indent="0">
              <a:buNone/>
            </a:pPr>
            <a:r>
              <a:rPr lang="en-US" dirty="0"/>
              <a:t>    {</a:t>
            </a:r>
          </a:p>
          <a:p>
            <a:pPr marL="25400" indent="0">
              <a:buNone/>
            </a:pPr>
            <a:r>
              <a:rPr lang="en-US" dirty="0"/>
              <a:t>       signed char </a:t>
            </a:r>
            <a:r>
              <a:rPr lang="en-US" dirty="0" err="1"/>
              <a:t>chr</a:t>
            </a:r>
            <a:r>
              <a:rPr lang="en-US" dirty="0"/>
              <a:t>;</a:t>
            </a:r>
          </a:p>
          <a:p>
            <a:pPr marL="25400" indent="0">
              <a:buNone/>
            </a:pPr>
            <a:r>
              <a:rPr lang="en-US" dirty="0"/>
              <a:t>       </a:t>
            </a:r>
            <a:r>
              <a:rPr lang="en-US" dirty="0" err="1"/>
              <a:t>chr</a:t>
            </a:r>
            <a:r>
              <a:rPr lang="en-US" dirty="0"/>
              <a:t> = 128;</a:t>
            </a:r>
          </a:p>
          <a:p>
            <a:pPr marL="25400" indent="0">
              <a:buNone/>
            </a:pPr>
            <a:r>
              <a:rPr lang="en-US" dirty="0"/>
              <a:t>       </a:t>
            </a:r>
            <a:r>
              <a:rPr lang="en-US" dirty="0" err="1"/>
              <a:t>printf</a:t>
            </a:r>
            <a:r>
              <a:rPr lang="en-US" dirty="0"/>
              <a:t>("%d\n", </a:t>
            </a:r>
            <a:r>
              <a:rPr lang="en-US" dirty="0" err="1"/>
              <a:t>chr</a:t>
            </a:r>
            <a:r>
              <a:rPr lang="en-US" dirty="0"/>
              <a:t>);</a:t>
            </a:r>
          </a:p>
          <a:p>
            <a:pPr marL="25400" indent="0">
              <a:buNone/>
            </a:pPr>
            <a:r>
              <a:rPr lang="en-US" dirty="0"/>
              <a:t>       return 0;</a:t>
            </a:r>
          </a:p>
          <a:p>
            <a:pPr marL="25400" indent="0">
              <a:buNone/>
            </a:pPr>
            <a:r>
              <a:rPr lang="en-US" dirty="0"/>
              <a:t>    }</a:t>
            </a:r>
          </a:p>
          <a:p>
            <a:pPr marL="25400" indent="0">
              <a:buNone/>
            </a:pPr>
            <a:r>
              <a:rPr lang="en-US" dirty="0"/>
              <a:t>a) 128</a:t>
            </a:r>
          </a:p>
          <a:p>
            <a:pPr marL="25400" indent="0">
              <a:buNone/>
            </a:pPr>
            <a:r>
              <a:rPr lang="en-US" dirty="0"/>
              <a:t>b) -128</a:t>
            </a:r>
          </a:p>
          <a:p>
            <a:pPr marL="25400" indent="0">
              <a:buNone/>
            </a:pPr>
            <a:r>
              <a:rPr lang="en-US" dirty="0"/>
              <a:t>c) Depends on the compiler</a:t>
            </a:r>
          </a:p>
          <a:p>
            <a:pPr marL="25400" indent="0">
              <a:buNone/>
            </a:pPr>
            <a:r>
              <a:rPr lang="en-US" dirty="0"/>
              <a:t>d) None of the mentioned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3371453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DEF70E7-E3CB-480D-A3C8-4AB75760E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Q5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3AE22CD-4394-4C98-BF6A-991BB024A1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5400" indent="0">
              <a:buNone/>
            </a:pPr>
            <a:r>
              <a:rPr lang="en-US" sz="2400" b="0" i="0" dirty="0">
                <a:effectLst/>
                <a:latin typeface="Open Sans" panose="020B0606030504020204" pitchFamily="34" charset="0"/>
              </a:rPr>
              <a:t>Which is correct with respect to the size of the data types?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b="0" i="0" dirty="0">
                <a:effectLst/>
                <a:latin typeface="Open Sans" panose="020B0606030504020204" pitchFamily="34" charset="0"/>
              </a:rPr>
              <a:t>a) char &gt; int &gt; float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b="0" i="0" dirty="0">
                <a:effectLst/>
                <a:latin typeface="Open Sans" panose="020B0606030504020204" pitchFamily="34" charset="0"/>
              </a:rPr>
              <a:t>b) int &gt; char &gt; float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b="0" i="0" dirty="0">
                <a:effectLst/>
                <a:latin typeface="Open Sans" panose="020B0606030504020204" pitchFamily="34" charset="0"/>
              </a:rPr>
              <a:t>c) char &lt; int &lt; double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b="0" i="0" dirty="0">
                <a:effectLst/>
                <a:latin typeface="Open Sans" panose="020B0606030504020204" pitchFamily="34" charset="0"/>
              </a:rPr>
              <a:t>d) double &gt; char &gt; int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82625600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38"/>
          <p:cNvSpPr txBox="1">
            <a:spLocks noGrp="1"/>
          </p:cNvSpPr>
          <p:nvPr>
            <p:ph type="body" idx="1"/>
          </p:nvPr>
        </p:nvSpPr>
        <p:spPr>
          <a:xfrm>
            <a:off x="0" y="6553200"/>
            <a:ext cx="27432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Arial"/>
              <a:buNone/>
            </a:pPr>
            <a:endParaRPr/>
          </a:p>
        </p:txBody>
      </p:sp>
      <p:sp>
        <p:nvSpPr>
          <p:cNvPr id="429" name="Google Shape;429;p38"/>
          <p:cNvSpPr txBox="1">
            <a:spLocks noGrp="1"/>
          </p:cNvSpPr>
          <p:nvPr>
            <p:ph type="title" idx="4294967295"/>
          </p:nvPr>
        </p:nvSpPr>
        <p:spPr>
          <a:xfrm>
            <a:off x="1066800" y="1828800"/>
            <a:ext cx="7154863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C00000"/>
                </a:solidFill>
              </a:rPr>
              <a:t>Next Lecture: Constants</a:t>
            </a:r>
            <a:br>
              <a:rPr lang="en-US" sz="4000">
                <a:solidFill>
                  <a:srgbClr val="C00000"/>
                </a:solidFill>
              </a:rPr>
            </a:br>
            <a:r>
              <a:rPr lang="en-US" sz="4000">
                <a:solidFill>
                  <a:srgbClr val="C00000"/>
                </a:solidFill>
              </a:rPr>
              <a:t>Variables</a:t>
            </a:r>
            <a:br>
              <a:rPr lang="en-US" sz="4000">
                <a:solidFill>
                  <a:srgbClr val="C00000"/>
                </a:solidFill>
              </a:rPr>
            </a:br>
            <a:r>
              <a:rPr lang="en-US" sz="4000">
                <a:solidFill>
                  <a:srgbClr val="C00000"/>
                </a:solidFill>
              </a:rPr>
              <a:t>Expressions</a:t>
            </a:r>
            <a:r>
              <a:rPr lang="en-US">
                <a:solidFill>
                  <a:srgbClr val="7030A0"/>
                </a:solidFill>
              </a:rPr>
              <a:t/>
            </a:r>
            <a:br>
              <a:rPr lang="en-US">
                <a:solidFill>
                  <a:srgbClr val="7030A0"/>
                </a:solidFill>
              </a:rPr>
            </a:b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Character Set</a:t>
            </a:r>
            <a:endParaRPr/>
          </a:p>
        </p:txBody>
      </p:sp>
      <p:sp>
        <p:nvSpPr>
          <p:cNvPr id="98" name="Google Shape;98;p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•"/>
            </a:pPr>
            <a:r>
              <a:rPr lang="en-US" sz="2800">
                <a:solidFill>
                  <a:schemeClr val="accent1"/>
                </a:solidFill>
              </a:rPr>
              <a:t>The character set of C represents alphabet, digit or any symbol used to represent information.</a:t>
            </a:r>
            <a:endParaRPr/>
          </a:p>
          <a:p>
            <a:pPr marL="342900" lvl="0" indent="-342900" algn="just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</a:pPr>
            <a:r>
              <a:rPr lang="en-US" sz="2800">
                <a:solidFill>
                  <a:schemeClr val="accent1"/>
                </a:solidFill>
              </a:rPr>
              <a:t>	</a:t>
            </a:r>
            <a:endParaRPr sz="2800">
              <a:solidFill>
                <a:schemeClr val="accent1"/>
              </a:solidFill>
            </a:endParaRPr>
          </a:p>
        </p:txBody>
      </p:sp>
      <p:graphicFrame>
        <p:nvGraphicFramePr>
          <p:cNvPr id="99" name="Google Shape;99;p5"/>
          <p:cNvGraphicFramePr/>
          <p:nvPr/>
        </p:nvGraphicFramePr>
        <p:xfrm>
          <a:off x="838200" y="2590800"/>
          <a:ext cx="7620000" cy="3911345"/>
        </p:xfrm>
        <a:graphic>
          <a:graphicData uri="http://schemas.openxmlformats.org/drawingml/2006/table">
            <a:tbl>
              <a:tblPr firstRow="1" bandRow="1">
                <a:noFill/>
                <a:tableStyleId>{2061A904-FC6C-46D9-AF61-62E033E2436D}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572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6176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/>
                        <a:t>Types</a:t>
                      </a:r>
                      <a:endParaRPr sz="24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Character Set</a:t>
                      </a:r>
                      <a:endParaRPr sz="240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176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Uppercase Alphabets</a:t>
                      </a:r>
                      <a:endParaRPr sz="24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A, B, C, … Y, Z</a:t>
                      </a:r>
                      <a:endParaRPr sz="240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176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Lowercase Alphabets</a:t>
                      </a:r>
                      <a:endParaRPr sz="24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a, b, c, … y, z</a:t>
                      </a:r>
                      <a:endParaRPr sz="240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176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rPr lang="en-US" sz="2400"/>
                        <a:t>Digits</a:t>
                      </a:r>
                      <a:endParaRPr sz="2400">
                        <a:solidFill>
                          <a:schemeClr val="accent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0, 1, 2, 3, … 9</a:t>
                      </a:r>
                      <a:endParaRPr sz="240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791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rPr lang="en-US" sz="2400"/>
                        <a:t>Special Symbols</a:t>
                      </a:r>
                      <a:endParaRPr sz="2400">
                        <a:solidFill>
                          <a:schemeClr val="accent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~ ‘ ! @ # % ^ &amp; * ( ) _ - + = | \ { }  [ ] : ; " ' &lt; &gt; , . ? / </a:t>
                      </a:r>
                      <a:endParaRPr sz="240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176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rPr lang="en-US" sz="2400"/>
                        <a:t>White spaces</a:t>
                      </a:r>
                      <a:endParaRPr sz="2400">
                        <a:solidFill>
                          <a:schemeClr val="accent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Single space, tab, new line.</a:t>
                      </a:r>
                      <a:endParaRPr sz="240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Meaningfulness</a:t>
            </a:r>
            <a:endParaRPr/>
          </a:p>
        </p:txBody>
      </p:sp>
      <p:sp>
        <p:nvSpPr>
          <p:cNvPr id="105" name="Google Shape;105;p6"/>
          <p:cNvSpPr txBox="1">
            <a:spLocks noGrp="1"/>
          </p:cNvSpPr>
          <p:nvPr>
            <p:ph type="body" idx="1"/>
          </p:nvPr>
        </p:nvSpPr>
        <p:spPr>
          <a:xfrm>
            <a:off x="457200" y="1524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960"/>
              <a:buChar char="•"/>
            </a:pPr>
            <a:r>
              <a:rPr lang="en-US" sz="2960">
                <a:solidFill>
                  <a:schemeClr val="accent1"/>
                </a:solidFill>
              </a:rPr>
              <a:t>Let us look to some words</a:t>
            </a:r>
            <a:endParaRPr/>
          </a:p>
          <a:p>
            <a:pPr marL="342900" lvl="0" indent="-342900" algn="just" rtl="0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rgbClr val="FF0000"/>
              </a:buClr>
              <a:buSzPts val="2960"/>
              <a:buChar char="•"/>
            </a:pPr>
            <a:r>
              <a:rPr lang="en-US" sz="2960" b="1">
                <a:solidFill>
                  <a:srgbClr val="FF0000"/>
                </a:solidFill>
              </a:rPr>
              <a:t>saslc, enp, keib, rac, llab</a:t>
            </a:r>
            <a:endParaRPr sz="2960" b="1">
              <a:solidFill>
                <a:srgbClr val="FF0000"/>
              </a:solidFill>
            </a:endParaRPr>
          </a:p>
          <a:p>
            <a:pPr marL="342900" lvl="0" indent="-154940" algn="just" rtl="0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accent1"/>
              </a:buClr>
              <a:buSzPts val="2960"/>
              <a:buNone/>
            </a:pPr>
            <a:endParaRPr sz="2960">
              <a:solidFill>
                <a:schemeClr val="accent1"/>
              </a:solidFill>
            </a:endParaRPr>
          </a:p>
          <a:p>
            <a:pPr marL="342900" lvl="0" indent="-342900" algn="just" rtl="0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accent1"/>
              </a:buClr>
              <a:buSzPts val="2960"/>
              <a:buChar char="•"/>
            </a:pPr>
            <a:r>
              <a:rPr lang="en-US" sz="2960">
                <a:solidFill>
                  <a:schemeClr val="accent1"/>
                </a:solidFill>
              </a:rPr>
              <a:t>Rearrange</a:t>
            </a:r>
            <a:endParaRPr/>
          </a:p>
          <a:p>
            <a:pPr marL="342900" lvl="0" indent="-342900" algn="just" rtl="0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rgbClr val="002060"/>
              </a:buClr>
              <a:buSzPts val="2960"/>
              <a:buChar char="•"/>
            </a:pPr>
            <a:r>
              <a:rPr lang="en-US" sz="2960" b="1">
                <a:solidFill>
                  <a:srgbClr val="002060"/>
                </a:solidFill>
              </a:rPr>
              <a:t>Class, pen, bike, car, ball</a:t>
            </a:r>
            <a:endParaRPr/>
          </a:p>
          <a:p>
            <a:pPr marL="342900" lvl="0" indent="-154940" algn="just" rtl="0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accent1"/>
              </a:buClr>
              <a:buSzPts val="2960"/>
              <a:buNone/>
            </a:pPr>
            <a:endParaRPr sz="2960" b="1">
              <a:solidFill>
                <a:srgbClr val="002060"/>
              </a:solidFill>
            </a:endParaRPr>
          </a:p>
          <a:p>
            <a:pPr marL="342900" lvl="0" indent="-342900" algn="just" rtl="0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accent1"/>
              </a:buClr>
              <a:buSzPts val="2960"/>
              <a:buChar char="•"/>
            </a:pPr>
            <a:r>
              <a:rPr lang="en-US" sz="2960">
                <a:solidFill>
                  <a:schemeClr val="accent1"/>
                </a:solidFill>
              </a:rPr>
              <a:t>This is the influence of adding </a:t>
            </a:r>
            <a:r>
              <a:rPr lang="en-US" sz="2960">
                <a:solidFill>
                  <a:srgbClr val="FF0000"/>
                </a:solidFill>
              </a:rPr>
              <a:t>meaning</a:t>
            </a:r>
            <a:r>
              <a:rPr lang="en-US" sz="2960">
                <a:solidFill>
                  <a:schemeClr val="accent1"/>
                </a:solidFill>
              </a:rPr>
              <a:t> by logical and sensible grouping in mode of communication through </a:t>
            </a:r>
            <a:r>
              <a:rPr lang="en-US" sz="2960">
                <a:solidFill>
                  <a:srgbClr val="FF0000"/>
                </a:solidFill>
              </a:rPr>
              <a:t>language</a:t>
            </a:r>
            <a:endParaRPr sz="2960">
              <a:solidFill>
                <a:srgbClr val="FF0000"/>
              </a:solidFill>
            </a:endParaRPr>
          </a:p>
          <a:p>
            <a:pPr marL="342900" lvl="0" indent="-154940" algn="just" rtl="0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accent1"/>
              </a:buClr>
              <a:buSzPts val="2960"/>
              <a:buNone/>
            </a:pPr>
            <a:endParaRPr sz="296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Token </a:t>
            </a:r>
            <a:endParaRPr/>
          </a:p>
        </p:txBody>
      </p:sp>
      <p:sp>
        <p:nvSpPr>
          <p:cNvPr id="111" name="Google Shape;111;p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Char char="•"/>
            </a:pPr>
            <a:r>
              <a:rPr lang="en-US"/>
              <a:t>Every single element in a C Program is Token </a:t>
            </a:r>
            <a:endParaRPr/>
          </a:p>
        </p:txBody>
      </p:sp>
      <p:pic>
        <p:nvPicPr>
          <p:cNvPr id="112" name="Google Shape;112;p7" descr="C:\Users\Aman\Pictures\car token pic.jpg"/>
          <p:cNvPicPr preferRelativeResize="0"/>
          <p:nvPr/>
        </p:nvPicPr>
        <p:blipFill rotWithShape="1">
          <a:blip r:embed="rId3">
            <a:alphaModFix/>
          </a:blip>
          <a:srcRect r="9194"/>
          <a:stretch/>
        </p:blipFill>
        <p:spPr>
          <a:xfrm>
            <a:off x="1143000" y="2209800"/>
            <a:ext cx="6858000" cy="42210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advTm="2147255000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8"/>
          <p:cNvSpPr txBox="1">
            <a:spLocks noGrp="1"/>
          </p:cNvSpPr>
          <p:nvPr>
            <p:ph type="title"/>
          </p:nvPr>
        </p:nvSpPr>
        <p:spPr>
          <a:xfrm>
            <a:off x="481794" y="228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Token</a:t>
            </a:r>
            <a:endParaRPr/>
          </a:p>
        </p:txBody>
      </p:sp>
      <p:sp>
        <p:nvSpPr>
          <p:cNvPr id="118" name="Google Shape;118;p8"/>
          <p:cNvSpPr txBox="1">
            <a:spLocks noGrp="1"/>
          </p:cNvSpPr>
          <p:nvPr>
            <p:ph type="body" idx="1"/>
          </p:nvPr>
        </p:nvSpPr>
        <p:spPr>
          <a:xfrm>
            <a:off x="457200" y="1604963"/>
            <a:ext cx="8105775" cy="4719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•"/>
            </a:pPr>
            <a:r>
              <a:rPr lang="en-US" sz="2400">
                <a:solidFill>
                  <a:schemeClr val="accent1"/>
                </a:solidFill>
              </a:rPr>
              <a:t>Smallest unit in a program/statement.</a:t>
            </a:r>
            <a:endParaRPr/>
          </a:p>
          <a:p>
            <a:pPr marL="342900" lvl="0" indent="-342900" algn="just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•"/>
            </a:pPr>
            <a:r>
              <a:rPr lang="en-US" sz="2400">
                <a:solidFill>
                  <a:schemeClr val="accent1"/>
                </a:solidFill>
              </a:rPr>
              <a:t>It makes the compiler understand what is written in the program.</a:t>
            </a:r>
            <a:endParaRPr/>
          </a:p>
          <a:p>
            <a:pPr marL="342900" lvl="0" indent="-342900" algn="just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•"/>
            </a:pPr>
            <a:r>
              <a:rPr lang="en-US" sz="2400">
                <a:solidFill>
                  <a:schemeClr val="accent1"/>
                </a:solidFill>
              </a:rPr>
              <a:t>Example: </a:t>
            </a:r>
            <a:r>
              <a:rPr lang="en-US" sz="2400">
                <a:solidFill>
                  <a:srgbClr val="05686C"/>
                </a:solidFill>
              </a:rPr>
              <a:t>main</a:t>
            </a:r>
            <a:r>
              <a:rPr lang="en-US" sz="2400">
                <a:solidFill>
                  <a:schemeClr val="accent1"/>
                </a:solidFill>
              </a:rPr>
              <a:t>,</a:t>
            </a:r>
            <a:r>
              <a:rPr lang="en-US" sz="2400">
                <a:solidFill>
                  <a:srgbClr val="05686C"/>
                </a:solidFill>
              </a:rPr>
              <a:t> printf </a:t>
            </a:r>
            <a:r>
              <a:rPr lang="en-US" sz="2400">
                <a:solidFill>
                  <a:schemeClr val="accent1"/>
                </a:solidFill>
              </a:rPr>
              <a:t>,</a:t>
            </a:r>
            <a:r>
              <a:rPr lang="en-US" sz="2400">
                <a:solidFill>
                  <a:srgbClr val="05686C"/>
                </a:solidFill>
              </a:rPr>
              <a:t> name</a:t>
            </a:r>
            <a:r>
              <a:rPr lang="en-US" sz="2400">
                <a:solidFill>
                  <a:schemeClr val="accent1"/>
                </a:solidFill>
              </a:rPr>
              <a:t>,</a:t>
            </a:r>
            <a:r>
              <a:rPr lang="en-US" sz="2400">
                <a:solidFill>
                  <a:srgbClr val="05686C"/>
                </a:solidFill>
              </a:rPr>
              <a:t>)</a:t>
            </a:r>
            <a:r>
              <a:rPr lang="en-US" sz="2400">
                <a:solidFill>
                  <a:schemeClr val="accent1"/>
                </a:solidFill>
              </a:rPr>
              <a:t>,</a:t>
            </a:r>
            <a:r>
              <a:rPr lang="en-US" sz="2400">
                <a:solidFill>
                  <a:srgbClr val="05686C"/>
                </a:solidFill>
              </a:rPr>
              <a:t> </a:t>
            </a:r>
            <a:r>
              <a:rPr lang="en-US" sz="2400">
                <a:solidFill>
                  <a:schemeClr val="accent1"/>
                </a:solidFill>
              </a:rPr>
              <a:t>etc.</a:t>
            </a:r>
            <a:endParaRPr/>
          </a:p>
          <a:p>
            <a:pPr marL="342900" lvl="0" indent="-342900" algn="just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•"/>
            </a:pPr>
            <a:r>
              <a:rPr lang="en-US" sz="2400">
                <a:solidFill>
                  <a:schemeClr val="accent1"/>
                </a:solidFill>
              </a:rPr>
              <a:t>Tokens are broadly classified as:</a:t>
            </a:r>
            <a:endParaRPr/>
          </a:p>
          <a:p>
            <a:pPr marL="742950" lvl="1" indent="-285750" algn="just" rtl="0">
              <a:spcBef>
                <a:spcPts val="400"/>
              </a:spcBef>
              <a:spcAft>
                <a:spcPts val="0"/>
              </a:spcAft>
              <a:buClr>
                <a:srgbClr val="004E6C"/>
              </a:buClr>
              <a:buSzPts val="2000"/>
              <a:buChar char="–"/>
            </a:pPr>
            <a:r>
              <a:rPr lang="en-US" sz="2000">
                <a:solidFill>
                  <a:srgbClr val="004E6C"/>
                </a:solidFill>
              </a:rPr>
              <a:t>Identifiers</a:t>
            </a:r>
            <a:endParaRPr/>
          </a:p>
          <a:p>
            <a:pPr marL="742950" lvl="1" indent="-285750" algn="just" rtl="0">
              <a:spcBef>
                <a:spcPts val="400"/>
              </a:spcBef>
              <a:spcAft>
                <a:spcPts val="0"/>
              </a:spcAft>
              <a:buClr>
                <a:srgbClr val="004E6C"/>
              </a:buClr>
              <a:buSzPts val="2000"/>
              <a:buChar char="–"/>
            </a:pPr>
            <a:r>
              <a:rPr lang="en-US" sz="2000">
                <a:solidFill>
                  <a:srgbClr val="004E6C"/>
                </a:solidFill>
              </a:rPr>
              <a:t>Keywords</a:t>
            </a:r>
            <a:endParaRPr/>
          </a:p>
          <a:p>
            <a:pPr marL="742950" lvl="1" indent="-285750" algn="just" rtl="0">
              <a:spcBef>
                <a:spcPts val="400"/>
              </a:spcBef>
              <a:spcAft>
                <a:spcPts val="0"/>
              </a:spcAft>
              <a:buClr>
                <a:srgbClr val="004E6C"/>
              </a:buClr>
              <a:buSzPts val="2000"/>
              <a:buChar char="–"/>
            </a:pPr>
            <a:r>
              <a:rPr lang="en-US" sz="2000">
                <a:solidFill>
                  <a:srgbClr val="004E6C"/>
                </a:solidFill>
              </a:rPr>
              <a:t>Constants</a:t>
            </a:r>
            <a:endParaRPr/>
          </a:p>
          <a:p>
            <a:pPr marL="742950" lvl="1" indent="-285750" algn="just" rtl="0">
              <a:spcBef>
                <a:spcPts val="400"/>
              </a:spcBef>
              <a:spcAft>
                <a:spcPts val="0"/>
              </a:spcAft>
              <a:buClr>
                <a:srgbClr val="004E6C"/>
              </a:buClr>
              <a:buSzPts val="2000"/>
              <a:buChar char="–"/>
            </a:pPr>
            <a:r>
              <a:rPr lang="en-US" sz="2000">
                <a:solidFill>
                  <a:srgbClr val="004E6C"/>
                </a:solidFill>
              </a:rPr>
              <a:t>Variables</a:t>
            </a:r>
            <a:endParaRPr/>
          </a:p>
          <a:p>
            <a:pPr marL="742950" lvl="1" indent="-285750" algn="just" rtl="0">
              <a:spcBef>
                <a:spcPts val="400"/>
              </a:spcBef>
              <a:spcAft>
                <a:spcPts val="0"/>
              </a:spcAft>
              <a:buClr>
                <a:srgbClr val="004E6C"/>
              </a:buClr>
              <a:buSzPts val="2000"/>
              <a:buChar char="–"/>
            </a:pPr>
            <a:r>
              <a:rPr lang="en-US" sz="2000">
                <a:solidFill>
                  <a:srgbClr val="004E6C"/>
                </a:solidFill>
              </a:rPr>
              <a:t>Strings</a:t>
            </a:r>
            <a:endParaRPr/>
          </a:p>
          <a:p>
            <a:pPr marL="742950" lvl="1" indent="-285750" algn="just" rtl="0">
              <a:spcBef>
                <a:spcPts val="400"/>
              </a:spcBef>
              <a:spcAft>
                <a:spcPts val="0"/>
              </a:spcAft>
              <a:buClr>
                <a:srgbClr val="004E6C"/>
              </a:buClr>
              <a:buSzPts val="2000"/>
              <a:buChar char="–"/>
            </a:pPr>
            <a:r>
              <a:rPr lang="en-US" sz="2000">
                <a:solidFill>
                  <a:srgbClr val="004E6C"/>
                </a:solidFill>
              </a:rPr>
              <a:t>Operators</a:t>
            </a:r>
            <a:endParaRPr/>
          </a:p>
          <a:p>
            <a:pPr marL="742950" lvl="1" indent="-285750" algn="just" rtl="0">
              <a:spcBef>
                <a:spcPts val="400"/>
              </a:spcBef>
              <a:spcAft>
                <a:spcPts val="0"/>
              </a:spcAft>
              <a:buClr>
                <a:srgbClr val="004E6C"/>
              </a:buClr>
              <a:buSzPts val="2000"/>
              <a:buChar char="–"/>
            </a:pPr>
            <a:r>
              <a:rPr lang="en-US" sz="2000">
                <a:solidFill>
                  <a:srgbClr val="004E6C"/>
                </a:solidFill>
              </a:rPr>
              <a:t>Special character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Lets Identify the following:</a:t>
            </a:r>
            <a:endParaRPr/>
          </a:p>
        </p:txBody>
      </p:sp>
      <p:sp>
        <p:nvSpPr>
          <p:cNvPr id="124" name="Google Shape;124;p9"/>
          <p:cNvSpPr/>
          <p:nvPr/>
        </p:nvSpPr>
        <p:spPr>
          <a:xfrm>
            <a:off x="2286000" y="1524000"/>
            <a:ext cx="1371600" cy="1369219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square</a:t>
            </a: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9"/>
          <p:cNvSpPr/>
          <p:nvPr/>
        </p:nvSpPr>
        <p:spPr>
          <a:xfrm>
            <a:off x="2264664" y="3409950"/>
            <a:ext cx="1316736" cy="131445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ellipse</a:t>
            </a: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9"/>
          <p:cNvSpPr/>
          <p:nvPr/>
        </p:nvSpPr>
        <p:spPr>
          <a:xfrm>
            <a:off x="2286000" y="5257800"/>
            <a:ext cx="1371600" cy="492919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circle</a:t>
            </a: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9"/>
          <p:cNvSpPr/>
          <p:nvPr/>
        </p:nvSpPr>
        <p:spPr>
          <a:xfrm>
            <a:off x="5029200" y="1524000"/>
            <a:ext cx="1371600" cy="1369219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circle</a:t>
            </a: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9"/>
          <p:cNvSpPr/>
          <p:nvPr/>
        </p:nvSpPr>
        <p:spPr>
          <a:xfrm>
            <a:off x="5084064" y="3429000"/>
            <a:ext cx="1316736" cy="131445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square</a:t>
            </a: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9"/>
          <p:cNvSpPr/>
          <p:nvPr/>
        </p:nvSpPr>
        <p:spPr>
          <a:xfrm>
            <a:off x="5029200" y="5257800"/>
            <a:ext cx="1371600" cy="492919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ellipse</a:t>
            </a: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Lpu theme final with copyright">
  <a:themeElements>
    <a:clrScheme name="Custom 1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009DD9"/>
      </a:accent4>
      <a:accent5>
        <a:srgbClr val="009DD9"/>
      </a:accent5>
      <a:accent6>
        <a:srgbClr val="009DD9"/>
      </a:accent6>
      <a:hlink>
        <a:srgbClr val="009DD9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1630</Words>
  <Application>Microsoft Office PowerPoint</Application>
  <PresentationFormat>On-screen Show (4:3)</PresentationFormat>
  <Paragraphs>434</Paragraphs>
  <Slides>43</Slides>
  <Notes>43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2" baseType="lpstr">
      <vt:lpstr>Open Sans</vt:lpstr>
      <vt:lpstr>Courier New</vt:lpstr>
      <vt:lpstr>Arial Black</vt:lpstr>
      <vt:lpstr>Calibri</vt:lpstr>
      <vt:lpstr>Arial Rounded</vt:lpstr>
      <vt:lpstr>Arial</vt:lpstr>
      <vt:lpstr>Times New Roman</vt:lpstr>
      <vt:lpstr>Questrial</vt:lpstr>
      <vt:lpstr>Lpu theme final with copyright</vt:lpstr>
      <vt:lpstr>CSE101-Lec#1</vt:lpstr>
      <vt:lpstr>OUTLINE</vt:lpstr>
      <vt:lpstr>Language: its influence in our life</vt:lpstr>
      <vt:lpstr>Introduction to C </vt:lpstr>
      <vt:lpstr>Character Set</vt:lpstr>
      <vt:lpstr>Meaningfulness</vt:lpstr>
      <vt:lpstr>Token </vt:lpstr>
      <vt:lpstr>Token</vt:lpstr>
      <vt:lpstr>Lets Identify the following:</vt:lpstr>
      <vt:lpstr>Identifiers</vt:lpstr>
      <vt:lpstr>Rules for naming an Identifier</vt:lpstr>
      <vt:lpstr>Some Identifiers</vt:lpstr>
      <vt:lpstr>C Keywords </vt:lpstr>
      <vt:lpstr>List of C Keywords </vt:lpstr>
      <vt:lpstr>PowerPoint Presentation</vt:lpstr>
      <vt:lpstr>PowerPoint Presentation</vt:lpstr>
      <vt:lpstr>PowerPoint Presentation</vt:lpstr>
      <vt:lpstr>Data Types</vt:lpstr>
      <vt:lpstr>PowerPoint Presentation</vt:lpstr>
      <vt:lpstr>My-Car</vt:lpstr>
      <vt:lpstr>My-Grades</vt:lpstr>
      <vt:lpstr>PowerPoint Presentation</vt:lpstr>
      <vt:lpstr>Classification of Data Types</vt:lpstr>
      <vt:lpstr>PowerPoint Presentation</vt:lpstr>
      <vt:lpstr>List of Data Types (Size of the data type depends upon the compiler also, following sizes may vary also, as per different compilers)</vt:lpstr>
      <vt:lpstr>Integer </vt:lpstr>
      <vt:lpstr>PowerPoint Presentation</vt:lpstr>
      <vt:lpstr>PowerPoint Presentation</vt:lpstr>
      <vt:lpstr>PowerPoint Presentation</vt:lpstr>
      <vt:lpstr>Float </vt:lpstr>
      <vt:lpstr>PowerPoint Presentation</vt:lpstr>
      <vt:lpstr>PowerPoint Presentation</vt:lpstr>
      <vt:lpstr>Character </vt:lpstr>
      <vt:lpstr>PowerPoint Presentation</vt:lpstr>
      <vt:lpstr>Format Specifier</vt:lpstr>
      <vt:lpstr>PowerPoint Presentation</vt:lpstr>
      <vt:lpstr>PowerPoint Presentation</vt:lpstr>
      <vt:lpstr>Q1</vt:lpstr>
      <vt:lpstr>Q2</vt:lpstr>
      <vt:lpstr>Q3</vt:lpstr>
      <vt:lpstr>Q4</vt:lpstr>
      <vt:lpstr>Q5</vt:lpstr>
      <vt:lpstr>Next Lecture: Constants Variables Expressions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CSE101-Lec#3</dc:title>
  <dc:creator>Aman</dc:creator>
  <cp:lastModifiedBy>hp</cp:lastModifiedBy>
  <cp:revision>5</cp:revision>
  <dcterms:created xsi:type="dcterms:W3CDTF">2014-05-05T09:47:52Z</dcterms:created>
  <dcterms:modified xsi:type="dcterms:W3CDTF">2023-01-18T09:29:10Z</dcterms:modified>
</cp:coreProperties>
</file>