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75" r:id="rId2"/>
    <p:sldId id="256" r:id="rId3"/>
    <p:sldId id="257" r:id="rId4"/>
    <p:sldId id="279" r:id="rId5"/>
    <p:sldId id="280" r:id="rId6"/>
    <p:sldId id="281" r:id="rId7"/>
    <p:sldId id="258" r:id="rId8"/>
    <p:sldId id="259" r:id="rId9"/>
    <p:sldId id="260" r:id="rId10"/>
    <p:sldId id="261" r:id="rId11"/>
    <p:sldId id="262" r:id="rId12"/>
    <p:sldId id="263" r:id="rId13"/>
    <p:sldId id="264" r:id="rId14"/>
    <p:sldId id="265" r:id="rId15"/>
    <p:sldId id="267" r:id="rId16"/>
    <p:sldId id="266" r:id="rId17"/>
    <p:sldId id="268" r:id="rId18"/>
    <p:sldId id="269" r:id="rId19"/>
    <p:sldId id="270" r:id="rId20"/>
    <p:sldId id="271" r:id="rId21"/>
    <p:sldId id="277"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701A4E-CEA0-48D8-BF8D-67111B6E0E51}" type="datetimeFigureOut">
              <a:rPr lang="en-US" smtClean="0"/>
              <a:pPr/>
              <a:t>1/24/2022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0B2FB8-141C-472F-8A54-AB831997ED1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9EC4FE-F1E8-414F-BE4F-A0AB1DA657BB}" type="slidenum">
              <a:rPr lang="en-GB" smtClean="0"/>
              <a:pPr fontAlgn="base">
                <a:spcBef>
                  <a:spcPct val="0"/>
                </a:spcBef>
                <a:spcAft>
                  <a:spcPct val="0"/>
                </a:spcAft>
                <a:defRPr/>
              </a:pPr>
              <a:t>1</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AF6064B-0977-42E8-81B8-7154A57E8965}" type="datetimeFigureOut">
              <a:rPr lang="en-US" smtClean="0"/>
              <a:pPr/>
              <a:t>1/24/2022</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5F19184-DF19-42FA-826F-ACC7D3D6D58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AF6064B-0977-42E8-81B8-7154A57E8965}" type="datetimeFigureOut">
              <a:rPr lang="en-US" smtClean="0"/>
              <a:pPr/>
              <a:t>1/24/2022</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5F19184-DF19-42FA-826F-ACC7D3D6D58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AF6064B-0977-42E8-81B8-7154A57E8965}" type="datetimeFigureOut">
              <a:rPr lang="en-US" smtClean="0"/>
              <a:pPr/>
              <a:t>1/24/2022</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85F19184-DF19-42FA-826F-ACC7D3D6D58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AF6064B-0977-42E8-81B8-7154A57E8965}" type="datetimeFigureOut">
              <a:rPr lang="en-US" smtClean="0"/>
              <a:pPr/>
              <a:t>1/24/2022</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F19184-DF19-42FA-826F-ACC7D3D6D58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AF6064B-0977-42E8-81B8-7154A57E8965}" type="datetimeFigureOut">
              <a:rPr lang="en-US" smtClean="0"/>
              <a:pPr/>
              <a:t>1/24/2022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F19184-DF19-42FA-826F-ACC7D3D6D58E}"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AF6064B-0977-42E8-81B8-7154A57E8965}" type="datetimeFigureOut">
              <a:rPr lang="en-US" smtClean="0"/>
              <a:pPr/>
              <a:t>1/24/2022</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5F19184-DF19-42FA-826F-ACC7D3D6D58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403225" y="307975"/>
            <a:ext cx="4067175" cy="523875"/>
          </a:xfrm>
          <a:prstGeom prst="rect">
            <a:avLst/>
          </a:prstGeom>
          <a:solidFill>
            <a:schemeClr val="accent6">
              <a:lumMod val="20000"/>
              <a:lumOff val="80000"/>
            </a:schemeClr>
          </a:solidFill>
          <a:ln w="9525">
            <a:noFill/>
            <a:miter lim="800000"/>
            <a:headEnd/>
            <a:tailEnd/>
          </a:ln>
        </p:spPr>
        <p:txBody>
          <a:bodyPr wrap="none">
            <a:spAutoFit/>
          </a:bodyPr>
          <a:lstStyle/>
          <a:p>
            <a:pPr fontAlgn="auto">
              <a:spcBef>
                <a:spcPts val="0"/>
              </a:spcBef>
              <a:spcAft>
                <a:spcPts val="0"/>
              </a:spcAft>
              <a:defRPr/>
            </a:pPr>
            <a:r>
              <a:rPr lang="en-US" sz="2800" b="1" dirty="0">
                <a:latin typeface="Times New Roman" pitchFamily="18" charset="0"/>
                <a:cs typeface="Times New Roman" pitchFamily="18" charset="0"/>
              </a:rPr>
              <a:t>Sustainable Development</a:t>
            </a:r>
          </a:p>
        </p:txBody>
      </p:sp>
      <p:sp>
        <p:nvSpPr>
          <p:cNvPr id="18435" name="Text Box 5"/>
          <p:cNvSpPr txBox="1">
            <a:spLocks noChangeArrowheads="1"/>
          </p:cNvSpPr>
          <p:nvPr/>
        </p:nvSpPr>
        <p:spPr bwMode="auto">
          <a:xfrm>
            <a:off x="152400" y="3432175"/>
            <a:ext cx="8839200" cy="3170238"/>
          </a:xfrm>
          <a:prstGeom prst="rect">
            <a:avLst/>
          </a:prstGeom>
          <a:noFill/>
          <a:ln w="9525">
            <a:noFill/>
            <a:miter lim="800000"/>
            <a:headEnd/>
            <a:tailEnd/>
          </a:ln>
        </p:spPr>
        <p:txBody>
          <a:bodyPr>
            <a:spAutoFit/>
          </a:bodyPr>
          <a:lstStyle/>
          <a:p>
            <a:pPr algn="just"/>
            <a:r>
              <a:rPr lang="en-US" sz="2000">
                <a:latin typeface="Cambria" pitchFamily="18" charset="0"/>
              </a:rPr>
              <a:t>The concept of sustainable development can be interpreted in many different ways, but at its core is an approach to development that looks to balance different, and often competing, needs against an awareness of the environmental, social and economic limitations we face as a society.</a:t>
            </a:r>
          </a:p>
          <a:p>
            <a:pPr algn="just"/>
            <a:endParaRPr lang="en-US" sz="2000">
              <a:latin typeface="Cambria" pitchFamily="18" charset="0"/>
            </a:endParaRPr>
          </a:p>
          <a:p>
            <a:pPr algn="just"/>
            <a:r>
              <a:rPr lang="en-US" sz="2000">
                <a:latin typeface="Cambria" pitchFamily="18" charset="0"/>
              </a:rPr>
              <a:t>All too often, development is driven by one particular need, without fully considering the wider or future impacts. We are already seeing the damage this kind of approach can cause, from large-scale financial crises caused by irresponsible banking, to changes in global climate resulting from our dependence on fossil fuel-based energy sources. </a:t>
            </a:r>
          </a:p>
        </p:txBody>
      </p:sp>
      <p:pic>
        <p:nvPicPr>
          <p:cNvPr id="18436" name="Picture 8" descr="MPj04371850000[1]"/>
          <p:cNvPicPr>
            <a:picLocks noChangeAspect="1" noChangeArrowheads="1"/>
          </p:cNvPicPr>
          <p:nvPr/>
        </p:nvPicPr>
        <p:blipFill>
          <a:blip r:embed="rId3"/>
          <a:srcRect/>
          <a:stretch>
            <a:fillRect/>
          </a:stretch>
        </p:blipFill>
        <p:spPr bwMode="auto">
          <a:xfrm>
            <a:off x="6145213" y="26988"/>
            <a:ext cx="2971800" cy="2894012"/>
          </a:xfrm>
          <a:prstGeom prst="rect">
            <a:avLst/>
          </a:prstGeom>
          <a:noFill/>
          <a:ln w="9525">
            <a:noFill/>
            <a:miter lim="800000"/>
            <a:headEnd/>
            <a:tailEnd/>
          </a:ln>
        </p:spPr>
      </p:pic>
      <p:sp>
        <p:nvSpPr>
          <p:cNvPr id="6" name="Rectangle 5"/>
          <p:cNvSpPr/>
          <p:nvPr/>
        </p:nvSpPr>
        <p:spPr>
          <a:xfrm>
            <a:off x="323850" y="1127125"/>
            <a:ext cx="5486400" cy="1938338"/>
          </a:xfrm>
          <a:prstGeom prst="rect">
            <a:avLst/>
          </a:prstGeom>
        </p:spPr>
        <p:txBody>
          <a:bodyPr>
            <a:spAutoFit/>
          </a:bodyPr>
          <a:lstStyle/>
          <a:p>
            <a:pPr algn="ctr" fontAlgn="auto">
              <a:spcBef>
                <a:spcPts val="0"/>
              </a:spcBef>
              <a:spcAft>
                <a:spcPts val="0"/>
              </a:spcAft>
              <a:defRPr/>
            </a:pPr>
            <a:r>
              <a:rPr lang="en-US" sz="2400" b="1" dirty="0">
                <a:solidFill>
                  <a:schemeClr val="accent1">
                    <a:lumMod val="75000"/>
                  </a:schemeClr>
                </a:solidFill>
                <a:latin typeface="Times New Roman" pitchFamily="18" charset="0"/>
                <a:cs typeface="Times New Roman" pitchFamily="18" charset="0"/>
              </a:rPr>
              <a:t>The term </a:t>
            </a:r>
            <a:r>
              <a:rPr lang="en-US" sz="2400" b="1" i="1" dirty="0">
                <a:solidFill>
                  <a:schemeClr val="accent1">
                    <a:lumMod val="75000"/>
                  </a:schemeClr>
                </a:solidFill>
                <a:latin typeface="Times New Roman" pitchFamily="18" charset="0"/>
                <a:cs typeface="Times New Roman" pitchFamily="18" charset="0"/>
              </a:rPr>
              <a:t>sustainable development </a:t>
            </a:r>
            <a:r>
              <a:rPr lang="en-US" sz="2400" b="1" dirty="0">
                <a:solidFill>
                  <a:schemeClr val="accent1">
                    <a:lumMod val="75000"/>
                  </a:schemeClr>
                </a:solidFill>
                <a:latin typeface="Times New Roman" pitchFamily="18" charset="0"/>
                <a:cs typeface="Times New Roman" pitchFamily="18" charset="0"/>
              </a:rPr>
              <a:t>refers to the development that meets the needs of the present without compromising the ability of  the future generations to meet their own needs.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srcRect/>
          <a:stretch>
            <a:fillRect/>
          </a:stretch>
        </p:blipFill>
        <p:spPr bwMode="auto">
          <a:xfrm>
            <a:off x="357158" y="357166"/>
            <a:ext cx="7786742" cy="628654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srcRect/>
          <a:stretch>
            <a:fillRect/>
          </a:stretch>
        </p:blipFill>
        <p:spPr bwMode="auto">
          <a:xfrm>
            <a:off x="0" y="0"/>
            <a:ext cx="8286776"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srcRect/>
          <a:stretch>
            <a:fillRect/>
          </a:stretch>
        </p:blipFill>
        <p:spPr bwMode="auto">
          <a:xfrm>
            <a:off x="285720" y="285728"/>
            <a:ext cx="7858180" cy="60722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srcRect/>
          <a:stretch>
            <a:fillRect/>
          </a:stretch>
        </p:blipFill>
        <p:spPr bwMode="auto">
          <a:xfrm>
            <a:off x="500034" y="214290"/>
            <a:ext cx="7786742" cy="621510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srcRect/>
          <a:stretch>
            <a:fillRect/>
          </a:stretch>
        </p:blipFill>
        <p:spPr bwMode="auto">
          <a:xfrm>
            <a:off x="357158" y="214290"/>
            <a:ext cx="7858180" cy="628654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srcRect/>
          <a:stretch>
            <a:fillRect/>
          </a:stretch>
        </p:blipFill>
        <p:spPr bwMode="auto">
          <a:xfrm>
            <a:off x="357158" y="285728"/>
            <a:ext cx="7786742" cy="621510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srcRect/>
          <a:stretch>
            <a:fillRect/>
          </a:stretch>
        </p:blipFill>
        <p:spPr bwMode="auto">
          <a:xfrm>
            <a:off x="428596" y="357166"/>
            <a:ext cx="7715304" cy="607223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a:srcRect/>
          <a:stretch>
            <a:fillRect/>
          </a:stretch>
        </p:blipFill>
        <p:spPr bwMode="auto">
          <a:xfrm>
            <a:off x="357158" y="142852"/>
            <a:ext cx="7858180" cy="635798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a:srcRect/>
          <a:stretch>
            <a:fillRect/>
          </a:stretch>
        </p:blipFill>
        <p:spPr bwMode="auto">
          <a:xfrm>
            <a:off x="428596" y="214290"/>
            <a:ext cx="7786742" cy="62865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642910" y="428604"/>
            <a:ext cx="7786742" cy="591149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6386" name="Picture 2"/>
          <p:cNvPicPr>
            <a:picLocks noChangeAspect="1" noChangeArrowheads="1"/>
          </p:cNvPicPr>
          <p:nvPr/>
        </p:nvPicPr>
        <p:blipFill>
          <a:blip r:embed="rId2"/>
          <a:srcRect/>
          <a:stretch>
            <a:fillRect/>
          </a:stretch>
        </p:blipFill>
        <p:spPr bwMode="auto">
          <a:xfrm>
            <a:off x="357158" y="285728"/>
            <a:ext cx="7858180" cy="621510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ocial Issues and Environment - ppt download"/>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a:srcRect/>
          <a:stretch>
            <a:fillRect/>
          </a:stretch>
        </p:blipFill>
        <p:spPr bwMode="auto">
          <a:xfrm>
            <a:off x="357158" y="357166"/>
            <a:ext cx="7786742" cy="607223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srcRect/>
          <a:stretch>
            <a:fillRect/>
          </a:stretch>
        </p:blipFill>
        <p:spPr bwMode="auto">
          <a:xfrm>
            <a:off x="357158" y="202159"/>
            <a:ext cx="7858180" cy="622723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762000"/>
            <a:ext cx="7620000" cy="3970338"/>
          </a:xfrm>
          <a:prstGeom prst="rect">
            <a:avLst/>
          </a:prstGeom>
          <a:noFill/>
        </p:spPr>
        <p:txBody>
          <a:bodyPr>
            <a:spAutoFit/>
          </a:bodyPr>
          <a:lstStyle/>
          <a:p>
            <a:pPr marL="342900" indent="-342900">
              <a:buFontTx/>
              <a:buAutoNum type="arabicPeriod"/>
              <a:defRPr/>
            </a:pPr>
            <a:r>
              <a:rPr lang="en-US" b="1" dirty="0">
                <a:solidFill>
                  <a:srgbClr val="000000"/>
                </a:solidFill>
                <a:latin typeface="Roboto"/>
              </a:rPr>
              <a:t>What is sustainable development?</a:t>
            </a:r>
          </a:p>
          <a:p>
            <a:pPr>
              <a:defRPr/>
            </a:pPr>
            <a:endParaRPr lang="en-US" dirty="0">
              <a:solidFill>
                <a:srgbClr val="000000"/>
              </a:solidFill>
              <a:latin typeface="Roboto"/>
            </a:endParaRPr>
          </a:p>
          <a:p>
            <a:pPr marL="342900" indent="-342900">
              <a:buFontTx/>
              <a:buAutoNum type="alphaUcPeriod"/>
              <a:defRPr/>
            </a:pPr>
            <a:r>
              <a:rPr lang="en-US" dirty="0">
                <a:solidFill>
                  <a:srgbClr val="000000"/>
                </a:solidFill>
                <a:latin typeface="Roboto"/>
              </a:rPr>
              <a:t>The development that meets the needs of the present without compromising the ability of future generations to meet their own needs.</a:t>
            </a:r>
          </a:p>
          <a:p>
            <a:pPr>
              <a:defRPr/>
            </a:pPr>
            <a:endParaRPr lang="en-US" dirty="0">
              <a:solidFill>
                <a:srgbClr val="000000"/>
              </a:solidFill>
              <a:latin typeface="Roboto"/>
            </a:endParaRPr>
          </a:p>
          <a:p>
            <a:pPr>
              <a:defRPr/>
            </a:pPr>
            <a:r>
              <a:rPr lang="en-US" dirty="0">
                <a:solidFill>
                  <a:srgbClr val="000000"/>
                </a:solidFill>
                <a:latin typeface="Roboto"/>
              </a:rPr>
              <a:t>B. To conserve natural resources and to develop alternate sources of power while reducing pollution and harm to the environment.</a:t>
            </a:r>
          </a:p>
          <a:p>
            <a:pPr>
              <a:defRPr/>
            </a:pPr>
            <a:endParaRPr lang="en-US" dirty="0">
              <a:solidFill>
                <a:srgbClr val="000000"/>
              </a:solidFill>
              <a:latin typeface="Roboto"/>
            </a:endParaRPr>
          </a:p>
          <a:p>
            <a:pPr>
              <a:defRPr/>
            </a:pPr>
            <a:r>
              <a:rPr lang="en-US" dirty="0">
                <a:solidFill>
                  <a:srgbClr val="000000"/>
                </a:solidFill>
                <a:latin typeface="Roboto"/>
              </a:rPr>
              <a:t>C. It is the practice of developing land and construction projects in a manner that reduces their impact on the environment by allowing them to create energy efficient models of self-sufficiency. </a:t>
            </a:r>
          </a:p>
          <a:p>
            <a:pPr>
              <a:defRPr/>
            </a:pPr>
            <a:endParaRPr lang="en-US" dirty="0">
              <a:solidFill>
                <a:srgbClr val="000000"/>
              </a:solidFill>
              <a:latin typeface="Roboto"/>
            </a:endParaRPr>
          </a:p>
          <a:p>
            <a:pPr>
              <a:defRPr/>
            </a:pPr>
            <a:r>
              <a:rPr lang="en-US" dirty="0">
                <a:solidFill>
                  <a:srgbClr val="000000"/>
                </a:solidFill>
                <a:latin typeface="Roboto"/>
              </a:rPr>
              <a:t>D. All of the above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500" y="990600"/>
            <a:ext cx="8001000" cy="4800600"/>
          </a:xfrm>
          <a:prstGeom prst="rect">
            <a:avLst/>
          </a:prstGeom>
          <a:noFill/>
        </p:spPr>
        <p:txBody>
          <a:bodyPr>
            <a:spAutoFit/>
          </a:bodyPr>
          <a:lstStyle/>
          <a:p>
            <a:pPr>
              <a:defRPr/>
            </a:pPr>
            <a:r>
              <a:rPr lang="en-US" b="1" dirty="0">
                <a:solidFill>
                  <a:srgbClr val="000000"/>
                </a:solidFill>
                <a:latin typeface="Roboto"/>
              </a:rPr>
              <a:t>What are the Primary Goals of Sustainability?</a:t>
            </a:r>
            <a:endParaRPr lang="en-US" dirty="0">
              <a:solidFill>
                <a:srgbClr val="000000"/>
              </a:solidFill>
              <a:latin typeface="Roboto"/>
            </a:endParaRPr>
          </a:p>
          <a:p>
            <a:pPr>
              <a:defRPr/>
            </a:pPr>
            <a:r>
              <a:rPr lang="en-US" dirty="0">
                <a:solidFill>
                  <a:srgbClr val="000000"/>
                </a:solidFill>
                <a:latin typeface="Roboto"/>
              </a:rPr>
              <a:t>I. The end of poverty and hunger</a:t>
            </a:r>
          </a:p>
          <a:p>
            <a:pPr>
              <a:defRPr/>
            </a:pPr>
            <a:r>
              <a:rPr lang="en-US" dirty="0">
                <a:solidFill>
                  <a:srgbClr val="000000"/>
                </a:solidFill>
                <a:latin typeface="Roboto"/>
              </a:rPr>
              <a:t>II. Better standards of education and healthcare - particularly as it pertains to water quality and better sanitation</a:t>
            </a:r>
          </a:p>
          <a:p>
            <a:pPr>
              <a:defRPr/>
            </a:pPr>
            <a:r>
              <a:rPr lang="en-US" dirty="0">
                <a:solidFill>
                  <a:srgbClr val="000000"/>
                </a:solidFill>
                <a:latin typeface="Roboto"/>
              </a:rPr>
              <a:t>III. To achieve gender equality</a:t>
            </a:r>
          </a:p>
          <a:p>
            <a:pPr>
              <a:defRPr/>
            </a:pPr>
            <a:r>
              <a:rPr lang="en-US" dirty="0">
                <a:solidFill>
                  <a:srgbClr val="000000"/>
                </a:solidFill>
                <a:latin typeface="Roboto"/>
              </a:rPr>
              <a:t>IV. Sustainable economic growth while promoting jobs and stronger economies</a:t>
            </a:r>
          </a:p>
          <a:p>
            <a:pPr>
              <a:defRPr/>
            </a:pPr>
            <a:endParaRPr lang="en-US" dirty="0">
              <a:solidFill>
                <a:srgbClr val="000000"/>
              </a:solidFill>
              <a:latin typeface="Roboto"/>
            </a:endParaRPr>
          </a:p>
          <a:p>
            <a:pPr>
              <a:defRPr/>
            </a:pPr>
            <a:r>
              <a:rPr lang="en-US" dirty="0">
                <a:solidFill>
                  <a:srgbClr val="000000"/>
                </a:solidFill>
                <a:latin typeface="Roboto"/>
              </a:rPr>
              <a:t>Code:</a:t>
            </a:r>
          </a:p>
          <a:p>
            <a:pPr>
              <a:defRPr/>
            </a:pPr>
            <a:endParaRPr lang="en-US" dirty="0">
              <a:solidFill>
                <a:srgbClr val="000000"/>
              </a:solidFill>
              <a:latin typeface="Roboto"/>
            </a:endParaRPr>
          </a:p>
          <a:p>
            <a:pPr marL="342900" indent="-342900">
              <a:buFontTx/>
              <a:buAutoNum type="alphaUcPeriod"/>
              <a:defRPr/>
            </a:pPr>
            <a:r>
              <a:rPr lang="en-US" dirty="0">
                <a:solidFill>
                  <a:srgbClr val="000000"/>
                </a:solidFill>
                <a:latin typeface="Roboto"/>
              </a:rPr>
              <a:t>I, II &amp; III</a:t>
            </a:r>
          </a:p>
          <a:p>
            <a:pPr marL="342900" indent="-342900">
              <a:buFontTx/>
              <a:buAutoNum type="alphaUcPeriod"/>
              <a:defRPr/>
            </a:pPr>
            <a:endParaRPr lang="en-US" dirty="0">
              <a:solidFill>
                <a:srgbClr val="000000"/>
              </a:solidFill>
              <a:latin typeface="Roboto"/>
            </a:endParaRPr>
          </a:p>
          <a:p>
            <a:pPr>
              <a:defRPr/>
            </a:pPr>
            <a:r>
              <a:rPr lang="en-US" dirty="0">
                <a:solidFill>
                  <a:srgbClr val="000000"/>
                </a:solidFill>
                <a:latin typeface="Roboto"/>
              </a:rPr>
              <a:t>B. I, III &amp; IV</a:t>
            </a:r>
          </a:p>
          <a:p>
            <a:pPr>
              <a:defRPr/>
            </a:pPr>
            <a:endParaRPr lang="en-US" dirty="0">
              <a:solidFill>
                <a:srgbClr val="000000"/>
              </a:solidFill>
              <a:latin typeface="Roboto"/>
            </a:endParaRPr>
          </a:p>
          <a:p>
            <a:pPr>
              <a:defRPr/>
            </a:pPr>
            <a:r>
              <a:rPr lang="en-US" dirty="0">
                <a:solidFill>
                  <a:srgbClr val="000000"/>
                </a:solidFill>
                <a:latin typeface="Roboto"/>
              </a:rPr>
              <a:t>C. I &amp; III</a:t>
            </a:r>
          </a:p>
          <a:p>
            <a:pPr>
              <a:defRPr/>
            </a:pPr>
            <a:endParaRPr lang="en-US" dirty="0">
              <a:solidFill>
                <a:srgbClr val="000000"/>
              </a:solidFill>
              <a:latin typeface="Roboto"/>
            </a:endParaRPr>
          </a:p>
          <a:p>
            <a:pPr>
              <a:defRPr/>
            </a:pPr>
            <a:r>
              <a:rPr lang="en-US" dirty="0">
                <a:solidFill>
                  <a:srgbClr val="000000"/>
                </a:solidFill>
                <a:latin typeface="Roboto"/>
              </a:rPr>
              <a:t>D. I, II, III &amp; IV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p:cNvSpPr txBox="1">
            <a:spLocks noChangeArrowheads="1"/>
          </p:cNvSpPr>
          <p:nvPr/>
        </p:nvSpPr>
        <p:spPr bwMode="auto">
          <a:xfrm>
            <a:off x="1371600" y="1143000"/>
            <a:ext cx="6858000" cy="2032000"/>
          </a:xfrm>
          <a:prstGeom prst="rect">
            <a:avLst/>
          </a:prstGeom>
          <a:noFill/>
          <a:ln w="9525">
            <a:noFill/>
            <a:miter lim="800000"/>
            <a:headEnd/>
            <a:tailEnd/>
          </a:ln>
        </p:spPr>
        <p:txBody>
          <a:bodyPr>
            <a:spAutoFit/>
          </a:bodyPr>
          <a:lstStyle/>
          <a:p>
            <a:r>
              <a:rPr lang="en-US" altLang="en-US" b="1">
                <a:solidFill>
                  <a:srgbClr val="000000"/>
                </a:solidFill>
                <a:latin typeface="Roboto"/>
              </a:rPr>
              <a:t>When was the term ‘Sustainable Development’ came into existence?</a:t>
            </a:r>
          </a:p>
          <a:p>
            <a:endParaRPr lang="en-US" altLang="en-US">
              <a:solidFill>
                <a:srgbClr val="000000"/>
              </a:solidFill>
              <a:latin typeface="Roboto"/>
            </a:endParaRPr>
          </a:p>
          <a:p>
            <a:r>
              <a:rPr lang="en-US" altLang="en-US">
                <a:solidFill>
                  <a:srgbClr val="000000"/>
                </a:solidFill>
                <a:latin typeface="Roboto"/>
              </a:rPr>
              <a:t>A. 1987</a:t>
            </a:r>
          </a:p>
          <a:p>
            <a:r>
              <a:rPr lang="en-US" altLang="en-US">
                <a:solidFill>
                  <a:srgbClr val="000000"/>
                </a:solidFill>
                <a:latin typeface="Roboto"/>
              </a:rPr>
              <a:t>B. 1980</a:t>
            </a:r>
          </a:p>
          <a:p>
            <a:r>
              <a:rPr lang="en-US" altLang="en-US">
                <a:solidFill>
                  <a:srgbClr val="000000"/>
                </a:solidFill>
                <a:latin typeface="Roboto"/>
              </a:rPr>
              <a:t>C. 1978</a:t>
            </a:r>
          </a:p>
          <a:p>
            <a:r>
              <a:rPr lang="en-US" altLang="en-US">
                <a:solidFill>
                  <a:srgbClr val="000000"/>
                </a:solidFill>
                <a:latin typeface="Roboto"/>
              </a:rPr>
              <a:t>D. 1992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428596" y="357166"/>
            <a:ext cx="7643866" cy="607223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srcRect/>
          <a:stretch>
            <a:fillRect/>
          </a:stretch>
        </p:blipFill>
        <p:spPr bwMode="auto">
          <a:xfrm>
            <a:off x="357158" y="285728"/>
            <a:ext cx="7786742" cy="621510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srcRect/>
          <a:stretch>
            <a:fillRect/>
          </a:stretch>
        </p:blipFill>
        <p:spPr bwMode="auto">
          <a:xfrm>
            <a:off x="428596" y="214290"/>
            <a:ext cx="7429552" cy="642942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TotalTime>
  <Words>326</Words>
  <Application>Microsoft Office PowerPoint</Application>
  <PresentationFormat>On-screen Show (4:3)</PresentationFormat>
  <Paragraphs>36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5</cp:revision>
  <dcterms:created xsi:type="dcterms:W3CDTF">2022-01-21T11:05:01Z</dcterms:created>
  <dcterms:modified xsi:type="dcterms:W3CDTF">2022-01-24T06:06:26Z</dcterms:modified>
</cp:coreProperties>
</file>