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 id="321" r:id="rId62"/>
    <p:sldId id="322" r:id="rId63"/>
    <p:sldId id="323" r:id="rId64"/>
    <p:sldId id="324"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iKSJztRgj3Y3gsxr/oKTsQ3p9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6FABC2-2F31-40BF-AE58-049FE1229BE6}">
  <a:tblStyle styleId="{AE6FABC2-2F31-40BF-AE58-049FE1229B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3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feccf30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3ffeccf30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ffeccf30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ffeccf30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ffeccf30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3ffeccf30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ffeccf30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13ffeccf30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ffeccf3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3ffeccf30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https://www.computerhope.com/issues/ch001838.htm</a:t>
            </a:r>
            <a:endParaRPr/>
          </a:p>
          <a:p>
            <a:pPr marL="0" lvl="0" indent="0" algn="l" rtl="0">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40</a:t>
            </a:fld>
            <a:endParaRPr/>
          </a:p>
        </p:txBody>
      </p:sp>
      <p:sp>
        <p:nvSpPr>
          <p:cNvPr id="404" name="Google Shape;404;p35: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5" name="Google Shape;405;p35: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4" name="Google Shape;434;p36: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5" name="Google Shape;435;p36: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6" name="Google Shape;436;p36: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5" name="Google Shape;445;p37: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6" name="Google Shape;446;p37: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47" name="Google Shape;447;p37: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8" name="Google Shape;4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0" name="Google Shape;460;p38: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1" name="Google Shape;461;p38: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2" name="Google Shape;462;p38: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2" name="Google Shape;472;p39: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3" name="Google Shape;473;p39: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4" name="Google Shape;474;p39: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5" name="Google Shape;47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4" name="Google Shape;484;p40: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5" name="Google Shape;485;p40: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6" name="Google Shape;486;p40: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5" name="Google Shape;495;p41: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6" name="Google Shape;496;p41: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41: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8" name="Google Shape;49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47</a:t>
            </a:fld>
            <a:endParaRPr/>
          </a:p>
        </p:txBody>
      </p:sp>
      <p:sp>
        <p:nvSpPr>
          <p:cNvPr id="506" name="Google Shape;506;p42: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7" name="Google Shape;507;p42: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6" name="Google Shape;516;p43: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7" name="Google Shape;517;p43: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8" name="Google Shape;518;p43: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9" name="Google Shape;51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29" name="Google Shape;529;p44: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30" name="Google Shape;530;p44: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1" name="Google Shape;531;p44: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2" name="Google Shape;53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0" name="Google Shape;5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3ffeccf302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0" name="Google Shape;550;g13ffeccf302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13ffeccf302_0_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3ffeccf30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60" name="Google Shape;560;g13ffeccf30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13ffeccf302_0_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6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7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7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7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6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6"/>
          <p:cNvSpPr>
            <a:spLocks noGrp="1"/>
          </p:cNvSpPr>
          <p:nvPr>
            <p:ph type="pic" idx="2"/>
          </p:nvPr>
        </p:nvSpPr>
        <p:spPr>
          <a:xfrm>
            <a:off x="1792288" y="612775"/>
            <a:ext cx="5486400" cy="4114800"/>
          </a:xfrm>
          <a:prstGeom prst="rect">
            <a:avLst/>
          </a:prstGeom>
          <a:noFill/>
          <a:ln>
            <a:noFill/>
          </a:ln>
        </p:spPr>
      </p:sp>
      <p:sp>
        <p:nvSpPr>
          <p:cNvPr id="45" name="Google Shape;45;p6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6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6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6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6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3ffeccf302_0_0"/>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360"/>
              </a:spcBef>
              <a:spcAft>
                <a:spcPts val="0"/>
              </a:spcAft>
              <a:buNone/>
            </a:pPr>
            <a:r>
              <a:rPr lang="en-US" sz="1800" b="1" i="0" u="none">
                <a:solidFill>
                  <a:srgbClr val="333333"/>
                </a:solidFill>
                <a:latin typeface="Times New Roman"/>
                <a:ea typeface="Times New Roman"/>
                <a:cs typeface="Times New Roman"/>
                <a:sym typeface="Times New Roman"/>
              </a:rPr>
              <a:t>Functions of 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Here are the following functions of process management in the operating system, such as: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Process creation and deletion.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Suspension and resumption.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Synchronization process</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Communication process</a:t>
            </a:r>
            <a:endParaRPr/>
          </a:p>
          <a:p>
            <a:pPr marL="342900" marR="0" lvl="0" indent="-228600" algn="just" rtl="0">
              <a:lnSpc>
                <a:spcPct val="100000"/>
              </a:lnSpc>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64" name="Google Shape;164;g13ffeccf302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pic>
        <p:nvPicPr>
          <p:cNvPr id="165" name="Google Shape;165;g13ffeccf302_0_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6" name="Google Shape;166;g13ffeccf302_0_0"/>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pic>
        <p:nvPicPr>
          <p:cNvPr id="172" name="Google Shape;172;p10" descr="Components of Operating System"/>
          <p:cNvPicPr preferRelativeResize="0">
            <a:picLocks noGrp="1"/>
          </p:cNvPicPr>
          <p:nvPr>
            <p:ph type="body" idx="1"/>
          </p:nvPr>
        </p:nvPicPr>
        <p:blipFill rotWithShape="1">
          <a:blip r:embed="rId3">
            <a:alphaModFix/>
          </a:blip>
          <a:srcRect/>
          <a:stretch/>
        </p:blipFill>
        <p:spPr>
          <a:xfrm>
            <a:off x="757237" y="765175"/>
            <a:ext cx="7415212" cy="5140325"/>
          </a:xfrm>
          <a:prstGeom prst="rect">
            <a:avLst/>
          </a:prstGeom>
          <a:noFill/>
          <a:ln>
            <a:noFill/>
          </a:ln>
        </p:spPr>
      </p:pic>
      <p:pic>
        <p:nvPicPr>
          <p:cNvPr id="173" name="Google Shape;173;p1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74" name="Google Shape;174;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dirty="0">
                <a:solidFill>
                  <a:srgbClr val="610B4B"/>
                </a:solidFill>
                <a:latin typeface="Times New Roman"/>
                <a:ea typeface="Times New Roman"/>
                <a:cs typeface="Times New Roman"/>
                <a:sym typeface="Times New Roman"/>
              </a:rPr>
              <a:t>File Management</a:t>
            </a:r>
            <a:endParaRPr dirty="0"/>
          </a:p>
          <a:p>
            <a:pPr marL="342900" marR="0" lvl="0" indent="-342900" algn="just"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A file is a </a:t>
            </a:r>
            <a:r>
              <a:rPr lang="en-US" sz="2400" b="0" i="0" u="none" dirty="0">
                <a:solidFill>
                  <a:srgbClr val="333333"/>
                </a:solidFill>
                <a:highlight>
                  <a:srgbClr val="FFFF00"/>
                </a:highlight>
                <a:latin typeface="Times New Roman"/>
                <a:ea typeface="Times New Roman"/>
                <a:cs typeface="Times New Roman"/>
                <a:sym typeface="Times New Roman"/>
              </a:rPr>
              <a:t>set of related information </a:t>
            </a:r>
            <a:r>
              <a:rPr lang="en-US" sz="2400" b="0" i="0" u="none" dirty="0">
                <a:solidFill>
                  <a:srgbClr val="333333"/>
                </a:solidFill>
                <a:latin typeface="Times New Roman"/>
                <a:ea typeface="Times New Roman"/>
                <a:cs typeface="Times New Roman"/>
                <a:sym typeface="Times New Roman"/>
              </a:rPr>
              <a:t>defined by its creator. It commonly represents programs (both source and object forms) and data. Data files can be alphabetic, numeric, or alphanumeric.</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1" i="0" u="none" dirty="0">
                <a:solidFill>
                  <a:srgbClr val="333333"/>
                </a:solidFill>
                <a:latin typeface="Times New Roman"/>
                <a:ea typeface="Times New Roman"/>
                <a:cs typeface="Times New Roman"/>
                <a:sym typeface="Times New Roman"/>
              </a:rPr>
              <a:t>Function of file management</a:t>
            </a:r>
            <a:endParaRPr dirty="0"/>
          </a:p>
          <a:p>
            <a:pPr marL="342900" marR="0" lvl="0" indent="-342900" algn="just"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The operating system has the following important activities in connection with file management:</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File and directory creation and deletion.</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For manipulating files and directories.</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Mapping files onto secondary storage.</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Backup files on stable storage media.</a:t>
            </a:r>
            <a:endParaRPr dirty="0"/>
          </a:p>
          <a:p>
            <a:pPr marL="342900" marR="0" lvl="0" indent="-190500" algn="l" rtl="0">
              <a:spcBef>
                <a:spcPts val="480"/>
              </a:spcBef>
              <a:spcAft>
                <a:spcPts val="0"/>
              </a:spcAft>
              <a:buClr>
                <a:schemeClr val="dk1"/>
              </a:buClr>
              <a:buSzPts val="2400"/>
              <a:buFont typeface="Arial"/>
              <a:buNone/>
            </a:pPr>
            <a:endParaRPr sz="2400" b="0" i="0" u="none" dirty="0">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81" name="Google Shape;181;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2" name="Google Shape;182;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p:pic>
        <p:nvPicPr>
          <p:cNvPr id="188" name="Google Shape;188;p12" descr="Components of Operating System"/>
          <p:cNvPicPr preferRelativeResize="0">
            <a:picLocks noGrp="1"/>
          </p:cNvPicPr>
          <p:nvPr>
            <p:ph type="body" idx="1"/>
          </p:nvPr>
        </p:nvPicPr>
        <p:blipFill rotWithShape="1">
          <a:blip r:embed="rId3">
            <a:alphaModFix/>
          </a:blip>
          <a:srcRect/>
          <a:stretch/>
        </p:blipFill>
        <p:spPr>
          <a:xfrm>
            <a:off x="666750" y="908050"/>
            <a:ext cx="7810500" cy="4465637"/>
          </a:xfrm>
          <a:prstGeom prst="rect">
            <a:avLst/>
          </a:prstGeom>
          <a:noFill/>
          <a:ln>
            <a:noFill/>
          </a:ln>
        </p:spPr>
      </p:pic>
      <p:pic>
        <p:nvPicPr>
          <p:cNvPr id="189" name="Google Shape;189;p1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90" name="Google Shape;190;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dirty="0">
                <a:solidFill>
                  <a:srgbClr val="610B4B"/>
                </a:solidFill>
                <a:latin typeface="Times New Roman"/>
                <a:ea typeface="Times New Roman"/>
                <a:cs typeface="Times New Roman"/>
                <a:sym typeface="Times New Roman"/>
              </a:rPr>
              <a:t>Network Management</a:t>
            </a:r>
            <a:endParaRPr dirty="0"/>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Network management is the process </a:t>
            </a:r>
            <a:r>
              <a:rPr lang="en-US" sz="1800" b="0" i="0" u="none" dirty="0">
                <a:solidFill>
                  <a:srgbClr val="333333"/>
                </a:solidFill>
                <a:highlight>
                  <a:srgbClr val="FFFF00"/>
                </a:highlight>
                <a:latin typeface="Times New Roman"/>
                <a:ea typeface="Times New Roman"/>
                <a:cs typeface="Times New Roman"/>
                <a:sym typeface="Times New Roman"/>
              </a:rPr>
              <a:t>of administering and managing computer networks</a:t>
            </a:r>
            <a:r>
              <a:rPr lang="en-US" sz="1800" b="0" i="0" u="none" dirty="0">
                <a:solidFill>
                  <a:srgbClr val="333333"/>
                </a:solidFill>
                <a:latin typeface="Times New Roman"/>
                <a:ea typeface="Times New Roman"/>
                <a:cs typeface="Times New Roman"/>
                <a:sym typeface="Times New Roman"/>
              </a:rPr>
              <a:t>. It includes performance management, provisioning of networks, fault analysis, and maintaining the quality of service.</a:t>
            </a:r>
            <a:endParaRPr dirty="0"/>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sz="18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In this type of system, all the processors have their local memory, and the processors </a:t>
            </a:r>
            <a:r>
              <a:rPr lang="en-US" sz="1800" b="0" i="0" u="none" dirty="0">
                <a:solidFill>
                  <a:srgbClr val="333333"/>
                </a:solidFill>
                <a:highlight>
                  <a:srgbClr val="FFFF00"/>
                </a:highlight>
                <a:latin typeface="Times New Roman"/>
                <a:ea typeface="Times New Roman"/>
                <a:cs typeface="Times New Roman"/>
                <a:sym typeface="Times New Roman"/>
              </a:rPr>
              <a:t>communicate with each </a:t>
            </a:r>
            <a:r>
              <a:rPr lang="en-US" sz="1800" b="0" i="0" u="none" dirty="0">
                <a:solidFill>
                  <a:srgbClr val="333333"/>
                </a:solidFill>
                <a:latin typeface="Times New Roman"/>
                <a:ea typeface="Times New Roman"/>
                <a:cs typeface="Times New Roman"/>
                <a:sym typeface="Times New Roman"/>
              </a:rPr>
              <a:t>other using different communication cables, such </a:t>
            </a:r>
            <a:r>
              <a:rPr lang="en-US" sz="1800" b="0" i="0" u="none" dirty="0">
                <a:solidFill>
                  <a:srgbClr val="333333"/>
                </a:solidFill>
                <a:highlight>
                  <a:srgbClr val="FFFF00"/>
                </a:highlight>
                <a:latin typeface="Times New Roman"/>
                <a:ea typeface="Times New Roman"/>
                <a:cs typeface="Times New Roman"/>
                <a:sym typeface="Times New Roman"/>
              </a:rPr>
              <a:t>as </a:t>
            </a:r>
            <a:r>
              <a:rPr lang="en-US" sz="1800" b="0" i="0" u="none" dirty="0" err="1">
                <a:solidFill>
                  <a:srgbClr val="333333"/>
                </a:solidFill>
                <a:highlight>
                  <a:srgbClr val="FFFF00"/>
                </a:highlight>
                <a:latin typeface="Times New Roman"/>
                <a:ea typeface="Times New Roman"/>
                <a:cs typeface="Times New Roman"/>
                <a:sym typeface="Times New Roman"/>
              </a:rPr>
              <a:t>fibre</a:t>
            </a:r>
            <a:r>
              <a:rPr lang="en-US" sz="1800" b="0" i="0" u="none" dirty="0">
                <a:solidFill>
                  <a:srgbClr val="333333"/>
                </a:solidFill>
                <a:highlight>
                  <a:srgbClr val="FFFF00"/>
                </a:highlight>
                <a:latin typeface="Times New Roman"/>
                <a:ea typeface="Times New Roman"/>
                <a:cs typeface="Times New Roman"/>
                <a:sym typeface="Times New Roman"/>
              </a:rPr>
              <a:t> optics or telephone lines.</a:t>
            </a:r>
            <a:endParaRPr dirty="0">
              <a:highlight>
                <a:srgbClr val="FFFF00"/>
              </a:highlight>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sz="18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dirty="0"/>
          </a:p>
          <a:p>
            <a:pPr marL="342900" marR="0" lvl="0" indent="-228600" algn="l" rtl="0">
              <a:spcBef>
                <a:spcPts val="360"/>
              </a:spcBef>
              <a:spcAft>
                <a:spcPts val="0"/>
              </a:spcAft>
              <a:buClr>
                <a:schemeClr val="dk1"/>
              </a:buClr>
              <a:buSzPts val="1800"/>
              <a:buFont typeface="Arial"/>
              <a:buNone/>
            </a:pPr>
            <a:endParaRPr sz="1800" b="0" i="0" u="none" dirty="0">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p:pic>
        <p:nvPicPr>
          <p:cNvPr id="197" name="Google Shape;197;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8" name="Google Shape;198;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ffeccf302_0_7"/>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Network management</a:t>
            </a:r>
            <a:endParaRPr sz="1800" b="0" i="0" u="none">
              <a:solidFill>
                <a:srgbClr val="333333"/>
              </a:solidFill>
              <a:latin typeface="Times New Roman"/>
              <a:ea typeface="Times New Roman"/>
              <a:cs typeface="Times New Roman"/>
              <a:sym typeface="Times New Roman"/>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pic>
        <p:nvPicPr>
          <p:cNvPr id="205" name="Google Shape;205;g13ffeccf302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6" name="Google Shape;206;g13ffeccf302_0_7"/>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a:p>
        </p:txBody>
      </p:sp>
      <p:pic>
        <p:nvPicPr>
          <p:cNvPr id="212" name="Google Shape;212;p14" descr="Components of Operating System"/>
          <p:cNvPicPr preferRelativeResize="0">
            <a:picLocks noGrp="1"/>
          </p:cNvPicPr>
          <p:nvPr>
            <p:ph type="body" idx="1"/>
          </p:nvPr>
        </p:nvPicPr>
        <p:blipFill rotWithShape="1">
          <a:blip r:embed="rId3">
            <a:alphaModFix/>
          </a:blip>
          <a:srcRect/>
          <a:stretch/>
        </p:blipFill>
        <p:spPr>
          <a:xfrm>
            <a:off x="279400" y="836612"/>
            <a:ext cx="8253412" cy="4752975"/>
          </a:xfrm>
          <a:prstGeom prst="rect">
            <a:avLst/>
          </a:prstGeom>
          <a:noFill/>
          <a:ln>
            <a:noFill/>
          </a:ln>
        </p:spPr>
      </p:pic>
      <p:pic>
        <p:nvPicPr>
          <p:cNvPr id="213" name="Google Shape;213;p1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dirty="0">
                <a:solidFill>
                  <a:srgbClr val="610B4B"/>
                </a:solidFill>
                <a:latin typeface="Times New Roman"/>
                <a:ea typeface="Times New Roman"/>
                <a:cs typeface="Times New Roman"/>
                <a:sym typeface="Times New Roman"/>
              </a:rPr>
              <a:t>Main Memory management</a:t>
            </a:r>
            <a:endParaRPr dirty="0"/>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Main memory is a large array of storage or bytes, which has an address. </a:t>
            </a:r>
            <a:endParaRPr sz="18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The memory management process is conducted by using a sequence of reads or writes of specific memory addresses.</a:t>
            </a:r>
            <a:endParaRPr dirty="0"/>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It should be mapped to absolute addresses and loaded inside the memory to execute a program. The selection of a memory management method depends on several factors</a:t>
            </a:r>
            <a:endParaRPr dirty="0"/>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However, it is mainly based on the hardware design of the system. Each algorithm requires corresponding hardware support. </a:t>
            </a:r>
            <a:endParaRPr sz="18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highlight>
                  <a:srgbClr val="FFFF00"/>
                </a:highlight>
                <a:latin typeface="Times New Roman"/>
                <a:ea typeface="Times New Roman"/>
                <a:cs typeface="Times New Roman"/>
                <a:sym typeface="Times New Roman"/>
              </a:rPr>
              <a:t>Main memory offers fast storage </a:t>
            </a:r>
            <a:r>
              <a:rPr lang="en-US" sz="1800" b="0" i="0" u="none" dirty="0">
                <a:solidFill>
                  <a:srgbClr val="333333"/>
                </a:solidFill>
                <a:latin typeface="Times New Roman"/>
                <a:ea typeface="Times New Roman"/>
                <a:cs typeface="Times New Roman"/>
                <a:sym typeface="Times New Roman"/>
              </a:rPr>
              <a:t>that can be accessed directly by the CPU. It is </a:t>
            </a:r>
            <a:r>
              <a:rPr lang="en-US" sz="1800" b="0" i="0" u="none" dirty="0">
                <a:solidFill>
                  <a:srgbClr val="333333"/>
                </a:solidFill>
                <a:highlight>
                  <a:srgbClr val="FFFF00"/>
                </a:highlight>
                <a:latin typeface="Times New Roman"/>
                <a:ea typeface="Times New Roman"/>
                <a:cs typeface="Times New Roman"/>
                <a:sym typeface="Times New Roman"/>
              </a:rPr>
              <a:t>costly</a:t>
            </a:r>
            <a:r>
              <a:rPr lang="en-US" sz="1800" b="0" i="0" u="none" dirty="0">
                <a:solidFill>
                  <a:srgbClr val="333333"/>
                </a:solidFill>
                <a:latin typeface="Times New Roman"/>
                <a:ea typeface="Times New Roman"/>
                <a:cs typeface="Times New Roman"/>
                <a:sym typeface="Times New Roman"/>
              </a:rPr>
              <a:t> and hence has </a:t>
            </a:r>
            <a:r>
              <a:rPr lang="en-US" sz="1800" b="0" i="0" u="none" dirty="0">
                <a:solidFill>
                  <a:srgbClr val="333333"/>
                </a:solidFill>
                <a:highlight>
                  <a:srgbClr val="FFFF00"/>
                </a:highlight>
                <a:latin typeface="Times New Roman"/>
                <a:ea typeface="Times New Roman"/>
                <a:cs typeface="Times New Roman"/>
                <a:sym typeface="Times New Roman"/>
              </a:rPr>
              <a:t>a lower storage capacity</a:t>
            </a:r>
            <a:r>
              <a:rPr lang="en-US" sz="1800" b="0" i="0" u="none" dirty="0">
                <a:solidFill>
                  <a:srgbClr val="333333"/>
                </a:solidFill>
                <a:latin typeface="Times New Roman"/>
                <a:ea typeface="Times New Roman"/>
                <a:cs typeface="Times New Roman"/>
                <a:sym typeface="Times New Roman"/>
              </a:rPr>
              <a:t>. However, for a program to be executed, it must be in the main memory.</a:t>
            </a:r>
            <a:r>
              <a:rPr lang="en-US" sz="1800" b="1" i="0" u="none" dirty="0">
                <a:solidFill>
                  <a:srgbClr val="333333"/>
                </a:solidFill>
                <a:latin typeface="Times New Roman"/>
                <a:ea typeface="Times New Roman"/>
                <a:cs typeface="Times New Roman"/>
                <a:sym typeface="Times New Roman"/>
              </a:rPr>
              <a:t> </a:t>
            </a:r>
            <a:endParaRPr sz="1800" b="0" i="0" u="none" dirty="0">
              <a:solidFill>
                <a:srgbClr val="000000"/>
              </a:solidFill>
              <a:latin typeface="Times New Roman"/>
              <a:ea typeface="Times New Roman"/>
              <a:cs typeface="Times New Roman"/>
              <a:sym typeface="Times New Roman"/>
            </a:endParaRPr>
          </a:p>
        </p:txBody>
      </p:sp>
      <p:sp>
        <p:nvSpPr>
          <p:cNvPr id="220" name="Google Shape;22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pic>
        <p:nvPicPr>
          <p:cNvPr id="221" name="Google Shape;221;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2" name="Google Shape;222;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ffeccf302_0_14"/>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dirty="0">
                <a:solidFill>
                  <a:srgbClr val="333333"/>
                </a:solidFill>
                <a:latin typeface="Times New Roman"/>
                <a:ea typeface="Times New Roman"/>
                <a:cs typeface="Times New Roman"/>
                <a:sym typeface="Times New Roman"/>
              </a:rPr>
              <a:t>Functions of Memory management</a:t>
            </a:r>
            <a:endParaRPr dirty="0"/>
          </a:p>
          <a:p>
            <a:pPr marL="342900" marR="0" lvl="0" indent="0" algn="just" rtl="0">
              <a:lnSpc>
                <a:spcPct val="100000"/>
              </a:lnSpc>
              <a:spcBef>
                <a:spcPts val="360"/>
              </a:spcBef>
              <a:spcAft>
                <a:spcPts val="0"/>
              </a:spcAft>
              <a:buNone/>
            </a:pPr>
            <a:endParaRPr sz="1800"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An Operating System performs the following functions for Memory Management in the operating system:</a:t>
            </a:r>
            <a:endParaRPr dirty="0"/>
          </a:p>
          <a:p>
            <a:pPr marL="342900" marR="0" lvl="0" indent="-342900" algn="just" rtl="0">
              <a:lnSpc>
                <a:spcPct val="100000"/>
              </a:lnSpc>
              <a:spcBef>
                <a:spcPts val="36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It helps you to keep track of primary memory.</a:t>
            </a:r>
            <a:endParaRPr dirty="0"/>
          </a:p>
          <a:p>
            <a:pPr marL="342900" marR="0" lvl="0" indent="-342900" algn="just" rtl="0">
              <a:lnSpc>
                <a:spcPct val="100000"/>
              </a:lnSpc>
              <a:spcBef>
                <a:spcPts val="36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Determine what part of it are in use by whom, what part is not in use.</a:t>
            </a:r>
            <a:endParaRPr dirty="0"/>
          </a:p>
          <a:p>
            <a:pPr marL="342900" marR="0" lvl="0" indent="-342900" algn="just" rtl="0">
              <a:lnSpc>
                <a:spcPct val="100000"/>
              </a:lnSpc>
              <a:spcBef>
                <a:spcPts val="36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In a </a:t>
            </a:r>
            <a:r>
              <a:rPr lang="en-US" sz="1800" b="0" i="0" u="none" dirty="0">
                <a:solidFill>
                  <a:srgbClr val="000000"/>
                </a:solidFill>
                <a:highlight>
                  <a:srgbClr val="FFFF00"/>
                </a:highlight>
                <a:latin typeface="Times New Roman"/>
                <a:ea typeface="Times New Roman"/>
                <a:cs typeface="Times New Roman"/>
                <a:sym typeface="Times New Roman"/>
              </a:rPr>
              <a:t>multiprogramming system</a:t>
            </a:r>
            <a:r>
              <a:rPr lang="en-US" sz="1800" b="0" i="0" u="none" dirty="0">
                <a:solidFill>
                  <a:srgbClr val="000000"/>
                </a:solidFill>
                <a:latin typeface="Times New Roman"/>
                <a:ea typeface="Times New Roman"/>
                <a:cs typeface="Times New Roman"/>
                <a:sym typeface="Times New Roman"/>
              </a:rPr>
              <a:t>, the OS decides which process will get memory and how much.</a:t>
            </a:r>
            <a:endParaRPr dirty="0"/>
          </a:p>
          <a:p>
            <a:pPr marL="342900" marR="0" lvl="0" indent="-342900" algn="just" rtl="0">
              <a:lnSpc>
                <a:spcPct val="100000"/>
              </a:lnSpc>
              <a:spcBef>
                <a:spcPts val="36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Allocates the memory when a process requests.</a:t>
            </a:r>
            <a:endParaRPr dirty="0"/>
          </a:p>
          <a:p>
            <a:pPr marL="342900" marR="0" lvl="0" indent="-342900" algn="just" rtl="0">
              <a:lnSpc>
                <a:spcPct val="100000"/>
              </a:lnSpc>
              <a:spcBef>
                <a:spcPts val="36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It also de-allocates the memory when a process no longer requires or has been terminated.</a:t>
            </a:r>
            <a:endParaRPr dirty="0"/>
          </a:p>
          <a:p>
            <a:pPr marL="342900" marR="0" lvl="0" indent="-228600" algn="l" rtl="0">
              <a:spcBef>
                <a:spcPts val="360"/>
              </a:spcBef>
              <a:spcAft>
                <a:spcPts val="0"/>
              </a:spcAft>
              <a:buClr>
                <a:schemeClr val="dk1"/>
              </a:buClr>
              <a:buSzPts val="1800"/>
              <a:buFont typeface="Arial"/>
              <a:buNone/>
            </a:pPr>
            <a:endParaRPr sz="1800" b="0" i="0" u="none" dirty="0">
              <a:solidFill>
                <a:srgbClr val="000000"/>
              </a:solidFill>
              <a:latin typeface="Times New Roman"/>
              <a:ea typeface="Times New Roman"/>
              <a:cs typeface="Times New Roman"/>
              <a:sym typeface="Times New Roman"/>
            </a:endParaRPr>
          </a:p>
        </p:txBody>
      </p:sp>
      <p:sp>
        <p:nvSpPr>
          <p:cNvPr id="228" name="Google Shape;228;g13ffeccf302_0_1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p:pic>
        <p:nvPicPr>
          <p:cNvPr id="229" name="Google Shape;229;g13ffeccf302_0_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0" name="Google Shape;230;g13ffeccf302_0_14"/>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p:pic>
        <p:nvPicPr>
          <p:cNvPr id="236" name="Google Shape;236;p16" descr="Components of Operating System"/>
          <p:cNvPicPr preferRelativeResize="0">
            <a:picLocks noGrp="1"/>
          </p:cNvPicPr>
          <p:nvPr>
            <p:ph type="body" idx="1"/>
          </p:nvPr>
        </p:nvPicPr>
        <p:blipFill rotWithShape="1">
          <a:blip r:embed="rId3">
            <a:alphaModFix/>
          </a:blip>
          <a:srcRect/>
          <a:stretch/>
        </p:blipFill>
        <p:spPr>
          <a:xfrm>
            <a:off x="1042987" y="828675"/>
            <a:ext cx="6746875" cy="4837112"/>
          </a:xfrm>
          <a:prstGeom prst="rect">
            <a:avLst/>
          </a:prstGeom>
          <a:noFill/>
          <a:ln>
            <a:noFill/>
          </a:ln>
        </p:spPr>
      </p:pic>
      <p:pic>
        <p:nvPicPr>
          <p:cNvPr id="237" name="Google Shape;237;p1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38" name="Google Shape;238;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Unit-2 (Operating System)</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Operating System:</a:t>
            </a:r>
            <a:r>
              <a:rPr lang="en-US" sz="2200" b="0" i="0" u="none" strike="noStrike" cap="none">
                <a:solidFill>
                  <a:schemeClr val="dk1"/>
                </a:solidFill>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Linux Operating System:</a:t>
            </a:r>
            <a:r>
              <a:rPr lang="en-US" sz="2200" b="0" i="0" u="none" strike="noStrike" cap="none">
                <a:solidFill>
                  <a:schemeClr val="dk1"/>
                </a:solidFill>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dirty="0">
                <a:solidFill>
                  <a:srgbClr val="610B4B"/>
                </a:solidFill>
                <a:latin typeface="Times New Roman"/>
                <a:ea typeface="Times New Roman"/>
                <a:cs typeface="Times New Roman"/>
                <a:sym typeface="Times New Roman"/>
              </a:rPr>
              <a:t>Secondary-Storage Management</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The most important task of a computer system is to execute programs. These programs help you to access the data from the main memory during execution. </a:t>
            </a:r>
            <a:endParaRPr sz="20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This memory of the computer is </a:t>
            </a:r>
            <a:r>
              <a:rPr lang="en-US" sz="2000" b="0" i="0" u="none" dirty="0">
                <a:solidFill>
                  <a:srgbClr val="333333"/>
                </a:solidFill>
                <a:highlight>
                  <a:srgbClr val="FFFF00"/>
                </a:highlight>
                <a:latin typeface="Times New Roman"/>
                <a:ea typeface="Times New Roman"/>
                <a:cs typeface="Times New Roman"/>
                <a:sym typeface="Times New Roman"/>
              </a:rPr>
              <a:t>very small to store all data and programs permanently</a:t>
            </a:r>
            <a:r>
              <a:rPr lang="en-US" sz="2000" b="0" i="0" u="none" dirty="0">
                <a:solidFill>
                  <a:srgbClr val="333333"/>
                </a:solidFill>
                <a:latin typeface="Times New Roman"/>
                <a:ea typeface="Times New Roman"/>
                <a:cs typeface="Times New Roman"/>
                <a:sym typeface="Times New Roman"/>
              </a:rPr>
              <a:t>. The computer system offers secondary storage </a:t>
            </a:r>
            <a:r>
              <a:rPr lang="en-US" sz="2000" b="0" i="0" u="none" dirty="0">
                <a:solidFill>
                  <a:srgbClr val="333333"/>
                </a:solidFill>
                <a:highlight>
                  <a:srgbClr val="FFFF00"/>
                </a:highlight>
                <a:latin typeface="Times New Roman"/>
                <a:ea typeface="Times New Roman"/>
                <a:cs typeface="Times New Roman"/>
                <a:sym typeface="Times New Roman"/>
              </a:rPr>
              <a:t>to back up the main memory.</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Today modern computers use </a:t>
            </a:r>
            <a:r>
              <a:rPr lang="en-US" sz="2000" b="0" i="0" u="none" dirty="0">
                <a:solidFill>
                  <a:srgbClr val="333333"/>
                </a:solidFill>
                <a:highlight>
                  <a:srgbClr val="FFFF00"/>
                </a:highlight>
                <a:latin typeface="Times New Roman"/>
                <a:ea typeface="Times New Roman"/>
                <a:cs typeface="Times New Roman"/>
                <a:sym typeface="Times New Roman"/>
              </a:rPr>
              <a:t>hard drives/SSD as the primary storage </a:t>
            </a:r>
            <a:r>
              <a:rPr lang="en-US" sz="2000" b="0" i="0" u="none" dirty="0">
                <a:solidFill>
                  <a:srgbClr val="333333"/>
                </a:solidFill>
                <a:latin typeface="Times New Roman"/>
                <a:ea typeface="Times New Roman"/>
                <a:cs typeface="Times New Roman"/>
                <a:sym typeface="Times New Roman"/>
              </a:rPr>
              <a:t>of both programs and data. </a:t>
            </a:r>
            <a:endParaRPr sz="20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However, the secondary storage management also works with storage devices, such as USB flash drives and CD/DVD drives. </a:t>
            </a:r>
            <a:endParaRPr sz="20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Programs like assemblers and compilers are stored on the disk until it is loaded into memory, and then use the disk is used as a source and destination for processing.</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000000"/>
              </a:solidFill>
              <a:latin typeface="Times New Roman"/>
              <a:ea typeface="Times New Roman"/>
              <a:cs typeface="Times New Roman"/>
              <a:sym typeface="Times New Roman"/>
            </a:endParaRPr>
          </a:p>
        </p:txBody>
      </p:sp>
      <p:sp>
        <p:nvSpPr>
          <p:cNvPr id="244" name="Google Shape;244;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p:pic>
        <p:nvPicPr>
          <p:cNvPr id="245" name="Google Shape;245;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6" name="Google Shape;246;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3ffeccf302_0_21"/>
          <p:cNvSpPr txBox="1">
            <a:spLocks noGrp="1"/>
          </p:cNvSpPr>
          <p:nvPr>
            <p:ph type="body" idx="1"/>
          </p:nvPr>
        </p:nvSpPr>
        <p:spPr>
          <a:xfrm>
            <a:off x="457200" y="404812"/>
            <a:ext cx="8229600" cy="5721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Functions of Secondary storage management</a:t>
            </a:r>
            <a:endParaRPr/>
          </a:p>
          <a:p>
            <a:pPr marL="0" marR="0" lvl="0" indent="0" algn="just" rtl="0">
              <a:lnSpc>
                <a:spcPct val="100000"/>
              </a:lnSpc>
              <a:spcBef>
                <a:spcPts val="400"/>
              </a:spcBef>
              <a:spcAft>
                <a:spcPts val="0"/>
              </a:spcAft>
              <a:buNone/>
            </a:pPr>
            <a:r>
              <a:rPr lang="en-US" sz="2000" b="0" i="0" u="none">
                <a:solidFill>
                  <a:srgbClr val="333333"/>
                </a:solidFill>
                <a:latin typeface="Times New Roman"/>
                <a:ea typeface="Times New Roman"/>
                <a:cs typeface="Times New Roman"/>
                <a:sym typeface="Times New Roman"/>
              </a:rPr>
              <a:t>Here are some major functions of secondary storage management in the operating system:</a:t>
            </a:r>
            <a:endParaRPr sz="2000" b="0" i="0" u="none">
              <a:solidFill>
                <a:srgbClr val="333333"/>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Storage allocation</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Free space management</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Disk scheduling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52" name="Google Shape;252;g13ffeccf302_0_2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p:pic>
        <p:nvPicPr>
          <p:cNvPr id="253" name="Google Shape;253;g13ffeccf302_0_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4" name="Google Shape;254;g13ffeccf302_0_21"/>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p:pic>
        <p:nvPicPr>
          <p:cNvPr id="260" name="Google Shape;260;p18" descr="Components of Operating System"/>
          <p:cNvPicPr preferRelativeResize="0">
            <a:picLocks noGrp="1"/>
          </p:cNvPicPr>
          <p:nvPr>
            <p:ph type="body" idx="1"/>
          </p:nvPr>
        </p:nvPicPr>
        <p:blipFill rotWithShape="1">
          <a:blip r:embed="rId3">
            <a:alphaModFix/>
          </a:blip>
          <a:srcRect/>
          <a:stretch/>
        </p:blipFill>
        <p:spPr>
          <a:xfrm>
            <a:off x="1116012" y="1557337"/>
            <a:ext cx="7056437" cy="3671887"/>
          </a:xfrm>
          <a:prstGeom prst="rect">
            <a:avLst/>
          </a:prstGeom>
          <a:noFill/>
          <a:ln>
            <a:noFill/>
          </a:ln>
        </p:spPr>
      </p:pic>
      <p:pic>
        <p:nvPicPr>
          <p:cNvPr id="261" name="Google Shape;261;p1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62" name="Google Shape;262;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dirty="0">
                <a:solidFill>
                  <a:srgbClr val="610B4B"/>
                </a:solidFill>
                <a:latin typeface="Times New Roman"/>
                <a:ea typeface="Times New Roman"/>
                <a:cs typeface="Times New Roman"/>
                <a:sym typeface="Times New Roman"/>
              </a:rPr>
              <a:t>I/O Device Management</a:t>
            </a:r>
            <a:endParaRPr dirty="0"/>
          </a:p>
          <a:p>
            <a:pPr marL="342900" marR="0" lvl="0" indent="-342900" algn="just"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One of the important use of an operating system that helps to hide the variations of specific hardware devices from the user.</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1" i="0" u="none" dirty="0">
                <a:solidFill>
                  <a:srgbClr val="333333"/>
                </a:solidFill>
                <a:latin typeface="Times New Roman"/>
                <a:ea typeface="Times New Roman"/>
                <a:cs typeface="Times New Roman"/>
                <a:sym typeface="Times New Roman"/>
              </a:rPr>
              <a:t>Functions of I/O management</a:t>
            </a:r>
            <a:endParaRPr dirty="0"/>
          </a:p>
          <a:p>
            <a:pPr marL="342900" marR="0" lvl="0" indent="-342900" algn="just"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The I/O management system offers the following functions, such as:</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It offers a </a:t>
            </a:r>
            <a:r>
              <a:rPr lang="en-US" sz="2400" b="0" i="0" u="none" dirty="0">
                <a:solidFill>
                  <a:srgbClr val="000000"/>
                </a:solidFill>
                <a:highlight>
                  <a:srgbClr val="FFFF00"/>
                </a:highlight>
                <a:latin typeface="Times New Roman"/>
                <a:ea typeface="Times New Roman"/>
                <a:cs typeface="Times New Roman"/>
                <a:sym typeface="Times New Roman"/>
              </a:rPr>
              <a:t>buffer caching system</a:t>
            </a:r>
            <a:endParaRPr dirty="0">
              <a:highlight>
                <a:srgbClr val="FFFF00"/>
              </a:highlight>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It provides general device driver code</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It provides drivers for particular hardware devices.</a:t>
            </a:r>
            <a:endParaRPr dirty="0"/>
          </a:p>
          <a:p>
            <a:pPr marL="342900" marR="0" lvl="0" indent="-342900" algn="just" rtl="0">
              <a:lnSpc>
                <a:spcPct val="100000"/>
              </a:lnSpc>
              <a:spcBef>
                <a:spcPts val="480"/>
              </a:spcBef>
              <a:spcAft>
                <a:spcPts val="0"/>
              </a:spcAft>
              <a:buClr>
                <a:srgbClr val="000000"/>
              </a:buClr>
              <a:buSzPts val="2400"/>
              <a:buFont typeface="Arial"/>
              <a:buChar char="•"/>
            </a:pPr>
            <a:r>
              <a:rPr lang="en-US" sz="2400" b="0" i="0" u="none" dirty="0">
                <a:solidFill>
                  <a:srgbClr val="000000"/>
                </a:solidFill>
                <a:latin typeface="Times New Roman"/>
                <a:ea typeface="Times New Roman"/>
                <a:cs typeface="Times New Roman"/>
                <a:sym typeface="Times New Roman"/>
              </a:rPr>
              <a:t>I/O helps you to know </a:t>
            </a:r>
            <a:r>
              <a:rPr lang="en-US" sz="2400" b="0" i="0" u="none" dirty="0">
                <a:solidFill>
                  <a:srgbClr val="000000"/>
                </a:solidFill>
                <a:highlight>
                  <a:srgbClr val="FFFF00"/>
                </a:highlight>
                <a:latin typeface="Times New Roman"/>
                <a:ea typeface="Times New Roman"/>
                <a:cs typeface="Times New Roman"/>
                <a:sym typeface="Times New Roman"/>
              </a:rPr>
              <a:t>the individualities of a specific device.</a:t>
            </a:r>
            <a:endParaRPr dirty="0">
              <a:highlight>
                <a:srgbClr val="FFFF00"/>
              </a:highlight>
            </a:endParaRPr>
          </a:p>
          <a:p>
            <a:pPr marL="342900" marR="0" lvl="0" indent="-190500" algn="l" rtl="0">
              <a:spcBef>
                <a:spcPts val="480"/>
              </a:spcBef>
              <a:spcAft>
                <a:spcPts val="0"/>
              </a:spcAft>
              <a:buClr>
                <a:schemeClr val="dk1"/>
              </a:buClr>
              <a:buSzPts val="2400"/>
              <a:buFont typeface="Arial"/>
              <a:buNone/>
            </a:pPr>
            <a:endParaRPr sz="2400" b="0" i="0" u="none" dirty="0">
              <a:solidFill>
                <a:srgbClr val="000000"/>
              </a:solidFill>
              <a:latin typeface="Times New Roman"/>
              <a:ea typeface="Times New Roman"/>
              <a:cs typeface="Times New Roman"/>
              <a:sym typeface="Times New Roman"/>
            </a:endParaRPr>
          </a:p>
        </p:txBody>
      </p:sp>
      <p:sp>
        <p:nvSpPr>
          <p:cNvPr id="268" name="Google Shape;268;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p:pic>
        <p:nvPicPr>
          <p:cNvPr id="269" name="Google Shape;269;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p:pic>
        <p:nvPicPr>
          <p:cNvPr id="276" name="Google Shape;276;p20" descr="Components of Operating System"/>
          <p:cNvPicPr preferRelativeResize="0">
            <a:picLocks noGrp="1"/>
          </p:cNvPicPr>
          <p:nvPr>
            <p:ph type="body" idx="1"/>
          </p:nvPr>
        </p:nvPicPr>
        <p:blipFill rotWithShape="1">
          <a:blip r:embed="rId3">
            <a:alphaModFix/>
          </a:blip>
          <a:srcRect/>
          <a:stretch/>
        </p:blipFill>
        <p:spPr>
          <a:xfrm>
            <a:off x="1316037" y="1350962"/>
            <a:ext cx="6511925" cy="4156075"/>
          </a:xfrm>
          <a:prstGeom prst="rect">
            <a:avLst/>
          </a:prstGeom>
          <a:noFill/>
          <a:ln>
            <a:noFill/>
          </a:ln>
        </p:spPr>
      </p:pic>
      <p:pic>
        <p:nvPicPr>
          <p:cNvPr id="277" name="Google Shape;277;p2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78" name="Google Shape;278;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various processes in an operating system need to be secured from other activities.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time ensures that no process has control of the CPU without renouncing it.</a:t>
            </a:r>
            <a:endParaRPr sz="2000" b="0" i="0" u="none">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85" name="Google Shape;285;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6" name="Google Shape;286;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3ffeccf302_0_28"/>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dirty="0">
                <a:solidFill>
                  <a:srgbClr val="610B4B"/>
                </a:solidFill>
                <a:latin typeface="Times New Roman"/>
                <a:ea typeface="Times New Roman"/>
                <a:cs typeface="Times New Roman"/>
                <a:sym typeface="Times New Roman"/>
              </a:rPr>
              <a:t>Security Management</a:t>
            </a:r>
            <a:endParaRPr b="1" dirty="0"/>
          </a:p>
          <a:p>
            <a:pPr marL="342900" marR="0" lvl="0" indent="-342900" algn="just" rtl="0">
              <a:lnSpc>
                <a:spcPct val="100000"/>
              </a:lnSpc>
              <a:spcBef>
                <a:spcPts val="400"/>
              </a:spcBef>
              <a:spcAft>
                <a:spcPts val="0"/>
              </a:spcAft>
              <a:buClr>
                <a:srgbClr val="333333"/>
              </a:buClr>
              <a:buSzPts val="2000"/>
              <a:buFont typeface="Arial"/>
              <a:buChar char="•"/>
            </a:pPr>
            <a:r>
              <a:rPr lang="en-US" sz="2000" dirty="0">
                <a:solidFill>
                  <a:srgbClr val="333333"/>
                </a:solidFill>
                <a:latin typeface="Times New Roman"/>
                <a:ea typeface="Times New Roman"/>
                <a:cs typeface="Times New Roman"/>
                <a:sym typeface="Times New Roman"/>
              </a:rPr>
              <a:t>N</a:t>
            </a:r>
            <a:r>
              <a:rPr lang="en-US" sz="2000" b="0" i="0" u="none" dirty="0">
                <a:solidFill>
                  <a:srgbClr val="333333"/>
                </a:solidFill>
                <a:latin typeface="Times New Roman"/>
                <a:ea typeface="Times New Roman"/>
                <a:cs typeface="Times New Roman"/>
                <a:sym typeface="Times New Roman"/>
              </a:rPr>
              <a:t>o process is allowed to do its own I/O to protect, which helps you to keep the integrity of the various peripheral devices.</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Security </a:t>
            </a:r>
            <a:r>
              <a:rPr lang="en-US" sz="2000" b="0" i="0" u="none" dirty="0">
                <a:solidFill>
                  <a:srgbClr val="333333"/>
                </a:solidFill>
                <a:highlight>
                  <a:srgbClr val="FFFF00"/>
                </a:highlight>
                <a:latin typeface="Times New Roman"/>
                <a:ea typeface="Times New Roman"/>
                <a:cs typeface="Times New Roman"/>
                <a:sym typeface="Times New Roman"/>
              </a:rPr>
              <a:t>can improve reliability by detecting latent errors </a:t>
            </a:r>
            <a:r>
              <a:rPr lang="en-US" sz="2000" b="0" i="0" u="none" dirty="0">
                <a:solidFill>
                  <a:srgbClr val="333333"/>
                </a:solidFill>
                <a:latin typeface="Times New Roman"/>
                <a:ea typeface="Times New Roman"/>
                <a:cs typeface="Times New Roman"/>
                <a:sym typeface="Times New Roman"/>
              </a:rPr>
              <a:t>at the interfaces between component subsystems. </a:t>
            </a:r>
            <a:endParaRPr sz="20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sz="2000" b="0" i="0" u="none"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An unprotected resource cannot misuse by an unauthorized or incompetent user.</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p:pic>
        <p:nvPicPr>
          <p:cNvPr id="293" name="Google Shape;293;g13ffeccf302_0_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4" name="Google Shape;294;g13ffeccf302_0_28"/>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27</a:t>
            </a:fld>
            <a:endParaRPr/>
          </a:p>
        </p:txBody>
      </p:sp>
      <p:pic>
        <p:nvPicPr>
          <p:cNvPr id="300" name="Google Shape;300;p22" descr="Components of Operating System"/>
          <p:cNvPicPr preferRelativeResize="0">
            <a:picLocks noGrp="1"/>
          </p:cNvPicPr>
          <p:nvPr>
            <p:ph type="body" idx="1"/>
          </p:nvPr>
        </p:nvPicPr>
        <p:blipFill rotWithShape="1">
          <a:blip r:embed="rId3">
            <a:alphaModFix/>
          </a:blip>
          <a:srcRect/>
          <a:stretch/>
        </p:blipFill>
        <p:spPr>
          <a:xfrm>
            <a:off x="1763712" y="407987"/>
            <a:ext cx="5903912" cy="5468937"/>
          </a:xfrm>
          <a:prstGeom prst="rect">
            <a:avLst/>
          </a:prstGeom>
          <a:noFill/>
          <a:ln>
            <a:noFill/>
          </a:ln>
        </p:spPr>
      </p:pic>
      <p:pic>
        <p:nvPicPr>
          <p:cNvPr id="301" name="Google Shape;301;p2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02" name="Google Shape;302;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body" idx="1"/>
          </p:nvPr>
        </p:nvSpPr>
        <p:spPr>
          <a:xfrm>
            <a:off x="595312" y="463550"/>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dirty="0">
                <a:solidFill>
                  <a:srgbClr val="610B4B"/>
                </a:solidFill>
                <a:latin typeface="Times New Roman"/>
                <a:ea typeface="Times New Roman"/>
                <a:cs typeface="Times New Roman"/>
                <a:sym typeface="Times New Roman"/>
              </a:rPr>
              <a:t>Command Interpreter System</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One of the most important components of an operating system is its command interpreter. The command interpreter is </a:t>
            </a:r>
            <a:r>
              <a:rPr lang="en-US" sz="2000" b="0" i="0" u="none" dirty="0">
                <a:solidFill>
                  <a:srgbClr val="333333"/>
                </a:solidFill>
                <a:highlight>
                  <a:srgbClr val="FFFF00"/>
                </a:highlight>
                <a:latin typeface="Times New Roman"/>
                <a:ea typeface="Times New Roman"/>
                <a:cs typeface="Times New Roman"/>
                <a:sym typeface="Times New Roman"/>
              </a:rPr>
              <a:t>the primary interface </a:t>
            </a:r>
            <a:r>
              <a:rPr lang="en-US" sz="2000" b="0" i="0" u="none" dirty="0">
                <a:solidFill>
                  <a:srgbClr val="333333"/>
                </a:solidFill>
                <a:latin typeface="Times New Roman"/>
                <a:ea typeface="Times New Roman"/>
                <a:cs typeface="Times New Roman"/>
                <a:sym typeface="Times New Roman"/>
              </a:rPr>
              <a:t>between the</a:t>
            </a:r>
            <a:r>
              <a:rPr lang="en-US" sz="2000" b="0" i="0" u="none" dirty="0">
                <a:solidFill>
                  <a:srgbClr val="333333"/>
                </a:solidFill>
                <a:highlight>
                  <a:srgbClr val="FFFF00"/>
                </a:highlight>
                <a:latin typeface="Times New Roman"/>
                <a:ea typeface="Times New Roman"/>
                <a:cs typeface="Times New Roman"/>
                <a:sym typeface="Times New Roman"/>
              </a:rPr>
              <a:t> user </a:t>
            </a:r>
            <a:r>
              <a:rPr lang="en-US" sz="2000" b="0" i="0" u="none" dirty="0">
                <a:solidFill>
                  <a:srgbClr val="333333"/>
                </a:solidFill>
                <a:latin typeface="Times New Roman"/>
                <a:ea typeface="Times New Roman"/>
                <a:cs typeface="Times New Roman"/>
                <a:sym typeface="Times New Roman"/>
              </a:rPr>
              <a:t>and the </a:t>
            </a:r>
            <a:r>
              <a:rPr lang="en-US" sz="2000" b="0" i="0" u="none" dirty="0">
                <a:solidFill>
                  <a:srgbClr val="333333"/>
                </a:solidFill>
                <a:highlight>
                  <a:srgbClr val="FFFF00"/>
                </a:highlight>
                <a:latin typeface="Times New Roman"/>
                <a:ea typeface="Times New Roman"/>
                <a:cs typeface="Times New Roman"/>
                <a:sym typeface="Times New Roman"/>
              </a:rPr>
              <a:t>rest of the system.</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r>
              <a:rPr lang="en-US" sz="2000" dirty="0">
                <a:solidFill>
                  <a:srgbClr val="333333"/>
                </a:solidFill>
                <a:latin typeface="Times New Roman"/>
                <a:ea typeface="Times New Roman"/>
                <a:cs typeface="Times New Roman"/>
                <a:sym typeface="Times New Roman"/>
              </a:rPr>
              <a:t>:</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The control card </a:t>
            </a:r>
            <a:r>
              <a:rPr lang="en-US" sz="2000" b="0" i="0" u="none" dirty="0">
                <a:solidFill>
                  <a:srgbClr val="000000"/>
                </a:solidFill>
                <a:highlight>
                  <a:srgbClr val="FFFF00"/>
                </a:highlight>
                <a:latin typeface="Times New Roman"/>
                <a:ea typeface="Times New Roman"/>
                <a:cs typeface="Times New Roman"/>
                <a:sym typeface="Times New Roman"/>
              </a:rPr>
              <a:t>interpreter</a:t>
            </a:r>
            <a:r>
              <a:rPr lang="en-US" sz="2000" b="0" i="0" u="none" dirty="0">
                <a:solidFill>
                  <a:srgbClr val="000000"/>
                </a:solidFill>
                <a:latin typeface="Times New Roman"/>
                <a:ea typeface="Times New Roman"/>
                <a:cs typeface="Times New Roman"/>
                <a:sym typeface="Times New Roman"/>
              </a:rPr>
              <a:t>,</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The command-line </a:t>
            </a:r>
            <a:r>
              <a:rPr lang="en-US" sz="2000" b="0" i="0" u="none" dirty="0">
                <a:solidFill>
                  <a:srgbClr val="000000"/>
                </a:solidFill>
                <a:highlight>
                  <a:srgbClr val="FFFF00"/>
                </a:highlight>
                <a:latin typeface="Times New Roman"/>
                <a:ea typeface="Times New Roman"/>
                <a:cs typeface="Times New Roman"/>
                <a:sym typeface="Times New Roman"/>
              </a:rPr>
              <a:t>interpreter,</a:t>
            </a:r>
            <a:endParaRPr dirty="0">
              <a:highlight>
                <a:srgbClr val="FFFF00"/>
              </a:highlight>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The shell (in UNIX), and so on.</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dirty="0"/>
          </a:p>
          <a:p>
            <a:pPr marL="342900" marR="0" lvl="0" indent="-342900" algn="l" rtl="0">
              <a:lnSpc>
                <a:spcPct val="100000"/>
              </a:lnSpc>
              <a:spcBef>
                <a:spcPts val="400"/>
              </a:spcBef>
              <a:spcAft>
                <a:spcPts val="0"/>
              </a:spcAft>
              <a:buClr>
                <a:schemeClr val="dk1"/>
              </a:buClr>
              <a:buSzPts val="2000"/>
              <a:buFont typeface="Arial"/>
              <a:buNone/>
            </a:pPr>
            <a:br>
              <a:rPr lang="en-US" sz="2000" b="0" i="0" u="none" dirty="0">
                <a:solidFill>
                  <a:schemeClr val="dk1"/>
                </a:solidFill>
                <a:latin typeface="Times New Roman"/>
                <a:ea typeface="Times New Roman"/>
                <a:cs typeface="Times New Roman"/>
                <a:sym typeface="Times New Roman"/>
              </a:rPr>
            </a:br>
            <a:endParaRPr dirty="0"/>
          </a:p>
        </p:txBody>
      </p:sp>
      <p:sp>
        <p:nvSpPr>
          <p:cNvPr id="308" name="Google Shape;30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28</a:t>
            </a:fld>
            <a:endParaRPr/>
          </a:p>
        </p:txBody>
      </p:sp>
      <p:pic>
        <p:nvPicPr>
          <p:cNvPr id="309" name="Google Shape;309;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0" name="Google Shape;310;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29</a:t>
            </a:fld>
            <a:endParaRPr/>
          </a:p>
        </p:txBody>
      </p:sp>
      <p:pic>
        <p:nvPicPr>
          <p:cNvPr id="316" name="Google Shape;316;p24" descr="Components of Operating System"/>
          <p:cNvPicPr preferRelativeResize="0">
            <a:picLocks noGrp="1"/>
          </p:cNvPicPr>
          <p:nvPr>
            <p:ph type="body" idx="1"/>
          </p:nvPr>
        </p:nvPicPr>
        <p:blipFill rotWithShape="1">
          <a:blip r:embed="rId3">
            <a:alphaModFix/>
          </a:blip>
          <a:srcRect/>
          <a:stretch/>
        </p:blipFill>
        <p:spPr>
          <a:xfrm>
            <a:off x="1547812" y="923925"/>
            <a:ext cx="5903912" cy="4929187"/>
          </a:xfrm>
          <a:prstGeom prst="rect">
            <a:avLst/>
          </a:prstGeom>
          <a:noFill/>
          <a:ln>
            <a:noFill/>
          </a:ln>
        </p:spPr>
      </p:pic>
      <p:pic>
        <p:nvPicPr>
          <p:cNvPr id="317" name="Google Shape;317;p2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18" name="Google Shape;318;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7812"/>
            <a:ext cx="8229600" cy="773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0" i="0" u="none">
                <a:solidFill>
                  <a:schemeClr val="dk1"/>
                </a:solidFill>
                <a:latin typeface="Times New Roman"/>
                <a:ea typeface="Times New Roman"/>
                <a:cs typeface="Times New Roman"/>
                <a:sym typeface="Times New Roman"/>
              </a:rPr>
              <a:t>What is an Operating System?</a:t>
            </a:r>
            <a:endParaRPr/>
          </a:p>
        </p:txBody>
      </p:sp>
      <p:sp>
        <p:nvSpPr>
          <p:cNvPr id="106" name="Google Shape;106;p3"/>
          <p:cNvSpPr txBox="1">
            <a:spLocks noGrp="1"/>
          </p:cNvSpPr>
          <p:nvPr>
            <p:ph type="body" idx="1"/>
          </p:nvPr>
        </p:nvSpPr>
        <p:spPr>
          <a:xfrm>
            <a:off x="569912" y="1050925"/>
            <a:ext cx="8159750" cy="47513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What is an Operating system?</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A program that acts as an intermediate/ interface between a user of a computer and the computer hardware.</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Resource allocator (Managing the resources efficiently)</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Control Program</a:t>
            </a:r>
            <a:endParaRPr dirty="0"/>
          </a:p>
          <a:p>
            <a:pPr marL="342900" lvl="0" indent="-228600" algn="l" rtl="0">
              <a:lnSpc>
                <a:spcPct val="100000"/>
              </a:lnSpc>
              <a:spcBef>
                <a:spcPts val="360"/>
              </a:spcBef>
              <a:spcAft>
                <a:spcPts val="0"/>
              </a:spcAft>
              <a:buClr>
                <a:schemeClr val="dk1"/>
              </a:buClr>
              <a:buSzPts val="1800"/>
              <a:buFont typeface="Arial"/>
              <a:buNone/>
            </a:pPr>
            <a:endParaRPr sz="1800" b="1" i="0" u="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Operating system goals:</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Execute user programs and make problem solving easier.</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Make the computer system convenient to use</a:t>
            </a:r>
            <a:endParaRPr dirty="0"/>
          </a:p>
          <a:p>
            <a:pPr marL="742950" lvl="1" indent="-285750" algn="l" rtl="0">
              <a:lnSpc>
                <a:spcPct val="100000"/>
              </a:lnSpc>
              <a:spcBef>
                <a:spcPts val="36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Efficiently use available resources</a:t>
            </a:r>
            <a:endParaRPr dirty="0"/>
          </a:p>
          <a:p>
            <a:pPr marL="342900" lvl="0" indent="-342900" algn="l" rtl="0">
              <a:lnSpc>
                <a:spcPct val="100000"/>
              </a:lnSpc>
              <a:spcBef>
                <a:spcPts val="400"/>
              </a:spcBef>
              <a:spcAft>
                <a:spcPts val="0"/>
              </a:spcAft>
              <a:buClr>
                <a:schemeClr val="dk1"/>
              </a:buClr>
              <a:buSzPts val="2000"/>
              <a:buNone/>
            </a:pPr>
            <a:endParaRPr sz="2000" b="0" i="0" u="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An operating system is the one program that is running at all the times on the computer- usually called the kernel.</a:t>
            </a:r>
            <a:endParaRPr dirty="0"/>
          </a:p>
          <a:p>
            <a:pPr marL="34290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Kernel is a program </a:t>
            </a:r>
            <a:r>
              <a:rPr lang="en-US" sz="2000" b="0" i="0" u="none" dirty="0">
                <a:solidFill>
                  <a:srgbClr val="FF0000"/>
                </a:solidFill>
                <a:latin typeface="Times New Roman"/>
                <a:ea typeface="Times New Roman"/>
                <a:cs typeface="Times New Roman"/>
                <a:sym typeface="Times New Roman"/>
              </a:rPr>
              <a:t>that (allow) let the hardware </a:t>
            </a:r>
            <a:r>
              <a:rPr lang="en-US" sz="2000" b="0" i="0" u="none" dirty="0">
                <a:solidFill>
                  <a:schemeClr val="dk1"/>
                </a:solidFill>
                <a:latin typeface="Times New Roman"/>
                <a:ea typeface="Times New Roman"/>
                <a:cs typeface="Times New Roman"/>
                <a:sym typeface="Times New Roman"/>
              </a:rPr>
              <a:t>to recognize and read the program/process.</a:t>
            </a:r>
            <a:endParaRPr dirty="0"/>
          </a:p>
        </p:txBody>
      </p:sp>
      <p:pic>
        <p:nvPicPr>
          <p:cNvPr id="107" name="Google Shape;107;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8" name="Google Shape;108;p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Windows Operating Systems</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Versions and features</a:t>
            </a:r>
            <a:endParaRPr/>
          </a:p>
        </p:txBody>
      </p:sp>
      <p:pic>
        <p:nvPicPr>
          <p:cNvPr id="324" name="Google Shape;324;p25"/>
          <p:cNvPicPr preferRelativeResize="0">
            <a:picLocks noGrp="1"/>
          </p:cNvPicPr>
          <p:nvPr>
            <p:ph type="body" idx="1"/>
          </p:nvPr>
        </p:nvPicPr>
        <p:blipFill rotWithShape="1">
          <a:blip r:embed="rId3">
            <a:alphaModFix/>
          </a:blip>
          <a:srcRect/>
          <a:stretch/>
        </p:blipFill>
        <p:spPr>
          <a:xfrm>
            <a:off x="457200" y="1949450"/>
            <a:ext cx="8229600" cy="3827462"/>
          </a:xfrm>
          <a:prstGeom prst="rect">
            <a:avLst/>
          </a:prstGeom>
          <a:noFill/>
          <a:ln>
            <a:noFill/>
          </a:ln>
        </p:spPr>
      </p:pic>
      <p:sp>
        <p:nvSpPr>
          <p:cNvPr id="325" name="Google Shape;32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30</a:t>
            </a:fld>
            <a:endParaRPr/>
          </a:p>
        </p:txBody>
      </p:sp>
      <p:pic>
        <p:nvPicPr>
          <p:cNvPr id="326" name="Google Shape;326;p2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27" name="Google Shape;327;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1. Windows 1.0</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on November 20, 1985 </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Pure Operating </a:t>
            </a:r>
            <a:r>
              <a:rPr lang="en-US" sz="2000" b="0" i="0" u="none" dirty="0">
                <a:solidFill>
                  <a:srgbClr val="333333"/>
                </a:solidFill>
                <a:latin typeface="Times New Roman"/>
                <a:ea typeface="Times New Roman"/>
                <a:cs typeface="Times New Roman"/>
                <a:sym typeface="Times New Roman"/>
              </a:rPr>
              <a:t>Environment</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Used Graphical User Interface</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Simple Graphics</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Offered limited multi-tasking was expected to have a better future potential</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2. Windows 2.0</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on December 9, 1987</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16-bit Graphic User Interface (GUI) </a:t>
            </a:r>
            <a:r>
              <a:rPr lang="en-US" sz="2000" b="0" i="0" u="none" dirty="0">
                <a:solidFill>
                  <a:srgbClr val="333333"/>
                </a:solidFill>
                <a:latin typeface="Times New Roman"/>
                <a:ea typeface="Times New Roman"/>
                <a:cs typeface="Times New Roman"/>
                <a:sym typeface="Times New Roman"/>
              </a:rPr>
              <a:t>based operating environment</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Introduced Control Panel, and the first version of MS Word and Excel</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Unlike Windows 1.0, it had the capacity to allow applications to overlap each other</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also the last Windows OS </a:t>
            </a:r>
            <a:r>
              <a:rPr lang="en-US" sz="2000" b="0" i="0" u="none" dirty="0">
                <a:solidFill>
                  <a:srgbClr val="333333"/>
                </a:solidFill>
                <a:highlight>
                  <a:srgbClr val="FFFF00"/>
                </a:highlight>
                <a:latin typeface="Times New Roman"/>
                <a:ea typeface="Times New Roman"/>
                <a:cs typeface="Times New Roman"/>
                <a:sym typeface="Times New Roman"/>
              </a:rPr>
              <a:t>which did not require a hard disk</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Hardware played an important role</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31</a:t>
            </a:fld>
            <a:endParaRPr/>
          </a:p>
        </p:txBody>
      </p:sp>
      <p:pic>
        <p:nvPicPr>
          <p:cNvPr id="334" name="Google Shape;334;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5" name="Google Shape;335;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427037" y="7508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3. Windows 3.0</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in 1990</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better at </a:t>
            </a:r>
            <a:r>
              <a:rPr lang="en-US" sz="2000" b="0" i="0" u="none" dirty="0">
                <a:solidFill>
                  <a:srgbClr val="333333"/>
                </a:solidFill>
                <a:highlight>
                  <a:srgbClr val="FFFF00"/>
                </a:highlight>
                <a:latin typeface="Times New Roman"/>
                <a:ea typeface="Times New Roman"/>
                <a:cs typeface="Times New Roman"/>
                <a:sym typeface="Times New Roman"/>
              </a:rPr>
              <a:t>multitaskin</a:t>
            </a:r>
            <a:r>
              <a:rPr lang="en-US" sz="2000" b="0" i="0" u="none" dirty="0">
                <a:solidFill>
                  <a:srgbClr val="333333"/>
                </a:solidFill>
                <a:latin typeface="Times New Roman"/>
                <a:ea typeface="Times New Roman"/>
                <a:cs typeface="Times New Roman"/>
                <a:sym typeface="Times New Roman"/>
              </a:rPr>
              <a:t>g</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Used </a:t>
            </a:r>
            <a:r>
              <a:rPr lang="en-US" sz="2000" b="0" i="0" u="none" dirty="0">
                <a:solidFill>
                  <a:srgbClr val="333333"/>
                </a:solidFill>
                <a:highlight>
                  <a:srgbClr val="FFFF00"/>
                </a:highlight>
                <a:latin typeface="Times New Roman"/>
                <a:ea typeface="Times New Roman"/>
                <a:cs typeface="Times New Roman"/>
                <a:sym typeface="Times New Roman"/>
              </a:rPr>
              <a:t>8086 microprocessors</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has both, conventional and extendable memory</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First version of Windows to gather critical appreciation</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Better memory/ storage</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Note*</a:t>
            </a:r>
            <a:r>
              <a:rPr lang="en-US" sz="2000" b="0" i="0" u="none" dirty="0">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a:t>
            </a:r>
            <a:r>
              <a:rPr lang="en-US" sz="2000" b="0" i="0" u="none" dirty="0">
                <a:solidFill>
                  <a:srgbClr val="333333"/>
                </a:solidFill>
                <a:highlight>
                  <a:srgbClr val="FFFF00"/>
                </a:highlight>
                <a:latin typeface="Times New Roman"/>
                <a:ea typeface="Times New Roman"/>
                <a:cs typeface="Times New Roman"/>
                <a:sym typeface="Times New Roman"/>
              </a:rPr>
              <a:t>Windows 95, </a:t>
            </a:r>
            <a:r>
              <a:rPr lang="en-US" sz="2000" b="0" i="0" u="none" dirty="0">
                <a:solidFill>
                  <a:srgbClr val="333333"/>
                </a:solidFill>
                <a:latin typeface="Times New Roman"/>
                <a:ea typeface="Times New Roman"/>
                <a:cs typeface="Times New Roman"/>
                <a:sym typeface="Times New Roman"/>
              </a:rPr>
              <a:t>which was the first </a:t>
            </a:r>
            <a:r>
              <a:rPr lang="en-US" sz="2000" b="0" i="0" u="none" dirty="0">
                <a:solidFill>
                  <a:srgbClr val="333333"/>
                </a:solidFill>
                <a:highlight>
                  <a:srgbClr val="FFFF00"/>
                </a:highlight>
                <a:latin typeface="Times New Roman"/>
                <a:ea typeface="Times New Roman"/>
                <a:cs typeface="Times New Roman"/>
                <a:sym typeface="Times New Roman"/>
              </a:rPr>
              <a:t>Operating System released by Microsoft.</a:t>
            </a:r>
            <a:endParaRPr dirty="0">
              <a:highlight>
                <a:srgbClr val="FFFF00"/>
              </a:highlight>
            </a:endParaRPr>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32</a:t>
            </a:fld>
            <a:endParaRPr/>
          </a:p>
        </p:txBody>
      </p:sp>
      <p:pic>
        <p:nvPicPr>
          <p:cNvPr id="342" name="Google Shape;34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43" name="Google Shape;34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4. Window 95</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the first complete Operating System </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on </a:t>
            </a:r>
            <a:r>
              <a:rPr lang="en-US" sz="2000" b="0" i="0" u="none" dirty="0">
                <a:solidFill>
                  <a:srgbClr val="333333"/>
                </a:solidFill>
                <a:highlight>
                  <a:srgbClr val="FFFF00"/>
                </a:highlight>
                <a:latin typeface="Times New Roman"/>
                <a:ea typeface="Times New Roman"/>
                <a:cs typeface="Times New Roman"/>
                <a:sym typeface="Times New Roman"/>
              </a:rPr>
              <a:t>August 15, 1995</a:t>
            </a:r>
            <a:endParaRPr dirty="0">
              <a:highlight>
                <a:srgbClr val="FFFF00"/>
              </a:highlight>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merged MS-DOS and Windows products</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simplified plug and play features</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Taskbar</a:t>
            </a:r>
            <a:r>
              <a:rPr lang="en-US" sz="2000" b="0" i="0" u="none" dirty="0">
                <a:solidFill>
                  <a:srgbClr val="333333"/>
                </a:solidFill>
                <a:latin typeface="Times New Roman"/>
                <a:ea typeface="Times New Roman"/>
                <a:cs typeface="Times New Roman"/>
                <a:sym typeface="Times New Roman"/>
              </a:rPr>
              <a:t> and </a:t>
            </a:r>
            <a:r>
              <a:rPr lang="en-US" sz="2000" b="0" i="0" u="none" dirty="0">
                <a:solidFill>
                  <a:srgbClr val="333333"/>
                </a:solidFill>
                <a:highlight>
                  <a:srgbClr val="FFFF00"/>
                </a:highlight>
                <a:latin typeface="Times New Roman"/>
                <a:ea typeface="Times New Roman"/>
                <a:cs typeface="Times New Roman"/>
                <a:sym typeface="Times New Roman"/>
              </a:rPr>
              <a:t>Start menu </a:t>
            </a:r>
            <a:r>
              <a:rPr lang="en-US" sz="2000" b="0" i="0" u="none" dirty="0">
                <a:solidFill>
                  <a:srgbClr val="333333"/>
                </a:solidFill>
                <a:latin typeface="Times New Roman"/>
                <a:ea typeface="Times New Roman"/>
                <a:cs typeface="Times New Roman"/>
                <a:sym typeface="Times New Roman"/>
              </a:rPr>
              <a:t>was introduced with this Windows OS</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Advanced from </a:t>
            </a:r>
            <a:r>
              <a:rPr lang="en-US" sz="2000" b="0" i="0" u="none" dirty="0">
                <a:solidFill>
                  <a:srgbClr val="333333"/>
                </a:solidFill>
                <a:highlight>
                  <a:srgbClr val="FFFF00"/>
                </a:highlight>
                <a:latin typeface="Times New Roman"/>
                <a:ea typeface="Times New Roman"/>
                <a:cs typeface="Times New Roman"/>
                <a:sym typeface="Times New Roman"/>
              </a:rPr>
              <a:t>16 bit GUI to 32 bit GUI</a:t>
            </a:r>
            <a:endParaRPr dirty="0">
              <a:highlight>
                <a:srgbClr val="FFFF00"/>
              </a:highlight>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Long file names could be saved</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33</a:t>
            </a:fld>
            <a:endParaRPr/>
          </a:p>
        </p:txBody>
      </p:sp>
      <p:pic>
        <p:nvPicPr>
          <p:cNvPr id="350" name="Google Shape;350;p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1" name="Google Shape;351;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body" idx="1"/>
          </p:nvPr>
        </p:nvSpPr>
        <p:spPr>
          <a:xfrm>
            <a:off x="331787" y="7620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5. Windows 98</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to manufacturing on May 15, 1998</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a </a:t>
            </a:r>
            <a:r>
              <a:rPr lang="en-US" sz="2000" b="0" i="0" u="none" dirty="0">
                <a:solidFill>
                  <a:srgbClr val="333333"/>
                </a:solidFill>
                <a:highlight>
                  <a:srgbClr val="FFFF00"/>
                </a:highlight>
                <a:latin typeface="Times New Roman"/>
                <a:ea typeface="Times New Roman"/>
                <a:cs typeface="Times New Roman"/>
                <a:sym typeface="Times New Roman"/>
              </a:rPr>
              <a:t>16 bit and 32 bit product based on MS DOS</a:t>
            </a:r>
            <a:endParaRPr dirty="0">
              <a:highlight>
                <a:srgbClr val="FFFF00"/>
              </a:highlight>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not an entirely new version but just a tuned-up version to Windows 95</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Internet Explorer 4.01 was released along with this Windows version</a:t>
            </a:r>
            <a:endParaRPr dirty="0"/>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did not support </a:t>
            </a:r>
            <a:r>
              <a:rPr lang="en-US" sz="2000" b="0" i="0" u="none" dirty="0">
                <a:solidFill>
                  <a:srgbClr val="333333"/>
                </a:solidFill>
                <a:highlight>
                  <a:srgbClr val="FFFF00"/>
                </a:highlight>
                <a:latin typeface="Times New Roman"/>
                <a:ea typeface="Times New Roman"/>
                <a:cs typeface="Times New Roman"/>
                <a:sym typeface="Times New Roman"/>
              </a:rPr>
              <a:t>USB printers or mass storage devices </a:t>
            </a:r>
            <a:endParaRPr dirty="0">
              <a:highlight>
                <a:srgbClr val="FFFF00"/>
              </a:highlight>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An update to this version </a:t>
            </a:r>
            <a:r>
              <a:rPr lang="en-US" sz="2000" b="0" i="0" u="none" dirty="0">
                <a:solidFill>
                  <a:srgbClr val="333333"/>
                </a:solidFill>
                <a:highlight>
                  <a:srgbClr val="FFFF00"/>
                </a:highlight>
                <a:latin typeface="Times New Roman"/>
                <a:ea typeface="Times New Roman"/>
                <a:cs typeface="Times New Roman"/>
                <a:sym typeface="Times New Roman"/>
              </a:rPr>
              <a:t>“Windows SE</a:t>
            </a:r>
            <a:r>
              <a:rPr lang="en-US" sz="2000" b="0" i="0" u="none" dirty="0">
                <a:solidFill>
                  <a:srgbClr val="333333"/>
                </a:solidFill>
                <a:latin typeface="Times New Roman"/>
                <a:ea typeface="Times New Roman"/>
                <a:cs typeface="Times New Roman"/>
                <a:sym typeface="Times New Roman"/>
              </a:rPr>
              <a:t>” was released in 1999</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34</a:t>
            </a:fld>
            <a:endParaRPr/>
          </a:p>
        </p:txBody>
      </p:sp>
      <p:pic>
        <p:nvPicPr>
          <p:cNvPr id="358" name="Google Shape;358;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9" name="Google Shape;359;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body" idx="1"/>
          </p:nvPr>
        </p:nvSpPr>
        <p:spPr>
          <a:xfrm>
            <a:off x="319087" y="69215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dirty="0">
                <a:solidFill>
                  <a:srgbClr val="333333"/>
                </a:solidFill>
                <a:latin typeface="Times New Roman"/>
                <a:ea typeface="Times New Roman"/>
                <a:cs typeface="Times New Roman"/>
                <a:sym typeface="Times New Roman"/>
              </a:rPr>
              <a:t>6. Windows 2000</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It was officially released on February 17, 2000. However, its manufacturing had begun in late 1999</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a:t>
            </a:r>
            <a:r>
              <a:rPr lang="en-US" sz="2400" b="0" i="0" u="none" dirty="0">
                <a:solidFill>
                  <a:srgbClr val="333333"/>
                </a:solidFill>
                <a:highlight>
                  <a:srgbClr val="FFFF00"/>
                </a:highlight>
                <a:latin typeface="Times New Roman"/>
                <a:ea typeface="Times New Roman"/>
                <a:cs typeface="Times New Roman"/>
                <a:sym typeface="Times New Roman"/>
              </a:rPr>
              <a:t>Server, Professional, Advanced Server and Datacenter Server</a:t>
            </a:r>
            <a:endParaRPr dirty="0">
              <a:highlight>
                <a:srgbClr val="FFFF00"/>
              </a:highlight>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It was considered as one of the most secure OS ever</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0" i="0" u="none" dirty="0">
                <a:solidFill>
                  <a:srgbClr val="333333"/>
                </a:solidFill>
                <a:latin typeface="Times New Roman"/>
                <a:ea typeface="Times New Roman"/>
                <a:cs typeface="Times New Roman"/>
                <a:sym typeface="Times New Roman"/>
              </a:rPr>
              <a:t>A local disk manager was introduced with these Windows</a:t>
            </a:r>
            <a:endParaRPr dirty="0"/>
          </a:p>
          <a:p>
            <a:pPr marL="342900" marR="0" lvl="0" indent="-342900" algn="l" rtl="0">
              <a:lnSpc>
                <a:spcPct val="100000"/>
              </a:lnSpc>
              <a:spcBef>
                <a:spcPts val="480"/>
              </a:spcBef>
              <a:spcAft>
                <a:spcPts val="0"/>
              </a:spcAft>
              <a:buClr>
                <a:srgbClr val="333333"/>
              </a:buClr>
              <a:buSzPts val="2400"/>
              <a:buFont typeface="Arial"/>
              <a:buChar char="•"/>
            </a:pPr>
            <a:r>
              <a:rPr lang="en-US" sz="2400" b="0" i="0" u="none" dirty="0">
                <a:solidFill>
                  <a:srgbClr val="333333"/>
                </a:solidFill>
                <a:highlight>
                  <a:srgbClr val="FFFF00"/>
                </a:highlight>
                <a:latin typeface="Times New Roman"/>
                <a:ea typeface="Times New Roman"/>
                <a:cs typeface="Times New Roman"/>
                <a:sym typeface="Times New Roman"/>
              </a:rPr>
              <a:t>Multilingual User Interface</a:t>
            </a:r>
            <a:r>
              <a:rPr lang="en-US" sz="2400" b="0" i="0" u="none" dirty="0">
                <a:solidFill>
                  <a:srgbClr val="333333"/>
                </a:solidFill>
                <a:latin typeface="Times New Roman"/>
                <a:ea typeface="Times New Roman"/>
                <a:cs typeface="Times New Roman"/>
                <a:sym typeface="Times New Roman"/>
              </a:rPr>
              <a:t> – it supported many different languages</a:t>
            </a:r>
            <a:endParaRPr dirty="0"/>
          </a:p>
          <a:p>
            <a:pPr marL="342900" marR="0" lvl="0" indent="-190500" algn="l" rtl="0">
              <a:spcBef>
                <a:spcPts val="480"/>
              </a:spcBef>
              <a:spcAft>
                <a:spcPts val="0"/>
              </a:spcAft>
              <a:buClr>
                <a:schemeClr val="dk1"/>
              </a:buClr>
              <a:buSzPts val="2400"/>
              <a:buFont typeface="Arial"/>
              <a:buNone/>
            </a:pPr>
            <a:endParaRPr sz="2400" b="0" i="0" u="none" dirty="0">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35</a:t>
            </a:fld>
            <a:endParaRPr/>
          </a:p>
        </p:txBody>
      </p:sp>
      <p:pic>
        <p:nvPicPr>
          <p:cNvPr id="366" name="Google Shape;366;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7" name="Google Shape;367;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body" idx="1"/>
          </p:nvPr>
        </p:nvSpPr>
        <p:spPr>
          <a:xfrm>
            <a:off x="333375"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7. Windows XP</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Advanced portable PC support</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Automatic wireless connection support</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Fast start-up</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highlight>
                  <a:srgbClr val="FFFF00"/>
                </a:highlight>
                <a:latin typeface="Times New Roman"/>
                <a:ea typeface="Times New Roman"/>
                <a:cs typeface="Times New Roman"/>
                <a:sym typeface="Times New Roman"/>
              </a:rPr>
              <a:t>Better Graphical User Interface (GUI)</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Help and support </a:t>
            </a:r>
            <a:r>
              <a:rPr lang="en-US" sz="2000" b="0" i="0" u="none" dirty="0" err="1">
                <a:solidFill>
                  <a:srgbClr val="333333"/>
                </a:solidFill>
                <a:latin typeface="Times New Roman"/>
                <a:ea typeface="Times New Roman"/>
                <a:cs typeface="Times New Roman"/>
                <a:sym typeface="Times New Roman"/>
              </a:rPr>
              <a:t>centre</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8. Windows Vista</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on January 30, 2007</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had an upgraded version of Graphical User Interface</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the first operating system to use </a:t>
            </a:r>
            <a:r>
              <a:rPr lang="en-US" sz="2000" b="0" i="0" u="none" dirty="0">
                <a:solidFill>
                  <a:srgbClr val="333333"/>
                </a:solidFill>
                <a:highlight>
                  <a:srgbClr val="FFFF00"/>
                </a:highlight>
                <a:latin typeface="Times New Roman"/>
                <a:ea typeface="Times New Roman"/>
                <a:cs typeface="Times New Roman"/>
                <a:sym typeface="Times New Roman"/>
              </a:rPr>
              <a:t>DVD-ROM</a:t>
            </a:r>
            <a:r>
              <a:rPr lang="en-US" sz="2000" b="0" i="0" u="none" dirty="0">
                <a:solidFill>
                  <a:srgbClr val="333333"/>
                </a:solidFill>
                <a:latin typeface="Times New Roman"/>
                <a:ea typeface="Times New Roman"/>
                <a:cs typeface="Times New Roman"/>
                <a:sym typeface="Times New Roman"/>
              </a:rPr>
              <a:t> for installation</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36</a:t>
            </a:fld>
            <a:endParaRPr/>
          </a:p>
        </p:txBody>
      </p:sp>
      <p:pic>
        <p:nvPicPr>
          <p:cNvPr id="374" name="Google Shape;374;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5" name="Google Shape;375;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9.</a:t>
            </a:r>
            <a:r>
              <a:rPr lang="en-US" sz="2000" b="0" i="0" u="none" dirty="0">
                <a:solidFill>
                  <a:srgbClr val="333333"/>
                </a:solidFill>
                <a:latin typeface="Times New Roman"/>
                <a:ea typeface="Times New Roman"/>
                <a:cs typeface="Times New Roman"/>
                <a:sym typeface="Times New Roman"/>
              </a:rPr>
              <a:t> </a:t>
            </a:r>
            <a:r>
              <a:rPr lang="en-US" sz="2000" b="1" i="0" u="none" dirty="0">
                <a:solidFill>
                  <a:srgbClr val="333333"/>
                </a:solidFill>
                <a:latin typeface="Times New Roman"/>
                <a:ea typeface="Times New Roman"/>
                <a:cs typeface="Times New Roman"/>
                <a:sym typeface="Times New Roman"/>
              </a:rPr>
              <a:t>Windows 7</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on October 22, 2009</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 large number of new features were introduced</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Redesigned Windows shell with an updated taskbar</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Incremental upgrade to the Windows line</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Libraries were added in the file management system</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A few features from the past Windows were removed</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Extended hardware support</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1" i="0" u="none" dirty="0">
                <a:solidFill>
                  <a:srgbClr val="333333"/>
                </a:solidFill>
                <a:latin typeface="Times New Roman"/>
                <a:ea typeface="Times New Roman"/>
                <a:cs typeface="Times New Roman"/>
                <a:sym typeface="Times New Roman"/>
              </a:rPr>
              <a:t>10. Windows 8</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It was released for retail on </a:t>
            </a:r>
            <a:r>
              <a:rPr lang="en-US" sz="2000" b="0" i="0" u="none" dirty="0">
                <a:solidFill>
                  <a:srgbClr val="333333"/>
                </a:solidFill>
                <a:highlight>
                  <a:srgbClr val="FFFF00"/>
                </a:highlight>
                <a:latin typeface="Times New Roman"/>
                <a:ea typeface="Times New Roman"/>
                <a:cs typeface="Times New Roman"/>
                <a:sym typeface="Times New Roman"/>
              </a:rPr>
              <a:t>October 26, 2012</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err="1">
                <a:solidFill>
                  <a:srgbClr val="333333"/>
                </a:solidFill>
                <a:latin typeface="Times New Roman"/>
                <a:ea typeface="Times New Roman"/>
                <a:cs typeface="Times New Roman"/>
                <a:sym typeface="Times New Roman"/>
              </a:rPr>
              <a:t>Optimisations</a:t>
            </a:r>
            <a:r>
              <a:rPr lang="en-US" sz="2000" b="0" i="0" u="none" dirty="0">
                <a:solidFill>
                  <a:srgbClr val="333333"/>
                </a:solidFill>
                <a:latin typeface="Times New Roman"/>
                <a:ea typeface="Times New Roman"/>
                <a:cs typeface="Times New Roman"/>
                <a:sym typeface="Times New Roman"/>
              </a:rPr>
              <a:t> for touch-based. Installed in new devices like </a:t>
            </a:r>
            <a:r>
              <a:rPr lang="en-US" sz="2000" b="0" i="0" u="none" dirty="0">
                <a:solidFill>
                  <a:srgbClr val="333333"/>
                </a:solidFill>
                <a:highlight>
                  <a:srgbClr val="FFFF00"/>
                </a:highlight>
                <a:latin typeface="Times New Roman"/>
                <a:ea typeface="Times New Roman"/>
                <a:cs typeface="Times New Roman"/>
                <a:sym typeface="Times New Roman"/>
              </a:rPr>
              <a:t>Laptops, Mobile phones, tablets, etc.</a:t>
            </a:r>
            <a:endParaRPr dirty="0">
              <a:highlight>
                <a:srgbClr val="FFFF00"/>
              </a:highlight>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New security features were introduced</a:t>
            </a:r>
            <a:endParaRPr dirty="0"/>
          </a:p>
          <a:p>
            <a:pPr marL="342900" marR="0" lvl="0" indent="-342900" algn="just" rtl="0">
              <a:lnSpc>
                <a:spcPct val="100000"/>
              </a:lnSpc>
              <a:spcBef>
                <a:spcPts val="400"/>
              </a:spcBef>
              <a:spcAft>
                <a:spcPts val="0"/>
              </a:spcAft>
              <a:buClr>
                <a:srgbClr val="333333"/>
              </a:buClr>
              <a:buSzPts val="2000"/>
              <a:buFont typeface="Arial"/>
              <a:buChar char="•"/>
            </a:pPr>
            <a:r>
              <a:rPr lang="en-US" sz="2000" b="0" i="0" u="none" dirty="0">
                <a:solidFill>
                  <a:srgbClr val="333333"/>
                </a:solidFill>
                <a:latin typeface="Times New Roman"/>
                <a:ea typeface="Times New Roman"/>
                <a:cs typeface="Times New Roman"/>
                <a:sym typeface="Times New Roman"/>
              </a:rPr>
              <a:t>Online Applications could be directly downloaded</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37</a:t>
            </a:fld>
            <a:endParaRPr/>
          </a:p>
        </p:txBody>
      </p:sp>
      <p:pic>
        <p:nvPicPr>
          <p:cNvPr id="382" name="Google Shape;382;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3" name="Google Shape;383;p32"/>
          <p:cNvSpPr txBox="1"/>
          <p:nvPr/>
        </p:nvSpPr>
        <p:spPr>
          <a:xfrm>
            <a:off x="319087"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body" idx="1"/>
          </p:nvPr>
        </p:nvSpPr>
        <p:spPr>
          <a:xfrm>
            <a:off x="457200"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11. Windows 10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released on July 29, 2015</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Addresses shortcomings in the user interface first introduced with Windows 8</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virtual desktop system</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Included new icons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To reduce storage shortcomings, Windows 10 automatically compresses the file size</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38</a:t>
            </a:fld>
            <a:endParaRPr/>
          </a:p>
        </p:txBody>
      </p:sp>
      <p:pic>
        <p:nvPicPr>
          <p:cNvPr id="390" name="Google Shape;390;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91" name="Google Shape;391;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process</a:t>
            </a:r>
            <a:endParaRPr/>
          </a:p>
        </p:txBody>
      </p:sp>
      <p:sp>
        <p:nvSpPr>
          <p:cNvPr id="398" name="Google Shape;398;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display environment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Erase the primary boot disk</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BIOS</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39</a:t>
            </a:fld>
            <a:endParaRPr/>
          </a:p>
        </p:txBody>
      </p:sp>
      <p:pic>
        <p:nvPicPr>
          <p:cNvPr id="400" name="Google Shape;400;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1" name="Google Shape;401;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315912"/>
            <a:ext cx="8229600" cy="190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Computer System Structure</a:t>
            </a:r>
            <a:endParaRPr/>
          </a:p>
        </p:txBody>
      </p:sp>
      <p:sp>
        <p:nvSpPr>
          <p:cNvPr id="114" name="Google Shape;114;p4"/>
          <p:cNvSpPr txBox="1">
            <a:spLocks noGrp="1"/>
          </p:cNvSpPr>
          <p:nvPr>
            <p:ph type="body" idx="1"/>
          </p:nvPr>
        </p:nvSpPr>
        <p:spPr>
          <a:xfrm>
            <a:off x="609600" y="1484312"/>
            <a:ext cx="80772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Computer system can be divided into four components:</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Hardware</a:t>
            </a:r>
            <a:r>
              <a:rPr lang="en-US" sz="1800" b="0" i="0" u="none">
                <a:solidFill>
                  <a:schemeClr val="dk1"/>
                </a:solidFill>
                <a:latin typeface="Times New Roman"/>
                <a:ea typeface="Times New Roman"/>
                <a:cs typeface="Times New Roman"/>
                <a:sym typeface="Times New Roman"/>
              </a:rPr>
              <a:t> – provides </a:t>
            </a:r>
            <a:r>
              <a:rPr lang="en-US" sz="1800" b="1" i="0" u="none">
                <a:solidFill>
                  <a:schemeClr val="dk1"/>
                </a:solidFill>
                <a:latin typeface="Times New Roman"/>
                <a:ea typeface="Times New Roman"/>
                <a:cs typeface="Times New Roman"/>
                <a:sym typeface="Times New Roman"/>
              </a:rPr>
              <a:t>basic computing resources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CPU, memory, I/O devices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a:t>
            </a:r>
            <a:endParaRPr/>
          </a:p>
          <a:p>
            <a:pPr marL="1143000" lvl="2" indent="-2286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Controls and coordinates use of resources</a:t>
            </a:r>
            <a:r>
              <a:rPr lang="en-US" sz="1800" b="0" i="0" u="none">
                <a:solidFill>
                  <a:schemeClr val="dk1"/>
                </a:solidFill>
                <a:latin typeface="Times New Roman"/>
                <a:ea typeface="Times New Roman"/>
                <a:cs typeface="Times New Roman"/>
                <a:sym typeface="Times New Roman"/>
              </a:rPr>
              <a:t> among various applications and users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System/Application programs</a:t>
            </a:r>
            <a:r>
              <a:rPr lang="en-US" sz="1800" b="0" i="0" u="none">
                <a:solidFill>
                  <a:schemeClr val="dk1"/>
                </a:solidFill>
                <a:latin typeface="Times New Roman"/>
                <a:ea typeface="Times New Roman"/>
                <a:cs typeface="Times New Roman"/>
                <a:sym typeface="Times New Roman"/>
              </a:rPr>
              <a:t> – define the ways in which the system resources are used to solving user problems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Word processors, compilers, web browsers, database systems, video games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Users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People, machines, other computers</a:t>
            </a:r>
            <a:endParaRPr/>
          </a:p>
        </p:txBody>
      </p:sp>
      <p:pic>
        <p:nvPicPr>
          <p:cNvPr id="115" name="Google Shape;115;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6" name="Google Shape;116;p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p:nvPr/>
        </p:nvSpPr>
        <p:spPr>
          <a:xfrm>
            <a:off x="228600" y="381000"/>
            <a:ext cx="7769225" cy="6858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strike="noStrike" cap="none">
                <a:solidFill>
                  <a:srgbClr val="993300"/>
                </a:solidFill>
                <a:latin typeface="Arial"/>
                <a:ea typeface="Arial"/>
                <a:cs typeface="Arial"/>
                <a:sym typeface="Arial"/>
              </a:rPr>
              <a:t>Directory Structure</a:t>
            </a:r>
            <a:endParaRPr/>
          </a:p>
        </p:txBody>
      </p:sp>
      <p:sp>
        <p:nvSpPr>
          <p:cNvPr id="408" name="Google Shape;408;p35"/>
          <p:cNvSpPr txBox="1"/>
          <p:nvPr/>
        </p:nvSpPr>
        <p:spPr>
          <a:xfrm>
            <a:off x="228600" y="1066800"/>
            <a:ext cx="8382000" cy="762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Symbol table of files that stores all related information about a file it holds with its contents</a:t>
            </a:r>
            <a:endParaRPr/>
          </a:p>
        </p:txBody>
      </p:sp>
      <p:grpSp>
        <p:nvGrpSpPr>
          <p:cNvPr id="409" name="Google Shape;409;p35"/>
          <p:cNvGrpSpPr/>
          <p:nvPr/>
        </p:nvGrpSpPr>
        <p:grpSpPr>
          <a:xfrm>
            <a:off x="2819400" y="2057400"/>
            <a:ext cx="3948112" cy="3141662"/>
            <a:chOff x="1776" y="1296"/>
            <a:chExt cx="2487" cy="1979"/>
          </a:xfrm>
        </p:grpSpPr>
        <p:sp>
          <p:nvSpPr>
            <p:cNvPr id="410" name="Google Shape;410;p35"/>
            <p:cNvSpPr/>
            <p:nvPr/>
          </p:nvSpPr>
          <p:spPr>
            <a:xfrm>
              <a:off x="2037"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1" name="Google Shape;411;p35"/>
            <p:cNvSpPr/>
            <p:nvPr/>
          </p:nvSpPr>
          <p:spPr>
            <a:xfrm>
              <a:off x="247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35"/>
            <p:cNvSpPr/>
            <p:nvPr/>
          </p:nvSpPr>
          <p:spPr>
            <a:xfrm>
              <a:off x="2906"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35"/>
            <p:cNvSpPr/>
            <p:nvPr/>
          </p:nvSpPr>
          <p:spPr>
            <a:xfrm>
              <a:off x="334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4" name="Google Shape;414;p35"/>
            <p:cNvSpPr/>
            <p:nvPr/>
          </p:nvSpPr>
          <p:spPr>
            <a:xfrm>
              <a:off x="3775" y="1649"/>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35"/>
            <p:cNvSpPr txBox="1"/>
            <p:nvPr/>
          </p:nvSpPr>
          <p:spPr>
            <a:xfrm>
              <a:off x="2037" y="2591"/>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1</a:t>
              </a:r>
              <a:endParaRPr/>
            </a:p>
          </p:txBody>
        </p:sp>
        <p:sp>
          <p:nvSpPr>
            <p:cNvPr id="416" name="Google Shape;416;p35"/>
            <p:cNvSpPr txBox="1"/>
            <p:nvPr/>
          </p:nvSpPr>
          <p:spPr>
            <a:xfrm>
              <a:off x="2471" y="2591"/>
              <a:ext cx="260" cy="299"/>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2</a:t>
              </a:r>
              <a:endParaRPr/>
            </a:p>
          </p:txBody>
        </p:sp>
        <p:sp>
          <p:nvSpPr>
            <p:cNvPr id="417" name="Google Shape;417;p35"/>
            <p:cNvSpPr txBox="1"/>
            <p:nvPr/>
          </p:nvSpPr>
          <p:spPr>
            <a:xfrm>
              <a:off x="2906" y="2591"/>
              <a:ext cx="260" cy="47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3</a:t>
              </a:r>
              <a:endParaRPr/>
            </a:p>
          </p:txBody>
        </p:sp>
        <p:sp>
          <p:nvSpPr>
            <p:cNvPr id="418" name="Google Shape;418;p35"/>
            <p:cNvSpPr txBox="1"/>
            <p:nvPr/>
          </p:nvSpPr>
          <p:spPr>
            <a:xfrm>
              <a:off x="3341" y="2591"/>
              <a:ext cx="260" cy="256"/>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4</a:t>
              </a:r>
              <a:endParaRPr/>
            </a:p>
          </p:txBody>
        </p:sp>
        <p:sp>
          <p:nvSpPr>
            <p:cNvPr id="419" name="Google Shape;419;p35"/>
            <p:cNvSpPr txBox="1"/>
            <p:nvPr/>
          </p:nvSpPr>
          <p:spPr>
            <a:xfrm>
              <a:off x="3775" y="2805"/>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n</a:t>
              </a:r>
              <a:endParaRPr/>
            </a:p>
          </p:txBody>
        </p:sp>
        <p:cxnSp>
          <p:nvCxnSpPr>
            <p:cNvPr id="420" name="Google Shape;420;p35"/>
            <p:cNvCxnSpPr/>
            <p:nvPr/>
          </p:nvCxnSpPr>
          <p:spPr>
            <a:xfrm>
              <a:off x="2618"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1" name="Google Shape;421;p35"/>
            <p:cNvCxnSpPr/>
            <p:nvPr/>
          </p:nvCxnSpPr>
          <p:spPr>
            <a:xfrm>
              <a:off x="3036"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2" name="Google Shape;422;p35"/>
            <p:cNvCxnSpPr/>
            <p:nvPr/>
          </p:nvCxnSpPr>
          <p:spPr>
            <a:xfrm>
              <a:off x="3905" y="1906"/>
              <a:ext cx="0" cy="898"/>
            </a:xfrm>
            <a:prstGeom prst="straightConnector1">
              <a:avLst/>
            </a:prstGeom>
            <a:noFill/>
            <a:ln w="9525" cap="sq" cmpd="sng">
              <a:solidFill>
                <a:srgbClr val="000000"/>
              </a:solidFill>
              <a:prstDash val="solid"/>
              <a:miter lim="800000"/>
              <a:headEnd type="none" w="med" len="med"/>
              <a:tailEnd type="stealth" w="med" len="med"/>
            </a:ln>
          </p:spPr>
        </p:cxnSp>
        <p:cxnSp>
          <p:nvCxnSpPr>
            <p:cNvPr id="423" name="Google Shape;423;p35"/>
            <p:cNvCxnSpPr/>
            <p:nvPr/>
          </p:nvCxnSpPr>
          <p:spPr>
            <a:xfrm>
              <a:off x="3471"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4" name="Google Shape;424;p35"/>
            <p:cNvCxnSpPr/>
            <p:nvPr/>
          </p:nvCxnSpPr>
          <p:spPr>
            <a:xfrm>
              <a:off x="2167" y="1735"/>
              <a:ext cx="0" cy="855"/>
            </a:xfrm>
            <a:prstGeom prst="straightConnector1">
              <a:avLst/>
            </a:prstGeom>
            <a:noFill/>
            <a:ln w="9525" cap="sq" cmpd="sng">
              <a:solidFill>
                <a:srgbClr val="000000"/>
              </a:solidFill>
              <a:prstDash val="solid"/>
              <a:miter lim="800000"/>
              <a:headEnd type="none" w="med" len="med"/>
              <a:tailEnd type="stealth" w="med" len="med"/>
            </a:ln>
          </p:spPr>
        </p:cxnSp>
        <p:sp>
          <p:nvSpPr>
            <p:cNvPr id="425" name="Google Shape;425;p35"/>
            <p:cNvSpPr/>
            <p:nvPr/>
          </p:nvSpPr>
          <p:spPr>
            <a:xfrm>
              <a:off x="1877" y="1296"/>
              <a:ext cx="2386" cy="827"/>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6" name="Google Shape;426;p35"/>
            <p:cNvSpPr/>
            <p:nvPr/>
          </p:nvSpPr>
          <p:spPr>
            <a:xfrm>
              <a:off x="1776" y="2377"/>
              <a:ext cx="2430" cy="898"/>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27" name="Google Shape;427;p35"/>
          <p:cNvSpPr txBox="1"/>
          <p:nvPr/>
        </p:nvSpPr>
        <p:spPr>
          <a:xfrm>
            <a:off x="1189037" y="2770187"/>
            <a:ext cx="140017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Directory</a:t>
            </a:r>
            <a:endParaRPr/>
          </a:p>
        </p:txBody>
      </p:sp>
      <p:sp>
        <p:nvSpPr>
          <p:cNvPr id="428" name="Google Shape;428;p35"/>
          <p:cNvSpPr txBox="1"/>
          <p:nvPr/>
        </p:nvSpPr>
        <p:spPr>
          <a:xfrm>
            <a:off x="1401762" y="4675187"/>
            <a:ext cx="82232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Files</a:t>
            </a:r>
            <a:endParaRPr/>
          </a:p>
        </p:txBody>
      </p:sp>
      <p:sp>
        <p:nvSpPr>
          <p:cNvPr id="429" name="Google Shape;429;p35"/>
          <p:cNvSpPr txBox="1"/>
          <p:nvPr/>
        </p:nvSpPr>
        <p:spPr>
          <a:xfrm>
            <a:off x="533400" y="5562600"/>
            <a:ext cx="7531100" cy="9874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Both the directory structure and the files reside on disk</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Backups of these two structures are kept on tapes</a:t>
            </a:r>
            <a:endParaRPr/>
          </a:p>
        </p:txBody>
      </p:sp>
      <p:pic>
        <p:nvPicPr>
          <p:cNvPr id="430" name="Google Shape;430;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1" name="Google Shape;431;p35"/>
          <p:cNvSpPr txBox="1"/>
          <p:nvPr/>
        </p:nvSpPr>
        <p:spPr>
          <a:xfrm>
            <a:off x="360362"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Operations Performed on Directory</a:t>
            </a:r>
            <a:endParaRPr/>
          </a:p>
        </p:txBody>
      </p:sp>
      <p:sp>
        <p:nvSpPr>
          <p:cNvPr id="440" name="Google Shape;440;p36"/>
          <p:cNvSpPr txBox="1"/>
          <p:nvPr/>
        </p:nvSpPr>
        <p:spPr>
          <a:xfrm>
            <a:off x="457200" y="1371600"/>
            <a:ext cx="8226425" cy="475615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Directory: collection of files or directories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 Symbol Table that translates file names into their directory entry.</a:t>
            </a:r>
            <a:endParaRPr/>
          </a:p>
          <a:p>
            <a:pPr marL="342900" marR="0" lvl="0" indent="-341312" algn="l" rtl="0">
              <a:lnSpc>
                <a:spcPct val="93000"/>
              </a:lnSpc>
              <a:spcBef>
                <a:spcPts val="700"/>
              </a:spcBef>
              <a:spcAft>
                <a:spcPts val="0"/>
              </a:spcAft>
              <a:buClr>
                <a:schemeClr val="dk1"/>
              </a:buClr>
              <a:buSzPts val="2200"/>
              <a:buFont typeface="Arial"/>
              <a:buNone/>
            </a:pPr>
            <a:endParaRPr sz="2200" b="0" i="0" u="none">
              <a:solidFill>
                <a:srgbClr val="000000"/>
              </a:solidFill>
              <a:latin typeface="Arial"/>
              <a:ea typeface="Arial"/>
              <a:cs typeface="Arial"/>
              <a:sym typeface="Arial"/>
            </a:endParaRPr>
          </a:p>
          <a:p>
            <a:pPr marL="342900" marR="0" lvl="0" indent="-341312" algn="l" rtl="0">
              <a:lnSpc>
                <a:spcPct val="93000"/>
              </a:lnSpc>
              <a:spcBef>
                <a:spcPts val="70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Operations: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Search for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Create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Delete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List a directory</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Rename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Traverse the file system : Search all directories/ sub directories and files</a:t>
            </a:r>
            <a:endParaRPr/>
          </a:p>
        </p:txBody>
      </p:sp>
      <p:pic>
        <p:nvPicPr>
          <p:cNvPr id="441" name="Google Shape;441;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2" name="Google Shape;442;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Single-Level Directory</a:t>
            </a:r>
            <a:endParaRPr/>
          </a:p>
        </p:txBody>
      </p:sp>
      <p:sp>
        <p:nvSpPr>
          <p:cNvPr id="451" name="Google Shape;451;p37"/>
          <p:cNvSpPr txBox="1"/>
          <p:nvPr/>
        </p:nvSpPr>
        <p:spPr>
          <a:xfrm>
            <a:off x="771525" y="1482725"/>
            <a:ext cx="7029450" cy="879475"/>
          </a:xfrm>
          <a:prstGeom prst="rect">
            <a:avLst/>
          </a:prstGeom>
          <a:noFill/>
          <a:ln>
            <a:noFill/>
          </a:ln>
        </p:spPr>
        <p:txBody>
          <a:bodyPr spcFirstLastPara="1" wrap="square" lIns="0" tIns="0" rIns="0" bIns="0" anchor="t" anchorCtr="0">
            <a:noAutofit/>
          </a:bodyPr>
          <a:lstStyle/>
          <a:p>
            <a:pPr marL="455612" marR="0" lvl="0" indent="-455612" algn="l" rtl="0">
              <a:lnSpc>
                <a:spcPct val="93000"/>
              </a:lnSpc>
              <a:spcBef>
                <a:spcPts val="0"/>
              </a:spcBef>
              <a:spcAft>
                <a:spcPts val="0"/>
              </a:spcAft>
              <a:buClr>
                <a:srgbClr val="000000"/>
              </a:buClr>
              <a:buSzPts val="2000"/>
              <a:buFont typeface="Times New Roman"/>
              <a:buAutoNum type="arabicPeriod"/>
            </a:pPr>
            <a:r>
              <a:rPr lang="en-US" sz="2000" b="1" i="0" u="none">
                <a:solidFill>
                  <a:srgbClr val="000000"/>
                </a:solidFill>
                <a:latin typeface="Arial"/>
                <a:ea typeface="Arial"/>
                <a:cs typeface="Arial"/>
                <a:sym typeface="Arial"/>
              </a:rPr>
              <a:t>Single Level Directory</a:t>
            </a:r>
            <a:endParaRPr/>
          </a:p>
          <a:p>
            <a:pPr marL="455612" marR="0" lvl="0" indent="-455612" algn="l" rtl="0">
              <a:lnSpc>
                <a:spcPct val="93000"/>
              </a:lnSpc>
              <a:spcBef>
                <a:spcPts val="7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One directory many files</a:t>
            </a:r>
            <a:endParaRPr/>
          </a:p>
        </p:txBody>
      </p:sp>
      <p:sp>
        <p:nvSpPr>
          <p:cNvPr id="452" name="Google Shape;452;p37"/>
          <p:cNvSpPr txBox="1"/>
          <p:nvPr/>
        </p:nvSpPr>
        <p:spPr>
          <a:xfrm>
            <a:off x="1036637" y="4210050"/>
            <a:ext cx="7123112" cy="101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Easy to support and understand.</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Limitation:</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When number of files increases or when the system has more than one user,  then Naming problem occurs. All files should have unique names.</a:t>
            </a:r>
            <a:endParaRPr/>
          </a:p>
        </p:txBody>
      </p:sp>
      <p:pic>
        <p:nvPicPr>
          <p:cNvPr id="453" name="Google Shape;453;p37"/>
          <p:cNvPicPr preferRelativeResize="0"/>
          <p:nvPr/>
        </p:nvPicPr>
        <p:blipFill rotWithShape="1">
          <a:blip r:embed="rId3">
            <a:alphaModFix/>
          </a:blip>
          <a:srcRect/>
          <a:stretch/>
        </p:blipFill>
        <p:spPr>
          <a:xfrm>
            <a:off x="1219200" y="2743200"/>
            <a:ext cx="7077075" cy="1524000"/>
          </a:xfrm>
          <a:prstGeom prst="rect">
            <a:avLst/>
          </a:prstGeom>
          <a:noFill/>
          <a:ln>
            <a:noFill/>
          </a:ln>
        </p:spPr>
      </p:pic>
      <p:sp>
        <p:nvSpPr>
          <p:cNvPr id="454" name="Google Shape;454;p37"/>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Schemes</a:t>
            </a:r>
            <a:endParaRPr/>
          </a:p>
        </p:txBody>
      </p:sp>
      <p:sp>
        <p:nvSpPr>
          <p:cNvPr id="455" name="Google Shape;455;p37"/>
          <p:cNvSpPr txBox="1"/>
          <p:nvPr/>
        </p:nvSpPr>
        <p:spPr>
          <a:xfrm>
            <a:off x="990600" y="4495800"/>
            <a:ext cx="7924800" cy="205740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Disadvantage:</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Difficult to remember the name of files when files increases</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Single directory for all users</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File names created by different users should be different.</a:t>
            </a:r>
            <a:endParaRPr/>
          </a:p>
        </p:txBody>
      </p:sp>
      <p:pic>
        <p:nvPicPr>
          <p:cNvPr id="456" name="Google Shape;456;p37"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57" name="Google Shape;457;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p:nvPr/>
        </p:nvSpPr>
        <p:spPr>
          <a:xfrm>
            <a:off x="838200" y="1295400"/>
            <a:ext cx="7869237" cy="1176337"/>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2.</a:t>
            </a:r>
            <a:r>
              <a:rPr lang="en-US" sz="1800" b="0" i="0" u="none">
                <a:solidFill>
                  <a:srgbClr val="000000"/>
                </a:solidFill>
                <a:latin typeface="Arial"/>
                <a:ea typeface="Arial"/>
                <a:cs typeface="Arial"/>
                <a:sym typeface="Arial"/>
              </a:rPr>
              <a:t> </a:t>
            </a:r>
            <a:r>
              <a:rPr lang="en-US" sz="2000" b="1" i="0" u="none">
                <a:solidFill>
                  <a:srgbClr val="000000"/>
                </a:solidFill>
                <a:latin typeface="Arial"/>
                <a:ea typeface="Arial"/>
                <a:cs typeface="Arial"/>
                <a:sym typeface="Arial"/>
              </a:rPr>
              <a:t>Two level directory</a:t>
            </a:r>
            <a:r>
              <a:rPr lang="en-US" sz="1800" b="0" i="0" u="none">
                <a:solidFill>
                  <a:srgbClr val="000000"/>
                </a:solidFill>
                <a:latin typeface="Arial"/>
                <a:ea typeface="Arial"/>
                <a:cs typeface="Arial"/>
                <a:sym typeface="Arial"/>
              </a:rPr>
              <a:t>, </a:t>
            </a:r>
            <a:r>
              <a:rPr lang="en-US" sz="1800" b="1" i="0" u="none">
                <a:solidFill>
                  <a:srgbClr val="000000"/>
                </a:solidFill>
                <a:latin typeface="Arial"/>
                <a:ea typeface="Arial"/>
                <a:cs typeface="Arial"/>
                <a:sym typeface="Arial"/>
              </a:rPr>
              <a:t>each user has his own user file directory(UFD).</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UFDs have the similar structure, but each </a:t>
            </a:r>
            <a:r>
              <a:rPr lang="en-US" sz="1800" b="1" i="0" u="none">
                <a:solidFill>
                  <a:srgbClr val="000000"/>
                </a:solidFill>
                <a:latin typeface="Arial"/>
                <a:ea typeface="Arial"/>
                <a:cs typeface="Arial"/>
                <a:sym typeface="Arial"/>
              </a:rPr>
              <a:t>lists files of a single user</a:t>
            </a:r>
            <a:r>
              <a:rPr lang="en-US" sz="1800" b="0" i="0" u="none">
                <a:solidFill>
                  <a:srgbClr val="000000"/>
                </a:solidFill>
                <a:latin typeface="Arial"/>
                <a:ea typeface="Arial"/>
                <a:cs typeface="Arial"/>
                <a:sym typeface="Arial"/>
              </a:rPr>
              <a:t>.</a:t>
            </a:r>
            <a:endParaRPr/>
          </a:p>
        </p:txBody>
      </p:sp>
      <p:pic>
        <p:nvPicPr>
          <p:cNvPr id="466" name="Google Shape;466;p38"/>
          <p:cNvPicPr preferRelativeResize="0"/>
          <p:nvPr/>
        </p:nvPicPr>
        <p:blipFill rotWithShape="1">
          <a:blip r:embed="rId3">
            <a:alphaModFix/>
          </a:blip>
          <a:srcRect/>
          <a:stretch/>
        </p:blipFill>
        <p:spPr>
          <a:xfrm>
            <a:off x="1182687" y="3902075"/>
            <a:ext cx="7102475" cy="2422525"/>
          </a:xfrm>
          <a:prstGeom prst="rect">
            <a:avLst/>
          </a:prstGeom>
          <a:noFill/>
          <a:ln>
            <a:noFill/>
          </a:ln>
        </p:spPr>
      </p:pic>
      <p:sp>
        <p:nvSpPr>
          <p:cNvPr id="467" name="Google Shape;467;p38"/>
          <p:cNvSpPr txBox="1"/>
          <p:nvPr/>
        </p:nvSpPr>
        <p:spPr>
          <a:xfrm>
            <a:off x="152400" y="490537"/>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Two Level</a:t>
            </a:r>
            <a:endParaRPr/>
          </a:p>
        </p:txBody>
      </p:sp>
      <p:pic>
        <p:nvPicPr>
          <p:cNvPr id="468" name="Google Shape;468;p3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69" name="Google Shape;469;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39"/>
          <p:cNvPicPr preferRelativeResize="0"/>
          <p:nvPr/>
        </p:nvPicPr>
        <p:blipFill rotWithShape="1">
          <a:blip r:embed="rId3">
            <a:alphaModFix/>
          </a:blip>
          <a:srcRect/>
          <a:stretch/>
        </p:blipFill>
        <p:spPr>
          <a:xfrm>
            <a:off x="1187450" y="1628775"/>
            <a:ext cx="7305675" cy="4651375"/>
          </a:xfrm>
          <a:prstGeom prst="rect">
            <a:avLst/>
          </a:prstGeom>
          <a:noFill/>
          <a:ln>
            <a:noFill/>
          </a:ln>
        </p:spPr>
      </p:pic>
      <p:sp>
        <p:nvSpPr>
          <p:cNvPr id="478" name="Google Shape;478;p39"/>
          <p:cNvSpPr txBox="1"/>
          <p:nvPr/>
        </p:nvSpPr>
        <p:spPr>
          <a:xfrm>
            <a:off x="152400" y="3810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Tree Structure</a:t>
            </a:r>
            <a:endParaRPr/>
          </a:p>
        </p:txBody>
      </p:sp>
      <p:sp>
        <p:nvSpPr>
          <p:cNvPr id="479" name="Google Shape;479;p39"/>
          <p:cNvSpPr txBox="1"/>
          <p:nvPr/>
        </p:nvSpPr>
        <p:spPr>
          <a:xfrm>
            <a:off x="838200" y="990600"/>
            <a:ext cx="7869237" cy="8382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Users can create their sub directories to manage the files.</a:t>
            </a:r>
            <a:endParaRPr dirty="0"/>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Tree has Root directory and files have unique file names</a:t>
            </a:r>
            <a:endParaRPr/>
          </a:p>
        </p:txBody>
      </p:sp>
      <p:pic>
        <p:nvPicPr>
          <p:cNvPr id="480" name="Google Shape;480;p39"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81" name="Google Shape;481;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sp>
        <p:nvSpPr>
          <p:cNvPr id="490" name="Google Shape;490;p40"/>
          <p:cNvSpPr txBox="1"/>
          <p:nvPr/>
        </p:nvSpPr>
        <p:spPr>
          <a:xfrm>
            <a:off x="381000" y="1371600"/>
            <a:ext cx="8375650" cy="5029200"/>
          </a:xfrm>
          <a:prstGeom prst="rect">
            <a:avLst/>
          </a:prstGeom>
          <a:noFill/>
          <a:ln>
            <a:noFill/>
          </a:ln>
        </p:spPr>
        <p:txBody>
          <a:bodyPr spcFirstLastPara="1" wrap="square" lIns="0" tIns="0" rIns="0" bIns="0" anchor="t" anchorCtr="0">
            <a:noAutofit/>
          </a:bodyPr>
          <a:lstStyle/>
          <a:p>
            <a:pPr marL="341312" marR="0" lvl="0" indent="-341312" algn="just"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Multiple users can Have </a:t>
            </a:r>
            <a:r>
              <a:rPr lang="en-US" sz="2400" b="1" i="0" u="none">
                <a:solidFill>
                  <a:srgbClr val="000000"/>
                </a:solidFill>
                <a:latin typeface="Arial"/>
                <a:ea typeface="Arial"/>
                <a:cs typeface="Arial"/>
                <a:sym typeface="Arial"/>
              </a:rPr>
              <a:t>shared subdirectories and files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Users have their own working directory</a:t>
            </a:r>
            <a:r>
              <a:rPr lang="en-US" sz="2400" b="0" i="0" u="none">
                <a:solidFill>
                  <a:srgbClr val="000000"/>
                </a:solidFill>
                <a:latin typeface="Arial"/>
                <a:ea typeface="Arial"/>
                <a:cs typeface="Arial"/>
                <a:sym typeface="Arial"/>
              </a:rPr>
              <a:t> and may have one shared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subdirectory created by one user in one directory is automatically visible to all users sharing that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directory or file may exist at multiple places simultaneously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Because of  sharing, a file may have multiple absolute paths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So different names can refer to same file</a:t>
            </a:r>
            <a:endParaRPr/>
          </a:p>
        </p:txBody>
      </p:sp>
      <p:pic>
        <p:nvPicPr>
          <p:cNvPr id="491" name="Google Shape;491;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2" name="Google Shape;492;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pic>
        <p:nvPicPr>
          <p:cNvPr id="501" name="Google Shape;501;p41"/>
          <p:cNvPicPr preferRelativeResize="0"/>
          <p:nvPr/>
        </p:nvPicPr>
        <p:blipFill rotWithShape="1">
          <a:blip r:embed="rId3">
            <a:alphaModFix/>
          </a:blip>
          <a:srcRect/>
          <a:stretch/>
        </p:blipFill>
        <p:spPr>
          <a:xfrm>
            <a:off x="922337" y="1219200"/>
            <a:ext cx="7078662" cy="5105400"/>
          </a:xfrm>
          <a:prstGeom prst="rect">
            <a:avLst/>
          </a:prstGeom>
          <a:noFill/>
          <a:ln>
            <a:noFill/>
          </a:ln>
        </p:spPr>
      </p:pic>
      <p:pic>
        <p:nvPicPr>
          <p:cNvPr id="502" name="Google Shape;502;p41"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03" name="Google Shape;503;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2"/>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 </a:t>
            </a:r>
            <a:endParaRPr/>
          </a:p>
        </p:txBody>
      </p:sp>
      <p:sp>
        <p:nvSpPr>
          <p:cNvPr id="510" name="Google Shape;510;p42"/>
          <p:cNvSpPr txBox="1"/>
          <p:nvPr/>
        </p:nvSpPr>
        <p:spPr>
          <a:xfrm>
            <a:off x="457200" y="1143000"/>
            <a:ext cx="8226425" cy="498475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Created by adding links to the existing directory</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Allows cycles in the same directory</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As all files are dependent / linked deleting a main file may harm other files</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case of deletion: Garbage Collection is used</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First Pass: Traversing the entire file and marking everything that can be accessed</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Second Pass: Collect everything that  is not marked as the free space</a:t>
            </a:r>
            <a:endParaRPr/>
          </a:p>
        </p:txBody>
      </p:sp>
      <p:sp>
        <p:nvSpPr>
          <p:cNvPr id="511" name="Google Shape;511;p42"/>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pic>
        <p:nvPicPr>
          <p:cNvPr id="512" name="Google Shape;512;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3" name="Google Shape;513;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Directory</a:t>
            </a:r>
            <a:endParaRPr/>
          </a:p>
        </p:txBody>
      </p:sp>
      <p:pic>
        <p:nvPicPr>
          <p:cNvPr id="522" name="Google Shape;522;p43"/>
          <p:cNvPicPr preferRelativeResize="0"/>
          <p:nvPr/>
        </p:nvPicPr>
        <p:blipFill rotWithShape="1">
          <a:blip r:embed="rId3">
            <a:alphaModFix/>
          </a:blip>
          <a:srcRect/>
          <a:stretch/>
        </p:blipFill>
        <p:spPr>
          <a:xfrm>
            <a:off x="1258887" y="1447800"/>
            <a:ext cx="6619875" cy="4448175"/>
          </a:xfrm>
          <a:prstGeom prst="rect">
            <a:avLst/>
          </a:prstGeom>
          <a:noFill/>
          <a:ln>
            <a:noFill/>
          </a:ln>
        </p:spPr>
      </p:pic>
      <p:sp>
        <p:nvSpPr>
          <p:cNvPr id="523" name="Google Shape;523;p43"/>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sp>
        <p:nvSpPr>
          <p:cNvPr id="524" name="Google Shape;524;p43"/>
          <p:cNvSpPr txBox="1"/>
          <p:nvPr/>
        </p:nvSpPr>
        <p:spPr>
          <a:xfrm>
            <a:off x="381000" y="990600"/>
            <a:ext cx="8375650" cy="9144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There can be cycle in the directory arrangement </a:t>
            </a:r>
            <a:endParaRPr/>
          </a:p>
        </p:txBody>
      </p:sp>
      <p:pic>
        <p:nvPicPr>
          <p:cNvPr id="525" name="Google Shape;525;p4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26" name="Google Shape;526;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p:nvPr/>
        </p:nvSpPr>
        <p:spPr>
          <a:xfrm>
            <a:off x="304800" y="381000"/>
            <a:ext cx="7769225" cy="6096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Implementation</a:t>
            </a:r>
            <a:endParaRPr/>
          </a:p>
        </p:txBody>
      </p:sp>
      <p:sp>
        <p:nvSpPr>
          <p:cNvPr id="535" name="Google Shape;535;p44"/>
          <p:cNvSpPr txBox="1"/>
          <p:nvPr/>
        </p:nvSpPr>
        <p:spPr>
          <a:xfrm>
            <a:off x="457200" y="1066800"/>
            <a:ext cx="8226425" cy="5334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Directories need to be fast to search, insert, and delete, with a minimum of wasted disk space.</a:t>
            </a:r>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1 Linear List</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linear list is the simplest and easiest directory structure </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Finding a file requires a linear search.</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Deletions can be done by moving all or one entry to vacant position and deleting the pointer.</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2 Hash Table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hash table can also be used to speed up searches.</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Implementation is by using Hash value.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1" i="0" u="none">
                <a:solidFill>
                  <a:srgbClr val="000000"/>
                </a:solidFill>
                <a:latin typeface="Arial"/>
                <a:ea typeface="Arial"/>
                <a:cs typeface="Arial"/>
                <a:sym typeface="Arial"/>
              </a:rPr>
              <a:t>(Division/Variant Method)</a:t>
            </a:r>
            <a:endParaRPr/>
          </a:p>
          <a:p>
            <a:pPr marL="341312" marR="0" lvl="0" indent="-341312" algn="l" rtl="0">
              <a:lnSpc>
                <a:spcPct val="93000"/>
              </a:lnSpc>
              <a:spcBef>
                <a:spcPts val="700"/>
              </a:spcBef>
              <a:spcAft>
                <a:spcPts val="0"/>
              </a:spcAft>
              <a:buClr>
                <a:srgbClr val="000000"/>
              </a:buClr>
              <a:buSzPts val="1800"/>
              <a:buFont typeface="Arial"/>
              <a:buNone/>
            </a:pPr>
            <a:br>
              <a:rPr lang="en-US" sz="1800" b="0" i="0" u="none">
                <a:solidFill>
                  <a:srgbClr val="000000"/>
                </a:solidFill>
                <a:latin typeface="Arial"/>
                <a:ea typeface="Arial"/>
                <a:cs typeface="Arial"/>
                <a:sym typeface="Arial"/>
              </a:rPr>
            </a:br>
            <a:endParaRPr/>
          </a:p>
        </p:txBody>
      </p:sp>
      <p:pic>
        <p:nvPicPr>
          <p:cNvPr id="536" name="Google Shape;536;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7" name="Google Shape;537;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11187" y="301625"/>
            <a:ext cx="7653337"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a:stretch/>
        </p:blipFill>
        <p:spPr>
          <a:xfrm>
            <a:off x="1400962" y="1280312"/>
            <a:ext cx="6342062" cy="4394200"/>
          </a:xfrm>
          <a:prstGeom prst="rect">
            <a:avLst/>
          </a:prstGeom>
          <a:noFill/>
          <a:ln>
            <a:noFill/>
          </a:ln>
        </p:spPr>
      </p:pic>
      <p:pic>
        <p:nvPicPr>
          <p:cNvPr id="123" name="Google Shape;123;p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24" name="Google Shape;124;p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457200" y="274637"/>
            <a:ext cx="8229600"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44" name="Google Shape;544;p45"/>
          <p:cNvSpPr txBox="1">
            <a:spLocks noGrp="1"/>
          </p:cNvSpPr>
          <p:nvPr>
            <p:ph type="body" idx="1"/>
          </p:nvPr>
        </p:nvSpPr>
        <p:spPr>
          <a:xfrm>
            <a:off x="457200" y="981088"/>
            <a:ext cx="8229600" cy="514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boot loader, also called a </a:t>
            </a:r>
            <a:r>
              <a:rPr lang="en-US" sz="2000" b="0" i="0" u="none" dirty="0">
                <a:solidFill>
                  <a:schemeClr val="dk1"/>
                </a:solidFill>
                <a:highlight>
                  <a:srgbClr val="FFFF00"/>
                </a:highlight>
                <a:latin typeface="Times New Roman"/>
                <a:ea typeface="Times New Roman"/>
                <a:cs typeface="Times New Roman"/>
                <a:sym typeface="Times New Roman"/>
              </a:rPr>
              <a:t>boot manager</a:t>
            </a:r>
            <a:r>
              <a:rPr lang="en-US" sz="2000" b="0" i="0" u="none" dirty="0">
                <a:solidFill>
                  <a:schemeClr val="dk1"/>
                </a:solidFill>
                <a:latin typeface="Times New Roman"/>
                <a:ea typeface="Times New Roman"/>
                <a:cs typeface="Times New Roman"/>
                <a:sym typeface="Times New Roman"/>
              </a:rPr>
              <a:t>, is a small program that places the operating system (OS) of a computer into memory.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Most new computers are shipped with boot loaders for some version of Microsoft Windows or the Mac OS.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If a computer is to be used with Linux, a special boot loader must be installed.</a:t>
            </a:r>
            <a:endParaRPr dirty="0"/>
          </a:p>
          <a:p>
            <a:pPr marL="342900" marR="0" lvl="0" indent="0" algn="just" rtl="0">
              <a:lnSpc>
                <a:spcPct val="100000"/>
              </a:lnSpc>
              <a:spcBef>
                <a:spcPts val="400"/>
              </a:spcBef>
              <a:spcAft>
                <a:spcPts val="0"/>
              </a:spcAft>
              <a:buNone/>
            </a:pPr>
            <a:endParaRPr dirty="0"/>
          </a:p>
        </p:txBody>
      </p:sp>
      <p:sp>
        <p:nvSpPr>
          <p:cNvPr id="545" name="Google Shape;545;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50</a:t>
            </a:fld>
            <a:endParaRPr/>
          </a:p>
        </p:txBody>
      </p:sp>
      <p:pic>
        <p:nvPicPr>
          <p:cNvPr id="546" name="Google Shape;546;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47" name="Google Shape;547;p45"/>
          <p:cNvSpPr txBox="1"/>
          <p:nvPr/>
        </p:nvSpPr>
        <p:spPr>
          <a:xfrm>
            <a:off x="457200" y="6307137"/>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13ffeccf302_0_35"/>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54" name="Google Shape;554;g13ffeccf302_0_35"/>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dirty="0">
                <a:latin typeface="Times New Roman"/>
                <a:ea typeface="Times New Roman"/>
                <a:cs typeface="Times New Roman"/>
                <a:sym typeface="Times New Roman"/>
              </a:rPr>
              <a:t>T</a:t>
            </a:r>
            <a:r>
              <a:rPr lang="en-US" sz="2000" b="0" i="0" u="none" dirty="0">
                <a:solidFill>
                  <a:schemeClr val="dk1"/>
                </a:solidFill>
                <a:latin typeface="Times New Roman"/>
                <a:ea typeface="Times New Roman"/>
                <a:cs typeface="Times New Roman"/>
                <a:sym typeface="Times New Roman"/>
              </a:rPr>
              <a:t>he two most common boot loaders are known as:</a:t>
            </a:r>
            <a:endParaRPr sz="2000" b="0" i="0" u="none" dirty="0">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LILO (Linux Loader) and </a:t>
            </a:r>
            <a:endParaRPr sz="2000" b="0" i="0" u="none" dirty="0">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LOADLIN (LOAD </a:t>
            </a:r>
            <a:r>
              <a:rPr lang="en-US" sz="2000" b="0" i="0" u="none" dirty="0" err="1">
                <a:solidFill>
                  <a:schemeClr val="dk1"/>
                </a:solidFill>
                <a:latin typeface="Times New Roman"/>
                <a:ea typeface="Times New Roman"/>
                <a:cs typeface="Times New Roman"/>
                <a:sym typeface="Times New Roman"/>
              </a:rPr>
              <a:t>LINux</a:t>
            </a:r>
            <a:r>
              <a:rPr lang="en-US" sz="2000" b="0" i="0" u="none" dirty="0">
                <a:solidFill>
                  <a:schemeClr val="dk1"/>
                </a:solidFill>
                <a:latin typeface="Times New Roman"/>
                <a:ea typeface="Times New Roman"/>
                <a:cs typeface="Times New Roman"/>
                <a:sym typeface="Times New Roman"/>
              </a:rPr>
              <a:t>). </a:t>
            </a:r>
            <a:endParaRPr sz="2000" b="0" i="0" u="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dirty="0">
                <a:solidFill>
                  <a:schemeClr val="dk1"/>
                </a:solidFill>
                <a:latin typeface="Times New Roman"/>
                <a:ea typeface="Times New Roman"/>
                <a:cs typeface="Times New Roman"/>
                <a:sym typeface="Times New Roman"/>
              </a:rPr>
              <a:t>An alternative boot loader, called GRUB (</a:t>
            </a:r>
            <a:r>
              <a:rPr lang="en-US" sz="2000" b="0" i="0" u="none" dirty="0" err="1">
                <a:solidFill>
                  <a:schemeClr val="dk1"/>
                </a:solidFill>
                <a:latin typeface="Times New Roman"/>
                <a:ea typeface="Times New Roman"/>
                <a:cs typeface="Times New Roman"/>
                <a:sym typeface="Times New Roman"/>
              </a:rPr>
              <a:t>GRand</a:t>
            </a:r>
            <a:r>
              <a:rPr lang="en-US" sz="2000" b="0" i="0" u="none" dirty="0">
                <a:solidFill>
                  <a:schemeClr val="dk1"/>
                </a:solidFill>
                <a:latin typeface="Times New Roman"/>
                <a:ea typeface="Times New Roman"/>
                <a:cs typeface="Times New Roman"/>
                <a:sym typeface="Times New Roman"/>
              </a:rPr>
              <a:t> Unified Bootloader), is used with Red Hat Linux. </a:t>
            </a:r>
            <a:endParaRPr sz="2000" b="0" i="0" u="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dirty="0">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dirty="0">
                <a:solidFill>
                  <a:schemeClr val="dk1"/>
                </a:solidFill>
                <a:latin typeface="Times New Roman"/>
                <a:ea typeface="Times New Roman"/>
                <a:cs typeface="Times New Roman"/>
                <a:sym typeface="Times New Roman"/>
              </a:rPr>
              <a:t>LILO is the most popular boot loader among computer users that employ Linux as the main, or only, operating system.</a:t>
            </a:r>
            <a:endParaRPr dirty="0"/>
          </a:p>
        </p:txBody>
      </p:sp>
      <p:sp>
        <p:nvSpPr>
          <p:cNvPr id="555" name="Google Shape;555;g13ffeccf302_0_3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51</a:t>
            </a:fld>
            <a:endParaRPr/>
          </a:p>
        </p:txBody>
      </p:sp>
      <p:pic>
        <p:nvPicPr>
          <p:cNvPr id="556" name="Google Shape;556;g13ffeccf302_0_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57" name="Google Shape;557;g13ffeccf302_0_35"/>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13ffeccf302_0_44"/>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64" name="Google Shape;564;g13ffeccf302_0_44"/>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preferred by some users whose computers have multiple operating systems, and who spend relatively little time in Linux.</a:t>
            </a:r>
            <a:endParaRPr sz="2000">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sometimes used as a backup boot loader for Linux in case LILO fails.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GRUB is preferred by many users of Red Hat Linux, because it is the default boot loader for that distribution.</a:t>
            </a:r>
            <a:endParaRPr/>
          </a:p>
        </p:txBody>
      </p:sp>
      <p:sp>
        <p:nvSpPr>
          <p:cNvPr id="565" name="Google Shape;565;g13ffeccf302_0_4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52</a:t>
            </a:fld>
            <a:endParaRPr/>
          </a:p>
        </p:txBody>
      </p:sp>
      <p:pic>
        <p:nvPicPr>
          <p:cNvPr id="566" name="Google Shape;566;g13ffeccf302_0_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67" name="Google Shape;567;g13ffeccf302_0_44"/>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457200" y="274637"/>
            <a:ext cx="8229600" cy="4714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74" name="Google Shape;574;p46"/>
          <p:cNvSpPr txBox="1">
            <a:spLocks noGrp="1"/>
          </p:cNvSpPr>
          <p:nvPr>
            <p:ph type="body" idx="1"/>
          </p:nvPr>
        </p:nvSpPr>
        <p:spPr>
          <a:xfrm>
            <a:off x="457200" y="746125"/>
            <a:ext cx="8229600" cy="51831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Linux is one of popular </a:t>
            </a:r>
            <a:r>
              <a:rPr lang="en-US" sz="2000" b="0" i="0" u="none" dirty="0">
                <a:solidFill>
                  <a:srgbClr val="000000"/>
                </a:solidFill>
                <a:highlight>
                  <a:srgbClr val="FFFF00"/>
                </a:highlight>
                <a:latin typeface="Times New Roman"/>
                <a:ea typeface="Times New Roman"/>
                <a:cs typeface="Times New Roman"/>
                <a:sym typeface="Times New Roman"/>
              </a:rPr>
              <a:t>version of UNIX operating </a:t>
            </a:r>
            <a:r>
              <a:rPr lang="en-US" sz="2000" b="0" i="0" u="none" dirty="0">
                <a:solidFill>
                  <a:srgbClr val="000000"/>
                </a:solidFill>
                <a:latin typeface="Times New Roman"/>
                <a:ea typeface="Times New Roman"/>
                <a:cs typeface="Times New Roman"/>
                <a:sym typeface="Times New Roman"/>
              </a:rPr>
              <a:t>System.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 is </a:t>
            </a:r>
            <a:r>
              <a:rPr lang="en-US" sz="2000" b="0" i="0" u="none" dirty="0">
                <a:solidFill>
                  <a:srgbClr val="000000"/>
                </a:solidFill>
                <a:highlight>
                  <a:srgbClr val="FFFF00"/>
                </a:highlight>
                <a:latin typeface="Times New Roman"/>
                <a:ea typeface="Times New Roman"/>
                <a:cs typeface="Times New Roman"/>
                <a:sym typeface="Times New Roman"/>
              </a:rPr>
              <a:t>open source </a:t>
            </a:r>
            <a:r>
              <a:rPr lang="en-US" sz="2000" b="0" i="0" u="none" dirty="0">
                <a:solidFill>
                  <a:srgbClr val="000000"/>
                </a:solidFill>
                <a:latin typeface="Times New Roman"/>
                <a:ea typeface="Times New Roman"/>
                <a:cs typeface="Times New Roman"/>
                <a:sym typeface="Times New Roman"/>
              </a:rPr>
              <a:t>as its source code is freely available.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 is </a:t>
            </a:r>
            <a:r>
              <a:rPr lang="en-US" sz="2000" b="0" i="0" u="none" dirty="0">
                <a:solidFill>
                  <a:srgbClr val="000000"/>
                </a:solidFill>
                <a:highlight>
                  <a:srgbClr val="FFFF00"/>
                </a:highlight>
                <a:latin typeface="Times New Roman"/>
                <a:ea typeface="Times New Roman"/>
                <a:cs typeface="Times New Roman"/>
                <a:sym typeface="Times New Roman"/>
              </a:rPr>
              <a:t>free to use</a:t>
            </a:r>
            <a:r>
              <a:rPr lang="en-US" sz="2000" b="0" i="0" u="none" dirty="0">
                <a:solidFill>
                  <a:srgbClr val="000000"/>
                </a:solidFill>
                <a:latin typeface="Times New Roman"/>
                <a:ea typeface="Times New Roman"/>
                <a:cs typeface="Times New Roman"/>
                <a:sym typeface="Times New Roman"/>
              </a:rPr>
              <a:t>.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Linux was designed considering </a:t>
            </a:r>
            <a:r>
              <a:rPr lang="en-US" sz="2000" b="0" i="0" u="none" dirty="0">
                <a:solidFill>
                  <a:srgbClr val="000000"/>
                </a:solidFill>
                <a:highlight>
                  <a:srgbClr val="FFFF00"/>
                </a:highlight>
                <a:latin typeface="Times New Roman"/>
                <a:ea typeface="Times New Roman"/>
                <a:cs typeface="Times New Roman"/>
                <a:sym typeface="Times New Roman"/>
              </a:rPr>
              <a:t>UNIX c</a:t>
            </a:r>
            <a:r>
              <a:rPr lang="en-US" sz="2000" b="0" i="0" u="none" dirty="0">
                <a:solidFill>
                  <a:srgbClr val="000000"/>
                </a:solidFill>
                <a:latin typeface="Times New Roman"/>
                <a:ea typeface="Times New Roman"/>
                <a:cs typeface="Times New Roman"/>
                <a:sym typeface="Times New Roman"/>
              </a:rPr>
              <a:t>ompatibility.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Its functionality list is quite similar to that of UNIX.</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53</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77" name="Google Shape;577;p46"/>
          <p:cNvSpPr txBox="1"/>
          <p:nvPr/>
        </p:nvSpPr>
        <p:spPr>
          <a:xfrm>
            <a:off x="319087" y="6348412"/>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457200" y="274637"/>
            <a:ext cx="8229600" cy="4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457200" y="746125"/>
            <a:ext cx="8229600" cy="5183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00"/>
              </a:spcBef>
              <a:spcAft>
                <a:spcPts val="0"/>
              </a:spcAft>
              <a:buNone/>
            </a:pPr>
            <a:r>
              <a:rPr lang="en-US" sz="2000" b="1" i="0" u="none" dirty="0">
                <a:solidFill>
                  <a:srgbClr val="000000"/>
                </a:solidFill>
                <a:latin typeface="Times New Roman"/>
                <a:ea typeface="Times New Roman"/>
                <a:cs typeface="Times New Roman"/>
                <a:sym typeface="Times New Roman"/>
              </a:rPr>
              <a:t>Components of Linux System</a:t>
            </a:r>
            <a:endParaRPr b="1" dirty="0"/>
          </a:p>
          <a:p>
            <a:pPr marL="0" marR="0" lvl="0" indent="0" algn="just" rtl="0">
              <a:lnSpc>
                <a:spcPct val="100000"/>
              </a:lnSpc>
              <a:spcBef>
                <a:spcPts val="400"/>
              </a:spcBef>
              <a:spcAft>
                <a:spcPts val="0"/>
              </a:spcAft>
              <a:buNone/>
            </a:pPr>
            <a:r>
              <a:rPr lang="en-US" sz="2000" b="0" i="0" u="none" dirty="0">
                <a:solidFill>
                  <a:srgbClr val="000000"/>
                </a:solidFill>
                <a:latin typeface="Times New Roman"/>
                <a:ea typeface="Times New Roman"/>
                <a:cs typeface="Times New Roman"/>
                <a:sym typeface="Times New Roman"/>
              </a:rPr>
              <a:t>Linux Operating System has primarily three components</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Kernel</a:t>
            </a:r>
            <a:r>
              <a:rPr lang="en-US" sz="2000" b="0" i="0" u="none" dirty="0">
                <a:solidFill>
                  <a:srgbClr val="000000"/>
                </a:solidFill>
                <a:latin typeface="Times New Roman"/>
                <a:ea typeface="Times New Roman"/>
                <a:cs typeface="Times New Roman"/>
                <a:sym typeface="Times New Roman"/>
              </a:rPr>
              <a:t> − Kernel is the </a:t>
            </a:r>
            <a:r>
              <a:rPr lang="en-US" sz="2000" b="0" i="0" u="none" dirty="0">
                <a:solidFill>
                  <a:srgbClr val="000000"/>
                </a:solidFill>
                <a:highlight>
                  <a:srgbClr val="FFFF00"/>
                </a:highlight>
                <a:latin typeface="Times New Roman"/>
                <a:ea typeface="Times New Roman"/>
                <a:cs typeface="Times New Roman"/>
                <a:sym typeface="Times New Roman"/>
              </a:rPr>
              <a:t>core part </a:t>
            </a:r>
            <a:r>
              <a:rPr lang="en-US" sz="2000" b="0" i="0" u="none" dirty="0">
                <a:solidFill>
                  <a:srgbClr val="000000"/>
                </a:solidFill>
                <a:latin typeface="Times New Roman"/>
                <a:ea typeface="Times New Roman"/>
                <a:cs typeface="Times New Roman"/>
                <a:sym typeface="Times New Roman"/>
              </a:rPr>
              <a:t>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System Library</a:t>
            </a:r>
            <a:r>
              <a:rPr lang="en-US" sz="2000" b="0" i="0" u="none" dirty="0">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System Utility</a:t>
            </a:r>
            <a:r>
              <a:rPr lang="en-US" sz="2000" b="0" i="0" u="none" dirty="0">
                <a:solidFill>
                  <a:srgbClr val="000000"/>
                </a:solidFill>
                <a:latin typeface="Times New Roman"/>
                <a:ea typeface="Times New Roman"/>
                <a:cs typeface="Times New Roman"/>
                <a:sym typeface="Times New Roman"/>
              </a:rPr>
              <a:t> − System Utility programs are responsible to do specialized, individual level tasks.</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54</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87" name="Google Shape;587;g13ffeccf302_0_53"/>
          <p:cNvSpPr txBox="1"/>
          <p:nvPr/>
        </p:nvSpPr>
        <p:spPr>
          <a:xfrm>
            <a:off x="319087" y="6348412"/>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7"/>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Kernel Mode vs User Mode</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Kernel component code </a:t>
            </a:r>
            <a:r>
              <a:rPr lang="en-US" sz="2000" b="0" i="0" u="none" dirty="0">
                <a:solidFill>
                  <a:schemeClr val="dk1"/>
                </a:solidFill>
                <a:highlight>
                  <a:srgbClr val="FFFF00"/>
                </a:highlight>
                <a:latin typeface="Times New Roman"/>
                <a:ea typeface="Times New Roman"/>
                <a:cs typeface="Times New Roman"/>
                <a:sym typeface="Times New Roman"/>
              </a:rPr>
              <a:t>execute</a:t>
            </a:r>
            <a:r>
              <a:rPr lang="en-US" sz="2000" b="0" i="0" u="none" dirty="0">
                <a:solidFill>
                  <a:schemeClr val="dk1"/>
                </a:solidFill>
                <a:latin typeface="Times New Roman"/>
                <a:ea typeface="Times New Roman"/>
                <a:cs typeface="Times New Roman"/>
                <a:sym typeface="Times New Roman"/>
              </a:rPr>
              <a:t>s in a </a:t>
            </a:r>
            <a:r>
              <a:rPr lang="en-US" sz="2000" b="0" i="0" u="none" dirty="0">
                <a:solidFill>
                  <a:schemeClr val="dk1"/>
                </a:solidFill>
                <a:highlight>
                  <a:srgbClr val="FFFF00"/>
                </a:highlight>
                <a:latin typeface="Times New Roman"/>
                <a:ea typeface="Times New Roman"/>
                <a:cs typeface="Times New Roman"/>
                <a:sym typeface="Times New Roman"/>
              </a:rPr>
              <a:t>special privileged mode </a:t>
            </a:r>
            <a:r>
              <a:rPr lang="en-US" sz="2000" b="0" i="0" u="none" dirty="0">
                <a:solidFill>
                  <a:schemeClr val="dk1"/>
                </a:solidFill>
                <a:latin typeface="Times New Roman"/>
                <a:ea typeface="Times New Roman"/>
                <a:cs typeface="Times New Roman"/>
                <a:sym typeface="Times New Roman"/>
              </a:rPr>
              <a:t>called kernel mode with full access to all resources of the computer. This code represents a single process, executes in single address space </a:t>
            </a:r>
            <a:r>
              <a:rPr lang="en-US" sz="2000" b="0" i="0" u="none" dirty="0">
                <a:solidFill>
                  <a:schemeClr val="dk1"/>
                </a:solidFill>
                <a:highlight>
                  <a:srgbClr val="FFFF00"/>
                </a:highlight>
                <a:latin typeface="Times New Roman"/>
                <a:ea typeface="Times New Roman"/>
                <a:cs typeface="Times New Roman"/>
                <a:sym typeface="Times New Roman"/>
              </a:rPr>
              <a:t>and do not </a:t>
            </a:r>
            <a:r>
              <a:rPr lang="en-US" sz="2000" b="0" i="0" u="none" dirty="0">
                <a:solidFill>
                  <a:schemeClr val="dk1"/>
                </a:solidFill>
                <a:latin typeface="Times New Roman"/>
                <a:ea typeface="Times New Roman"/>
                <a:cs typeface="Times New Roman"/>
                <a:sym typeface="Times New Roman"/>
              </a:rPr>
              <a:t>require any context </a:t>
            </a:r>
            <a:r>
              <a:rPr lang="en-US" sz="2000" b="0" i="0" u="none" dirty="0">
                <a:solidFill>
                  <a:schemeClr val="dk1"/>
                </a:solidFill>
                <a:highlight>
                  <a:srgbClr val="FFFF00"/>
                </a:highlight>
                <a:latin typeface="Times New Roman"/>
                <a:ea typeface="Times New Roman"/>
                <a:cs typeface="Times New Roman"/>
                <a:sym typeface="Times New Roman"/>
              </a:rPr>
              <a:t>switch</a:t>
            </a:r>
            <a:r>
              <a:rPr lang="en-US" sz="2000" b="0" i="0" u="none" dirty="0">
                <a:solidFill>
                  <a:schemeClr val="dk1"/>
                </a:solidFill>
                <a:latin typeface="Times New Roman"/>
                <a:ea typeface="Times New Roman"/>
                <a:cs typeface="Times New Roman"/>
                <a:sym typeface="Times New Roman"/>
              </a:rPr>
              <a:t> and hence is very </a:t>
            </a:r>
            <a:r>
              <a:rPr lang="en-US" sz="2000" b="0" i="0" u="none" dirty="0">
                <a:solidFill>
                  <a:schemeClr val="dk1"/>
                </a:solidFill>
                <a:highlight>
                  <a:srgbClr val="FFFF00"/>
                </a:highlight>
                <a:latin typeface="Times New Roman"/>
                <a:ea typeface="Times New Roman"/>
                <a:cs typeface="Times New Roman"/>
                <a:sym typeface="Times New Roman"/>
              </a:rPr>
              <a:t>efficient and fast</a:t>
            </a:r>
            <a:r>
              <a:rPr lang="en-US" sz="2000" b="0" i="0" u="none" dirty="0">
                <a:solidFill>
                  <a:schemeClr val="dk1"/>
                </a:solidFill>
                <a:latin typeface="Times New Roman"/>
                <a:ea typeface="Times New Roman"/>
                <a:cs typeface="Times New Roman"/>
                <a:sym typeface="Times New Roman"/>
              </a:rPr>
              <a:t>. Kernel runs each processes and provides system services to processes, provides protected access to hardware to processes.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Support code which is not required to run in kernel mode is </a:t>
            </a:r>
            <a:r>
              <a:rPr lang="en-US" sz="2000" b="0" i="0" u="none" dirty="0">
                <a:solidFill>
                  <a:schemeClr val="dk1"/>
                </a:solidFill>
                <a:highlight>
                  <a:srgbClr val="FFFF00"/>
                </a:highlight>
                <a:latin typeface="Times New Roman"/>
                <a:ea typeface="Times New Roman"/>
                <a:cs typeface="Times New Roman"/>
                <a:sym typeface="Times New Roman"/>
              </a:rPr>
              <a:t>in System Library. User programs and other system programs </a:t>
            </a:r>
            <a:r>
              <a:rPr lang="en-US" sz="2000" b="0" i="0" u="none" dirty="0">
                <a:solidFill>
                  <a:schemeClr val="dk1"/>
                </a:solidFill>
                <a:latin typeface="Times New Roman"/>
                <a:ea typeface="Times New Roman"/>
                <a:cs typeface="Times New Roman"/>
                <a:sym typeface="Times New Roman"/>
              </a:rPr>
              <a:t>works in User Mode which has no access to system hardware and kernel code. User programs/ utilities use </a:t>
            </a:r>
            <a:r>
              <a:rPr lang="en-US" sz="2000" b="0" i="0" u="none" dirty="0">
                <a:solidFill>
                  <a:schemeClr val="dk1"/>
                </a:solidFill>
                <a:highlight>
                  <a:srgbClr val="FFFF00"/>
                </a:highlight>
                <a:latin typeface="Times New Roman"/>
                <a:ea typeface="Times New Roman"/>
                <a:cs typeface="Times New Roman"/>
                <a:sym typeface="Times New Roman"/>
              </a:rPr>
              <a:t>System libraries </a:t>
            </a:r>
            <a:r>
              <a:rPr lang="en-US" sz="2000" b="0" i="0" u="none" dirty="0">
                <a:solidFill>
                  <a:schemeClr val="dk1"/>
                </a:solidFill>
                <a:latin typeface="Times New Roman"/>
                <a:ea typeface="Times New Roman"/>
                <a:cs typeface="Times New Roman"/>
                <a:sym typeface="Times New Roman"/>
              </a:rPr>
              <a:t>to access Kernel functions to get system's low level tasks.</a:t>
            </a:r>
            <a:endParaRPr dirty="0"/>
          </a:p>
        </p:txBody>
      </p:sp>
      <p:sp>
        <p:nvSpPr>
          <p:cNvPr id="593" name="Google Shape;593;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55</a:t>
            </a:fld>
            <a:endParaRPr/>
          </a:p>
        </p:txBody>
      </p:sp>
      <p:pic>
        <p:nvPicPr>
          <p:cNvPr id="594" name="Google Shape;594;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95" name="Google Shape;595;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56</a:t>
            </a:fld>
            <a:endParaRPr/>
          </a:p>
        </p:txBody>
      </p:sp>
      <p:pic>
        <p:nvPicPr>
          <p:cNvPr id="601" name="Google Shape;601;p48" descr="Linux Operating System"/>
          <p:cNvPicPr preferRelativeResize="0"/>
          <p:nvPr/>
        </p:nvPicPr>
        <p:blipFill rotWithShape="1">
          <a:blip r:embed="rId3">
            <a:alphaModFix/>
          </a:blip>
          <a:srcRect/>
          <a:stretch/>
        </p:blipFill>
        <p:spPr>
          <a:xfrm>
            <a:off x="1331912"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03" name="Google Shape;603;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457200" y="136525"/>
            <a:ext cx="8229600" cy="59896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7030A0"/>
              </a:buClr>
              <a:buSzPts val="2000"/>
              <a:buFont typeface="Arial"/>
              <a:buChar char="•"/>
            </a:pPr>
            <a:r>
              <a:rPr lang="en-US" sz="2000" b="1" i="0" u="none" dirty="0">
                <a:solidFill>
                  <a:srgbClr val="7030A0"/>
                </a:solidFill>
                <a:latin typeface="Times New Roman"/>
                <a:ea typeface="Times New Roman"/>
                <a:cs typeface="Times New Roman"/>
                <a:sym typeface="Times New Roman"/>
              </a:rPr>
              <a:t>Basic Features</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Portable</a:t>
            </a:r>
            <a:r>
              <a:rPr lang="en-US" sz="2000" b="0" i="0" u="none" dirty="0">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Open Source</a:t>
            </a:r>
            <a:r>
              <a:rPr lang="en-US" sz="2000" b="0" i="0" u="none" dirty="0">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Multi-User</a:t>
            </a:r>
            <a:r>
              <a:rPr lang="en-US" sz="2000" b="0" i="0" u="none" dirty="0">
                <a:solidFill>
                  <a:srgbClr val="000000"/>
                </a:solidFill>
                <a:latin typeface="Times New Roman"/>
                <a:ea typeface="Times New Roman"/>
                <a:cs typeface="Times New Roman"/>
                <a:sym typeface="Times New Roman"/>
              </a:rPr>
              <a:t> − Linux is a </a:t>
            </a:r>
            <a:r>
              <a:rPr lang="en-US" sz="2000" b="0" i="0" u="none" dirty="0">
                <a:solidFill>
                  <a:srgbClr val="000000"/>
                </a:solidFill>
                <a:highlight>
                  <a:srgbClr val="FFFF00"/>
                </a:highlight>
                <a:latin typeface="Times New Roman"/>
                <a:ea typeface="Times New Roman"/>
                <a:cs typeface="Times New Roman"/>
                <a:sym typeface="Times New Roman"/>
              </a:rPr>
              <a:t>multiuser system </a:t>
            </a:r>
            <a:r>
              <a:rPr lang="en-US" sz="2000" b="0" i="0" u="none" dirty="0">
                <a:solidFill>
                  <a:srgbClr val="000000"/>
                </a:solidFill>
                <a:latin typeface="Times New Roman"/>
                <a:ea typeface="Times New Roman"/>
                <a:cs typeface="Times New Roman"/>
                <a:sym typeface="Times New Roman"/>
              </a:rPr>
              <a:t>means </a:t>
            </a:r>
            <a:r>
              <a:rPr lang="en-US" sz="2000" b="0" i="0" u="none" dirty="0">
                <a:solidFill>
                  <a:srgbClr val="000000"/>
                </a:solidFill>
                <a:highlight>
                  <a:srgbClr val="FFFF00"/>
                </a:highlight>
                <a:latin typeface="Times New Roman"/>
                <a:ea typeface="Times New Roman"/>
                <a:cs typeface="Times New Roman"/>
                <a:sym typeface="Times New Roman"/>
              </a:rPr>
              <a:t>multiple users </a:t>
            </a:r>
            <a:r>
              <a:rPr lang="en-US" sz="2000" b="0" i="0" u="none" dirty="0">
                <a:solidFill>
                  <a:srgbClr val="000000"/>
                </a:solidFill>
                <a:latin typeface="Times New Roman"/>
                <a:ea typeface="Times New Roman"/>
                <a:cs typeface="Times New Roman"/>
                <a:sym typeface="Times New Roman"/>
              </a:rPr>
              <a:t>can access system resources like </a:t>
            </a:r>
            <a:r>
              <a:rPr lang="en-US" sz="2000" b="0" i="0" u="none" dirty="0">
                <a:solidFill>
                  <a:srgbClr val="000000"/>
                </a:solidFill>
                <a:highlight>
                  <a:srgbClr val="FFFF00"/>
                </a:highlight>
                <a:latin typeface="Times New Roman"/>
                <a:ea typeface="Times New Roman"/>
                <a:cs typeface="Times New Roman"/>
                <a:sym typeface="Times New Roman"/>
              </a:rPr>
              <a:t>memory/ ram/ application </a:t>
            </a:r>
            <a:r>
              <a:rPr lang="en-US" sz="2000" b="0" i="0" u="none" dirty="0">
                <a:solidFill>
                  <a:srgbClr val="000000"/>
                </a:solidFill>
                <a:latin typeface="Times New Roman"/>
                <a:ea typeface="Times New Roman"/>
                <a:cs typeface="Times New Roman"/>
                <a:sym typeface="Times New Roman"/>
              </a:rPr>
              <a:t>programs </a:t>
            </a:r>
            <a:r>
              <a:rPr lang="en-US" sz="2000" b="0" i="0" u="none" dirty="0">
                <a:solidFill>
                  <a:srgbClr val="000000"/>
                </a:solidFill>
                <a:highlight>
                  <a:srgbClr val="FFFF00"/>
                </a:highlight>
                <a:latin typeface="Times New Roman"/>
                <a:ea typeface="Times New Roman"/>
                <a:cs typeface="Times New Roman"/>
                <a:sym typeface="Times New Roman"/>
              </a:rPr>
              <a:t>at same time.</a:t>
            </a:r>
            <a:endParaRPr dirty="0">
              <a:highlight>
                <a:srgbClr val="FFFF00"/>
              </a:highlight>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Multiprogramming</a:t>
            </a:r>
            <a:r>
              <a:rPr lang="en-US" sz="2000" b="0" i="0" u="none" dirty="0">
                <a:solidFill>
                  <a:srgbClr val="000000"/>
                </a:solidFill>
                <a:latin typeface="Times New Roman"/>
                <a:ea typeface="Times New Roman"/>
                <a:cs typeface="Times New Roman"/>
                <a:sym typeface="Times New Roman"/>
              </a:rPr>
              <a:t> − Linux is </a:t>
            </a:r>
            <a:r>
              <a:rPr lang="en-US" sz="2000" b="0" i="0" u="none" dirty="0">
                <a:solidFill>
                  <a:srgbClr val="000000"/>
                </a:solidFill>
                <a:highlight>
                  <a:srgbClr val="FFFF00"/>
                </a:highlight>
                <a:latin typeface="Times New Roman"/>
                <a:ea typeface="Times New Roman"/>
                <a:cs typeface="Times New Roman"/>
                <a:sym typeface="Times New Roman"/>
              </a:rPr>
              <a:t>a multiprogramming </a:t>
            </a:r>
            <a:r>
              <a:rPr lang="en-US" sz="2000" b="0" i="0" u="none" dirty="0">
                <a:solidFill>
                  <a:srgbClr val="000000"/>
                </a:solidFill>
                <a:latin typeface="Times New Roman"/>
                <a:ea typeface="Times New Roman"/>
                <a:cs typeface="Times New Roman"/>
                <a:sym typeface="Times New Roman"/>
              </a:rPr>
              <a:t>system means multiple applications can run at same time.</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Hierarchical File System</a:t>
            </a:r>
            <a:r>
              <a:rPr lang="en-US" sz="2000" b="0" i="0" u="none" dirty="0">
                <a:solidFill>
                  <a:srgbClr val="000000"/>
                </a:solidFill>
                <a:latin typeface="Times New Roman"/>
                <a:ea typeface="Times New Roman"/>
                <a:cs typeface="Times New Roman"/>
                <a:sym typeface="Times New Roman"/>
              </a:rPr>
              <a:t> − Linux provides a standard file structure in which system files/ user files are arranged.</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Shell</a:t>
            </a:r>
            <a:r>
              <a:rPr lang="en-US" sz="2000" b="0" i="0" u="none" dirty="0">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dirty="0"/>
          </a:p>
          <a:p>
            <a:pPr marL="342900" marR="0" lvl="0" indent="-342900" algn="just" rtl="0">
              <a:lnSpc>
                <a:spcPct val="100000"/>
              </a:lnSpc>
              <a:spcBef>
                <a:spcPts val="4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Security</a:t>
            </a:r>
            <a:r>
              <a:rPr lang="en-US" sz="2000" b="0" i="0" u="none" dirty="0">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57</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11" name="Google Shape;611;p49"/>
          <p:cNvSpPr txBox="1"/>
          <p:nvPr/>
        </p:nvSpPr>
        <p:spPr>
          <a:xfrm>
            <a:off x="425450" y="63754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58</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1835150" y="1125537"/>
            <a:ext cx="6049962"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20" name="Google Shape;620;p5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extLst>
              <p:ext uri="{D42A27DB-BD31-4B8C-83A1-F6EECF244321}">
                <p14:modId xmlns:p14="http://schemas.microsoft.com/office/powerpoint/2010/main" val="993303582"/>
              </p:ext>
            </p:extLst>
          </p:nvPr>
        </p:nvGraphicFramePr>
        <p:xfrm>
          <a:off x="1187450" y="1033462"/>
          <a:ext cx="6307125" cy="4551800"/>
        </p:xfrm>
        <a:graphic>
          <a:graphicData uri="http://schemas.openxmlformats.org/drawingml/2006/table">
            <a:tbl>
              <a:tblPr>
                <a:noFill/>
                <a:tableStyleId>{AE6FABC2-2F31-40BF-AE58-049FE1229BE6}</a:tableStyleId>
              </a:tblPr>
              <a:tblGrid>
                <a:gridCol w="3154350">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tblGrid>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Dir</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Description</a:t>
                      </a:r>
                      <a:endParaRPr/>
                    </a:p>
                  </a:txBody>
                  <a:tcPr marL="62850" marR="62850" marT="62875" marB="62875" anchor="ctr">
                    <a:lnL w="9525" cap="flat" cmpd="sng">
                      <a:solidFill>
                        <a:srgbClr val="E065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E06564"/>
                      </a:solidFill>
                      <a:prstDash val="solid"/>
                      <a:round/>
                      <a:headEnd type="none" w="sm" len="sm"/>
                      <a:tailEnd type="none" w="sm" len="sm"/>
                    </a:lnT>
                    <a:lnB w="9525" cap="flat" cmpd="sng">
                      <a:solidFill>
                        <a:srgbClr val="006A64"/>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573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dirty="0">
                          <a:solidFill>
                            <a:schemeClr val="dk1"/>
                          </a:solidFill>
                          <a:latin typeface="Calibri"/>
                          <a:ea typeface="Calibri"/>
                          <a:cs typeface="Calibri"/>
                          <a:sym typeface="Calibri"/>
                        </a:rPr>
                        <a:t>The directory called "</a:t>
                      </a:r>
                      <a:r>
                        <a:rPr lang="en-US" sz="1500" b="0" i="0" u="none" strike="noStrike" cap="none" dirty="0">
                          <a:solidFill>
                            <a:schemeClr val="dk1"/>
                          </a:solidFill>
                          <a:highlight>
                            <a:srgbClr val="FFFF00"/>
                          </a:highlight>
                          <a:latin typeface="Calibri"/>
                          <a:ea typeface="Calibri"/>
                          <a:cs typeface="Calibri"/>
                          <a:sym typeface="Calibri"/>
                        </a:rPr>
                        <a:t>root." </a:t>
                      </a:r>
                      <a:r>
                        <a:rPr lang="en-US" sz="1500" b="0" i="0" u="none" strike="noStrike" cap="none" dirty="0">
                          <a:solidFill>
                            <a:schemeClr val="dk1"/>
                          </a:solidFill>
                          <a:latin typeface="Calibri"/>
                          <a:ea typeface="Calibri"/>
                          <a:cs typeface="Calibri"/>
                          <a:sym typeface="Calibri"/>
                        </a:rPr>
                        <a:t>It is the </a:t>
                      </a:r>
                      <a:r>
                        <a:rPr lang="en-US" sz="1500" b="0" i="0" u="none" strike="noStrike" cap="none" dirty="0">
                          <a:solidFill>
                            <a:schemeClr val="dk1"/>
                          </a:solidFill>
                          <a:highlight>
                            <a:srgbClr val="FFFF00"/>
                          </a:highlight>
                          <a:latin typeface="Calibri"/>
                          <a:ea typeface="Calibri"/>
                          <a:cs typeface="Calibri"/>
                          <a:sym typeface="Calibri"/>
                        </a:rPr>
                        <a:t>starting point </a:t>
                      </a:r>
                      <a:r>
                        <a:rPr lang="en-US" sz="1500" b="0" i="0" u="none" strike="noStrike" cap="none" dirty="0">
                          <a:solidFill>
                            <a:schemeClr val="dk1"/>
                          </a:solidFill>
                          <a:latin typeface="Calibri"/>
                          <a:ea typeface="Calibri"/>
                          <a:cs typeface="Calibri"/>
                          <a:sym typeface="Calibri"/>
                        </a:rPr>
                        <a:t>for the file system hierarchy. Note that this is not related to the root, or superuser, account.</a:t>
                      </a:r>
                      <a:endParaRPr dirty="0"/>
                    </a:p>
                  </a:txBody>
                  <a:tcPr marL="62850" marR="62850" marT="62875" marB="62875" anchor="ctr">
                    <a:lnL w="9525" cap="flat" cmpd="sng">
                      <a:solidFill>
                        <a:srgbClr val="006A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006A64"/>
                      </a:solidFill>
                      <a:prstDash val="solid"/>
                      <a:round/>
                      <a:headEnd type="none" w="sm" len="sm"/>
                      <a:tailEnd type="none" w="sm" len="sm"/>
                    </a:lnT>
                    <a:lnB w="9525" cap="flat" cmpd="sng">
                      <a:solidFill>
                        <a:srgbClr val="00676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3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Binaries and other executable programs.</a:t>
                      </a:r>
                      <a:endParaRPr/>
                    </a:p>
                  </a:txBody>
                  <a:tcPr marL="62850" marR="62850" marT="62875" marB="62875" anchor="ctr">
                    <a:lnL w="9525" cap="flat" cmpd="sng">
                      <a:solidFill>
                        <a:srgbClr val="0067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0067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/etc</a:t>
                      </a:r>
                      <a:endParaRPr/>
                    </a:p>
                  </a:txBody>
                  <a:tcPr marL="62850" marR="62850" marT="62875" marB="62875" anchor="ctr">
                    <a:lnL w="9525" cap="flat" cmpd="sng">
                      <a:solidFill>
                        <a:srgbClr val="3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307064"/>
                      </a:solidFill>
                      <a:prstDash val="solid"/>
                      <a:round/>
                      <a:headEnd type="none" w="sm" len="sm"/>
                      <a:tailEnd type="none" w="sm" len="sm"/>
                    </a:lnT>
                    <a:lnB w="9525" cap="flat" cmpd="sng">
                      <a:solidFill>
                        <a:srgbClr val="2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System configuration files.</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a:t>
                      </a:r>
                      <a:endParaRPr/>
                    </a:p>
                  </a:txBody>
                  <a:tcPr marL="62850" marR="62850" marT="62875" marB="62875" anchor="ctr">
                    <a:lnL w="9525" cap="flat" cmpd="sng">
                      <a:solidFill>
                        <a:srgbClr val="2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206B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 directories.</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6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Optional or third party software.</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/tmp</a:t>
                      </a:r>
                      <a:endParaRPr/>
                    </a:p>
                  </a:txBody>
                  <a:tcPr marL="62850" marR="62850" marT="62875" marB="62875" anchor="ctr">
                    <a:lnL w="9525" cap="flat" cmpd="sng">
                      <a:solidFill>
                        <a:srgbClr val="6070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6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Temporary space, typically cleared on reboot.</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/usr</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User related programs.</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dirty="0">
                          <a:solidFill>
                            <a:schemeClr val="dk1"/>
                          </a:solidFill>
                          <a:latin typeface="Calibri"/>
                          <a:ea typeface="Calibri"/>
                          <a:cs typeface="Calibri"/>
                          <a:sym typeface="Calibri"/>
                        </a:rPr>
                        <a:t>Variable data, most notably log files.</a:t>
                      </a:r>
                      <a:endParaRPr dirty="0"/>
                    </a:p>
                  </a:txBody>
                  <a:tcPr marL="62850" marR="62850" marT="62875" marB="62875" anchor="ctr">
                    <a:lnL w="9525" cap="flat" cmpd="sng">
                      <a:solidFill>
                        <a:srgbClr val="806B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806B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637" name="Google Shape;637;p5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59</a:t>
            </a:fld>
            <a:endParaRPr/>
          </a:p>
        </p:txBody>
      </p:sp>
      <p:pic>
        <p:nvPicPr>
          <p:cNvPr id="638" name="Google Shape;638;p5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39" name="Google Shape;639;p5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19087" y="155575"/>
            <a:ext cx="8229600"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Computer System Organization</a:t>
            </a:r>
            <a:endParaRPr/>
          </a:p>
        </p:txBody>
      </p:sp>
      <p:sp>
        <p:nvSpPr>
          <p:cNvPr id="130" name="Google Shape;130;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Computer-system operation</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One or more CPUs, device controllers connect through common bus providing access to shared memory</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Concurrent execution of CPUs and devices competing for memory cycles</a:t>
            </a:r>
            <a:endParaRPr/>
          </a:p>
          <a:p>
            <a:pPr marL="342900" lvl="0" indent="-228600" algn="l" rtl="0">
              <a:spcBef>
                <a:spcPts val="360"/>
              </a:spcBef>
              <a:spcAft>
                <a:spcPts val="0"/>
              </a:spcAft>
              <a:buClr>
                <a:schemeClr val="dk1"/>
              </a:buClr>
              <a:buSzPts val="1800"/>
              <a:buNone/>
            </a:pPr>
            <a:endParaRPr sz="1800" b="0" i="0" u="none">
              <a:solidFill>
                <a:schemeClr val="dk1"/>
              </a:solidFill>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a:stretch/>
        </p:blipFill>
        <p:spPr>
          <a:xfrm>
            <a:off x="1187450" y="3146425"/>
            <a:ext cx="6737350" cy="2930525"/>
          </a:xfrm>
          <a:prstGeom prst="rect">
            <a:avLst/>
          </a:prstGeom>
          <a:noFill/>
          <a:ln>
            <a:noFill/>
          </a:ln>
        </p:spPr>
      </p:pic>
      <p:pic>
        <p:nvPicPr>
          <p:cNvPr id="132" name="Google Shape;132;p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33" name="Google Shape;133;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60</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549275" y="1600200"/>
            <a:ext cx="8045450"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49" name="Google Shape;649;p5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457200" y="274637"/>
            <a:ext cx="82296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1187450" y="730250"/>
          <a:ext cx="6984975" cy="5310420"/>
        </p:xfrm>
        <a:graphic>
          <a:graphicData uri="http://schemas.openxmlformats.org/drawingml/2006/table">
            <a:tbl>
              <a:tblPr>
                <a:noFill/>
                <a:tableStyleId>{AE6FABC2-2F31-40BF-AE58-049FE1229BE6}</a:tableStyleId>
              </a:tblPr>
              <a:tblGrid>
                <a:gridCol w="792150">
                  <a:extLst>
                    <a:ext uri="{9D8B030D-6E8A-4147-A177-3AD203B41FA5}">
                      <a16:colId xmlns:a16="http://schemas.microsoft.com/office/drawing/2014/main" val="20000"/>
                    </a:ext>
                  </a:extLst>
                </a:gridCol>
                <a:gridCol w="3097200">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285750">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S.NO</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Linux</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Windows</a:t>
                      </a:r>
                      <a:endParaRPr/>
                    </a:p>
                  </a:txBody>
                  <a:tcPr marL="66925" marR="66925" marT="66925" marB="66925" anchor="ctr">
                    <a:solidFill>
                      <a:srgbClr val="FFFFFF"/>
                    </a:solidFill>
                  </a:tcPr>
                </a:tc>
                <a:extLst>
                  <a:ext uri="{0D108BD9-81ED-4DB2-BD59-A6C34878D82A}">
                    <a16:rowId xmlns:a16="http://schemas.microsoft.com/office/drawing/2014/main" val="10000"/>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a open source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the not the open source operating system.</a:t>
                      </a:r>
                      <a:endParaRPr/>
                    </a:p>
                  </a:txBody>
                  <a:tcPr marL="66925" marR="66925" marT="93700" marB="93700" anchor="ctr">
                    <a:solidFill>
                      <a:srgbClr val="FFFFFF"/>
                    </a:solidFill>
                  </a:tcPr>
                </a:tc>
                <a:extLst>
                  <a:ext uri="{0D108BD9-81ED-4DB2-BD59-A6C34878D82A}">
                    <a16:rowId xmlns:a16="http://schemas.microsoft.com/office/drawing/2014/main" val="10001"/>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2.</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free of cost.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is costly.</a:t>
                      </a:r>
                      <a:endParaRPr/>
                    </a:p>
                  </a:txBody>
                  <a:tcPr marL="66925" marR="66925" marT="93700" marB="93700" anchor="ctr">
                    <a:solidFill>
                      <a:srgbClr val="FFFFFF"/>
                    </a:solidFill>
                  </a:tcPr>
                </a:tc>
                <a:extLst>
                  <a:ext uri="{0D108BD9-81ED-4DB2-BD59-A6C34878D82A}">
                    <a16:rowId xmlns:a16="http://schemas.microsoft.com/office/drawing/2014/main" val="10002"/>
                  </a:ext>
                </a:extLst>
              </a:tr>
              <a:tr h="3254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3.</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It’s file name case-sensitive.</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it’s file name is case-insensitive.</a:t>
                      </a:r>
                      <a:endParaRPr/>
                    </a:p>
                  </a:txBody>
                  <a:tcPr marL="66925" marR="66925" marT="93700" marB="93700" anchor="ctr">
                    <a:solidFill>
                      <a:srgbClr val="FFFFFF"/>
                    </a:solidFill>
                  </a:tcPr>
                </a:tc>
                <a:extLst>
                  <a:ext uri="{0D108BD9-81ED-4DB2-BD59-A6C34878D82A}">
                    <a16:rowId xmlns:a16="http://schemas.microsoft.com/office/drawing/2014/main" val="10003"/>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4.</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linux, monolithic kernel is used.</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in this, micro kernel is used.</a:t>
                      </a:r>
                      <a:endParaRPr/>
                    </a:p>
                  </a:txBody>
                  <a:tcPr marL="66925" marR="66925" marT="93700" marB="93700" anchor="ctr">
                    <a:solidFill>
                      <a:srgbClr val="FFFFFF"/>
                    </a:solidFill>
                  </a:tcPr>
                </a:tc>
                <a:extLst>
                  <a:ext uri="{0D108BD9-81ED-4DB2-BD59-A6C34878D82A}">
                    <a16:rowId xmlns:a16="http://schemas.microsoft.com/office/drawing/2014/main" val="10004"/>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5.</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more efficient in comparison of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less efficient.</a:t>
                      </a:r>
                      <a:endParaRPr/>
                    </a:p>
                  </a:txBody>
                  <a:tcPr marL="66925" marR="66925" marT="93700" marB="93700" anchor="ctr">
                    <a:solidFill>
                      <a:srgbClr val="FFFFFF"/>
                    </a:solidFill>
                  </a:tcPr>
                </a:tc>
                <a:extLst>
                  <a:ext uri="{0D108BD9-81ED-4DB2-BD59-A6C34878D82A}">
                    <a16:rowId xmlns:a16="http://schemas.microsoft.com/office/drawing/2014/main" val="10005"/>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6.</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is forward slash is used for Separating the directories.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there is back slash is used for Separating the directories.</a:t>
                      </a:r>
                      <a:endParaRPr/>
                    </a:p>
                  </a:txBody>
                  <a:tcPr marL="66925" marR="66925" marT="93700" marB="93700" anchor="ctr">
                    <a:solidFill>
                      <a:srgbClr val="FFFFFF"/>
                    </a:solidFill>
                  </a:tcPr>
                </a:tc>
                <a:extLst>
                  <a:ext uri="{0D108BD9-81ED-4DB2-BD59-A6C34878D82A}">
                    <a16:rowId xmlns:a16="http://schemas.microsoft.com/office/drawing/2014/main" val="10006"/>
                  </a:ext>
                </a:extLst>
              </a:tr>
              <a:tr h="4540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7.</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provides more security than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provides less security than linux.</a:t>
                      </a:r>
                      <a:endParaRPr/>
                    </a:p>
                  </a:txBody>
                  <a:tcPr marL="66925" marR="66925" marT="93700" marB="93700" anchor="ctr">
                    <a:solidFill>
                      <a:srgbClr val="FFFFFF"/>
                    </a:solidFill>
                  </a:tcPr>
                </a:tc>
                <a:extLst>
                  <a:ext uri="{0D108BD9-81ED-4DB2-BD59-A6C34878D82A}">
                    <a16:rowId xmlns:a16="http://schemas.microsoft.com/office/drawing/2014/main" val="10007"/>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8.</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widely used in hacking purpose based systems.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does not provide much efficiency in hacking.</a:t>
                      </a:r>
                      <a:endParaRPr/>
                    </a:p>
                  </a:txBody>
                  <a:tcPr marL="66925" marR="66925" marT="93700" marB="93700" anchor="ctr">
                    <a:solidFill>
                      <a:srgbClr val="FFFFFF"/>
                    </a:solidFill>
                  </a:tcPr>
                </a:tc>
                <a:extLst>
                  <a:ext uri="{0D108BD9-81ED-4DB2-BD59-A6C34878D82A}">
                    <a16:rowId xmlns:a16="http://schemas.microsoft.com/office/drawing/2014/main" val="10008"/>
                  </a:ext>
                </a:extLst>
              </a:tr>
              <a:tr h="588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9.</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3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Regular , (2) Root , (3) Service account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4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Administrator , (2) Standard , (3) Child , (4) Guest</a:t>
                      </a:r>
                      <a:endParaRPr/>
                    </a:p>
                  </a:txBody>
                  <a:tcPr marL="66925" marR="66925" marT="93700" marB="93700" anchor="ctr">
                    <a:solidFill>
                      <a:srgbClr val="FFFFFF"/>
                    </a:solidFill>
                  </a:tcPr>
                </a:tc>
                <a:extLst>
                  <a:ext uri="{0D108BD9-81ED-4DB2-BD59-A6C34878D82A}">
                    <a16:rowId xmlns:a16="http://schemas.microsoft.com/office/drawing/2014/main" val="10009"/>
                  </a:ext>
                </a:extLst>
              </a:tr>
              <a:tr h="461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10.</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Administrator user has all administrative privileges of computers.</a:t>
                      </a:r>
                      <a:endParaRPr/>
                    </a:p>
                  </a:txBody>
                  <a:tcPr marL="66925" marR="66925" marT="93700" marB="93700" anchor="ctr">
                    <a:solidFill>
                      <a:srgbClr val="FFFFFF"/>
                    </a:solidFill>
                  </a:tcPr>
                </a:tc>
                <a:extLst>
                  <a:ext uri="{0D108BD9-81ED-4DB2-BD59-A6C34878D82A}">
                    <a16:rowId xmlns:a16="http://schemas.microsoft.com/office/drawing/2014/main" val="10010"/>
                  </a:ext>
                </a:extLst>
              </a:tr>
              <a:tr h="7223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Windows, you cannot have 2 files with the same name in the same folder.</a:t>
                      </a:r>
                      <a:endParaRPr/>
                    </a:p>
                  </a:txBody>
                  <a:tcPr marL="66925" marR="66925" marT="93700" marB="93700" anchor="ctr">
                    <a:solidFill>
                      <a:srgbClr val="FFFFFF"/>
                    </a:solidFill>
                  </a:tcPr>
                </a:tc>
                <a:extLst>
                  <a:ext uri="{0D108BD9-81ED-4DB2-BD59-A6C34878D82A}">
                    <a16:rowId xmlns:a16="http://schemas.microsoft.com/office/drawing/2014/main" val="10011"/>
                  </a:ext>
                </a:extLst>
              </a:tr>
            </a:tbl>
          </a:graphicData>
        </a:graphic>
      </p:graphicFrame>
      <p:sp>
        <p:nvSpPr>
          <p:cNvPr id="693" name="Google Shape;693;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61</a:t>
            </a:fld>
            <a:endParaRPr/>
          </a:p>
        </p:txBody>
      </p:sp>
      <p:sp>
        <p:nvSpPr>
          <p:cNvPr id="694" name="Google Shape;694;p5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95" name="Google Shape;695;p5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457200" y="274637"/>
            <a:ext cx="8229600" cy="777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62</a:t>
            </a:fld>
            <a:endParaRPr/>
          </a:p>
        </p:txBody>
      </p:sp>
      <p:sp>
        <p:nvSpPr>
          <p:cNvPr id="704" name="Google Shape;704;p5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05" name="Google Shape;705;p5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63</a:t>
            </a:fld>
            <a:endParaRPr/>
          </a:p>
        </p:txBody>
      </p:sp>
      <p:sp>
        <p:nvSpPr>
          <p:cNvPr id="712" name="Google Shape;712;p59"/>
          <p:cNvSpPr txBox="1"/>
          <p:nvPr/>
        </p:nvSpPr>
        <p:spPr>
          <a:xfrm>
            <a:off x="457200" y="63373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13" name="Google Shape;713;p5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How do virtual machines work?</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64</a:t>
            </a:fld>
            <a:endParaRPr/>
          </a:p>
        </p:txBody>
      </p:sp>
      <p:sp>
        <p:nvSpPr>
          <p:cNvPr id="720" name="Google Shape;720;g13ffeccf302_0_71"/>
          <p:cNvSpPr txBox="1"/>
          <p:nvPr/>
        </p:nvSpPr>
        <p:spPr>
          <a:xfrm>
            <a:off x="457200" y="633730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319087" y="0"/>
            <a:ext cx="8229600" cy="1095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2124"/>
              </a:buClr>
              <a:buSzPts val="3200"/>
              <a:buFont typeface="Times New Roman"/>
              <a:buNone/>
            </a:pPr>
            <a:r>
              <a:rPr lang="en-US" sz="3200" b="1" i="0" u="none">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Process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File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Secondary Storage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Security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Command Interpreter System</a:t>
            </a:r>
            <a:endParaRPr/>
          </a:p>
          <a:p>
            <a:pPr marL="342900" marR="0" lvl="0" indent="-165100" algn="l" rtl="0">
              <a:spcBef>
                <a:spcPts val="560"/>
              </a:spcBef>
              <a:spcAft>
                <a:spcPts val="0"/>
              </a:spcAft>
              <a:buClr>
                <a:schemeClr val="dk1"/>
              </a:buClr>
              <a:buSzPts val="2800"/>
              <a:buFont typeface="Arial"/>
              <a:buNone/>
            </a:pPr>
            <a:endParaRPr sz="2800" b="0" i="0" u="none">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a:p>
        </p:txBody>
      </p:sp>
      <p:pic>
        <p:nvPicPr>
          <p:cNvPr id="141" name="Google Shape;141;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2" name="Google Shape;142;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pic>
        <p:nvPicPr>
          <p:cNvPr id="148" name="Google Shape;148;p8" descr="Components of Operating System"/>
          <p:cNvPicPr preferRelativeResize="0">
            <a:picLocks noGrp="1"/>
          </p:cNvPicPr>
          <p:nvPr>
            <p:ph type="body" idx="1"/>
          </p:nvPr>
        </p:nvPicPr>
        <p:blipFill rotWithShape="1">
          <a:blip r:embed="rId3">
            <a:alphaModFix/>
          </a:blip>
          <a:srcRect/>
          <a:stretch/>
        </p:blipFill>
        <p:spPr>
          <a:xfrm>
            <a:off x="755650" y="549275"/>
            <a:ext cx="7561262" cy="5538787"/>
          </a:xfrm>
          <a:prstGeom prst="rect">
            <a:avLst/>
          </a:prstGeom>
          <a:noFill/>
          <a:ln>
            <a:noFill/>
          </a:ln>
        </p:spPr>
      </p:pic>
      <p:pic>
        <p:nvPicPr>
          <p:cNvPr id="149" name="Google Shape;149;p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50" name="Google Shape;150;p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0"/>
              </a:spcBef>
              <a:spcAft>
                <a:spcPts val="0"/>
              </a:spcAft>
              <a:buNone/>
            </a:pPr>
            <a:r>
              <a:rPr lang="en-US" sz="1800" b="1" i="0" u="none" dirty="0">
                <a:solidFill>
                  <a:srgbClr val="610B4B"/>
                </a:solidFill>
                <a:latin typeface="Times New Roman"/>
                <a:ea typeface="Times New Roman"/>
                <a:cs typeface="Times New Roman"/>
                <a:sym typeface="Times New Roman"/>
              </a:rPr>
              <a:t>Process Management</a:t>
            </a:r>
            <a:endParaRPr dirty="0"/>
          </a:p>
          <a:p>
            <a:pPr marL="342900" marR="0" lvl="0" indent="0" algn="just" rtl="0">
              <a:lnSpc>
                <a:spcPct val="100000"/>
              </a:lnSpc>
              <a:spcBef>
                <a:spcPts val="360"/>
              </a:spcBef>
              <a:spcAft>
                <a:spcPts val="0"/>
              </a:spcAft>
              <a:buNone/>
            </a:pPr>
            <a:endParaRPr sz="1800"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The process management component is a procedure for managing many processes running simultaneously on the operating system. Every running software application program has one or more processes associated with them.</a:t>
            </a:r>
            <a:endParaRPr dirty="0"/>
          </a:p>
          <a:p>
            <a:pPr marL="342900" marR="0" lvl="0" indent="0" algn="just" rtl="0">
              <a:lnSpc>
                <a:spcPct val="100000"/>
              </a:lnSpc>
              <a:spcBef>
                <a:spcPts val="360"/>
              </a:spcBef>
              <a:spcAft>
                <a:spcPts val="0"/>
              </a:spcAft>
              <a:buNone/>
            </a:pPr>
            <a:endParaRPr sz="1800"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For example, when you use </a:t>
            </a:r>
            <a:r>
              <a:rPr lang="en-US" sz="1800" b="0" i="0" u="none" dirty="0">
                <a:solidFill>
                  <a:srgbClr val="FF0000"/>
                </a:solidFill>
                <a:highlight>
                  <a:srgbClr val="FFFF00"/>
                </a:highlight>
                <a:latin typeface="Times New Roman"/>
                <a:ea typeface="Times New Roman"/>
                <a:cs typeface="Times New Roman"/>
                <a:sym typeface="Times New Roman"/>
              </a:rPr>
              <a:t>a search engine like Chrome</a:t>
            </a:r>
            <a:r>
              <a:rPr lang="en-US" sz="1800" b="0" i="0" u="none" dirty="0">
                <a:solidFill>
                  <a:srgbClr val="333333"/>
                </a:solidFill>
                <a:latin typeface="Times New Roman"/>
                <a:ea typeface="Times New Roman"/>
                <a:cs typeface="Times New Roman"/>
                <a:sym typeface="Times New Roman"/>
              </a:rPr>
              <a:t>, there is a process running for that browser program.</a:t>
            </a:r>
            <a:endParaRPr dirty="0"/>
          </a:p>
          <a:p>
            <a:pPr marL="342900" marR="0" lvl="0" indent="0" algn="just" rtl="0">
              <a:lnSpc>
                <a:spcPct val="100000"/>
              </a:lnSpc>
              <a:spcBef>
                <a:spcPts val="360"/>
              </a:spcBef>
              <a:spcAft>
                <a:spcPts val="0"/>
              </a:spcAft>
              <a:buNone/>
            </a:pPr>
            <a:endParaRPr sz="1800"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Process management keeps processes running efficiently. It also uses memory allocated to them and shutting them down when needed.</a:t>
            </a:r>
            <a:endParaRPr dirty="0"/>
          </a:p>
          <a:p>
            <a:pPr marL="342900" marR="0" lvl="0" indent="0" algn="just" rtl="0">
              <a:lnSpc>
                <a:spcPct val="100000"/>
              </a:lnSpc>
              <a:spcBef>
                <a:spcPts val="360"/>
              </a:spcBef>
              <a:spcAft>
                <a:spcPts val="0"/>
              </a:spcAft>
              <a:buNone/>
            </a:pPr>
            <a:endParaRPr sz="1800" dirty="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The execution of a process must be sequential so, at least one instruction should be executed on behalf of the process.</a:t>
            </a:r>
            <a:endParaRPr dirty="0"/>
          </a:p>
          <a:p>
            <a:pPr marL="342900" marR="0" lvl="0" indent="-228600" algn="l" rtl="0">
              <a:spcBef>
                <a:spcPts val="360"/>
              </a:spcBef>
              <a:spcAft>
                <a:spcPts val="0"/>
              </a:spcAft>
              <a:buClr>
                <a:schemeClr val="dk1"/>
              </a:buClr>
              <a:buSzPts val="1800"/>
              <a:buFont typeface="Arial"/>
              <a:buNone/>
            </a:pPr>
            <a:endParaRPr sz="1800" b="0" i="0" u="none" dirty="0">
              <a:solidFill>
                <a:srgbClr val="333333"/>
              </a:solidFill>
              <a:latin typeface="Times New Roman"/>
              <a:ea typeface="Times New Roman"/>
              <a:cs typeface="Times New Roman"/>
              <a:sym typeface="Times New Roman"/>
            </a:endParaRPr>
          </a:p>
        </p:txBody>
      </p:sp>
      <p:sp>
        <p:nvSpPr>
          <p:cNvPr id="156" name="Google Shape;156;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pic>
        <p:nvPicPr>
          <p:cNvPr id="157" name="Google Shape;157;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8" name="Google Shape;158;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4953</Words>
  <Application>Microsoft Office PowerPoint</Application>
  <PresentationFormat>On-screen Show (4:3)</PresentationFormat>
  <Paragraphs>566</Paragraphs>
  <Slides>64</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Times New Roman</vt:lpstr>
      <vt:lpstr>Office Theme</vt:lpstr>
      <vt:lpstr>PowerPoint Presentation</vt:lpstr>
      <vt:lpstr>Unit-2 (Operating System)</vt:lpstr>
      <vt:lpstr>What is an Operating System?</vt:lpstr>
      <vt:lpstr>   Computer System Structure</vt:lpstr>
      <vt:lpstr>        Four Components of a Computer System</vt:lpstr>
      <vt:lpstr>Computer System Organization</vt:lpstr>
      <vt:lpstr>Components of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Operating Systems Versions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Bootloader</vt:lpstr>
      <vt:lpstr>Bootloader</vt:lpstr>
      <vt:lpstr>Bootloader</vt:lpstr>
      <vt:lpstr>Linux OS and its features</vt:lpstr>
      <vt:lpstr>Linux OS and its features</vt:lpstr>
      <vt:lpstr>PowerPoint Presentation</vt:lpstr>
      <vt:lpstr>PowerPoint Presentation</vt:lpstr>
      <vt:lpstr>PowerPoint Presentation</vt:lpstr>
      <vt:lpstr>Distribution versions</vt:lpstr>
      <vt:lpstr>Linux Directory Structure and File System Hierarchy</vt:lpstr>
      <vt:lpstr>PowerPoint Presentation</vt:lpstr>
      <vt:lpstr>Comparison of Windows and Linux OS</vt:lpstr>
      <vt:lpstr>Virtual Machines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satyakumarchaudhary603@outlook.com</cp:lastModifiedBy>
  <cp:revision>3</cp:revision>
  <dcterms:created xsi:type="dcterms:W3CDTF">2006-08-16T00:00:00Z</dcterms:created>
  <dcterms:modified xsi:type="dcterms:W3CDTF">2022-10-05T06:50:20Z</dcterms:modified>
</cp:coreProperties>
</file>