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37.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15.xml.rels" ContentType="application/vnd.openxmlformats-package.relationships+xml"/>
  <Override PartName="/ppt/notesSlides/_rels/notesSlide35.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23.xml.rels" ContentType="application/vnd.openxmlformats-package.relationships+xml"/>
  <Override PartName="/ppt/notesSlides/_rels/notesSlide34.xml.rels" ContentType="application/vnd.openxmlformats-package.relationships+xml"/>
  <Override PartName="/ppt/notesSlides/_rels/notesSlide12.xml.rels" ContentType="application/vnd.openxmlformats-package.relationships+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jpeg" ContentType="image/jpeg"/>
  <Override PartName="/ppt/media/image11.gif" ContentType="image/gif"/>
  <Override PartName="/ppt/media/image6.png" ContentType="image/png"/>
  <Override PartName="/ppt/media/image7.jpeg" ContentType="image/jpeg"/>
  <Override PartName="/ppt/media/image9.gif" ContentType="image/gif"/>
  <Override PartName="/ppt/media/image10.gif" ContentType="image/gif"/>
  <Override PartName="/ppt/media/image12.gif" ContentType="image/gi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_rels/slide9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68"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69"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70"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6F5BA650-1CA3-4664-B71C-F23AB73DBD5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143000" y="685800"/>
            <a:ext cx="4570920" cy="3427920"/>
          </a:xfrm>
          <a:prstGeom prst="rect">
            <a:avLst/>
          </a:prstGeom>
          <a:ln w="0">
            <a:noFill/>
          </a:ln>
        </p:spPr>
      </p:sp>
      <p:sp>
        <p:nvSpPr>
          <p:cNvPr id="395"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396" name="PlaceHolder 3"/>
          <p:cNvSpPr>
            <a:spLocks noGrp="1"/>
          </p:cNvSpPr>
          <p:nvPr>
            <p:ph type="sldNum" idx="7"/>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C549FE5-9A37-4AD2-BA87-6C1152CAAAFF}" type="slidenum">
              <a:rPr b="0" lang="en-US" sz="1400" spc="-1" strike="noStrike">
                <a:latin typeface="Times New Roman"/>
              </a:rPr>
              <a:t>10</a:t>
            </a:fld>
            <a:endParaRPr b="0" lang="en-IN"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70920" cy="3427920"/>
          </a:xfrm>
          <a:prstGeom prst="rect">
            <a:avLst/>
          </a:prstGeom>
          <a:ln w="0">
            <a:noFill/>
          </a:ln>
        </p:spPr>
      </p:sp>
      <p:sp>
        <p:nvSpPr>
          <p:cNvPr id="398"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399" name="PlaceHolder 3"/>
          <p:cNvSpPr>
            <a:spLocks noGrp="1"/>
          </p:cNvSpPr>
          <p:nvPr>
            <p:ph type="sldNum" idx="8"/>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7E9B2E6-1A62-4260-BA2A-3E8B2D76B3DE}" type="slidenum">
              <a:rPr b="0" lang="en-US" sz="1400" spc="-1" strike="noStrike">
                <a:latin typeface="Times New Roman"/>
              </a:rPr>
              <a:t>11</a:t>
            </a:fld>
            <a:endParaRPr b="0" lang="en-IN"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143000" y="685800"/>
            <a:ext cx="4570920" cy="3427920"/>
          </a:xfrm>
          <a:prstGeom prst="rect">
            <a:avLst/>
          </a:prstGeom>
          <a:ln w="0">
            <a:noFill/>
          </a:ln>
        </p:spPr>
      </p:sp>
      <p:sp>
        <p:nvSpPr>
          <p:cNvPr id="401"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02" name="PlaceHolder 3"/>
          <p:cNvSpPr>
            <a:spLocks noGrp="1"/>
          </p:cNvSpPr>
          <p:nvPr>
            <p:ph type="sldNum" idx="9"/>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04ECFC2-4684-4C7F-AC11-2203F598A57E}" type="slidenum">
              <a:rPr b="0" lang="en-US" sz="1400" spc="-1" strike="noStrike">
                <a:latin typeface="Times New Roman"/>
              </a:rPr>
              <a:t>12</a:t>
            </a:fld>
            <a:endParaRPr b="0" lang="en-IN"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143000" y="685800"/>
            <a:ext cx="4570920" cy="3427920"/>
          </a:xfrm>
          <a:prstGeom prst="rect">
            <a:avLst/>
          </a:prstGeom>
          <a:ln w="0">
            <a:noFill/>
          </a:ln>
        </p:spPr>
      </p:sp>
      <p:sp>
        <p:nvSpPr>
          <p:cNvPr id="404"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05" name="PlaceHolder 3"/>
          <p:cNvSpPr>
            <a:spLocks noGrp="1"/>
          </p:cNvSpPr>
          <p:nvPr>
            <p:ph type="sldNum" idx="10"/>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06696CB-1D56-4FDD-A568-940B5706CC07}" type="slidenum">
              <a:rPr b="0" lang="en-US" sz="1400" spc="-1" strike="noStrike">
                <a:latin typeface="Times New Roman"/>
              </a:rPr>
              <a:t>13</a:t>
            </a:fld>
            <a:endParaRPr b="0" lang="en-IN"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143000" y="685800"/>
            <a:ext cx="4570920" cy="3427920"/>
          </a:xfrm>
          <a:prstGeom prst="rect">
            <a:avLst/>
          </a:prstGeom>
          <a:ln w="0">
            <a:noFill/>
          </a:ln>
        </p:spPr>
      </p:sp>
      <p:sp>
        <p:nvSpPr>
          <p:cNvPr id="407"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08" name="PlaceHolder 3"/>
          <p:cNvSpPr>
            <a:spLocks noGrp="1"/>
          </p:cNvSpPr>
          <p:nvPr>
            <p:ph type="sldNum" idx="11"/>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CCAC3DC-86FA-4145-B88B-96B3FBC612E6}" type="slidenum">
              <a:rPr b="0" lang="en-US" sz="1400" spc="-1" strike="noStrike">
                <a:latin typeface="Times New Roman"/>
              </a:rPr>
              <a:t>14</a:t>
            </a:fld>
            <a:endParaRPr b="0" lang="en-IN"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143000" y="685800"/>
            <a:ext cx="4570920" cy="3427920"/>
          </a:xfrm>
          <a:prstGeom prst="rect">
            <a:avLst/>
          </a:prstGeom>
          <a:ln w="0">
            <a:noFill/>
          </a:ln>
        </p:spPr>
      </p:sp>
      <p:sp>
        <p:nvSpPr>
          <p:cNvPr id="410"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11" name="PlaceHolder 3"/>
          <p:cNvSpPr>
            <a:spLocks noGrp="1"/>
          </p:cNvSpPr>
          <p:nvPr>
            <p:ph type="sldNum" idx="12"/>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E2F77B4A-8875-4CA6-85D0-AE9FDEC9FA5E}" type="slidenum">
              <a:rPr b="0" lang="en-US" sz="1400" spc="-1" strike="noStrike">
                <a:latin typeface="Times New Roman"/>
              </a:rPr>
              <a:t>15</a:t>
            </a:fld>
            <a:endParaRPr b="0" lang="en-IN"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143000" y="685800"/>
            <a:ext cx="4570920" cy="3427920"/>
          </a:xfrm>
          <a:prstGeom prst="rect">
            <a:avLst/>
          </a:prstGeom>
          <a:ln w="0">
            <a:noFill/>
          </a:ln>
        </p:spPr>
      </p:sp>
      <p:sp>
        <p:nvSpPr>
          <p:cNvPr id="413"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14" name="PlaceHolder 3"/>
          <p:cNvSpPr>
            <a:spLocks noGrp="1"/>
          </p:cNvSpPr>
          <p:nvPr>
            <p:ph type="sldNum" idx="13"/>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43DF49E-463A-4EE7-8F4D-5D550F506D39}" type="slidenum">
              <a:rPr b="0" lang="en-US" sz="1400" spc="-1" strike="noStrike">
                <a:latin typeface="Times New Roman"/>
              </a:rPr>
              <a:t>22</a:t>
            </a:fld>
            <a:endParaRPr b="0" lang="en-IN"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70920" cy="3427920"/>
          </a:xfrm>
          <a:prstGeom prst="rect">
            <a:avLst/>
          </a:prstGeom>
          <a:ln w="0">
            <a:noFill/>
          </a:ln>
        </p:spPr>
      </p:sp>
      <p:sp>
        <p:nvSpPr>
          <p:cNvPr id="416"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17" name="PlaceHolder 3"/>
          <p:cNvSpPr>
            <a:spLocks noGrp="1"/>
          </p:cNvSpPr>
          <p:nvPr>
            <p:ph type="sldNum" idx="14"/>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D877D87-D157-413A-82FA-08EEE37EF472}" type="slidenum">
              <a:rPr b="0" lang="en-US" sz="1400" spc="-1" strike="noStrike">
                <a:latin typeface="Times New Roman"/>
              </a:rPr>
              <a:t>23</a:t>
            </a:fld>
            <a:endParaRPr b="0" lang="en-IN"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1143000" y="685800"/>
            <a:ext cx="4570920" cy="3427920"/>
          </a:xfrm>
          <a:prstGeom prst="rect">
            <a:avLst/>
          </a:prstGeom>
          <a:ln w="0">
            <a:noFill/>
          </a:ln>
        </p:spPr>
      </p:sp>
      <p:sp>
        <p:nvSpPr>
          <p:cNvPr id="419"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10</a:t>
            </a:r>
            <a:endParaRPr b="0" lang="en-IN" sz="1200" spc="-1" strike="noStrike">
              <a:latin typeface="Arial"/>
            </a:endParaRPr>
          </a:p>
        </p:txBody>
      </p:sp>
      <p:sp>
        <p:nvSpPr>
          <p:cNvPr id="420" name="PlaceHolder 3"/>
          <p:cNvSpPr>
            <a:spLocks noGrp="1"/>
          </p:cNvSpPr>
          <p:nvPr>
            <p:ph type="sldNum" idx="15"/>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88E84D8-3F89-4056-BA32-279E4A67FB53}" type="slidenum">
              <a:rPr b="0" lang="en-US" sz="1400" spc="-1" strike="noStrike">
                <a:latin typeface="Times New Roman"/>
              </a:rPr>
              <a:t>24</a:t>
            </a:fld>
            <a:endParaRPr b="0" lang="en-IN" sz="1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70920" cy="3427920"/>
          </a:xfrm>
          <a:prstGeom prst="rect">
            <a:avLst/>
          </a:prstGeom>
          <a:ln w="0">
            <a:noFill/>
          </a:ln>
        </p:spPr>
      </p:sp>
      <p:sp>
        <p:nvSpPr>
          <p:cNvPr id="422"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10</a:t>
            </a:r>
            <a:endParaRPr b="0" lang="en-IN" sz="1200" spc="-1" strike="noStrike">
              <a:latin typeface="Arial"/>
            </a:endParaRPr>
          </a:p>
        </p:txBody>
      </p:sp>
      <p:sp>
        <p:nvSpPr>
          <p:cNvPr id="423" name="PlaceHolder 3"/>
          <p:cNvSpPr>
            <a:spLocks noGrp="1"/>
          </p:cNvSpPr>
          <p:nvPr>
            <p:ph type="sldNum" idx="16"/>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6016C15-AB42-44C4-B0AF-1D2E2929B280}" type="slidenum">
              <a:rPr b="0" lang="en-US" sz="1400" spc="-1" strike="noStrike">
                <a:latin typeface="Times New Roman"/>
              </a:rPr>
              <a:t>25</a:t>
            </a:fld>
            <a:endParaRPr b="0" lang="en-IN"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0920" cy="3427920"/>
          </a:xfrm>
          <a:prstGeom prst="rect">
            <a:avLst/>
          </a:prstGeom>
          <a:ln w="0">
            <a:noFill/>
          </a:ln>
        </p:spPr>
      </p:sp>
      <p:sp>
        <p:nvSpPr>
          <p:cNvPr id="425"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c </a:t>
            </a:r>
            <a:endParaRPr b="0" lang="en-IN" sz="1200" spc="-1" strike="noStrike">
              <a:latin typeface="Arial"/>
            </a:endParaRPr>
          </a:p>
        </p:txBody>
      </p:sp>
      <p:sp>
        <p:nvSpPr>
          <p:cNvPr id="426" name="PlaceHolder 3"/>
          <p:cNvSpPr>
            <a:spLocks noGrp="1"/>
          </p:cNvSpPr>
          <p:nvPr>
            <p:ph type="sldNum" idx="17"/>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E0290ED4-8B35-41C4-A880-D8C6027A2E6F}" type="slidenum">
              <a:rPr b="0" lang="en-US" sz="1400" spc="-1" strike="noStrike">
                <a:latin typeface="Times New Roman"/>
              </a:rPr>
              <a:t>26</a:t>
            </a:fld>
            <a:endParaRPr b="0" lang="en-IN" sz="1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0920" cy="3427920"/>
          </a:xfrm>
          <a:prstGeom prst="rect">
            <a:avLst/>
          </a:prstGeom>
          <a:ln w="0">
            <a:noFill/>
          </a:ln>
        </p:spPr>
      </p:sp>
      <p:sp>
        <p:nvSpPr>
          <p:cNvPr id="428"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29" name="PlaceHolder 3"/>
          <p:cNvSpPr>
            <a:spLocks noGrp="1"/>
          </p:cNvSpPr>
          <p:nvPr>
            <p:ph type="sldNum" idx="18"/>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9135B4A-CBCF-40DC-887A-8CB18F5DDD23}" type="slidenum">
              <a:rPr b="0" lang="en-US" sz="1400" spc="-1" strike="noStrike">
                <a:latin typeface="Times New Roman"/>
              </a:rPr>
              <a:t>32</a:t>
            </a:fld>
            <a:endParaRPr b="0" lang="en-IN" sz="1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1143000" y="685800"/>
            <a:ext cx="4570920" cy="3427920"/>
          </a:xfrm>
          <a:prstGeom prst="rect">
            <a:avLst/>
          </a:prstGeom>
          <a:ln w="0">
            <a:noFill/>
          </a:ln>
        </p:spPr>
      </p:sp>
      <p:sp>
        <p:nvSpPr>
          <p:cNvPr id="431"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32" name="PlaceHolder 3"/>
          <p:cNvSpPr>
            <a:spLocks noGrp="1"/>
          </p:cNvSpPr>
          <p:nvPr>
            <p:ph type="sldNum" idx="19"/>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E500FDB-D0B7-427C-ADDD-ECA8CA2DF9E0}" type="slidenum">
              <a:rPr b="0" lang="en-US" sz="1400" spc="-1" strike="noStrike">
                <a:latin typeface="Times New Roman"/>
              </a:rPr>
              <a:t>33</a:t>
            </a:fld>
            <a:endParaRPr b="0" lang="en-IN" sz="1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1143000" y="685800"/>
            <a:ext cx="4570920" cy="3427920"/>
          </a:xfrm>
          <a:prstGeom prst="rect">
            <a:avLst/>
          </a:prstGeom>
          <a:ln w="0">
            <a:noFill/>
          </a:ln>
        </p:spPr>
      </p:sp>
      <p:sp>
        <p:nvSpPr>
          <p:cNvPr id="434"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35" name="PlaceHolder 3"/>
          <p:cNvSpPr>
            <a:spLocks noGrp="1"/>
          </p:cNvSpPr>
          <p:nvPr>
            <p:ph type="sldNum" idx="20"/>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8C80D4C-0990-45FB-A1FA-F712904BD163}" type="slidenum">
              <a:rPr b="0" lang="en-US" sz="1400" spc="-1" strike="noStrike">
                <a:latin typeface="Times New Roman"/>
              </a:rPr>
              <a:t>34</a:t>
            </a:fld>
            <a:endParaRPr b="0" lang="en-IN" sz="1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143000" y="685800"/>
            <a:ext cx="4570920" cy="3427920"/>
          </a:xfrm>
          <a:prstGeom prst="rect">
            <a:avLst/>
          </a:prstGeom>
          <a:ln w="0">
            <a:noFill/>
          </a:ln>
        </p:spPr>
      </p:sp>
      <p:sp>
        <p:nvSpPr>
          <p:cNvPr id="437"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b</a:t>
            </a:r>
            <a:endParaRPr b="0" lang="en-IN" sz="1200" spc="-1" strike="noStrike">
              <a:latin typeface="Arial"/>
            </a:endParaRPr>
          </a:p>
        </p:txBody>
      </p:sp>
      <p:sp>
        <p:nvSpPr>
          <p:cNvPr id="438" name="PlaceHolder 3"/>
          <p:cNvSpPr>
            <a:spLocks noGrp="1"/>
          </p:cNvSpPr>
          <p:nvPr>
            <p:ph type="sldNum" idx="21"/>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EB82EF1-D48A-4819-93EA-5C3AE404FAFF}" type="slidenum">
              <a:rPr b="0" lang="en-US" sz="1400" spc="-1" strike="noStrike">
                <a:latin typeface="Times New Roman"/>
              </a:rPr>
              <a:t>35</a:t>
            </a:fld>
            <a:endParaRPr b="0" lang="en-IN" sz="14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143000" y="685800"/>
            <a:ext cx="4570920" cy="3427920"/>
          </a:xfrm>
          <a:prstGeom prst="rect">
            <a:avLst/>
          </a:prstGeom>
          <a:ln w="0">
            <a:noFill/>
          </a:ln>
        </p:spPr>
      </p:sp>
      <p:sp>
        <p:nvSpPr>
          <p:cNvPr id="440"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41" name="PlaceHolder 3"/>
          <p:cNvSpPr>
            <a:spLocks noGrp="1"/>
          </p:cNvSpPr>
          <p:nvPr>
            <p:ph type="sldNum" idx="22"/>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78E0C78-937B-4CCE-9CAF-EEBDC12558EB}" type="slidenum">
              <a:rPr b="0" lang="en-US" sz="1400" spc="-1" strike="noStrike">
                <a:latin typeface="Times New Roman"/>
              </a:rPr>
              <a:t>&lt;number&gt;</a:t>
            </a:fld>
            <a:endParaRPr b="0" lang="en-IN" sz="14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1143000" y="685800"/>
            <a:ext cx="4570920" cy="3427920"/>
          </a:xfrm>
          <a:prstGeom prst="rect">
            <a:avLst/>
          </a:prstGeom>
          <a:ln w="0">
            <a:noFill/>
          </a:ln>
        </p:spPr>
      </p:sp>
      <p:sp>
        <p:nvSpPr>
          <p:cNvPr id="443" name="PlaceHolder 2"/>
          <p:cNvSpPr>
            <a:spLocks noGrp="1"/>
          </p:cNvSpPr>
          <p:nvPr>
            <p:ph type="body"/>
          </p:nvPr>
        </p:nvSpPr>
        <p:spPr>
          <a:xfrm>
            <a:off x="685800" y="4343400"/>
            <a:ext cx="5485320" cy="411372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solidFill>
                  <a:srgbClr val="000000"/>
                </a:solidFill>
                <a:latin typeface="Calibri"/>
                <a:ea typeface="Calibri"/>
              </a:rPr>
              <a:t>Ans a</a:t>
            </a:r>
            <a:endParaRPr b="0" lang="en-IN" sz="1200" spc="-1" strike="noStrike">
              <a:latin typeface="Arial"/>
            </a:endParaRPr>
          </a:p>
        </p:txBody>
      </p:sp>
      <p:sp>
        <p:nvSpPr>
          <p:cNvPr id="444" name="PlaceHolder 3"/>
          <p:cNvSpPr>
            <a:spLocks noGrp="1"/>
          </p:cNvSpPr>
          <p:nvPr>
            <p:ph type="sldNum" idx="23"/>
          </p:nvPr>
        </p:nvSpPr>
        <p:spPr>
          <a:xfrm>
            <a:off x="3884760" y="8685360"/>
            <a:ext cx="2970720" cy="4561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9383508-A6C0-4D00-94B4-889EFE0535CE}" type="slidenum">
              <a:rPr b="0" lang="en-US"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CAEB432-02EA-401A-A17B-C42E7AEB997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4C05040D-C3D0-4BC3-AE36-E929CAE1041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DF48986C-5B5E-45EE-AE58-188A370F8DB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988089AD-7BB0-43D8-A6A2-FE44342B9CF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E287BA3-3C27-4221-AF6C-218F16B0649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FB7375FD-3E35-49E6-A895-EBACA016C51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B955B597-915A-48DF-8D74-A26853C7C28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01EE1A1A-0590-4E66-A276-E63E3F79CF3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DE03EBCA-A9BA-46CF-91EC-88D829ABEC0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A6222FFF-A41D-4F6D-8090-B2DD634BC8E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430BE24C-A2B6-49AC-96A5-0D597BA08F8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8ADAFF76-F195-474D-A5DD-7A4DB955138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0F0C5574-BA89-4F1B-B084-3D1E472732F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217E05D3-9D91-4DD1-9090-5F119E2730C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2C296799-1598-4E07-98CC-8052A749F8D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C7B8B900-E5C9-4CF7-A324-972EDB55237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101676BE-3AB4-437E-BFEE-DC80C03B85E6}"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F2642180-1920-463B-A335-B5C76FDBCAAB}"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C713F001-3A2D-4293-9E8F-0EE1D3DDE26B}"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B2B393F1-F620-411E-92A9-77D49DBE62D0}"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3"/>
          </p:nvPr>
        </p:nvSpPr>
        <p:spPr/>
        <p:txBody>
          <a:bodyPr/>
          <a:p>
            <a:fld id="{DDED789E-E487-48C7-A41A-7416D8749F9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3A7EEAB3-9600-401E-B4F6-E3E073AD031B}"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6665546F-3726-4868-9497-1EFAD4396A9D}"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3"/>
          </p:nvPr>
        </p:nvSpPr>
        <p:spPr/>
        <p:txBody>
          <a:bodyPr/>
          <a:p>
            <a:fld id="{92F21F66-8B17-4092-A519-B36BDAD4EAB3}"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F528576D-42B5-4459-9080-1A7CE7D99E44}"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C7E305E2-5B9C-4715-BBDE-DC0CA3B7FF8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4041A018-988C-4329-9C30-4F285D45BE81}"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00CF8588-B9AE-4F4E-B353-1B0B2A2D9DBC}"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C045A59E-54CA-4741-892E-CCE9F96CAE75}"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3"/>
          </p:nvPr>
        </p:nvSpPr>
        <p:spPr/>
        <p:txBody>
          <a:bodyPr/>
          <a:p>
            <a:fld id="{C9F952DE-A471-42BF-AF78-8C3A1E06597A}"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3"/>
          </p:nvPr>
        </p:nvSpPr>
        <p:spPr/>
        <p:txBody>
          <a:bodyPr/>
          <a:p>
            <a:fld id="{457BA6B1-F99E-493A-9098-42E764BA451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10178D8A-D0C5-49A1-8BF4-82CA21372FD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63C0BCEC-78A9-444C-BB42-BC4565CAA55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ACD96891-CCC6-4205-859A-8002674534D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1A4D6FC7-7948-4EFF-A438-B7F404DFC05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21BDA859-2C1C-4E37-BE12-0F841E087C4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2;p111"/>
          <p:cNvSpPr/>
          <p:nvPr/>
        </p:nvSpPr>
        <p:spPr>
          <a:xfrm>
            <a:off x="457200" y="6246720"/>
            <a:ext cx="2126160" cy="470520"/>
          </a:xfrm>
          <a:prstGeom prst="rect">
            <a:avLst/>
          </a:prstGeom>
          <a:noFill/>
          <a:ln w="0">
            <a:noFill/>
          </a:ln>
        </p:spPr>
        <p:style>
          <a:lnRef idx="0"/>
          <a:fillRef idx="0"/>
          <a:effectRef idx="0"/>
          <a:fontRef idx="minor"/>
        </p:style>
      </p:sp>
      <p:sp>
        <p:nvSpPr>
          <p:cNvPr id="1" name="Google Shape;13;p111"/>
          <p:cNvSpPr/>
          <p:nvPr/>
        </p:nvSpPr>
        <p:spPr>
          <a:xfrm>
            <a:off x="3127320" y="6246720"/>
            <a:ext cx="2896200" cy="470520"/>
          </a:xfrm>
          <a:prstGeom prst="rect">
            <a:avLst/>
          </a:prstGeom>
          <a:noFill/>
          <a:ln w="0">
            <a:noFill/>
          </a:ln>
        </p:spPr>
        <p:style>
          <a:lnRef idx="0"/>
          <a:fillRef idx="0"/>
          <a:effectRef idx="0"/>
          <a:fontRef idx="minor"/>
        </p:style>
      </p:sp>
      <p:sp>
        <p:nvSpPr>
          <p:cNvPr id="2" name="PlaceHolder 1"/>
          <p:cNvSpPr>
            <a:spLocks noGrp="1"/>
          </p:cNvSpPr>
          <p:nvPr>
            <p:ph type="sldNum" idx="1"/>
          </p:nvPr>
        </p:nvSpPr>
        <p:spPr>
          <a:xfrm>
            <a:off x="6556320" y="6246720"/>
            <a:ext cx="2005560" cy="349920"/>
          </a:xfrm>
          <a:prstGeom prst="rect">
            <a:avLst/>
          </a:prstGeom>
          <a:noFill/>
          <a:ln w="0">
            <a:noFill/>
          </a:ln>
        </p:spPr>
        <p:txBody>
          <a:bodyPr lIns="0" rIns="0" tIns="0" bIns="0" anchor="t">
            <a:noAutofit/>
          </a:bodyPr>
          <a:lstStyle>
            <a:lvl1pPr algn="r">
              <a:lnSpc>
                <a:spcPct val="78000"/>
              </a:lnSpc>
              <a:buNone/>
              <a:tabLst>
                <a:tab algn="l" pos="0"/>
              </a:tabLst>
              <a:defRPr b="0" lang="en-US" sz="1300" spc="-1" strike="noStrike">
                <a:solidFill>
                  <a:srgbClr val="000000"/>
                </a:solidFill>
                <a:latin typeface="Times New Roman"/>
                <a:ea typeface="Times New Roman"/>
              </a:defRPr>
            </a:lvl1pPr>
          </a:lstStyle>
          <a:p>
            <a:pPr algn="r">
              <a:lnSpc>
                <a:spcPct val="78000"/>
              </a:lnSpc>
              <a:buNone/>
              <a:tabLst>
                <a:tab algn="l" pos="0"/>
              </a:tabLst>
            </a:pPr>
            <a:fld id="{AD50C96D-8A65-4E71-9792-0F9E391F6FF4}" type="slidenum">
              <a:rPr b="0" lang="en-US" sz="1300" spc="-1" strike="noStrike">
                <a:solidFill>
                  <a:srgbClr val="000000"/>
                </a:solidFill>
                <a:latin typeface="Times New Roman"/>
                <a:ea typeface="Times New Roman"/>
              </a:rPr>
              <a:t>93</a:t>
            </a:fld>
            <a:endParaRPr b="0" lang="en-IN" sz="1300" spc="-1" strike="noStrike">
              <a:latin typeface="Times New Roman"/>
            </a:endParaRPr>
          </a:p>
        </p:txBody>
      </p:sp>
      <p:sp>
        <p:nvSpPr>
          <p:cNvPr id="3"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Google Shape;12;p111"/>
          <p:cNvSpPr/>
          <p:nvPr/>
        </p:nvSpPr>
        <p:spPr>
          <a:xfrm>
            <a:off x="457200" y="6246720"/>
            <a:ext cx="2126160" cy="470520"/>
          </a:xfrm>
          <a:prstGeom prst="rect">
            <a:avLst/>
          </a:prstGeom>
          <a:noFill/>
          <a:ln w="0">
            <a:noFill/>
          </a:ln>
        </p:spPr>
        <p:style>
          <a:lnRef idx="0"/>
          <a:fillRef idx="0"/>
          <a:effectRef idx="0"/>
          <a:fontRef idx="minor"/>
        </p:style>
      </p:sp>
      <p:sp>
        <p:nvSpPr>
          <p:cNvPr id="42" name="Google Shape;13;p111"/>
          <p:cNvSpPr/>
          <p:nvPr/>
        </p:nvSpPr>
        <p:spPr>
          <a:xfrm>
            <a:off x="3127320" y="6246720"/>
            <a:ext cx="2896200" cy="470520"/>
          </a:xfrm>
          <a:prstGeom prst="rect">
            <a:avLst/>
          </a:prstGeom>
          <a:noFill/>
          <a:ln w="0">
            <a:noFill/>
          </a:ln>
        </p:spPr>
        <p:style>
          <a:lnRef idx="0"/>
          <a:fillRef idx="0"/>
          <a:effectRef idx="0"/>
          <a:fontRef idx="minor"/>
        </p:style>
      </p:sp>
      <p:sp>
        <p:nvSpPr>
          <p:cNvPr id="4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5"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4"/>
          <p:cNvSpPr>
            <a:spLocks noGrp="1"/>
          </p:cNvSpPr>
          <p:nvPr>
            <p:ph type="sldNum" idx="2"/>
          </p:nvPr>
        </p:nvSpPr>
        <p:spPr>
          <a:xfrm>
            <a:off x="6556320" y="6246720"/>
            <a:ext cx="2005560" cy="349920"/>
          </a:xfrm>
          <a:prstGeom prst="rect">
            <a:avLst/>
          </a:prstGeom>
          <a:noFill/>
          <a:ln w="0">
            <a:noFill/>
          </a:ln>
        </p:spPr>
        <p:txBody>
          <a:bodyPr lIns="0" rIns="0" tIns="0" bIns="0" anchor="t">
            <a:noAutofit/>
          </a:bodyPr>
          <a:lstStyle>
            <a:lvl1pPr algn="r">
              <a:lnSpc>
                <a:spcPct val="78000"/>
              </a:lnSpc>
              <a:buNone/>
              <a:tabLst>
                <a:tab algn="l" pos="0"/>
              </a:tabLst>
              <a:defRPr b="0" lang="en-US" sz="1300" spc="-1" strike="noStrike">
                <a:solidFill>
                  <a:srgbClr val="000000"/>
                </a:solidFill>
                <a:latin typeface="Times New Roman"/>
                <a:ea typeface="Times New Roman"/>
              </a:defRPr>
            </a:lvl1pPr>
          </a:lstStyle>
          <a:p>
            <a:pPr algn="r">
              <a:lnSpc>
                <a:spcPct val="78000"/>
              </a:lnSpc>
              <a:buNone/>
              <a:tabLst>
                <a:tab algn="l" pos="0"/>
              </a:tabLst>
            </a:pPr>
            <a:fld id="{97573272-C544-413E-AE79-53B4153E057D}" type="slidenum">
              <a:rPr b="0" lang="en-US" sz="1300" spc="-1" strike="noStrike">
                <a:solidFill>
                  <a:srgbClr val="000000"/>
                </a:solidFill>
                <a:latin typeface="Times New Roman"/>
                <a:ea typeface="Times New Roman"/>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3" name="Google Shape;12;p111" hidden="1"/>
          <p:cNvSpPr/>
          <p:nvPr/>
        </p:nvSpPr>
        <p:spPr>
          <a:xfrm>
            <a:off x="457200" y="6246720"/>
            <a:ext cx="2126160" cy="470520"/>
          </a:xfrm>
          <a:prstGeom prst="rect">
            <a:avLst/>
          </a:prstGeom>
          <a:noFill/>
          <a:ln w="0">
            <a:noFill/>
          </a:ln>
        </p:spPr>
        <p:style>
          <a:lnRef idx="0"/>
          <a:fillRef idx="0"/>
          <a:effectRef idx="0"/>
          <a:fontRef idx="minor"/>
        </p:style>
      </p:sp>
      <p:sp>
        <p:nvSpPr>
          <p:cNvPr id="84" name="Google Shape;13;p111" hidden="1"/>
          <p:cNvSpPr/>
          <p:nvPr/>
        </p:nvSpPr>
        <p:spPr>
          <a:xfrm>
            <a:off x="3127320" y="6246720"/>
            <a:ext cx="2896200" cy="470520"/>
          </a:xfrm>
          <a:prstGeom prst="rect">
            <a:avLst/>
          </a:prstGeom>
          <a:noFill/>
          <a:ln w="0">
            <a:noFill/>
          </a:ln>
        </p:spPr>
        <p:style>
          <a:lnRef idx="0"/>
          <a:fillRef idx="0"/>
          <a:effectRef idx="0"/>
          <a:fontRef idx="minor"/>
        </p:style>
      </p:sp>
      <p:sp>
        <p:nvSpPr>
          <p:cNvPr id="85" name="Google Shape;27;p115"/>
          <p:cNvSpPr/>
          <p:nvPr/>
        </p:nvSpPr>
        <p:spPr>
          <a:xfrm>
            <a:off x="6705720" y="838080"/>
            <a:ext cx="2437200" cy="6018840"/>
          </a:xfrm>
          <a:prstGeom prst="rect">
            <a:avLst/>
          </a:prstGeom>
          <a:noFill/>
          <a:ln w="0">
            <a:noFill/>
          </a:ln>
        </p:spPr>
        <p:style>
          <a:lnRef idx="0"/>
          <a:fillRef idx="0"/>
          <a:effectRef idx="0"/>
          <a:fontRef idx="minor"/>
        </p:style>
      </p:sp>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Google Shape;12;p111"/>
          <p:cNvSpPr/>
          <p:nvPr/>
        </p:nvSpPr>
        <p:spPr>
          <a:xfrm>
            <a:off x="457200" y="6246720"/>
            <a:ext cx="2126160" cy="470520"/>
          </a:xfrm>
          <a:prstGeom prst="rect">
            <a:avLst/>
          </a:prstGeom>
          <a:noFill/>
          <a:ln w="0">
            <a:noFill/>
          </a:ln>
        </p:spPr>
        <p:style>
          <a:lnRef idx="0"/>
          <a:fillRef idx="0"/>
          <a:effectRef idx="0"/>
          <a:fontRef idx="minor"/>
        </p:style>
      </p:sp>
      <p:sp>
        <p:nvSpPr>
          <p:cNvPr id="125" name="Google Shape;13;p111"/>
          <p:cNvSpPr/>
          <p:nvPr/>
        </p:nvSpPr>
        <p:spPr>
          <a:xfrm>
            <a:off x="3127320" y="6246720"/>
            <a:ext cx="2896200" cy="470520"/>
          </a:xfrm>
          <a:prstGeom prst="rect">
            <a:avLst/>
          </a:prstGeom>
          <a:noFill/>
          <a:ln w="0">
            <a:noFill/>
          </a:ln>
        </p:spPr>
        <p:style>
          <a:lnRef idx="0"/>
          <a:fillRef idx="0"/>
          <a:effectRef idx="0"/>
          <a:fontRef idx="minor"/>
        </p:style>
      </p:sp>
      <p:sp>
        <p:nvSpPr>
          <p:cNvPr id="126" name="PlaceHolder 1"/>
          <p:cNvSpPr>
            <a:spLocks noGrp="1"/>
          </p:cNvSpPr>
          <p:nvPr>
            <p:ph type="sldNum" idx="3"/>
          </p:nvPr>
        </p:nvSpPr>
        <p:spPr>
          <a:xfrm>
            <a:off x="6556320" y="6246720"/>
            <a:ext cx="2005560" cy="349920"/>
          </a:xfrm>
          <a:prstGeom prst="rect">
            <a:avLst/>
          </a:prstGeom>
          <a:noFill/>
          <a:ln w="0">
            <a:noFill/>
          </a:ln>
        </p:spPr>
        <p:txBody>
          <a:bodyPr lIns="0" rIns="0" tIns="0" bIns="0" anchor="t">
            <a:noAutofit/>
          </a:bodyPr>
          <a:lstStyle>
            <a:lvl1pPr algn="r">
              <a:lnSpc>
                <a:spcPct val="78000"/>
              </a:lnSpc>
              <a:buNone/>
              <a:tabLst>
                <a:tab algn="l" pos="0"/>
              </a:tabLst>
              <a:defRPr b="0" lang="en-US" sz="1300" spc="-1" strike="noStrike">
                <a:solidFill>
                  <a:srgbClr val="000000"/>
                </a:solidFill>
                <a:latin typeface="Times New Roman"/>
                <a:ea typeface="Times New Roman"/>
              </a:defRPr>
            </a:lvl1pPr>
          </a:lstStyle>
          <a:p>
            <a:pPr algn="r">
              <a:lnSpc>
                <a:spcPct val="78000"/>
              </a:lnSpc>
              <a:buNone/>
              <a:tabLst>
                <a:tab algn="l" pos="0"/>
              </a:tabLst>
            </a:pPr>
            <a:fld id="{053E3D84-7AD6-4349-B66E-DEA823ECFDD1}" type="slidenum">
              <a:rPr b="0" lang="en-US" sz="1300" spc="-1" strike="noStrike">
                <a:solidFill>
                  <a:srgbClr val="000000"/>
                </a:solidFill>
                <a:latin typeface="Times New Roman"/>
                <a:ea typeface="Times New Roman"/>
              </a:rPr>
              <a:t>&lt;number&gt;</a:t>
            </a:fld>
            <a:endParaRPr b="0" lang="en-IN" sz="1300" spc="-1" strike="noStrike">
              <a:latin typeface="Times New Roman"/>
            </a:endParaRPr>
          </a:p>
        </p:txBody>
      </p:sp>
      <p:sp>
        <p:nvSpPr>
          <p:cNvPr id="127"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28"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image" Target="../media/image10.gif"/><Relationship Id="rId3" Type="http://schemas.openxmlformats.org/officeDocument/2006/relationships/image" Target="../media/image11.gif"/><Relationship Id="rId4" Type="http://schemas.openxmlformats.org/officeDocument/2006/relationships/image" Target="../media/image12.gif"/><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6.xml"/>
</Relationships>
</file>

<file path=ppt/slides/_rels/slide7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10666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br>
              <a:rPr sz="2800"/>
            </a:br>
            <a:r>
              <a:rPr b="0" lang="en-US" sz="2800" spc="-1" strike="noStrike">
                <a:solidFill>
                  <a:srgbClr val="3333cc"/>
                </a:solidFill>
                <a:latin typeface="Times New Roman"/>
                <a:ea typeface="Times New Roman"/>
              </a:rPr>
              <a:t> </a:t>
            </a:r>
            <a:r>
              <a:rPr b="1" lang="en-US" sz="2800" spc="-1" strike="noStrike">
                <a:solidFill>
                  <a:srgbClr val="3333cc"/>
                </a:solidFill>
                <a:latin typeface="Times New Roman"/>
                <a:ea typeface="Times New Roman"/>
              </a:rPr>
              <a:t>CSE202: OBJECT ORIENTED PROGRAMMING </a:t>
            </a:r>
            <a:br>
              <a:rPr sz="2800"/>
            </a:br>
            <a:endParaRPr b="0" lang="en-IN" sz="2800" spc="-1" strike="noStrike">
              <a:latin typeface="Arial"/>
            </a:endParaRPr>
          </a:p>
        </p:txBody>
      </p:sp>
      <p:sp>
        <p:nvSpPr>
          <p:cNvPr id="172" name="PlaceHolder 2"/>
          <p:cNvSpPr>
            <a:spLocks noGrp="1"/>
          </p:cNvSpPr>
          <p:nvPr>
            <p:ph/>
          </p:nvPr>
        </p:nvSpPr>
        <p:spPr>
          <a:xfrm>
            <a:off x="0" y="2110320"/>
            <a:ext cx="9142920" cy="1771560"/>
          </a:xfrm>
          <a:prstGeom prst="rect">
            <a:avLst/>
          </a:prstGeom>
          <a:noFill/>
          <a:ln w="0">
            <a:noFill/>
          </a:ln>
        </p:spPr>
        <p:txBody>
          <a:bodyPr lIns="0" rIns="0" tIns="157320" bIns="0" anchor="t">
            <a:noAutofit/>
          </a:bodyPr>
          <a:p>
            <a:pPr marL="457200" indent="-343080" algn="ctr">
              <a:lnSpc>
                <a:spcPct val="97000"/>
              </a:lnSpc>
              <a:buNone/>
              <a:tabLst>
                <a:tab algn="l" pos="0"/>
              </a:tabLst>
            </a:pPr>
            <a:r>
              <a:rPr b="1" lang="en-US" sz="4000" spc="-1" strike="noStrike">
                <a:solidFill>
                  <a:srgbClr val="000000"/>
                </a:solidFill>
                <a:latin typeface="Calibri"/>
              </a:rPr>
              <a:t>Lecture 6-7</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355;p48"/>
          <p:cNvSpPr/>
          <p:nvPr/>
        </p:nvSpPr>
        <p:spPr>
          <a:xfrm>
            <a:off x="685800" y="1295280"/>
            <a:ext cx="799992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Where does the execution of the program starts?</a:t>
            </a:r>
            <a:endParaRPr b="0" lang="en-IN" sz="2800" spc="-1" strike="noStrike">
              <a:latin typeface="Arial"/>
            </a:endParaRPr>
          </a:p>
          <a:p>
            <a:pPr>
              <a:lnSpc>
                <a:spcPct val="100000"/>
              </a:lnSpc>
              <a:buNone/>
              <a:tabLst>
                <a:tab algn="l" pos="0"/>
              </a:tabLst>
            </a:pPr>
            <a:r>
              <a:rPr b="0" lang="en-US" sz="2800" spc="-1" strike="noStrike">
                <a:solidFill>
                  <a:srgbClr val="000000"/>
                </a:solidFill>
                <a:latin typeface="Nunito Sans"/>
                <a:ea typeface="Nunito Sans"/>
              </a:rPr>
              <a:t>a) user-defined function</a:t>
            </a:r>
            <a:br>
              <a:rPr sz="2800"/>
            </a:br>
            <a:r>
              <a:rPr b="0" lang="en-US" sz="2800" spc="-1" strike="noStrike">
                <a:solidFill>
                  <a:srgbClr val="000000"/>
                </a:solidFill>
                <a:latin typeface="Nunito Sans"/>
                <a:ea typeface="Nunito Sans"/>
              </a:rPr>
              <a:t>b) main function</a:t>
            </a:r>
            <a:br>
              <a:rPr sz="2800"/>
            </a:br>
            <a:r>
              <a:rPr b="0" lang="en-US" sz="2800" spc="-1" strike="noStrike">
                <a:solidFill>
                  <a:srgbClr val="000000"/>
                </a:solidFill>
                <a:latin typeface="Nunito Sans"/>
                <a:ea typeface="Nunito Sans"/>
              </a:rPr>
              <a:t>c) void function</a:t>
            </a:r>
            <a:br>
              <a:rPr sz="2800"/>
            </a:br>
            <a:r>
              <a:rPr b="0" lang="en-US" sz="2800" spc="-1" strike="noStrike">
                <a:solidFill>
                  <a:srgbClr val="000000"/>
                </a:solidFill>
                <a:latin typeface="Nunito Sans"/>
                <a:ea typeface="Nunito Sans"/>
              </a:rPr>
              <a:t>d) else function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44520" y="709200"/>
            <a:ext cx="8104680" cy="102132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Q3. If class A is a friend of B, then B doesn’t become a friend of A automatically</a:t>
            </a:r>
            <a:endParaRPr b="0" lang="en-IN" sz="2400" spc="-1" strike="noStrike">
              <a:latin typeface="Arial"/>
            </a:endParaRPr>
          </a:p>
        </p:txBody>
      </p:sp>
      <p:sp>
        <p:nvSpPr>
          <p:cNvPr id="379" name="PlaceHolder 2"/>
          <p:cNvSpPr>
            <a:spLocks noGrp="1"/>
          </p:cNvSpPr>
          <p:nvPr>
            <p:ph/>
          </p:nvPr>
        </p:nvSpPr>
        <p:spPr>
          <a:xfrm>
            <a:off x="513360" y="20833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TRUE</a:t>
            </a:r>
            <a:br>
              <a:rPr sz="2900"/>
            </a:br>
            <a:r>
              <a:rPr b="0" lang="en-US" sz="2900" spc="-1" strike="noStrike">
                <a:solidFill>
                  <a:srgbClr val="000000"/>
                </a:solidFill>
                <a:latin typeface="Calibri"/>
                <a:ea typeface="Calibri"/>
              </a:rPr>
              <a:t>B. FALSE</a:t>
            </a:r>
            <a:br>
              <a:rPr sz="2900"/>
            </a:br>
            <a:r>
              <a:rPr b="0" lang="en-US" sz="2900" spc="-1" strike="noStrike">
                <a:solidFill>
                  <a:srgbClr val="000000"/>
                </a:solidFill>
                <a:latin typeface="Calibri"/>
                <a:ea typeface="Calibri"/>
              </a:rPr>
              <a:t>C. Can be true and false</a:t>
            </a:r>
            <a:br>
              <a:rPr sz="2900"/>
            </a:br>
            <a:r>
              <a:rPr b="0" lang="en-US" sz="2900" spc="-1" strike="noStrike">
                <a:solidFill>
                  <a:srgbClr val="000000"/>
                </a:solidFill>
                <a:latin typeface="Calibri"/>
                <a:ea typeface="Calibri"/>
              </a:rPr>
              <a:t>D. Can not say</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44520" y="709200"/>
            <a:ext cx="8104680" cy="102132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Q3. If class A is a friend of B, then B doesn’t become a friend of A automatically</a:t>
            </a:r>
            <a:endParaRPr b="0" lang="en-IN" sz="2400" spc="-1" strike="noStrike">
              <a:latin typeface="Arial"/>
            </a:endParaRPr>
          </a:p>
        </p:txBody>
      </p:sp>
      <p:sp>
        <p:nvSpPr>
          <p:cNvPr id="381" name="PlaceHolder 2"/>
          <p:cNvSpPr>
            <a:spLocks noGrp="1"/>
          </p:cNvSpPr>
          <p:nvPr>
            <p:ph/>
          </p:nvPr>
        </p:nvSpPr>
        <p:spPr>
          <a:xfrm>
            <a:off x="513360" y="20833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    </a:t>
            </a:r>
            <a:r>
              <a:rPr b="1" lang="en-US" sz="2900" spc="-1" strike="noStrike">
                <a:solidFill>
                  <a:srgbClr val="000000"/>
                </a:solidFill>
                <a:latin typeface="Calibri"/>
                <a:ea typeface="Calibri"/>
              </a:rPr>
              <a:t>A. TRUE</a:t>
            </a:r>
            <a:br>
              <a:rPr sz="2900"/>
            </a:br>
            <a:r>
              <a:rPr b="0" lang="en-US" sz="2900" spc="-1" strike="noStrike">
                <a:solidFill>
                  <a:srgbClr val="000000"/>
                </a:solidFill>
                <a:latin typeface="Calibri"/>
                <a:ea typeface="Calibri"/>
              </a:rPr>
              <a:t>B. FALSE</a:t>
            </a:r>
            <a:br>
              <a:rPr sz="2900"/>
            </a:br>
            <a:r>
              <a:rPr b="0" lang="en-US" sz="2900" spc="-1" strike="noStrike">
                <a:solidFill>
                  <a:srgbClr val="000000"/>
                </a:solidFill>
                <a:latin typeface="Calibri"/>
                <a:ea typeface="Calibri"/>
              </a:rPr>
              <a:t>C. Can be true and false</a:t>
            </a:r>
            <a:br>
              <a:rPr sz="2900"/>
            </a:br>
            <a:r>
              <a:rPr b="0" lang="en-US" sz="2900" spc="-1" strike="noStrike">
                <a:solidFill>
                  <a:srgbClr val="000000"/>
                </a:solidFill>
                <a:latin typeface="Calibri"/>
                <a:ea typeface="Calibri"/>
              </a:rPr>
              <a:t>D. Can not say</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3200" spc="-1" strike="noStrike">
                <a:solidFill>
                  <a:srgbClr val="000000"/>
                </a:solidFill>
                <a:latin typeface="Calibri"/>
                <a:ea typeface="Calibri"/>
              </a:rPr>
              <a:t>Q4.Which of the following is false?</a:t>
            </a:r>
            <a:endParaRPr b="0" lang="en-IN" sz="3200" spc="-1" strike="noStrike">
              <a:latin typeface="Arial"/>
            </a:endParaRPr>
          </a:p>
        </p:txBody>
      </p:sp>
      <p:sp>
        <p:nvSpPr>
          <p:cNvPr id="383"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Friendship is not inherited</a:t>
            </a:r>
            <a:br>
              <a:rPr sz="2900"/>
            </a:br>
            <a:r>
              <a:rPr b="0" lang="en-US" sz="2900" spc="-1" strike="noStrike">
                <a:solidFill>
                  <a:srgbClr val="000000"/>
                </a:solidFill>
                <a:latin typeface="Calibri"/>
                <a:ea typeface="Calibri"/>
              </a:rPr>
              <a:t>B. The concept of friends is there in Java.</a:t>
            </a:r>
            <a:br>
              <a:rPr sz="2900"/>
            </a:br>
            <a:r>
              <a:rPr b="0" lang="en-US" sz="2900" spc="-1" strike="noStrike">
                <a:solidFill>
                  <a:srgbClr val="000000"/>
                </a:solidFill>
                <a:latin typeface="Calibri"/>
                <a:ea typeface="Calibri"/>
              </a:rPr>
              <a:t>C. Both A and B</a:t>
            </a:r>
            <a:br>
              <a:rPr sz="2900"/>
            </a:br>
            <a:r>
              <a:rPr b="0" lang="en-US" sz="2900" spc="-1" strike="noStrike">
                <a:solidFill>
                  <a:srgbClr val="000000"/>
                </a:solidFill>
                <a:latin typeface="Calibri"/>
                <a:ea typeface="Calibri"/>
              </a:rPr>
              <a:t>D. None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3200" spc="-1" strike="noStrike">
                <a:solidFill>
                  <a:srgbClr val="000000"/>
                </a:solidFill>
                <a:latin typeface="Calibri"/>
                <a:ea typeface="Calibri"/>
              </a:rPr>
              <a:t>Q4.Which of the following is false?</a:t>
            </a:r>
            <a:endParaRPr b="0" lang="en-IN" sz="3200" spc="-1" strike="noStrike">
              <a:latin typeface="Arial"/>
            </a:endParaRPr>
          </a:p>
        </p:txBody>
      </p:sp>
      <p:sp>
        <p:nvSpPr>
          <p:cNvPr id="385"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Friendship is not inherited</a:t>
            </a:r>
            <a:br>
              <a:rPr sz="2900"/>
            </a:br>
            <a:r>
              <a:rPr b="1" lang="en-US" sz="2900" spc="-1" strike="noStrike">
                <a:solidFill>
                  <a:srgbClr val="000000"/>
                </a:solidFill>
                <a:latin typeface="Calibri"/>
                <a:ea typeface="Calibri"/>
              </a:rPr>
              <a:t>B. The concept of friends is there in Java.</a:t>
            </a:r>
            <a:br>
              <a:rPr sz="2900"/>
            </a:br>
            <a:r>
              <a:rPr b="0" lang="en-US" sz="2900" spc="-1" strike="noStrike">
                <a:solidFill>
                  <a:srgbClr val="000000"/>
                </a:solidFill>
                <a:latin typeface="Calibri"/>
                <a:ea typeface="Calibri"/>
              </a:rPr>
              <a:t>C. Both A and B</a:t>
            </a:r>
            <a:br>
              <a:rPr sz="2900"/>
            </a:br>
            <a:r>
              <a:rPr b="0" lang="en-US" sz="2900" spc="-1" strike="noStrike">
                <a:solidFill>
                  <a:srgbClr val="000000"/>
                </a:solidFill>
                <a:latin typeface="Calibri"/>
                <a:ea typeface="Calibri"/>
              </a:rPr>
              <a:t>D. None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Q5. Which of the following is correct about friend functions?</a:t>
            </a:r>
            <a:endParaRPr b="0" lang="en-IN" sz="2400" spc="-1" strike="noStrike">
              <a:latin typeface="Arial"/>
            </a:endParaRPr>
          </a:p>
        </p:txBody>
      </p:sp>
      <p:sp>
        <p:nvSpPr>
          <p:cNvPr id="387"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Friend functions use the dot operator to access members of a class using class objects</a:t>
            </a:r>
            <a:br>
              <a:rPr sz="2900"/>
            </a:br>
            <a:r>
              <a:rPr b="0" lang="en-US" sz="2900" spc="-1" strike="noStrike">
                <a:solidFill>
                  <a:srgbClr val="000000"/>
                </a:solidFill>
                <a:latin typeface="Calibri"/>
                <a:ea typeface="Calibri"/>
              </a:rPr>
              <a:t>B. Friend functions can be private or public</a:t>
            </a:r>
            <a:br>
              <a:rPr sz="2900"/>
            </a:br>
            <a:r>
              <a:rPr b="0" lang="en-US" sz="2900" spc="-1" strike="noStrike">
                <a:solidFill>
                  <a:srgbClr val="000000"/>
                </a:solidFill>
                <a:latin typeface="Calibri"/>
                <a:ea typeface="Calibri"/>
              </a:rPr>
              <a:t>C. Friend cannot access the members of the class directly</a:t>
            </a:r>
            <a:br>
              <a:rPr sz="2900"/>
            </a:br>
            <a:r>
              <a:rPr b="0" lang="en-US" sz="2900" spc="-1" strike="noStrike">
                <a:solidFill>
                  <a:srgbClr val="000000"/>
                </a:solidFill>
                <a:latin typeface="Calibri"/>
                <a:ea typeface="Calibri"/>
              </a:rPr>
              <a:t>D. All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Q5. Which of the following is correct about friend functions?</a:t>
            </a:r>
            <a:endParaRPr b="0" lang="en-IN" sz="2400" spc="-1" strike="noStrike">
              <a:latin typeface="Arial"/>
            </a:endParaRPr>
          </a:p>
        </p:txBody>
      </p:sp>
      <p:sp>
        <p:nvSpPr>
          <p:cNvPr id="389"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Friend functions use the dot operator to access members of a class using class objects</a:t>
            </a:r>
            <a:br>
              <a:rPr sz="2900"/>
            </a:br>
            <a:r>
              <a:rPr b="0" lang="en-US" sz="2900" spc="-1" strike="noStrike">
                <a:solidFill>
                  <a:srgbClr val="000000"/>
                </a:solidFill>
                <a:latin typeface="Calibri"/>
                <a:ea typeface="Calibri"/>
              </a:rPr>
              <a:t>B. Friend functions can be private or public</a:t>
            </a:r>
            <a:br>
              <a:rPr sz="2900"/>
            </a:br>
            <a:r>
              <a:rPr b="0" lang="en-US" sz="2900" spc="-1" strike="noStrike">
                <a:solidFill>
                  <a:srgbClr val="000000"/>
                </a:solidFill>
                <a:latin typeface="Calibri"/>
                <a:ea typeface="Calibri"/>
              </a:rPr>
              <a:t>C. Friend cannot access the members of the class directly</a:t>
            </a:r>
            <a:br>
              <a:rPr sz="2900"/>
            </a:br>
            <a:r>
              <a:rPr b="1" lang="en-US" sz="2900" spc="-1" strike="noStrike">
                <a:solidFill>
                  <a:srgbClr val="000000"/>
                </a:solidFill>
                <a:latin typeface="Calibri"/>
                <a:ea typeface="Calibri"/>
              </a:rPr>
              <a:t>D. All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0" name="Google Shape;729;p110" descr="jumping_question_hg_clr"/>
          <p:cNvPicPr/>
          <p:nvPr/>
        </p:nvPicPr>
        <p:blipFill>
          <a:blip r:embed="rId1"/>
          <a:stretch/>
        </p:blipFill>
        <p:spPr>
          <a:xfrm>
            <a:off x="3276720" y="762120"/>
            <a:ext cx="2216520" cy="3999600"/>
          </a:xfrm>
          <a:prstGeom prst="rect">
            <a:avLst/>
          </a:prstGeom>
          <a:ln w="0">
            <a:noFill/>
          </a:ln>
        </p:spPr>
      </p:pic>
      <p:pic>
        <p:nvPicPr>
          <p:cNvPr id="391" name="Google Shape;730;p110" descr="question_marks_bubbling_hg_clr"/>
          <p:cNvPicPr/>
          <p:nvPr/>
        </p:nvPicPr>
        <p:blipFill>
          <a:blip r:embed="rId2"/>
          <a:stretch/>
        </p:blipFill>
        <p:spPr>
          <a:xfrm>
            <a:off x="5486400" y="457200"/>
            <a:ext cx="3656520" cy="3999600"/>
          </a:xfrm>
          <a:prstGeom prst="rect">
            <a:avLst/>
          </a:prstGeom>
          <a:ln w="0">
            <a:noFill/>
          </a:ln>
        </p:spPr>
      </p:pic>
      <p:pic>
        <p:nvPicPr>
          <p:cNvPr id="392" name="Google Shape;731;p110" descr="question_marks_bubbling_hg_clr"/>
          <p:cNvPicPr/>
          <p:nvPr/>
        </p:nvPicPr>
        <p:blipFill>
          <a:blip r:embed="rId3"/>
          <a:stretch/>
        </p:blipFill>
        <p:spPr>
          <a:xfrm>
            <a:off x="5486400" y="0"/>
            <a:ext cx="5180400" cy="6856920"/>
          </a:xfrm>
          <a:prstGeom prst="rect">
            <a:avLst/>
          </a:prstGeom>
          <a:ln w="0">
            <a:noFill/>
          </a:ln>
        </p:spPr>
      </p:pic>
      <p:pic>
        <p:nvPicPr>
          <p:cNvPr id="393" name="Google Shape;732;p110" descr="question_marks_bubbling_hg_clr"/>
          <p:cNvPicPr/>
          <p:nvPr/>
        </p:nvPicPr>
        <p:blipFill>
          <a:blip r:embed="rId4"/>
          <a:stretch/>
        </p:blipFill>
        <p:spPr>
          <a:xfrm>
            <a:off x="0" y="0"/>
            <a:ext cx="5180400" cy="6856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Google Shape;355;p48"/>
          <p:cNvSpPr/>
          <p:nvPr/>
        </p:nvSpPr>
        <p:spPr>
          <a:xfrm>
            <a:off x="685800" y="1295280"/>
            <a:ext cx="799992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Where does the execution of the program starts?</a:t>
            </a:r>
            <a:endParaRPr b="0" lang="en-IN" sz="2800" spc="-1" strike="noStrike">
              <a:latin typeface="Arial"/>
            </a:endParaRPr>
          </a:p>
          <a:p>
            <a:pPr>
              <a:lnSpc>
                <a:spcPct val="100000"/>
              </a:lnSpc>
              <a:buNone/>
              <a:tabLst>
                <a:tab algn="l" pos="0"/>
              </a:tabLst>
            </a:pPr>
            <a:r>
              <a:rPr b="0" lang="en-US" sz="2800" spc="-1" strike="noStrike">
                <a:solidFill>
                  <a:srgbClr val="000000"/>
                </a:solidFill>
                <a:latin typeface="Nunito Sans"/>
                <a:ea typeface="Nunito Sans"/>
              </a:rPr>
              <a:t>a) user-defined function</a:t>
            </a:r>
            <a:br>
              <a:rPr sz="2800"/>
            </a:br>
            <a:r>
              <a:rPr b="1" lang="en-US" sz="2800" spc="-1" strike="noStrike">
                <a:solidFill>
                  <a:srgbClr val="000000"/>
                </a:solidFill>
                <a:latin typeface="Nunito Sans"/>
                <a:ea typeface="Nunito Sans"/>
              </a:rPr>
              <a:t>b) main function</a:t>
            </a:r>
            <a:br>
              <a:rPr sz="2800"/>
            </a:br>
            <a:r>
              <a:rPr b="0" lang="en-US" sz="2800" spc="-1" strike="noStrike">
                <a:solidFill>
                  <a:srgbClr val="000000"/>
                </a:solidFill>
                <a:latin typeface="Nunito Sans"/>
                <a:ea typeface="Nunito Sans"/>
              </a:rPr>
              <a:t>c) void function</a:t>
            </a:r>
            <a:br>
              <a:rPr sz="2800"/>
            </a:br>
            <a:r>
              <a:rPr b="0" lang="en-US" sz="2800" spc="-1" strike="noStrike">
                <a:solidFill>
                  <a:srgbClr val="000000"/>
                </a:solidFill>
                <a:latin typeface="Nunito Sans"/>
                <a:ea typeface="Nunito Sans"/>
              </a:rPr>
              <a:t>d) else function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Google Shape;361;p49"/>
          <p:cNvSpPr/>
          <p:nvPr/>
        </p:nvSpPr>
        <p:spPr>
          <a:xfrm>
            <a:off x="685800" y="1295280"/>
            <a:ext cx="7999920" cy="307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What are mandatory parts in the function declaration?</a:t>
            </a:r>
            <a:endParaRPr b="0" lang="en-IN" sz="2800" spc="-1" strike="noStrike">
              <a:latin typeface="Arial"/>
            </a:endParaRPr>
          </a:p>
          <a:p>
            <a:pPr>
              <a:lnSpc>
                <a:spcPct val="100000"/>
              </a:lnSpc>
              <a:buNone/>
              <a:tabLst>
                <a:tab algn="l" pos="0"/>
              </a:tabLst>
            </a:pPr>
            <a:r>
              <a:rPr b="0" lang="en-US" sz="2800" spc="-1" strike="noStrike">
                <a:solidFill>
                  <a:srgbClr val="000000"/>
                </a:solidFill>
                <a:latin typeface="Nunito Sans"/>
                <a:ea typeface="Nunito Sans"/>
              </a:rPr>
              <a:t>a) return type, function name</a:t>
            </a:r>
            <a:br>
              <a:rPr sz="2800"/>
            </a:br>
            <a:r>
              <a:rPr b="0" lang="en-US" sz="2800" spc="-1" strike="noStrike">
                <a:solidFill>
                  <a:srgbClr val="000000"/>
                </a:solidFill>
                <a:latin typeface="Nunito Sans"/>
                <a:ea typeface="Nunito Sans"/>
              </a:rPr>
              <a:t>b) return type, function name, parameters</a:t>
            </a:r>
            <a:br>
              <a:rPr sz="2800"/>
            </a:br>
            <a:r>
              <a:rPr b="0" lang="en-US" sz="2800" spc="-1" strike="noStrike">
                <a:solidFill>
                  <a:srgbClr val="000000"/>
                </a:solidFill>
                <a:latin typeface="Nunito Sans"/>
                <a:ea typeface="Nunito Sans"/>
              </a:rPr>
              <a:t>c) parameters, function name</a:t>
            </a:r>
            <a:br>
              <a:rPr sz="2800"/>
            </a:br>
            <a:r>
              <a:rPr b="0" lang="en-US" sz="2800" spc="-1" strike="noStrike">
                <a:solidFill>
                  <a:srgbClr val="000000"/>
                </a:solidFill>
                <a:latin typeface="Nunito Sans"/>
                <a:ea typeface="Nunito Sans"/>
              </a:rPr>
              <a:t>d) parameters, variables</a:t>
            </a:r>
            <a:endParaRPr b="0" lang="en-IN" sz="2800" spc="-1" strike="noStrike">
              <a:latin typeface="Arial"/>
            </a:endParaRPr>
          </a:p>
          <a:p>
            <a:pPr>
              <a:lnSpc>
                <a:spcPct val="100000"/>
              </a:lnSpc>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Google Shape;361;p49"/>
          <p:cNvSpPr/>
          <p:nvPr/>
        </p:nvSpPr>
        <p:spPr>
          <a:xfrm>
            <a:off x="685800" y="1295280"/>
            <a:ext cx="7999920" cy="307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What are mandatory parts in the function declaration?</a:t>
            </a:r>
            <a:endParaRPr b="0" lang="en-IN" sz="2800" spc="-1" strike="noStrike">
              <a:latin typeface="Arial"/>
            </a:endParaRPr>
          </a:p>
          <a:p>
            <a:pPr>
              <a:lnSpc>
                <a:spcPct val="100000"/>
              </a:lnSpc>
              <a:buNone/>
              <a:tabLst>
                <a:tab algn="l" pos="0"/>
              </a:tabLst>
            </a:pPr>
            <a:r>
              <a:rPr b="1" lang="en-US" sz="2800" spc="-1" strike="noStrike">
                <a:solidFill>
                  <a:srgbClr val="000000"/>
                </a:solidFill>
                <a:latin typeface="Nunito Sans"/>
                <a:ea typeface="Nunito Sans"/>
              </a:rPr>
              <a:t>a) return type, function name</a:t>
            </a:r>
            <a:br>
              <a:rPr sz="2800"/>
            </a:br>
            <a:r>
              <a:rPr b="0" lang="en-US" sz="2800" spc="-1" strike="noStrike">
                <a:solidFill>
                  <a:srgbClr val="000000"/>
                </a:solidFill>
                <a:latin typeface="Nunito Sans"/>
                <a:ea typeface="Nunito Sans"/>
              </a:rPr>
              <a:t>b) return type, function name, parameters</a:t>
            </a:r>
            <a:br>
              <a:rPr sz="2800"/>
            </a:br>
            <a:r>
              <a:rPr b="0" lang="en-US" sz="2800" spc="-1" strike="noStrike">
                <a:solidFill>
                  <a:srgbClr val="000000"/>
                </a:solidFill>
                <a:latin typeface="Nunito Sans"/>
                <a:ea typeface="Nunito Sans"/>
              </a:rPr>
              <a:t>c) parameters, function name</a:t>
            </a:r>
            <a:br>
              <a:rPr sz="2800"/>
            </a:br>
            <a:r>
              <a:rPr b="0" lang="en-US" sz="2800" spc="-1" strike="noStrike">
                <a:solidFill>
                  <a:srgbClr val="000000"/>
                </a:solidFill>
                <a:latin typeface="Nunito Sans"/>
                <a:ea typeface="Nunito Sans"/>
              </a:rPr>
              <a:t>d) parameters, variables</a:t>
            </a:r>
            <a:endParaRPr b="0" lang="en-IN" sz="2800" spc="-1" strike="noStrike">
              <a:latin typeface="Arial"/>
            </a:endParaRPr>
          </a:p>
          <a:p>
            <a:pPr>
              <a:lnSpc>
                <a:spcPct val="100000"/>
              </a:lnSpc>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Google Shape;367;p50"/>
          <p:cNvSpPr/>
          <p:nvPr/>
        </p:nvSpPr>
        <p:spPr>
          <a:xfrm>
            <a:off x="685800" y="1295280"/>
            <a:ext cx="799992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What is the scope of the variable declared in the user defined function?</a:t>
            </a:r>
            <a:endParaRPr b="0" lang="en-IN" sz="2800" spc="-1" strike="noStrike">
              <a:latin typeface="Arial"/>
            </a:endParaRPr>
          </a:p>
          <a:p>
            <a:pPr>
              <a:lnSpc>
                <a:spcPct val="100000"/>
              </a:lnSpc>
              <a:buNone/>
              <a:tabLst>
                <a:tab algn="l" pos="0"/>
              </a:tabLst>
            </a:pPr>
            <a:r>
              <a:rPr b="0" lang="en-US" sz="2800" spc="-1" strike="noStrike">
                <a:solidFill>
                  <a:srgbClr val="000000"/>
                </a:solidFill>
                <a:latin typeface="Nunito Sans"/>
                <a:ea typeface="Nunito Sans"/>
              </a:rPr>
              <a:t>a) whole program</a:t>
            </a:r>
            <a:br>
              <a:rPr sz="2800"/>
            </a:br>
            <a:r>
              <a:rPr b="0" lang="en-US" sz="2800" spc="-1" strike="noStrike">
                <a:solidFill>
                  <a:srgbClr val="000000"/>
                </a:solidFill>
                <a:latin typeface="Nunito Sans"/>
                <a:ea typeface="Nunito Sans"/>
              </a:rPr>
              <a:t>b) only inside the {} block</a:t>
            </a:r>
            <a:br>
              <a:rPr sz="2800"/>
            </a:br>
            <a:r>
              <a:rPr b="0" lang="en-US" sz="2800" spc="-1" strike="noStrike">
                <a:solidFill>
                  <a:srgbClr val="000000"/>
                </a:solidFill>
                <a:latin typeface="Nunito Sans"/>
                <a:ea typeface="Nunito Sans"/>
              </a:rPr>
              <a:t>c) the main function</a:t>
            </a:r>
            <a:br>
              <a:rPr sz="2800"/>
            </a:br>
            <a:r>
              <a:rPr b="0" lang="en-US" sz="2800" spc="-1" strike="noStrike">
                <a:solidFill>
                  <a:srgbClr val="000000"/>
                </a:solidFill>
                <a:latin typeface="Nunito Sans"/>
                <a:ea typeface="Nunito Sans"/>
              </a:rPr>
              <a:t>d) header section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367;p50"/>
          <p:cNvSpPr/>
          <p:nvPr/>
        </p:nvSpPr>
        <p:spPr>
          <a:xfrm>
            <a:off x="685800" y="1295280"/>
            <a:ext cx="799992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800" spc="-1" strike="noStrike">
                <a:solidFill>
                  <a:srgbClr val="152c5b"/>
                </a:solidFill>
                <a:latin typeface="Nunito Sans"/>
                <a:ea typeface="Nunito Sans"/>
              </a:rPr>
              <a:t>What is the scope of the variable declared in the user defined function?</a:t>
            </a:r>
            <a:endParaRPr b="0" lang="en-IN" sz="2800" spc="-1" strike="noStrike">
              <a:latin typeface="Arial"/>
            </a:endParaRPr>
          </a:p>
          <a:p>
            <a:pPr>
              <a:lnSpc>
                <a:spcPct val="100000"/>
              </a:lnSpc>
              <a:buNone/>
              <a:tabLst>
                <a:tab algn="l" pos="0"/>
              </a:tabLst>
            </a:pPr>
            <a:r>
              <a:rPr b="0" lang="en-US" sz="2800" spc="-1" strike="noStrike">
                <a:solidFill>
                  <a:srgbClr val="000000"/>
                </a:solidFill>
                <a:latin typeface="Nunito Sans"/>
                <a:ea typeface="Nunito Sans"/>
              </a:rPr>
              <a:t>a) whole program</a:t>
            </a:r>
            <a:br>
              <a:rPr sz="2800"/>
            </a:br>
            <a:r>
              <a:rPr b="1" lang="en-US" sz="2800" spc="-1" strike="noStrike">
                <a:solidFill>
                  <a:srgbClr val="000000"/>
                </a:solidFill>
                <a:latin typeface="Nunito Sans"/>
                <a:ea typeface="Nunito Sans"/>
              </a:rPr>
              <a:t>b) only inside the {} block</a:t>
            </a:r>
            <a:br>
              <a:rPr sz="2800"/>
            </a:br>
            <a:r>
              <a:rPr b="0" lang="en-US" sz="2800" spc="-1" strike="noStrike">
                <a:solidFill>
                  <a:srgbClr val="000000"/>
                </a:solidFill>
                <a:latin typeface="Nunito Sans"/>
                <a:ea typeface="Nunito Sans"/>
              </a:rPr>
              <a:t>c) the main function</a:t>
            </a:r>
            <a:br>
              <a:rPr sz="2800"/>
            </a:br>
            <a:r>
              <a:rPr b="0" lang="en-US" sz="2800" spc="-1" strike="noStrike">
                <a:solidFill>
                  <a:srgbClr val="000000"/>
                </a:solidFill>
                <a:latin typeface="Nunito Sans"/>
                <a:ea typeface="Nunito Sans"/>
              </a:rPr>
              <a:t>d) header section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t">
            <a:noAutofit/>
          </a:bodyPr>
          <a:p>
            <a:pPr algn="ctr">
              <a:lnSpc>
                <a:spcPct val="97000"/>
              </a:lnSpc>
              <a:buNone/>
              <a:tabLst>
                <a:tab algn="l" pos="0"/>
              </a:tabLst>
            </a:pPr>
            <a:r>
              <a:rPr b="0" lang="en-US" sz="4000" spc="-1" strike="noStrike">
                <a:solidFill>
                  <a:srgbClr val="000000"/>
                </a:solidFill>
                <a:latin typeface="Calibri"/>
                <a:ea typeface="Calibri"/>
              </a:rPr>
              <a:t>Categories of functions</a:t>
            </a:r>
            <a:endParaRPr b="0" lang="en-IN" sz="4000" spc="-1" strike="noStrike">
              <a:latin typeface="Arial"/>
            </a:endParaRPr>
          </a:p>
        </p:txBody>
      </p:sp>
      <p:sp>
        <p:nvSpPr>
          <p:cNvPr id="196" name="PlaceHolder 2"/>
          <p:cNvSpPr>
            <a:spLocks noGrp="1"/>
          </p:cNvSpPr>
          <p:nvPr>
            <p:ph/>
          </p:nvPr>
        </p:nvSpPr>
        <p:spPr>
          <a:xfrm>
            <a:off x="457200" y="1604880"/>
            <a:ext cx="8104680" cy="4402800"/>
          </a:xfrm>
          <a:prstGeom prst="rect">
            <a:avLst/>
          </a:prstGeom>
          <a:noFill/>
          <a:ln w="0">
            <a:noFill/>
          </a:ln>
        </p:spPr>
        <p:txBody>
          <a:bodyPr lIns="0" rIns="0" tIns="157320" bIns="0" anchor="t">
            <a:normAutofit/>
          </a:bodyPr>
          <a:p>
            <a:pPr marL="623880" indent="-514440">
              <a:lnSpc>
                <a:spcPct val="97000"/>
              </a:lnSpc>
              <a:buClr>
                <a:srgbClr val="000000"/>
              </a:buClr>
              <a:buFont typeface="Arial"/>
              <a:buAutoNum type="arabicPeriod"/>
            </a:pPr>
            <a:r>
              <a:rPr b="0" lang="en-US" sz="2900" spc="-1" strike="noStrike">
                <a:solidFill>
                  <a:srgbClr val="000000"/>
                </a:solidFill>
                <a:latin typeface="Calibri"/>
                <a:ea typeface="Calibri"/>
              </a:rPr>
              <a:t>A function with no parameter and no return value</a:t>
            </a:r>
            <a:endParaRPr b="0" lang="en-IN" sz="2900" spc="-1" strike="noStrike">
              <a:latin typeface="Arial"/>
            </a:endParaRPr>
          </a:p>
          <a:p>
            <a:pPr marL="623880" indent="-514440">
              <a:lnSpc>
                <a:spcPct val="97000"/>
              </a:lnSpc>
              <a:spcBef>
                <a:spcPts val="1287"/>
              </a:spcBef>
              <a:buClr>
                <a:srgbClr val="000000"/>
              </a:buClr>
              <a:buFont typeface="Arial"/>
              <a:buAutoNum type="arabicPeriod"/>
            </a:pPr>
            <a:r>
              <a:rPr b="0" lang="en-US" sz="2900" spc="-1" strike="noStrike">
                <a:solidFill>
                  <a:srgbClr val="000000"/>
                </a:solidFill>
                <a:latin typeface="Calibri"/>
                <a:ea typeface="Calibri"/>
              </a:rPr>
              <a:t>A function with parameter and no return value</a:t>
            </a:r>
            <a:endParaRPr b="0" lang="en-IN" sz="2900" spc="-1" strike="noStrike">
              <a:latin typeface="Arial"/>
            </a:endParaRPr>
          </a:p>
          <a:p>
            <a:pPr marL="623880" indent="-514440">
              <a:lnSpc>
                <a:spcPct val="97000"/>
              </a:lnSpc>
              <a:spcBef>
                <a:spcPts val="1287"/>
              </a:spcBef>
              <a:buClr>
                <a:srgbClr val="000000"/>
              </a:buClr>
              <a:buFont typeface="Arial"/>
              <a:buAutoNum type="arabicPeriod"/>
            </a:pPr>
            <a:r>
              <a:rPr b="0" lang="en-US" sz="2900" spc="-1" strike="noStrike">
                <a:solidFill>
                  <a:srgbClr val="000000"/>
                </a:solidFill>
                <a:latin typeface="Calibri"/>
                <a:ea typeface="Calibri"/>
              </a:rPr>
              <a:t>A function with parameter and return value</a:t>
            </a:r>
            <a:endParaRPr b="0" lang="en-IN" sz="2900" spc="-1" strike="noStrike">
              <a:latin typeface="Arial"/>
            </a:endParaRPr>
          </a:p>
          <a:p>
            <a:pPr marL="623880" indent="-514440">
              <a:lnSpc>
                <a:spcPct val="97000"/>
              </a:lnSpc>
              <a:spcBef>
                <a:spcPts val="1287"/>
              </a:spcBef>
              <a:buClr>
                <a:srgbClr val="000000"/>
              </a:buClr>
              <a:buFont typeface="Arial"/>
              <a:buAutoNum type="arabicPeriod"/>
            </a:pPr>
            <a:r>
              <a:rPr b="0" lang="en-US" sz="2900" spc="-1" strike="noStrike">
                <a:solidFill>
                  <a:srgbClr val="000000"/>
                </a:solidFill>
                <a:latin typeface="Calibri"/>
                <a:ea typeface="Calibri"/>
              </a:rPr>
              <a:t>A function without parameter and return value</a:t>
            </a:r>
            <a:endParaRPr b="0" lang="en-IN" sz="2900" spc="-1" strike="noStrike">
              <a:latin typeface="Arial"/>
            </a:endParaRPr>
          </a:p>
          <a:p>
            <a:pPr marL="365040" indent="-71280">
              <a:lnSpc>
                <a:spcPct val="97000"/>
              </a:lnSpc>
              <a:spcBef>
                <a:spcPts val="1287"/>
              </a:spcBef>
              <a:buNone/>
              <a:tabLst>
                <a:tab algn="l" pos="0"/>
              </a:tabLst>
            </a:pPr>
            <a:endParaRPr b="0" lang="en-IN" sz="2900" spc="-1" strike="noStrike">
              <a:latin typeface="Arial"/>
            </a:endParaRPr>
          </a:p>
          <a:p>
            <a:pPr marL="365040" indent="-71280">
              <a:lnSpc>
                <a:spcPct val="97000"/>
              </a:lnSpc>
              <a:spcBef>
                <a:spcPts val="1287"/>
              </a:spcBef>
              <a:buNone/>
              <a:tabLst>
                <a:tab algn="l" pos="0"/>
              </a:tabLst>
            </a:pPr>
            <a:endParaRPr b="0" lang="en-IN" sz="2900" spc="-1" strike="noStrike">
              <a:latin typeface="Arial"/>
            </a:endParaRPr>
          </a:p>
          <a:p>
            <a:pPr marL="365040" indent="-71280">
              <a:lnSpc>
                <a:spcPct val="97000"/>
              </a:lnSpc>
              <a:spcBef>
                <a:spcPts val="1287"/>
              </a:spcBef>
              <a:buNone/>
              <a:tabLst>
                <a:tab algn="l" pos="0"/>
              </a:tabLst>
            </a:pPr>
            <a:endParaRPr b="0" lang="en-IN" sz="2900" spc="-1" strike="noStrike">
              <a:latin typeface="Arial"/>
            </a:endParaRPr>
          </a:p>
          <a:p>
            <a:pPr marL="365040" indent="-71280">
              <a:lnSpc>
                <a:spcPct val="97000"/>
              </a:lnSpc>
              <a:spcBef>
                <a:spcPts val="1287"/>
              </a:spcBef>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357120"/>
            <a:ext cx="8228520" cy="641880"/>
          </a:xfrm>
          <a:prstGeom prst="rect">
            <a:avLst/>
          </a:prstGeom>
          <a:noFill/>
          <a:ln w="0">
            <a:noFill/>
          </a:ln>
        </p:spPr>
        <p:txBody>
          <a:bodyPr lIns="81720" rIns="81720" tIns="42480" bIns="42480" anchor="ctr">
            <a:noAutofit/>
          </a:bodyPr>
          <a:p>
            <a:pPr algn="ctr">
              <a:lnSpc>
                <a:spcPct val="97000"/>
              </a:lnSpc>
              <a:buNone/>
              <a:tabLst>
                <a:tab algn="l" pos="0"/>
              </a:tabLst>
            </a:pPr>
            <a:r>
              <a:rPr b="0" lang="en-US" sz="2800" spc="-1" strike="noStrike">
                <a:solidFill>
                  <a:srgbClr val="000000"/>
                </a:solidFill>
                <a:latin typeface="Calibri"/>
                <a:ea typeface="Calibri"/>
              </a:rPr>
              <a:t>A function with no parameter and no return value</a:t>
            </a:r>
            <a:endParaRPr b="0" lang="en-IN" sz="2800" spc="-1" strike="noStrike">
              <a:latin typeface="Arial"/>
            </a:endParaRPr>
          </a:p>
        </p:txBody>
      </p:sp>
      <p:sp>
        <p:nvSpPr>
          <p:cNvPr id="198" name="PlaceHolder 2"/>
          <p:cNvSpPr>
            <a:spLocks noGrp="1"/>
          </p:cNvSpPr>
          <p:nvPr>
            <p:ph/>
          </p:nvPr>
        </p:nvSpPr>
        <p:spPr>
          <a:xfrm>
            <a:off x="457200" y="1000080"/>
            <a:ext cx="8228520" cy="5323320"/>
          </a:xfrm>
          <a:prstGeom prst="rect">
            <a:avLst/>
          </a:prstGeom>
          <a:noFill/>
          <a:ln w="0">
            <a:noFill/>
          </a:ln>
        </p:spPr>
        <p:txBody>
          <a:bodyPr lIns="0" rIns="0" tIns="157320" bIns="0" anchor="t">
            <a:normAutofit fontScale="78000"/>
          </a:bodyPr>
          <a:p>
            <a:pPr marL="274320" indent="-274320">
              <a:lnSpc>
                <a:spcPct val="97000"/>
              </a:lnSpc>
              <a:buNone/>
              <a:tabLst>
                <a:tab algn="l" pos="0"/>
              </a:tabLst>
            </a:pPr>
            <a:r>
              <a:rPr b="1" lang="en-US" sz="2800" spc="-1" strike="noStrike">
                <a:solidFill>
                  <a:srgbClr val="000000"/>
                </a:solidFill>
                <a:latin typeface="Calibri"/>
                <a:ea typeface="Calibri"/>
              </a:rPr>
              <a:t>#include&lt;iostream&gt;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using namespace std;</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main()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void print();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/*func declaration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cout&lt;&lt;“no parameter and no return value”;</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print();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/*func calling</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void print()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/*func definition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for(int i=1;i&lt;=30;i++)</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cout&lt;&lt;“*”;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Cout&lt;&lt;“\n”;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87000" y="63864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1" lang="en-US" sz="2800" spc="-1" strike="noStrike">
                <a:solidFill>
                  <a:srgbClr val="000000"/>
                </a:solidFill>
                <a:latin typeface="Calibri"/>
                <a:ea typeface="Calibri"/>
              </a:rPr>
              <a:t>A function with no parameter and no return value</a:t>
            </a:r>
            <a:endParaRPr b="0" lang="en-IN" sz="2800" spc="-1" strike="noStrike">
              <a:latin typeface="Arial"/>
            </a:endParaRPr>
          </a:p>
        </p:txBody>
      </p:sp>
      <p:sp>
        <p:nvSpPr>
          <p:cNvPr id="20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There is no data transfer between calling and called function </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The function is only executed and nothing is obtained</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Such functions may be used to print some messages, draw stars etc</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02400" y="48420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3200" spc="-1" strike="noStrike" u="sng">
                <a:solidFill>
                  <a:srgbClr val="000000"/>
                </a:solidFill>
                <a:uFillTx/>
                <a:latin typeface="Calibri"/>
                <a:ea typeface="Calibri"/>
              </a:rPr>
              <a:t>A function with parameter and no return value</a:t>
            </a:r>
            <a:endParaRPr b="0" lang="en-IN" sz="3200" spc="-1" strike="noStrike">
              <a:latin typeface="Arial"/>
            </a:endParaRPr>
          </a:p>
        </p:txBody>
      </p:sp>
      <p:sp>
        <p:nvSpPr>
          <p:cNvPr id="202"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95000"/>
          </a:bodyPr>
          <a:p>
            <a:pPr marL="274320" indent="-274320">
              <a:lnSpc>
                <a:spcPct val="97000"/>
              </a:lnSpc>
              <a:buNone/>
              <a:tabLst>
                <a:tab algn="l" pos="0"/>
              </a:tabLst>
            </a:pPr>
            <a:r>
              <a:rPr b="1" lang="en-US" sz="2000" spc="-1" strike="noStrike">
                <a:solidFill>
                  <a:srgbClr val="000000"/>
                </a:solidFill>
                <a:latin typeface="Calibri"/>
                <a:ea typeface="Calibri"/>
              </a:rPr>
              <a:t>#include&lt;iostream&gt;</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using namespace std;</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int main()</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int a=10,b=20;</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void mul(int,int);</a:t>
            </a:r>
            <a:r>
              <a:rPr b="1" lang="en-US" sz="2000" spc="-1" strike="noStrike">
                <a:solidFill>
                  <a:srgbClr val="000000"/>
                </a:solidFill>
                <a:latin typeface="Calibri"/>
                <a:ea typeface="Calibri"/>
              </a:rPr>
              <a:t>	</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mul(a,b);</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/*actual arguments</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getch();</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void mul(int x, int y)</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	</a:t>
            </a:r>
            <a:r>
              <a:rPr b="1" lang="en-US" sz="2000" spc="-1" strike="noStrike">
                <a:solidFill>
                  <a:srgbClr val="000000"/>
                </a:solidFill>
                <a:latin typeface="Calibri"/>
                <a:ea typeface="Calibri"/>
              </a:rPr>
              <a:t>/*formal arguments</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int s;</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s=x*y;</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cout&lt;&lt;“mul is” &lt;&lt; s; </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a:t>
            </a:r>
            <a:endParaRPr b="0" lang="en-IN" sz="2000" spc="-1" strike="noStrike">
              <a:latin typeface="Arial"/>
            </a:endParaRPr>
          </a:p>
          <a:p>
            <a:pPr marL="274320" indent="-274320">
              <a:lnSpc>
                <a:spcPct val="97000"/>
              </a:lnSpc>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What is function????</a:t>
            </a:r>
            <a:endParaRPr b="0" lang="en-IN" sz="4000" spc="-1" strike="noStrike">
              <a:latin typeface="Arial"/>
            </a:endParaRPr>
          </a:p>
        </p:txBody>
      </p:sp>
      <p:sp>
        <p:nvSpPr>
          <p:cNvPr id="174"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Function is a self contained block of statements that perform a coherent task of some kind.</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Every C++ program can be a thought of the collection of functions.  </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main( ) is also a function.</a:t>
            </a:r>
            <a:endParaRPr b="0" lang="en-IN" sz="2900" spc="-1" strike="noStrike">
              <a:latin typeface="Arial"/>
            </a:endParaRPr>
          </a:p>
          <a:p>
            <a:pPr marL="309600" indent="-125280">
              <a:lnSpc>
                <a:spcPct val="97000"/>
              </a:lnSpc>
              <a:spcBef>
                <a:spcPts val="1287"/>
              </a:spcBef>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01040" y="568440"/>
            <a:ext cx="8104680" cy="1021320"/>
          </a:xfrm>
          <a:prstGeom prst="rect">
            <a:avLst/>
          </a:prstGeom>
          <a:noFill/>
          <a:ln w="0">
            <a:noFill/>
          </a:ln>
        </p:spPr>
        <p:txBody>
          <a:bodyPr lIns="81720" rIns="81720" tIns="42480" bIns="42480" anchor="ctr">
            <a:normAutofit fontScale="88000"/>
          </a:bodyPr>
          <a:p>
            <a:pPr algn="ctr">
              <a:lnSpc>
                <a:spcPct val="97000"/>
              </a:lnSpc>
              <a:buNone/>
              <a:tabLst>
                <a:tab algn="l" pos="0"/>
              </a:tabLst>
            </a:pPr>
            <a:r>
              <a:rPr b="0" lang="en-US" sz="3600" spc="-1" strike="noStrike" u="sng">
                <a:solidFill>
                  <a:srgbClr val="000000"/>
                </a:solidFill>
                <a:uFillTx/>
                <a:latin typeface="Calibri"/>
                <a:ea typeface="Calibri"/>
              </a:rPr>
              <a:t>A function with parameter and return value</a:t>
            </a:r>
            <a:endParaRPr b="0" lang="en-IN" sz="3600" spc="-1" strike="noStrike">
              <a:latin typeface="Arial"/>
            </a:endParaRPr>
          </a:p>
        </p:txBody>
      </p:sp>
      <p:sp>
        <p:nvSpPr>
          <p:cNvPr id="204" name="PlaceHolder 2"/>
          <p:cNvSpPr>
            <a:spLocks noGrp="1"/>
          </p:cNvSpPr>
          <p:nvPr>
            <p:ph/>
          </p:nvPr>
        </p:nvSpPr>
        <p:spPr>
          <a:xfrm>
            <a:off x="457200" y="1600200"/>
            <a:ext cx="4266000" cy="4951800"/>
          </a:xfrm>
          <a:prstGeom prst="rect">
            <a:avLst/>
          </a:prstGeom>
          <a:noFill/>
          <a:ln w="0">
            <a:noFill/>
          </a:ln>
        </p:spPr>
        <p:txBody>
          <a:bodyPr lIns="0" rIns="0" tIns="157320" bIns="0" anchor="t">
            <a:normAutofit/>
          </a:bodyPr>
          <a:p>
            <a:pPr marL="274320" indent="-274320">
              <a:lnSpc>
                <a:spcPct val="97000"/>
              </a:lnSpc>
              <a:buNone/>
              <a:tabLst>
                <a:tab algn="l" pos="0"/>
              </a:tabLst>
            </a:pPr>
            <a:r>
              <a:rPr b="1" lang="en-US" sz="2000" spc="-1" strike="noStrike">
                <a:solidFill>
                  <a:srgbClr val="000000"/>
                </a:solidFill>
                <a:latin typeface="Calibri"/>
                <a:ea typeface="Calibri"/>
              </a:rPr>
              <a:t>#include&lt;iostream&gt;</a:t>
            </a:r>
            <a:endParaRPr b="0" lang="en-IN" sz="2000" spc="-1" strike="noStrike">
              <a:latin typeface="Arial"/>
            </a:endParaRPr>
          </a:p>
          <a:p>
            <a:pPr marL="274320" indent="-274320">
              <a:lnSpc>
                <a:spcPct val="97000"/>
              </a:lnSpc>
              <a:buNone/>
              <a:tabLst>
                <a:tab algn="l" pos="0"/>
              </a:tabLst>
            </a:pPr>
            <a:r>
              <a:rPr b="1" lang="en-US" sz="2000" spc="-1" strike="noStrike">
                <a:solidFill>
                  <a:srgbClr val="000000"/>
                </a:solidFill>
                <a:latin typeface="Calibri"/>
                <a:ea typeface="Calibri"/>
              </a:rPr>
              <a:t>using namespace std;</a:t>
            </a:r>
            <a:endParaRPr b="0" lang="en-IN" sz="2000" spc="-1" strike="noStrike">
              <a:latin typeface="Arial"/>
            </a:endParaRPr>
          </a:p>
          <a:p>
            <a:pPr marL="272880" indent="-272880">
              <a:lnSpc>
                <a:spcPct val="97000"/>
              </a:lnSpc>
              <a:buNone/>
              <a:tabLst>
                <a:tab algn="l" pos="0"/>
              </a:tabLst>
            </a:pPr>
            <a:r>
              <a:rPr b="1" lang="en-US" sz="2000" spc="-1" strike="noStrike">
                <a:solidFill>
                  <a:srgbClr val="000000"/>
                </a:solidFill>
                <a:latin typeface="Times New Roman"/>
                <a:ea typeface="Times New Roman"/>
              </a:rPr>
              <a:t>int main()</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	</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int a=10,b=20,c;</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int max(int,int);</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c=max(a,b);</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cout&lt;&lt;“greatest no is” &lt;&lt;c;</a:t>
            </a:r>
            <a:endParaRPr b="0" lang="en-IN" sz="2000" spc="-1" strike="noStrike">
              <a:latin typeface="Arial"/>
            </a:endParaRPr>
          </a:p>
          <a:p>
            <a:pPr marL="272880" indent="-272880">
              <a:lnSpc>
                <a:spcPct val="97000"/>
              </a:lnSpc>
              <a:spcBef>
                <a:spcPts val="1287"/>
              </a:spcBef>
              <a:buNone/>
              <a:tabLst>
                <a:tab algn="l" pos="0"/>
              </a:tabLst>
            </a:pPr>
            <a:r>
              <a:rPr b="1" lang="en-US" sz="2000" spc="-1" strike="noStrike">
                <a:solidFill>
                  <a:srgbClr val="000000"/>
                </a:solidFill>
                <a:latin typeface="Times New Roman"/>
                <a:ea typeface="Times New Roman"/>
              </a:rPr>
              <a:t>}</a:t>
            </a:r>
            <a:endParaRPr b="0" lang="en-IN" sz="2000" spc="-1" strike="noStrike">
              <a:latin typeface="Arial"/>
            </a:endParaRPr>
          </a:p>
        </p:txBody>
      </p:sp>
      <p:sp>
        <p:nvSpPr>
          <p:cNvPr id="205" name="Google Shape;398;p55"/>
          <p:cNvSpPr/>
          <p:nvPr/>
        </p:nvSpPr>
        <p:spPr>
          <a:xfrm>
            <a:off x="4724280" y="2057400"/>
            <a:ext cx="4570920" cy="2558520"/>
          </a:xfrm>
          <a:prstGeom prst="rect">
            <a:avLst/>
          </a:prstGeom>
          <a:noFill/>
          <a:ln w="0">
            <a:noFill/>
          </a:ln>
        </p:spPr>
        <p:style>
          <a:lnRef idx="0"/>
          <a:fillRef idx="0"/>
          <a:effectRef idx="0"/>
          <a:fontRef idx="minor"/>
        </p:style>
        <p:txBody>
          <a:bodyPr lIns="90000" rIns="90000" tIns="45000" bIns="45000" anchor="t">
            <a:spAutoFit/>
          </a:bodyPr>
          <a:p>
            <a:pPr marL="272880" indent="-272880">
              <a:lnSpc>
                <a:spcPct val="100000"/>
              </a:lnSpc>
              <a:buNone/>
              <a:tabLst>
                <a:tab algn="l" pos="0"/>
              </a:tabLst>
            </a:pPr>
            <a:r>
              <a:rPr b="1" lang="en-US" sz="1800" spc="-1" strike="noStrike">
                <a:solidFill>
                  <a:srgbClr val="000000"/>
                </a:solidFill>
                <a:latin typeface="Times New Roman"/>
                <a:ea typeface="Times New Roman"/>
              </a:rPr>
              <a:t>int max(int x, int y)</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if(x&gt;y)</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return(x);</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else</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return(y);</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a:t>
            </a:r>
            <a:endParaRPr b="0" lang="en-IN" sz="1800" spc="-1" strike="noStrike">
              <a:latin typeface="Arial"/>
            </a:endParaRPr>
          </a:p>
          <a:p>
            <a:pPr marL="272880" indent="-272880">
              <a:lnSpc>
                <a:spcPct val="100000"/>
              </a:lnSpc>
              <a:buNone/>
              <a:tabLst>
                <a:tab algn="l" pos="0"/>
              </a:tabLst>
            </a:pPr>
            <a:r>
              <a:rPr b="1" lang="en-US" sz="1800" spc="-1" strike="noStrike">
                <a:solidFill>
                  <a:srgbClr val="000000"/>
                </a:solidFill>
                <a:latin typeface="Times New Roman"/>
                <a:ea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15080" y="47016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3200" spc="-1" strike="noStrike" u="sng">
                <a:solidFill>
                  <a:srgbClr val="000000"/>
                </a:solidFill>
                <a:uFillTx/>
                <a:latin typeface="Calibri"/>
                <a:ea typeface="Calibri"/>
              </a:rPr>
              <a:t>A function without parameter and return value</a:t>
            </a:r>
            <a:endParaRPr b="0" lang="en-IN" sz="3200" spc="-1" strike="noStrike">
              <a:latin typeface="Arial"/>
            </a:endParaRPr>
          </a:p>
        </p:txBody>
      </p:sp>
      <p:sp>
        <p:nvSpPr>
          <p:cNvPr id="207" name="PlaceHolder 2"/>
          <p:cNvSpPr>
            <a:spLocks noGrp="1"/>
          </p:cNvSpPr>
          <p:nvPr>
            <p:ph/>
          </p:nvPr>
        </p:nvSpPr>
        <p:spPr>
          <a:xfrm>
            <a:off x="429120" y="1388160"/>
            <a:ext cx="8228520" cy="4905720"/>
          </a:xfrm>
          <a:prstGeom prst="rect">
            <a:avLst/>
          </a:prstGeom>
          <a:noFill/>
          <a:ln w="0">
            <a:noFill/>
          </a:ln>
        </p:spPr>
        <p:txBody>
          <a:bodyPr lIns="0" rIns="0" tIns="157320" bIns="0" anchor="t">
            <a:normAutofit/>
          </a:bodyPr>
          <a:p>
            <a:pPr marL="274320" indent="-274320">
              <a:lnSpc>
                <a:spcPct val="97000"/>
              </a:lnSpc>
              <a:buNone/>
              <a:tabLst>
                <a:tab algn="l" pos="0"/>
              </a:tabLst>
            </a:pPr>
            <a:r>
              <a:rPr b="1" lang="en-US" sz="1600" spc="-1" strike="noStrike">
                <a:solidFill>
                  <a:srgbClr val="000000"/>
                </a:solidFill>
                <a:latin typeface="Times New Roman"/>
                <a:ea typeface="Calibri"/>
              </a:rPr>
              <a:t>#include&lt;iostream&gt;</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using namespace std;</a:t>
            </a:r>
            <a:endParaRPr b="0" lang="en-IN" sz="1600" spc="-1" strike="noStrike">
              <a:latin typeface="Arial"/>
            </a:endParaRPr>
          </a:p>
          <a:p>
            <a:pPr marL="274320" indent="-274320">
              <a:lnSpc>
                <a:spcPct val="97000"/>
              </a:lnSpc>
              <a:buNone/>
              <a:tabLst>
                <a:tab algn="l" pos="0"/>
              </a:tabLst>
            </a:pP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main()</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a=10,b=20;</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sum();</a:t>
            </a:r>
            <a:r>
              <a:rPr b="1" lang="en-US" sz="1600" spc="-1" strike="noStrike">
                <a:solidFill>
                  <a:srgbClr val="000000"/>
                </a:solidFill>
                <a:latin typeface="Times New Roman"/>
                <a:ea typeface="Calibri"/>
              </a:rPr>
              <a:t>	</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c=sum();</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/*actual arguments</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Cout&lt;&lt;“sum is”&lt;&lt; c;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sum()</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	</a:t>
            </a:r>
            <a:r>
              <a:rPr b="1" lang="en-US" sz="1600" spc="-1" strike="noStrike">
                <a:solidFill>
                  <a:srgbClr val="000000"/>
                </a:solidFill>
                <a:latin typeface="Times New Roman"/>
                <a:ea typeface="Calibri"/>
              </a:rPr>
              <a:t>/*formal arguments</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int x=10,y=20;</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return(x+y);         /*return value</a:t>
            </a:r>
            <a:endParaRPr b="0" lang="en-IN" sz="1600" spc="-1" strike="noStrike">
              <a:latin typeface="Arial"/>
            </a:endParaRPr>
          </a:p>
          <a:p>
            <a:pPr marL="274320" indent="-274320">
              <a:lnSpc>
                <a:spcPct val="97000"/>
              </a:lnSpc>
              <a:buNone/>
              <a:tabLst>
                <a:tab algn="l" pos="0"/>
              </a:tabLst>
            </a:pPr>
            <a:r>
              <a:rPr b="1" lang="en-US" sz="1600" spc="-1" strike="noStrike">
                <a:solidFill>
                  <a:srgbClr val="000000"/>
                </a:solidFill>
                <a:latin typeface="Times New Roman"/>
                <a:ea typeface="Calibri"/>
              </a:rPr>
              <a:t>}</a:t>
            </a:r>
            <a:endParaRPr b="0" lang="en-IN" sz="1600" spc="-1" strike="noStrike">
              <a:latin typeface="Arial"/>
            </a:endParaRPr>
          </a:p>
          <a:p>
            <a:pPr marL="274320" indent="-274320">
              <a:lnSpc>
                <a:spcPct val="97000"/>
              </a:lnSpc>
              <a:buNone/>
              <a:tabLst>
                <a:tab algn="l" pos="0"/>
              </a:tabLst>
            </a:pPr>
            <a:endParaRPr b="0" lang="en-IN" sz="1600" spc="-1" strike="noStrike">
              <a:latin typeface="Arial"/>
            </a:endParaRPr>
          </a:p>
          <a:p>
            <a:pPr marL="274320" indent="-172800">
              <a:lnSpc>
                <a:spcPct val="97000"/>
              </a:lnSpc>
              <a:buNone/>
              <a:tabLst>
                <a:tab algn="l" pos="0"/>
              </a:tabLst>
            </a:pPr>
            <a:endParaRPr b="0" lang="en-IN" sz="1600" spc="-1" strike="noStrike">
              <a:latin typeface="Arial"/>
            </a:endParaRPr>
          </a:p>
          <a:p>
            <a:pPr marL="274320" indent="-274320">
              <a:lnSpc>
                <a:spcPct val="97000"/>
              </a:lnSpc>
              <a:buNone/>
              <a:tabLst>
                <a:tab algn="l" pos="0"/>
              </a:tabLst>
            </a:pPr>
            <a:endParaRPr b="0" lang="en-IN" sz="1600" spc="-1" strike="noStrike">
              <a:latin typeface="Arial"/>
            </a:endParaRPr>
          </a:p>
          <a:p>
            <a:pPr marL="274320" indent="-274320">
              <a:lnSpc>
                <a:spcPct val="97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410;p57"/>
          <p:cNvSpPr/>
          <p:nvPr/>
        </p:nvSpPr>
        <p:spPr>
          <a:xfrm>
            <a:off x="990720" y="1143000"/>
            <a:ext cx="457092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333333"/>
                </a:solidFill>
                <a:latin typeface="Merriweather Sans"/>
                <a:ea typeface="Merriweather Sans"/>
              </a:rPr>
              <a:t>What is the default return type of a function ?</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A.</a:t>
            </a:r>
            <a:r>
              <a:rPr b="0" lang="en-US" sz="2400" spc="-1" strike="noStrike">
                <a:solidFill>
                  <a:srgbClr val="045482"/>
                </a:solidFill>
                <a:latin typeface="Merriweather Sans"/>
                <a:ea typeface="Merriweather Sans"/>
              </a:rPr>
              <a:t> int</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B.</a:t>
            </a:r>
            <a:r>
              <a:rPr b="0" lang="en-US" sz="2400" spc="-1" strike="noStrike">
                <a:solidFill>
                  <a:srgbClr val="045482"/>
                </a:solidFill>
                <a:latin typeface="Merriweather Sans"/>
                <a:ea typeface="Merriweather Sans"/>
              </a:rPr>
              <a:t> void</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C.</a:t>
            </a:r>
            <a:r>
              <a:rPr b="0" lang="en-US" sz="2400" spc="-1" strike="noStrike">
                <a:solidFill>
                  <a:srgbClr val="045482"/>
                </a:solidFill>
                <a:latin typeface="Merriweather Sans"/>
                <a:ea typeface="Merriweather Sans"/>
              </a:rPr>
              <a:t> float</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D.</a:t>
            </a:r>
            <a:r>
              <a:rPr b="0" lang="en-US" sz="2400" spc="-1" strike="noStrike">
                <a:solidFill>
                  <a:srgbClr val="045482"/>
                </a:solidFill>
                <a:latin typeface="Merriweather Sans"/>
                <a:ea typeface="Merriweather Sans"/>
              </a:rPr>
              <a:t> char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410;p57"/>
          <p:cNvSpPr/>
          <p:nvPr/>
        </p:nvSpPr>
        <p:spPr>
          <a:xfrm>
            <a:off x="990720" y="1143000"/>
            <a:ext cx="457092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400" spc="-1" strike="noStrike">
                <a:solidFill>
                  <a:srgbClr val="333333"/>
                </a:solidFill>
                <a:latin typeface="Merriweather Sans"/>
                <a:ea typeface="Merriweather Sans"/>
              </a:rPr>
              <a:t>What is the default return type of a function ?</a:t>
            </a:r>
            <a:endParaRPr b="0" lang="en-IN" sz="2400" spc="-1" strike="noStrike">
              <a:latin typeface="Arial"/>
            </a:endParaRPr>
          </a:p>
          <a:p>
            <a:pPr>
              <a:lnSpc>
                <a:spcPct val="100000"/>
              </a:lnSpc>
              <a:buNone/>
              <a:tabLst>
                <a:tab algn="l" pos="0"/>
              </a:tabLst>
            </a:pPr>
            <a:r>
              <a:rPr b="0" lang="en-US" sz="2400" spc="-1" strike="noStrike">
                <a:solidFill>
                  <a:srgbClr val="00b050"/>
                </a:solidFill>
                <a:latin typeface="Merriweather Sans"/>
                <a:ea typeface="Merriweather Sans"/>
              </a:rPr>
              <a:t>A. int</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B.</a:t>
            </a:r>
            <a:r>
              <a:rPr b="0" lang="en-US" sz="2400" spc="-1" strike="noStrike">
                <a:solidFill>
                  <a:srgbClr val="045482"/>
                </a:solidFill>
                <a:latin typeface="Merriweather Sans"/>
                <a:ea typeface="Merriweather Sans"/>
              </a:rPr>
              <a:t> void</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C.</a:t>
            </a:r>
            <a:r>
              <a:rPr b="0" lang="en-US" sz="2400" spc="-1" strike="noStrike">
                <a:solidFill>
                  <a:srgbClr val="045482"/>
                </a:solidFill>
                <a:latin typeface="Merriweather Sans"/>
                <a:ea typeface="Merriweather Sans"/>
              </a:rPr>
              <a:t> float</a:t>
            </a:r>
            <a:endParaRPr b="0" lang="en-IN" sz="2400" spc="-1" strike="noStrike">
              <a:latin typeface="Arial"/>
            </a:endParaRPr>
          </a:p>
          <a:p>
            <a:pPr>
              <a:lnSpc>
                <a:spcPct val="100000"/>
              </a:lnSpc>
              <a:buNone/>
              <a:tabLst>
                <a:tab algn="l" pos="0"/>
              </a:tabLst>
            </a:pPr>
            <a:r>
              <a:rPr b="1" lang="en-US" sz="2400" spc="-1" strike="noStrike">
                <a:solidFill>
                  <a:srgbClr val="045482"/>
                </a:solidFill>
                <a:latin typeface="Merriweather Sans"/>
                <a:ea typeface="Merriweather Sans"/>
              </a:rPr>
              <a:t>D.</a:t>
            </a:r>
            <a:r>
              <a:rPr b="0" lang="en-US" sz="2400" spc="-1" strike="noStrike">
                <a:solidFill>
                  <a:srgbClr val="045482"/>
                </a:solidFill>
                <a:latin typeface="Merriweather Sans"/>
                <a:ea typeface="Merriweather Sans"/>
              </a:rPr>
              <a:t> char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Google Shape;416;p58"/>
          <p:cNvSpPr/>
          <p:nvPr/>
        </p:nvSpPr>
        <p:spPr>
          <a:xfrm>
            <a:off x="533520" y="612720"/>
            <a:ext cx="63234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1800" spc="-1" strike="noStrike">
                <a:solidFill>
                  <a:srgbClr val="333333"/>
                </a:solidFill>
                <a:latin typeface="Merriweather Sans"/>
                <a:ea typeface="Merriweather Sans"/>
              </a:rPr>
              <a:t>What is the output of this program?</a:t>
            </a:r>
            <a:br>
              <a:rPr sz="1800"/>
            </a:b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#include</a:t>
            </a:r>
            <a:r>
              <a:rPr b="0" lang="en-US" sz="1800" spc="-1" strike="noStrike">
                <a:solidFill>
                  <a:srgbClr val="333333"/>
                </a:solidFill>
                <a:latin typeface="Merriweather Sans"/>
                <a:ea typeface="Merriweather Sans"/>
              </a:rPr>
              <a:t> &lt; iostream &gt;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using </a:t>
            </a:r>
            <a:r>
              <a:rPr b="0" lang="en-US" sz="1800" spc="-1" strike="noStrike">
                <a:solidFill>
                  <a:srgbClr val="333333"/>
                </a:solidFill>
                <a:latin typeface="Merriweather Sans"/>
                <a:ea typeface="Merriweather Sans"/>
              </a:rPr>
              <a:t>namespace std;</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void</a:t>
            </a:r>
            <a:r>
              <a:rPr b="0" lang="en-US" sz="1800" spc="-1" strike="noStrike">
                <a:solidFill>
                  <a:srgbClr val="333333"/>
                </a:solidFill>
                <a:latin typeface="Merriweather Sans"/>
                <a:ea typeface="Merriweather Sans"/>
              </a:rPr>
              <a:t> fun(int x, int y)</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x = 20;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y = 10;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main()</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x = 10;</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fun</a:t>
            </a:r>
            <a:r>
              <a:rPr b="0" lang="en-US" sz="1800" spc="-1" strike="noStrike">
                <a:solidFill>
                  <a:srgbClr val="333333"/>
                </a:solidFill>
                <a:latin typeface="Merriweather Sans"/>
                <a:ea typeface="Merriweather Sans"/>
              </a:rPr>
              <a:t>(x, x);</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cout &lt;&lt; </a:t>
            </a:r>
            <a:r>
              <a:rPr b="0" lang="en-US" sz="1800" spc="-1" strike="noStrike">
                <a:solidFill>
                  <a:srgbClr val="ce0000"/>
                </a:solidFill>
                <a:latin typeface="Merriweather Sans"/>
                <a:ea typeface="Merriweather Sans"/>
              </a:rPr>
              <a:t>x</a:t>
            </a: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return</a:t>
            </a:r>
            <a:r>
              <a:rPr b="0" lang="en-US" sz="1800" spc="-1" strike="noStrike">
                <a:solidFill>
                  <a:srgbClr val="333333"/>
                </a:solidFill>
                <a:latin typeface="Merriweather Sans"/>
                <a:ea typeface="Merriweather Sans"/>
              </a:rPr>
              <a:t> 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A.</a:t>
            </a:r>
            <a:r>
              <a:rPr b="0" lang="en-US" sz="1800" spc="-1" strike="noStrike">
                <a:solidFill>
                  <a:srgbClr val="045482"/>
                </a:solidFill>
                <a:latin typeface="Merriweather Sans"/>
                <a:ea typeface="Merriweather Sans"/>
              </a:rPr>
              <a:t> 10</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B.</a:t>
            </a:r>
            <a:r>
              <a:rPr b="0" lang="en-US" sz="1800" spc="-1" strike="noStrike">
                <a:solidFill>
                  <a:srgbClr val="045482"/>
                </a:solidFill>
                <a:latin typeface="Merriweather Sans"/>
                <a:ea typeface="Merriweather Sans"/>
              </a:rPr>
              <a:t> 20</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C.</a:t>
            </a:r>
            <a:r>
              <a:rPr b="0" lang="en-US" sz="1800" spc="-1" strike="noStrike">
                <a:solidFill>
                  <a:srgbClr val="045482"/>
                </a:solidFill>
                <a:latin typeface="Merriweather Sans"/>
                <a:ea typeface="Merriweather Sans"/>
              </a:rPr>
              <a:t> compile time error</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D.</a:t>
            </a:r>
            <a:r>
              <a:rPr b="0" lang="en-US" sz="1800" spc="-1" strike="noStrike">
                <a:solidFill>
                  <a:srgbClr val="045482"/>
                </a:solidFill>
                <a:latin typeface="Merriweather Sans"/>
                <a:ea typeface="Merriweather Sans"/>
              </a:rPr>
              <a:t> none of the mentioned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416;p58"/>
          <p:cNvSpPr/>
          <p:nvPr/>
        </p:nvSpPr>
        <p:spPr>
          <a:xfrm>
            <a:off x="533520" y="612720"/>
            <a:ext cx="63234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1800" spc="-1" strike="noStrike">
                <a:solidFill>
                  <a:srgbClr val="333333"/>
                </a:solidFill>
                <a:latin typeface="Merriweather Sans"/>
                <a:ea typeface="Merriweather Sans"/>
              </a:rPr>
              <a:t>What is the output of this program?</a:t>
            </a:r>
            <a:br>
              <a:rPr sz="1800"/>
            </a:b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#include</a:t>
            </a:r>
            <a:r>
              <a:rPr b="0" lang="en-US" sz="1800" spc="-1" strike="noStrike">
                <a:solidFill>
                  <a:srgbClr val="333333"/>
                </a:solidFill>
                <a:latin typeface="Merriweather Sans"/>
                <a:ea typeface="Merriweather Sans"/>
              </a:rPr>
              <a:t> &lt; iostream &gt;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using </a:t>
            </a:r>
            <a:r>
              <a:rPr b="0" lang="en-US" sz="1800" spc="-1" strike="noStrike">
                <a:solidFill>
                  <a:srgbClr val="333333"/>
                </a:solidFill>
                <a:latin typeface="Merriweather Sans"/>
                <a:ea typeface="Merriweather Sans"/>
              </a:rPr>
              <a:t>namespace std;</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void</a:t>
            </a:r>
            <a:r>
              <a:rPr b="0" lang="en-US" sz="1800" spc="-1" strike="noStrike">
                <a:solidFill>
                  <a:srgbClr val="333333"/>
                </a:solidFill>
                <a:latin typeface="Merriweather Sans"/>
                <a:ea typeface="Merriweather Sans"/>
              </a:rPr>
              <a:t> fun(int x, int y)</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x = 20;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y = 10;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main()</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x = 10;</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fun</a:t>
            </a:r>
            <a:r>
              <a:rPr b="0" lang="en-US" sz="1800" spc="-1" strike="noStrike">
                <a:solidFill>
                  <a:srgbClr val="333333"/>
                </a:solidFill>
                <a:latin typeface="Merriweather Sans"/>
                <a:ea typeface="Merriweather Sans"/>
              </a:rPr>
              <a:t>(x, x);</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cout &lt;&lt; </a:t>
            </a:r>
            <a:r>
              <a:rPr b="0" lang="en-US" sz="1800" spc="-1" strike="noStrike">
                <a:solidFill>
                  <a:srgbClr val="ce0000"/>
                </a:solidFill>
                <a:latin typeface="Merriweather Sans"/>
                <a:ea typeface="Merriweather Sans"/>
              </a:rPr>
              <a:t>x</a:t>
            </a: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return</a:t>
            </a:r>
            <a:r>
              <a:rPr b="0" lang="en-US" sz="1800" spc="-1" strike="noStrike">
                <a:solidFill>
                  <a:srgbClr val="333333"/>
                </a:solidFill>
                <a:latin typeface="Merriweather Sans"/>
                <a:ea typeface="Merriweather Sans"/>
              </a:rPr>
              <a:t> 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0b050"/>
                </a:solidFill>
                <a:latin typeface="Merriweather Sans"/>
                <a:ea typeface="Merriweather Sans"/>
              </a:rPr>
              <a:t>A.</a:t>
            </a:r>
            <a:r>
              <a:rPr b="0" lang="en-US" sz="1800" spc="-1" strike="noStrike">
                <a:solidFill>
                  <a:srgbClr val="00b050"/>
                </a:solidFill>
                <a:latin typeface="Merriweather Sans"/>
                <a:ea typeface="Merriweather Sans"/>
              </a:rPr>
              <a:t> 10</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B.</a:t>
            </a:r>
            <a:r>
              <a:rPr b="0" lang="en-US" sz="1800" spc="-1" strike="noStrike">
                <a:solidFill>
                  <a:srgbClr val="045482"/>
                </a:solidFill>
                <a:latin typeface="Merriweather Sans"/>
                <a:ea typeface="Merriweather Sans"/>
              </a:rPr>
              <a:t> 20</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C.</a:t>
            </a:r>
            <a:r>
              <a:rPr b="0" lang="en-US" sz="1800" spc="-1" strike="noStrike">
                <a:solidFill>
                  <a:srgbClr val="045482"/>
                </a:solidFill>
                <a:latin typeface="Merriweather Sans"/>
                <a:ea typeface="Merriweather Sans"/>
              </a:rPr>
              <a:t> compile time error</a:t>
            </a:r>
            <a:endParaRPr b="0" lang="en-IN" sz="1800" spc="-1" strike="noStrike">
              <a:latin typeface="Arial"/>
            </a:endParaRPr>
          </a:p>
          <a:p>
            <a:pPr marL="216000" indent="-114480">
              <a:lnSpc>
                <a:spcPct val="100000"/>
              </a:lnSpc>
              <a:buClr>
                <a:srgbClr val="045482"/>
              </a:buClr>
              <a:buFont typeface="Arial"/>
              <a:buChar char="•"/>
              <a:tabLst>
                <a:tab algn="l" pos="0"/>
              </a:tabLst>
            </a:pPr>
            <a:r>
              <a:rPr b="1" lang="en-US" sz="1800" spc="-1" strike="noStrike">
                <a:solidFill>
                  <a:srgbClr val="045482"/>
                </a:solidFill>
                <a:latin typeface="Merriweather Sans"/>
                <a:ea typeface="Merriweather Sans"/>
              </a:rPr>
              <a:t>D.</a:t>
            </a:r>
            <a:r>
              <a:rPr b="0" lang="en-US" sz="1800" spc="-1" strike="noStrike">
                <a:solidFill>
                  <a:srgbClr val="045482"/>
                </a:solidFill>
                <a:latin typeface="Merriweather Sans"/>
                <a:ea typeface="Merriweather Sans"/>
              </a:rPr>
              <a:t> none of the mentioned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422;p59"/>
          <p:cNvSpPr/>
          <p:nvPr/>
        </p:nvSpPr>
        <p:spPr>
          <a:xfrm>
            <a:off x="533520" y="533520"/>
            <a:ext cx="632340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br>
              <a:rPr sz="1800"/>
            </a:b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#include</a:t>
            </a:r>
            <a:r>
              <a:rPr b="0" lang="en-US" sz="1800" spc="-1" strike="noStrike">
                <a:solidFill>
                  <a:srgbClr val="333333"/>
                </a:solidFill>
                <a:latin typeface="Merriweather Sans"/>
                <a:ea typeface="Merriweather Sans"/>
              </a:rPr>
              <a:t> &lt; iostream &gt;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using </a:t>
            </a:r>
            <a:r>
              <a:rPr b="0" lang="en-US" sz="1800" spc="-1" strike="noStrike">
                <a:solidFill>
                  <a:srgbClr val="333333"/>
                </a:solidFill>
                <a:latin typeface="Merriweather Sans"/>
                <a:ea typeface="Merriweather Sans"/>
              </a:rPr>
              <a:t>namespace std;</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fun(int x, int y)</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x = 20;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y = 10;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return x;</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main()</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int</a:t>
            </a:r>
            <a:r>
              <a:rPr b="0" lang="en-US" sz="1800" spc="-1" strike="noStrike">
                <a:solidFill>
                  <a:srgbClr val="333333"/>
                </a:solidFill>
                <a:latin typeface="Merriweather Sans"/>
                <a:ea typeface="Merriweather Sans"/>
              </a:rPr>
              <a:t> x = 10;</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x=fun</a:t>
            </a:r>
            <a:r>
              <a:rPr b="0" lang="en-US" sz="1800" spc="-1" strike="noStrike">
                <a:solidFill>
                  <a:srgbClr val="333333"/>
                </a:solidFill>
                <a:latin typeface="Merriweather Sans"/>
                <a:ea typeface="Merriweather Sans"/>
              </a:rPr>
              <a:t>(x, x);</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cout &lt;&lt; </a:t>
            </a:r>
            <a:r>
              <a:rPr b="0" lang="en-US" sz="1800" spc="-1" strike="noStrike">
                <a:solidFill>
                  <a:srgbClr val="ce0000"/>
                </a:solidFill>
                <a:latin typeface="Merriweather Sans"/>
                <a:ea typeface="Merriweather Sans"/>
              </a:rPr>
              <a:t>x</a:t>
            </a:r>
            <a:r>
              <a:rPr b="0" lang="en-US" sz="1800" spc="-1" strike="noStrike">
                <a:solidFill>
                  <a:srgbClr val="333333"/>
                </a:solidFill>
                <a:latin typeface="Merriweather Sans"/>
                <a:ea typeface="Merriweather Sans"/>
              </a:rPr>
              <a:t>;</a:t>
            </a:r>
            <a:endParaRPr b="0" lang="en-IN" sz="1800" spc="-1" strike="noStrike">
              <a:latin typeface="Arial"/>
            </a:endParaRPr>
          </a:p>
          <a:p>
            <a:pPr>
              <a:lnSpc>
                <a:spcPct val="100000"/>
              </a:lnSpc>
              <a:buNone/>
              <a:tabLst>
                <a:tab algn="l" pos="0"/>
              </a:tabLst>
            </a:pPr>
            <a:r>
              <a:rPr b="0" lang="en-US" sz="1800" spc="-1" strike="noStrike">
                <a:solidFill>
                  <a:srgbClr val="0000ff"/>
                </a:solidFill>
                <a:latin typeface="Merriweather Sans"/>
                <a:ea typeface="Merriweather Sans"/>
              </a:rPr>
              <a:t>return</a:t>
            </a:r>
            <a:r>
              <a:rPr b="0" lang="en-US" sz="1800" spc="-1" strike="noStrike">
                <a:solidFill>
                  <a:srgbClr val="333333"/>
                </a:solidFill>
                <a:latin typeface="Merriweather Sans"/>
                <a:ea typeface="Merriweather Sans"/>
              </a:rPr>
              <a:t> 0;</a:t>
            </a:r>
            <a:endParaRPr b="0" lang="en-IN" sz="1800" spc="-1" strike="noStrike">
              <a:latin typeface="Arial"/>
            </a:endParaRPr>
          </a:p>
          <a:p>
            <a:pPr>
              <a:lnSpc>
                <a:spcPct val="100000"/>
              </a:lnSpc>
              <a:buNone/>
              <a:tabLst>
                <a:tab algn="l" pos="0"/>
              </a:tabLst>
            </a:pPr>
            <a:r>
              <a:rPr b="0" lang="en-US" sz="1800" spc="-1" strike="noStrike">
                <a:solidFill>
                  <a:srgbClr val="333333"/>
                </a:solidFill>
                <a:latin typeface="Merriweather Sans"/>
                <a:ea typeface="Merriweather Sans"/>
              </a:rPr>
              <a:t>}</a:t>
            </a:r>
            <a:endParaRPr b="0" lang="en-IN" sz="1800" spc="-1" strike="noStrike">
              <a:latin typeface="Arial"/>
            </a:endParaRPr>
          </a:p>
        </p:txBody>
      </p:sp>
      <p:sp>
        <p:nvSpPr>
          <p:cNvPr id="213" name="Google Shape;423;p59"/>
          <p:cNvSpPr/>
          <p:nvPr/>
        </p:nvSpPr>
        <p:spPr>
          <a:xfrm>
            <a:off x="3048120" y="2590920"/>
            <a:ext cx="6323400" cy="3015720"/>
          </a:xfrm>
          <a:prstGeom prst="rect">
            <a:avLst/>
          </a:prstGeom>
          <a:noFill/>
          <a:ln w="0">
            <a:noFill/>
          </a:ln>
        </p:spPr>
        <p:style>
          <a:lnRef idx="0"/>
          <a:fillRef idx="0"/>
          <a:effectRef idx="0"/>
          <a:fontRef idx="minor"/>
        </p:style>
        <p:txBody>
          <a:bodyPr lIns="90000" rIns="90000" tIns="45000" bIns="45000" anchor="t">
            <a:spAutoFit/>
          </a:bodyPr>
          <a:p>
            <a:pPr marL="452520" indent="-343080">
              <a:lnSpc>
                <a:spcPct val="100000"/>
              </a:lnSpc>
              <a:buClr>
                <a:srgbClr val="000000"/>
              </a:buClr>
              <a:buFont typeface="Calibri"/>
              <a:buAutoNum type="alphaUcPeriod"/>
            </a:pPr>
            <a:r>
              <a:rPr b="0" lang="en-US" sz="2400" spc="-1" strike="noStrike">
                <a:solidFill>
                  <a:srgbClr val="000000"/>
                </a:solidFill>
                <a:latin typeface="Calibri"/>
                <a:ea typeface="Calibri"/>
              </a:rPr>
              <a:t>A function with no parameter and no return value</a:t>
            </a:r>
            <a:endParaRPr b="0" lang="en-IN" sz="2400" spc="-1" strike="noStrike">
              <a:latin typeface="Arial"/>
            </a:endParaRPr>
          </a:p>
          <a:p>
            <a:pPr marL="452520" indent="-343080">
              <a:lnSpc>
                <a:spcPct val="100000"/>
              </a:lnSpc>
              <a:buClr>
                <a:srgbClr val="000000"/>
              </a:buClr>
              <a:buFont typeface="Calibri"/>
              <a:buAutoNum type="alphaUcPeriod"/>
            </a:pPr>
            <a:r>
              <a:rPr b="0" lang="en-US" sz="2400" spc="-1" strike="noStrike">
                <a:solidFill>
                  <a:srgbClr val="000000"/>
                </a:solidFill>
                <a:latin typeface="Calibri"/>
                <a:ea typeface="Calibri"/>
              </a:rPr>
              <a:t>A function with parameter and no return value</a:t>
            </a:r>
            <a:endParaRPr b="0" lang="en-IN" sz="2400" spc="-1" strike="noStrike">
              <a:latin typeface="Arial"/>
            </a:endParaRPr>
          </a:p>
          <a:p>
            <a:pPr marL="452520" indent="-343080">
              <a:lnSpc>
                <a:spcPct val="100000"/>
              </a:lnSpc>
              <a:buClr>
                <a:srgbClr val="000000"/>
              </a:buClr>
              <a:buFont typeface="Calibri"/>
              <a:buAutoNum type="alphaUcPeriod"/>
            </a:pPr>
            <a:r>
              <a:rPr b="0" lang="en-US" sz="2400" spc="-1" strike="noStrike">
                <a:solidFill>
                  <a:srgbClr val="000000"/>
                </a:solidFill>
                <a:latin typeface="Calibri"/>
                <a:ea typeface="Calibri"/>
              </a:rPr>
              <a:t>A function with parameter and return value</a:t>
            </a:r>
            <a:endParaRPr b="0" lang="en-IN" sz="2400" spc="-1" strike="noStrike">
              <a:latin typeface="Arial"/>
            </a:endParaRPr>
          </a:p>
          <a:p>
            <a:pPr marL="452520" indent="-343080">
              <a:lnSpc>
                <a:spcPct val="100000"/>
              </a:lnSpc>
              <a:buClr>
                <a:srgbClr val="000000"/>
              </a:buClr>
              <a:buFont typeface="Calibri"/>
              <a:buAutoNum type="alphaUcPeriod"/>
            </a:pPr>
            <a:r>
              <a:rPr b="0" lang="en-US" sz="2400" spc="-1" strike="noStrike">
                <a:solidFill>
                  <a:srgbClr val="000000"/>
                </a:solidFill>
                <a:latin typeface="Calibri"/>
                <a:ea typeface="Calibri"/>
              </a:rPr>
              <a:t>A function without parameter and return value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Default arguments</a:t>
            </a:r>
            <a:endParaRPr b="0" lang="en-IN" sz="4000" spc="-1" strike="noStrike">
              <a:latin typeface="Arial"/>
            </a:endParaRPr>
          </a:p>
        </p:txBody>
      </p:sp>
      <p:sp>
        <p:nvSpPr>
          <p:cNvPr id="215"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00000"/>
                </a:solidFill>
                <a:latin typeface="Calibri"/>
                <a:ea typeface="Calibri"/>
              </a:rPr>
              <a:t>In the function prototype declaration , the default values are given. Whenever a call is made to function without specifying an argument , the program will automatically assign values to the parameters from  the default function prototype.</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00000"/>
                </a:solidFill>
                <a:latin typeface="Calibri"/>
                <a:ea typeface="Calibri"/>
              </a:rPr>
              <a:t>Default arguments facilitate easy development and maintenance of programs.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Example</a:t>
            </a:r>
            <a:endParaRPr b="0" lang="en-IN" sz="4000" spc="-1" strike="noStrike">
              <a:latin typeface="Arial"/>
            </a:endParaRPr>
          </a:p>
        </p:txBody>
      </p:sp>
      <p:sp>
        <p:nvSpPr>
          <p:cNvPr id="217"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1" lang="en-US" sz="2900" spc="-1" strike="noStrike">
                <a:solidFill>
                  <a:srgbClr val="000000"/>
                </a:solidFill>
                <a:latin typeface="Calibri"/>
                <a:ea typeface="Calibri"/>
              </a:rPr>
              <a:t>void function(int x, int y, int z = 0)</a:t>
            </a:r>
            <a:br>
              <a:rPr sz="2900"/>
            </a:br>
            <a:r>
              <a:rPr b="0" lang="en-US" sz="2900" spc="-1" strike="noStrike">
                <a:solidFill>
                  <a:srgbClr val="000000"/>
                </a:solidFill>
                <a:latin typeface="Calibri"/>
                <a:ea typeface="Calibri"/>
              </a:rPr>
              <a:t>Explanation - The above function is valid. Here z is the value that is predefined as a part of the default argument.</a:t>
            </a:r>
            <a:endParaRPr b="0" lang="en-IN" sz="2900" spc="-1" strike="noStrike">
              <a:latin typeface="Arial"/>
            </a:endParaRPr>
          </a:p>
          <a:p>
            <a:pPr marL="457200" indent="-343080">
              <a:lnSpc>
                <a:spcPct val="97000"/>
              </a:lnSpc>
              <a:buClr>
                <a:srgbClr val="000000"/>
              </a:buClr>
              <a:buFont typeface="Times New Roman"/>
              <a:buChar char="•"/>
            </a:pPr>
            <a:r>
              <a:rPr b="1" lang="en-US" sz="2900" spc="-1" strike="noStrike">
                <a:solidFill>
                  <a:srgbClr val="000000"/>
                </a:solidFill>
                <a:latin typeface="Calibri"/>
                <a:ea typeface="Calibri"/>
              </a:rPr>
              <a:t>Void function(int x, int z = 0, int y)</a:t>
            </a:r>
            <a:br>
              <a:rPr sz="2900"/>
            </a:br>
            <a:r>
              <a:rPr b="0" lang="en-US" sz="2900" spc="-1" strike="noStrike">
                <a:solidFill>
                  <a:srgbClr val="000000"/>
                </a:solidFill>
                <a:latin typeface="Calibri"/>
                <a:ea typeface="Calibri"/>
              </a:rPr>
              <a:t>Explanation - The above function is invalid. Here z is the value defined in between, and it is not accepted.</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code</a:t>
            </a:r>
            <a:endParaRPr b="0" lang="en-IN" sz="4000" spc="-1" strike="noStrike">
              <a:latin typeface="Arial"/>
            </a:endParaRPr>
          </a:p>
        </p:txBody>
      </p:sp>
      <p:sp>
        <p:nvSpPr>
          <p:cNvPr id="219"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60000"/>
          </a:bodyPr>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#include&lt;iostream&gt;  </a:t>
            </a:r>
            <a:endParaRPr b="0" lang="en-IN" sz="2900" spc="-1" strike="noStrike">
              <a:latin typeface="Arial"/>
            </a:endParaRPr>
          </a:p>
          <a:p>
            <a:pPr marL="514440" indent="-514440">
              <a:lnSpc>
                <a:spcPct val="97000"/>
              </a:lnSpc>
              <a:buClr>
                <a:srgbClr val="000000"/>
              </a:buClr>
              <a:buFont typeface="Arial"/>
              <a:buAutoNum type="arabicPeriod"/>
            </a:pPr>
            <a:r>
              <a:rPr b="1" lang="en-US" sz="2900" spc="-1" strike="noStrike">
                <a:solidFill>
                  <a:srgbClr val="000000"/>
                </a:solidFill>
                <a:latin typeface="Calibri"/>
                <a:ea typeface="Calibri"/>
              </a:rPr>
              <a:t>using</a:t>
            </a: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namespace</a:t>
            </a:r>
            <a:r>
              <a:rPr b="0" lang="en-US" sz="2900" spc="-1" strike="noStrike">
                <a:solidFill>
                  <a:srgbClr val="000000"/>
                </a:solidFill>
                <a:latin typeface="Calibri"/>
                <a:ea typeface="Calibri"/>
              </a:rPr>
              <a:t> std;  </a:t>
            </a:r>
            <a:endParaRPr b="0" lang="en-IN" sz="2900" spc="-1" strike="noStrike">
              <a:latin typeface="Arial"/>
            </a:endParaRPr>
          </a:p>
          <a:p>
            <a:pPr marL="514440" indent="-514440">
              <a:lnSpc>
                <a:spcPct val="97000"/>
              </a:lnSpc>
              <a:buClr>
                <a:srgbClr val="000000"/>
              </a:buClr>
              <a:buFont typeface="Arial"/>
              <a:buAutoNum type="arabicPeriod"/>
            </a:pP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sum(</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x, </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y, </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z=0, </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w=0) </a:t>
            </a:r>
            <a:r>
              <a:rPr b="1" lang="en-US" sz="2900" spc="-1" strike="noStrike">
                <a:solidFill>
                  <a:srgbClr val="000000"/>
                </a:solidFill>
                <a:latin typeface="Calibri"/>
                <a:ea typeface="Calibri"/>
              </a:rPr>
              <a:t>// Here there are two values in the default arguments   </a:t>
            </a:r>
            <a:endParaRPr b="0" lang="en-IN" sz="2900" spc="-1" strike="noStrike">
              <a:latin typeface="Arial"/>
            </a:endParaRPr>
          </a:p>
          <a:p>
            <a:pPr marL="514440" indent="-514440">
              <a:lnSpc>
                <a:spcPct val="97000"/>
              </a:lnSpc>
              <a:buClr>
                <a:srgbClr val="000000"/>
              </a:buClr>
              <a:buFont typeface="Arial"/>
              <a:buAutoNum type="arabicPeriod"/>
            </a:pPr>
            <a:r>
              <a:rPr b="1" lang="en-US" sz="2900" spc="-1" strike="noStrike">
                <a:solidFill>
                  <a:srgbClr val="000000"/>
                </a:solidFill>
                <a:latin typeface="Calibri"/>
                <a:ea typeface="Calibri"/>
              </a:rPr>
              <a:t>{ // Both z and w are initialised to zero</a:t>
            </a: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return</a:t>
            </a:r>
            <a:r>
              <a:rPr b="0" lang="en-US" sz="2900" spc="-1" strike="noStrike">
                <a:solidFill>
                  <a:srgbClr val="000000"/>
                </a:solidFill>
                <a:latin typeface="Calibri"/>
                <a:ea typeface="Calibri"/>
              </a:rPr>
              <a:t> (x + y + z + w); </a:t>
            </a:r>
            <a:r>
              <a:rPr b="1" lang="en-US" sz="2900" spc="-1" strike="noStrike">
                <a:solidFill>
                  <a:srgbClr val="000000"/>
                </a:solidFill>
                <a:latin typeface="Calibri"/>
                <a:ea typeface="Calibri"/>
              </a:rPr>
              <a:t>// return sum of all parameter values</a:t>
            </a: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main()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 &lt;&lt; sum(10, 15) &lt;&lt; endl; </a:t>
            </a:r>
            <a:r>
              <a:rPr b="1" lang="en-US" sz="2900" spc="-1" strike="noStrike">
                <a:solidFill>
                  <a:srgbClr val="000000"/>
                </a:solidFill>
                <a:latin typeface="Calibri"/>
                <a:ea typeface="Calibri"/>
              </a:rPr>
              <a:t>// x = 10, y = 15, z = 0, w = 0</a:t>
            </a: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 &lt;&lt; sum(10, 15, 25) &lt;&lt; endl; </a:t>
            </a:r>
            <a:r>
              <a:rPr b="1" lang="en-US" sz="2900" spc="-1" strike="noStrike">
                <a:solidFill>
                  <a:srgbClr val="000000"/>
                </a:solidFill>
                <a:latin typeface="Calibri"/>
                <a:ea typeface="Calibri"/>
              </a:rPr>
              <a:t>// x = 10, y = 15, z = 25, w = 0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 &lt;&lt; sum(10, 15, 25, 30) &lt;&lt; endl;</a:t>
            </a:r>
            <a:r>
              <a:rPr b="1" lang="en-US" sz="2900" spc="-1" strike="noStrike">
                <a:solidFill>
                  <a:srgbClr val="000000"/>
                </a:solidFill>
                <a:latin typeface="Calibri"/>
                <a:ea typeface="Calibri"/>
              </a:rPr>
              <a:t> // x = 10, y = 15, z = 25, w = 30</a:t>
            </a:r>
            <a:r>
              <a:rPr b="0" lang="en-US" sz="2900" spc="-1" strike="noStrike">
                <a:solidFill>
                  <a:srgbClr val="000000"/>
                </a:solidFill>
                <a:latin typeface="Calibri"/>
                <a:ea typeface="Calibri"/>
              </a:rPr>
              <a:t>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return</a:t>
            </a:r>
            <a:r>
              <a:rPr b="0" lang="en-US" sz="2900" spc="-1" strike="noStrike">
                <a:solidFill>
                  <a:srgbClr val="000000"/>
                </a:solidFill>
                <a:latin typeface="Calibri"/>
                <a:ea typeface="Calibri"/>
              </a:rPr>
              <a:t> 0;  </a:t>
            </a:r>
            <a:endParaRPr b="0" lang="en-IN" sz="2900" spc="-1" strike="noStrike">
              <a:latin typeface="Arial"/>
            </a:endParaRPr>
          </a:p>
          <a:p>
            <a:pPr marL="514440" indent="-514440">
              <a:lnSpc>
                <a:spcPct val="97000"/>
              </a:lnSpc>
              <a:buClr>
                <a:srgbClr val="000000"/>
              </a:buClr>
              <a:buFont typeface="Arial"/>
              <a:buAutoNum type="arabicPeriod"/>
            </a:pPr>
            <a:r>
              <a:rPr b="0" lang="en-US" sz="2900" spc="-1" strike="noStrike">
                <a:solidFill>
                  <a:srgbClr val="000000"/>
                </a:solidFill>
                <a:latin typeface="Calibri"/>
                <a:ea typeface="Calibri"/>
              </a:rPr>
              <a:t>}  </a:t>
            </a:r>
            <a:endParaRPr b="0" lang="en-IN" sz="2900" spc="-1" strike="noStrike">
              <a:latin typeface="Arial"/>
            </a:endParaRPr>
          </a:p>
          <a:p>
            <a:pPr>
              <a:lnSpc>
                <a:spcPct val="97000"/>
              </a:lnSpc>
              <a:buNone/>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rmAutofit fontScale="78000"/>
          </a:bodyPr>
          <a:p>
            <a:pPr algn="ctr">
              <a:lnSpc>
                <a:spcPct val="97000"/>
              </a:lnSpc>
              <a:buNone/>
              <a:tabLst>
                <a:tab algn="l" pos="0"/>
              </a:tabLst>
            </a:pPr>
            <a:r>
              <a:rPr b="0" lang="en-US" sz="4000" spc="-1" strike="noStrike">
                <a:solidFill>
                  <a:srgbClr val="000000"/>
                </a:solidFill>
                <a:latin typeface="Calibri"/>
                <a:ea typeface="Calibri"/>
              </a:rPr>
              <a:t>Types of Functions. </a:t>
            </a:r>
            <a:br>
              <a:rPr sz="4000"/>
            </a:br>
            <a:endParaRPr b="0" lang="en-IN" sz="4000" spc="-1" strike="noStrike">
              <a:latin typeface="Arial"/>
            </a:endParaRPr>
          </a:p>
        </p:txBody>
      </p:sp>
      <p:sp>
        <p:nvSpPr>
          <p:cNvPr id="176"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Library functions</a:t>
            </a:r>
            <a:endParaRPr b="0" lang="en-IN" sz="2900" spc="-1" strike="noStrike">
              <a:latin typeface="Arial"/>
            </a:endParaRPr>
          </a:p>
          <a:p>
            <a:pPr lvl="1" marL="673200" indent="-258840">
              <a:lnSpc>
                <a:spcPct val="97000"/>
              </a:lnSpc>
              <a:spcBef>
                <a:spcPts val="1287"/>
              </a:spcBef>
              <a:buClr>
                <a:srgbClr val="000000"/>
              </a:buClr>
              <a:buFont typeface="Times New Roman"/>
              <a:buChar char="–"/>
            </a:pPr>
            <a:r>
              <a:rPr b="0" lang="en-US" sz="2500" spc="-1" strike="noStrike">
                <a:solidFill>
                  <a:srgbClr val="083763"/>
                </a:solidFill>
                <a:latin typeface="Calibri"/>
                <a:ea typeface="Calibri"/>
              </a:rPr>
              <a:t>These are the in- -built functions of ‘C++ ’library. </a:t>
            </a:r>
            <a:endParaRPr b="0" lang="en-IN" sz="2500" spc="-1" strike="noStrike">
              <a:latin typeface="Arial"/>
            </a:endParaRPr>
          </a:p>
          <a:p>
            <a:pPr lvl="1" marL="673200" indent="-258840">
              <a:lnSpc>
                <a:spcPct val="97000"/>
              </a:lnSpc>
              <a:spcBef>
                <a:spcPts val="1037"/>
              </a:spcBef>
              <a:buClr>
                <a:srgbClr val="000000"/>
              </a:buClr>
              <a:buFont typeface="Times New Roman"/>
              <a:buChar char="–"/>
            </a:pPr>
            <a:r>
              <a:rPr b="0" lang="en-US" sz="2500" spc="-1" strike="noStrike">
                <a:solidFill>
                  <a:srgbClr val="083763"/>
                </a:solidFill>
                <a:latin typeface="Calibri"/>
                <a:ea typeface="Calibri"/>
              </a:rPr>
              <a:t>These are already defined in header files. </a:t>
            </a:r>
            <a:endParaRPr b="0" lang="en-IN" sz="2500" spc="-1" strike="noStrike">
              <a:latin typeface="Arial"/>
            </a:endParaRPr>
          </a:p>
          <a:p>
            <a:pPr lvl="1" marL="673200" indent="-258840">
              <a:lnSpc>
                <a:spcPct val="97000"/>
              </a:lnSpc>
              <a:spcBef>
                <a:spcPts val="1037"/>
              </a:spcBef>
              <a:buClr>
                <a:srgbClr val="000000"/>
              </a:buClr>
              <a:buFont typeface="Times New Roman"/>
              <a:buChar char="–"/>
            </a:pPr>
            <a:r>
              <a:rPr b="0" lang="en-US" sz="2500" spc="-1" strike="noStrike">
                <a:solidFill>
                  <a:srgbClr val="083763"/>
                </a:solidFill>
                <a:latin typeface="Calibri"/>
                <a:ea typeface="Calibri"/>
              </a:rPr>
              <a:t>e.g. Cout&lt;&lt;; is a function which is used to print at output. It is defined in ‘iostream.h  ’ file .</a:t>
            </a:r>
            <a:endParaRPr b="0" lang="en-IN" sz="2500" spc="-1" strike="noStrike">
              <a:latin typeface="Arial"/>
            </a:endParaRPr>
          </a:p>
          <a:p>
            <a:pPr marL="309600" indent="-309600">
              <a:lnSpc>
                <a:spcPct val="97000"/>
              </a:lnSpc>
              <a:spcBef>
                <a:spcPts val="1037"/>
              </a:spcBef>
              <a:buClr>
                <a:srgbClr val="000000"/>
              </a:buClr>
              <a:buFont typeface="Times New Roman"/>
              <a:buChar char="•"/>
            </a:pPr>
            <a:r>
              <a:rPr b="0" lang="en-US" sz="2900" spc="-1" strike="noStrike">
                <a:solidFill>
                  <a:srgbClr val="083763"/>
                </a:solidFill>
                <a:latin typeface="Calibri"/>
                <a:ea typeface="Calibri"/>
              </a:rPr>
              <a:t>User defined functions.</a:t>
            </a:r>
            <a:endParaRPr b="0" lang="en-IN" sz="2900" spc="-1" strike="noStrike">
              <a:latin typeface="Arial"/>
            </a:endParaRPr>
          </a:p>
          <a:p>
            <a:pPr lvl="1" marL="673200" indent="-258840">
              <a:lnSpc>
                <a:spcPct val="97000"/>
              </a:lnSpc>
              <a:spcBef>
                <a:spcPts val="1287"/>
              </a:spcBef>
              <a:buClr>
                <a:srgbClr val="000000"/>
              </a:buClr>
              <a:buFont typeface="Times New Roman"/>
              <a:buChar char="–"/>
            </a:pPr>
            <a:r>
              <a:rPr b="0" lang="en-US" sz="2500" spc="-1" strike="noStrike">
                <a:solidFill>
                  <a:srgbClr val="083763"/>
                </a:solidFill>
                <a:latin typeface="Calibri"/>
                <a:ea typeface="Calibri"/>
              </a:rPr>
              <a:t>Programmer can create their own function in C++ to perform specific task</a:t>
            </a:r>
            <a:endParaRPr b="0" lang="en-IN" sz="2500" spc="-1" strike="noStrike">
              <a:latin typeface="Arial"/>
            </a:endParaRPr>
          </a:p>
          <a:p>
            <a:pPr marL="673200" indent="-100080">
              <a:lnSpc>
                <a:spcPct val="97000"/>
              </a:lnSpc>
              <a:spcBef>
                <a:spcPts val="1037"/>
              </a:spcBef>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0" y="1173240"/>
            <a:ext cx="8104680" cy="1021320"/>
          </a:xfrm>
          <a:prstGeom prst="rect">
            <a:avLst/>
          </a:prstGeom>
          <a:noFill/>
          <a:ln w="0">
            <a:noFill/>
          </a:ln>
        </p:spPr>
        <p:txBody>
          <a:bodyPr lIns="81720" rIns="81720" tIns="42480" bIns="42480" anchor="ctr">
            <a:normAutofit fontScale="79000"/>
          </a:bodyPr>
          <a:p>
            <a:pPr algn="ctr">
              <a:lnSpc>
                <a:spcPct val="97000"/>
              </a:lnSpc>
              <a:buNone/>
            </a:pPr>
            <a:r>
              <a:rPr b="1" lang="en-US" sz="4000" spc="-1" strike="noStrike">
                <a:solidFill>
                  <a:srgbClr val="000000"/>
                </a:solidFill>
                <a:latin typeface="Calibri"/>
                <a:ea typeface="Calibri"/>
              </a:rPr>
              <a:t>Characteristics for defining the default arguments</a:t>
            </a:r>
            <a:endParaRPr b="0" lang="en-IN" sz="4000" spc="-1" strike="noStrike">
              <a:latin typeface="Arial"/>
            </a:endParaRPr>
          </a:p>
        </p:txBody>
      </p:sp>
      <p:sp>
        <p:nvSpPr>
          <p:cNvPr id="221" name="PlaceHolder 2"/>
          <p:cNvSpPr>
            <a:spLocks noGrp="1"/>
          </p:cNvSpPr>
          <p:nvPr>
            <p:ph/>
          </p:nvPr>
        </p:nvSpPr>
        <p:spPr>
          <a:xfrm>
            <a:off x="274320" y="2744280"/>
            <a:ext cx="8104680" cy="4402800"/>
          </a:xfrm>
          <a:prstGeom prst="rect">
            <a:avLst/>
          </a:prstGeom>
          <a:noFill/>
          <a:ln w="0">
            <a:noFill/>
          </a:ln>
        </p:spPr>
        <p:txBody>
          <a:bodyPr lIns="0" rIns="0" tIns="157320" bIns="0" anchor="t">
            <a:normAutofit/>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The values passed in the default arguments are not constant. These values can be overwritten if the value is passed to the function. If not, the previously declared value retains.</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During the calling of function, the values are copied from left to right.</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All the values that will be given default value will be on the right.</a:t>
            </a:r>
            <a:endParaRPr b="0" lang="en-IN" sz="2900" spc="-1" strike="noStrike">
              <a:latin typeface="Arial"/>
            </a:endParaRPr>
          </a:p>
          <a:p>
            <a:pPr>
              <a:lnSpc>
                <a:spcPct val="97000"/>
              </a:lnSpc>
              <a:buNone/>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Default Arguments</a:t>
            </a:r>
            <a:endParaRPr b="0" lang="en-IN" sz="4000" spc="-1" strike="noStrike">
              <a:latin typeface="Arial"/>
            </a:endParaRPr>
          </a:p>
        </p:txBody>
      </p:sp>
      <p:sp>
        <p:nvSpPr>
          <p:cNvPr id="223" name="PlaceHolder 2"/>
          <p:cNvSpPr>
            <a:spLocks noGrp="1"/>
          </p:cNvSpPr>
          <p:nvPr>
            <p:ph/>
          </p:nvPr>
        </p:nvSpPr>
        <p:spPr>
          <a:xfrm>
            <a:off x="457200" y="1371600"/>
            <a:ext cx="3981960" cy="4402800"/>
          </a:xfrm>
          <a:prstGeom prst="rect">
            <a:avLst/>
          </a:prstGeom>
          <a:noFill/>
          <a:ln w="0">
            <a:noFill/>
          </a:ln>
        </p:spPr>
        <p:txBody>
          <a:bodyPr lIns="0" rIns="0" tIns="157320" bIns="0" anchor="t">
            <a:noAutofit/>
          </a:bodyPr>
          <a:p>
            <a:pPr>
              <a:lnSpc>
                <a:spcPct val="97000"/>
              </a:lnSpc>
              <a:buNone/>
              <a:tabLst>
                <a:tab algn="l" pos="0"/>
              </a:tabLst>
            </a:pPr>
            <a:r>
              <a:rPr b="0" lang="en-US" sz="2000" spc="-1" strike="noStrike">
                <a:solidFill>
                  <a:srgbClr val="000000"/>
                </a:solidFill>
                <a:latin typeface="Calibri"/>
                <a:ea typeface="Calibri"/>
              </a:rPr>
              <a:t>#include &lt;iostream&gt;</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using namespace std;</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void display(char = '*', int = 1);</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int main() </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cout&lt;&lt;"No argument passed:\n";</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display(); </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cout&lt;&lt;"\n\nFirst argument passed:\n";</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display('#');  </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cout&lt;&lt;"\n\nBoth argument passed:\n";</a:t>
            </a:r>
            <a:endParaRPr b="0" lang="en-IN" sz="2000" spc="-1" strike="noStrike">
              <a:latin typeface="Arial"/>
            </a:endParaRPr>
          </a:p>
        </p:txBody>
      </p:sp>
      <p:sp>
        <p:nvSpPr>
          <p:cNvPr id="224" name="PlaceHolder 3"/>
          <p:cNvSpPr>
            <a:spLocks noGrp="1"/>
          </p:cNvSpPr>
          <p:nvPr>
            <p:ph/>
          </p:nvPr>
        </p:nvSpPr>
        <p:spPr>
          <a:xfrm>
            <a:off x="4800600" y="1371600"/>
            <a:ext cx="3983400" cy="4402800"/>
          </a:xfrm>
          <a:prstGeom prst="rect">
            <a:avLst/>
          </a:prstGeom>
          <a:noFill/>
          <a:ln w="0">
            <a:noFill/>
          </a:ln>
        </p:spPr>
        <p:txBody>
          <a:bodyPr lIns="0" rIns="0" tIns="157320" bIns="0" anchor="t">
            <a:noAutofit/>
          </a:bodyPr>
          <a:p>
            <a:pPr>
              <a:lnSpc>
                <a:spcPct val="97000"/>
              </a:lnSpc>
              <a:buNone/>
              <a:tabLst>
                <a:tab algn="l" pos="0"/>
              </a:tabLst>
            </a:pPr>
            <a:r>
              <a:rPr b="0" lang="en-US" sz="2000" spc="-1" strike="noStrike">
                <a:solidFill>
                  <a:srgbClr val="000000"/>
                </a:solidFill>
                <a:latin typeface="Calibri"/>
                <a:ea typeface="Calibri"/>
              </a:rPr>
              <a:t>display('$', 5);</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return 0;    </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void display(char c, int n){</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for(int i = 1; i &lt;=n; ++i) {</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cout&lt;&lt;c;</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cout&lt;&lt;endl;</a:t>
            </a:r>
            <a:endParaRPr b="0" lang="en-IN" sz="2000" spc="-1" strike="noStrike">
              <a:latin typeface="Arial"/>
            </a:endParaRPr>
          </a:p>
          <a:p>
            <a:pPr>
              <a:lnSpc>
                <a:spcPct val="97000"/>
              </a:lnSpc>
              <a:spcBef>
                <a:spcPts val="1287"/>
              </a:spcBef>
              <a:buNone/>
              <a:tabLst>
                <a:tab algn="l" pos="0"/>
              </a:tabLst>
            </a:pPr>
            <a:r>
              <a:rPr b="0" lang="en-US" sz="2000" spc="-1" strike="noStrike">
                <a:solidFill>
                  <a:srgbClr val="000000"/>
                </a:solidFill>
                <a:latin typeface="Calibri"/>
                <a:ea typeface="Calibri"/>
              </a:rPr>
              <a:t>}</a:t>
            </a:r>
            <a:endParaRPr b="0" lang="en-IN" sz="2000" spc="-1" strike="noStrike">
              <a:latin typeface="Arial"/>
            </a:endParaRPr>
          </a:p>
          <a:p>
            <a:pPr>
              <a:lnSpc>
                <a:spcPct val="97000"/>
              </a:lnSpc>
              <a:spcBef>
                <a:spcPts val="1287"/>
              </a:spcBef>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26" name="Google Shape;589;p86"/>
          <p:cNvSpPr/>
          <p:nvPr/>
        </p:nvSpPr>
        <p:spPr>
          <a:xfrm>
            <a:off x="914400" y="1523880"/>
            <a:ext cx="6476040" cy="307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If the user didn't supply the user value means, then what value will it take?</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A.</a:t>
            </a:r>
            <a:r>
              <a:rPr b="0" lang="en-US" sz="2800" spc="-1" strike="noStrike">
                <a:solidFill>
                  <a:srgbClr val="045482"/>
                </a:solidFill>
                <a:latin typeface="Merriweather Sans"/>
                <a:ea typeface="Merriweather Sans"/>
              </a:rPr>
              <a:t> default value</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rise an error</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both a &amp; b</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28" name="Google Shape;589;p86"/>
          <p:cNvSpPr/>
          <p:nvPr/>
        </p:nvSpPr>
        <p:spPr>
          <a:xfrm>
            <a:off x="914400" y="1523880"/>
            <a:ext cx="6476040" cy="307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If the user didn't supply the user value means, then what value will it take?</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0b050"/>
                </a:solidFill>
                <a:latin typeface="Merriweather Sans"/>
                <a:ea typeface="Merriweather Sans"/>
              </a:rPr>
              <a:t>A.</a:t>
            </a:r>
            <a:r>
              <a:rPr b="0" lang="en-US" sz="2800" spc="-1" strike="noStrike">
                <a:solidFill>
                  <a:srgbClr val="00b050"/>
                </a:solidFill>
                <a:latin typeface="Merriweather Sans"/>
                <a:ea typeface="Merriweather Sans"/>
              </a:rPr>
              <a:t> default value</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rise an error</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both a &amp; b</a:t>
            </a:r>
            <a:endParaRPr b="0" lang="en-IN" sz="2800" spc="-1" strike="noStrike">
              <a:latin typeface="Arial"/>
            </a:endParaRPr>
          </a:p>
          <a:p>
            <a:pPr marL="216000" indent="-177840">
              <a:lnSpc>
                <a:spcPct val="100000"/>
              </a:lnSpc>
              <a:buClr>
                <a:srgbClr val="045482"/>
              </a:buClr>
              <a:buFont typeface="Arial"/>
              <a:buChar char="•"/>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30" name="Google Shape;596;p87"/>
          <p:cNvSpPr/>
          <p:nvPr/>
        </p:nvSpPr>
        <p:spPr>
          <a:xfrm>
            <a:off x="914400" y="1523880"/>
            <a:ext cx="647604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Where does the default parameter can be placed by the user?</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A.</a:t>
            </a:r>
            <a:r>
              <a:rPr b="0" lang="en-US" sz="2800" spc="-1" strike="noStrike">
                <a:solidFill>
                  <a:srgbClr val="045482"/>
                </a:solidFill>
                <a:latin typeface="Merriweather Sans"/>
                <a:ea typeface="Merriweather Sans"/>
              </a:rPr>
              <a:t> leftmost</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rightmost</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both a &amp; b</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32" name="Google Shape;596;p87"/>
          <p:cNvSpPr/>
          <p:nvPr/>
        </p:nvSpPr>
        <p:spPr>
          <a:xfrm>
            <a:off x="914400" y="1523880"/>
            <a:ext cx="647604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Where does the default parameter can be placed by the user?</a:t>
            </a:r>
            <a:endParaRPr b="0" lang="en-IN" sz="2800" spc="-1" strike="noStrike">
              <a:latin typeface="Arial"/>
            </a:endParaRPr>
          </a:p>
          <a:p>
            <a:pPr>
              <a:lnSpc>
                <a:spcPct val="100000"/>
              </a:lnSpc>
              <a:buNone/>
              <a:tabLst>
                <a:tab algn="l" pos="0"/>
              </a:tabLst>
            </a:pPr>
            <a:r>
              <a:rPr b="1" lang="en-US" sz="2800" spc="-1" strike="noStrike">
                <a:solidFill>
                  <a:srgbClr val="00b050"/>
                </a:solidFill>
                <a:latin typeface="Merriweather Sans"/>
                <a:ea typeface="Merriweather Sans"/>
              </a:rPr>
              <a:t>A.</a:t>
            </a:r>
            <a:r>
              <a:rPr b="0" lang="en-US" sz="2800" spc="-1" strike="noStrike">
                <a:solidFill>
                  <a:srgbClr val="00b050"/>
                </a:solidFill>
                <a:latin typeface="Merriweather Sans"/>
                <a:ea typeface="Merriweather Sans"/>
              </a:rPr>
              <a:t> leftmost</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rightmost</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both a &amp; b</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34" name="Google Shape;603;p88"/>
          <p:cNvSpPr/>
          <p:nvPr/>
        </p:nvSpPr>
        <p:spPr>
          <a:xfrm>
            <a:off x="914400" y="1523880"/>
            <a:ext cx="647604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Which value will it take when both user and default values are given?</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A.</a:t>
            </a:r>
            <a:r>
              <a:rPr b="0" lang="en-US" sz="2800" spc="-1" strike="noStrike">
                <a:solidFill>
                  <a:srgbClr val="045482"/>
                </a:solidFill>
                <a:latin typeface="Merriweather Sans"/>
                <a:ea typeface="Merriweather Sans"/>
              </a:rPr>
              <a:t> user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default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custom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36" name="Google Shape;603;p88"/>
          <p:cNvSpPr/>
          <p:nvPr/>
        </p:nvSpPr>
        <p:spPr>
          <a:xfrm>
            <a:off x="914400" y="1523880"/>
            <a:ext cx="647604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333333"/>
                </a:solidFill>
                <a:latin typeface="Merriweather Sans"/>
                <a:ea typeface="Merriweather Sans"/>
              </a:rPr>
              <a:t>Which value will it take when both user and default values are given?</a:t>
            </a:r>
            <a:endParaRPr b="0" lang="en-IN" sz="2800" spc="-1" strike="noStrike">
              <a:latin typeface="Arial"/>
            </a:endParaRPr>
          </a:p>
          <a:p>
            <a:pPr>
              <a:lnSpc>
                <a:spcPct val="100000"/>
              </a:lnSpc>
              <a:buNone/>
              <a:tabLst>
                <a:tab algn="l" pos="0"/>
              </a:tabLst>
            </a:pPr>
            <a:r>
              <a:rPr b="1" lang="en-US" sz="2800" spc="-1" strike="noStrike">
                <a:solidFill>
                  <a:srgbClr val="00b050"/>
                </a:solidFill>
                <a:latin typeface="Merriweather Sans"/>
                <a:ea typeface="Merriweather Sans"/>
              </a:rPr>
              <a:t>A.</a:t>
            </a:r>
            <a:r>
              <a:rPr b="0" lang="en-US" sz="2800" spc="-1" strike="noStrike">
                <a:solidFill>
                  <a:srgbClr val="00b050"/>
                </a:solidFill>
                <a:latin typeface="Merriweather Sans"/>
                <a:ea typeface="Merriweather Sans"/>
              </a:rPr>
              <a:t> user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B.</a:t>
            </a:r>
            <a:r>
              <a:rPr b="0" lang="en-US" sz="2800" spc="-1" strike="noStrike">
                <a:solidFill>
                  <a:srgbClr val="045482"/>
                </a:solidFill>
                <a:latin typeface="Merriweather Sans"/>
                <a:ea typeface="Merriweather Sans"/>
              </a:rPr>
              <a:t> default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C.</a:t>
            </a:r>
            <a:r>
              <a:rPr b="0" lang="en-US" sz="2800" spc="-1" strike="noStrike">
                <a:solidFill>
                  <a:srgbClr val="045482"/>
                </a:solidFill>
                <a:latin typeface="Merriweather Sans"/>
                <a:ea typeface="Merriweather Sans"/>
              </a:rPr>
              <a:t> custom value</a:t>
            </a:r>
            <a:endParaRPr b="0" lang="en-IN" sz="2800" spc="-1" strike="noStrike">
              <a:latin typeface="Arial"/>
            </a:endParaRPr>
          </a:p>
          <a:p>
            <a:pPr>
              <a:lnSpc>
                <a:spcPct val="100000"/>
              </a:lnSpc>
              <a:buNone/>
              <a:tabLst>
                <a:tab algn="l" pos="0"/>
              </a:tabLst>
            </a:pPr>
            <a:r>
              <a:rPr b="1" lang="en-US" sz="2800" spc="-1" strike="noStrike">
                <a:solidFill>
                  <a:srgbClr val="045482"/>
                </a:solidFill>
                <a:latin typeface="Merriweather Sans"/>
                <a:ea typeface="Merriweather Sans"/>
              </a:rPr>
              <a:t>D.</a:t>
            </a:r>
            <a:r>
              <a:rPr b="0" lang="en-US" sz="2800" spc="-1" strike="noStrike">
                <a:solidFill>
                  <a:srgbClr val="045482"/>
                </a:solidFill>
                <a:latin typeface="Merriweather Sans"/>
                <a:ea typeface="Merriweather Sans"/>
              </a:rPr>
              <a:t> none of the mentioned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30480" y="610560"/>
            <a:ext cx="8104680" cy="724680"/>
          </a:xfrm>
          <a:prstGeom prst="rect">
            <a:avLst/>
          </a:prstGeom>
          <a:noFill/>
          <a:ln w="0">
            <a:noFill/>
          </a:ln>
        </p:spPr>
        <p:txBody>
          <a:bodyPr lIns="81720" rIns="81720" tIns="42480" bIns="42480" anchor="ctr">
            <a:normAutofit fontScale="53000"/>
          </a:bodyPr>
          <a:p>
            <a:pPr algn="ctr">
              <a:lnSpc>
                <a:spcPct val="97000"/>
              </a:lnSpc>
              <a:buNone/>
            </a:pPr>
            <a:r>
              <a:rPr b="1" lang="en-US" sz="4000" spc="-1" strike="noStrike">
                <a:solidFill>
                  <a:srgbClr val="000000"/>
                </a:solidFill>
                <a:latin typeface="Calibri"/>
                <a:ea typeface="Calibri"/>
              </a:rPr>
              <a:t>Manipulators in C++</a:t>
            </a:r>
            <a:br>
              <a:rPr sz="4000"/>
            </a:br>
            <a:endParaRPr b="0" lang="en-IN" sz="4000" spc="-1" strike="noStrike">
              <a:latin typeface="Arial"/>
            </a:endParaRPr>
          </a:p>
        </p:txBody>
      </p:sp>
      <p:sp>
        <p:nvSpPr>
          <p:cNvPr id="238" name="PlaceHolder 2"/>
          <p:cNvSpPr>
            <a:spLocks noGrp="1"/>
          </p:cNvSpPr>
          <p:nvPr>
            <p:ph/>
          </p:nvPr>
        </p:nvSpPr>
        <p:spPr>
          <a:xfrm>
            <a:off x="457200" y="1604880"/>
            <a:ext cx="8104680" cy="5061960"/>
          </a:xfrm>
          <a:prstGeom prst="rect">
            <a:avLst/>
          </a:prstGeom>
          <a:noFill/>
          <a:ln w="0">
            <a:noFill/>
          </a:ln>
        </p:spPr>
        <p:txBody>
          <a:bodyPr lIns="0" rIns="0" tIns="157320" bIns="0" anchor="t">
            <a:normAutofit fontScale="57000"/>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The unformatted I/O statements that it is impossible to display output in a required user format or input the values in the desired form. In certain situations, we may need to format the I/O as per user requirements. For example :</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1) The square root of a number should be displayed upto 2 decimal places.</a:t>
            </a:r>
            <a:br>
              <a:rPr sz="2900"/>
            </a:br>
            <a:r>
              <a:rPr b="0" lang="en-US" sz="2900" spc="-1" strike="noStrike">
                <a:solidFill>
                  <a:srgbClr val="000000"/>
                </a:solidFill>
                <a:latin typeface="Calibri"/>
                <a:ea typeface="Calibri"/>
              </a:rPr>
              <a:t>2) The number to be inputted must be in a hexadecimal form.</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To overcome the problems of unformatted I/O operations in C++, the concept of manipulators was introduced.</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The manipulators in C++ are special functions that can be used with insertion (&lt;&lt;) and extraction (&gt;&gt;) operators to manipulate or format the data in the desired way. Certain manipulators are used with &lt;&lt; operator to display the output in a particular format, whereas certain manipulators are used with &gt;&gt; operator to input the data in the desired form. The manipulators are used to set field widths, set precision, inserting a new line, skipping white space etc. In a single I/O statement, we can have more than one manipulator, which can be chained as shown</a:t>
            </a:r>
            <a:endParaRPr b="0" lang="en-IN" sz="2900" spc="-1" strike="noStrike">
              <a:latin typeface="Arial"/>
            </a:endParaRPr>
          </a:p>
          <a:p>
            <a:pPr marL="457200" indent="-343080">
              <a:lnSpc>
                <a:spcPct val="97000"/>
              </a:lnSpc>
              <a:buClr>
                <a:srgbClr val="000000"/>
              </a:buClr>
              <a:buFont typeface="Times New Roman"/>
              <a:buChar char="•"/>
            </a:pPr>
            <a:r>
              <a:rPr b="0" lang="sv-SE" sz="2900" spc="-1" strike="noStrike">
                <a:solidFill>
                  <a:srgbClr val="000000"/>
                </a:solidFill>
                <a:latin typeface="Calibri"/>
                <a:ea typeface="Calibri"/>
              </a:rPr>
              <a:t>cout&lt;&lt;manipl&lt;&lt;var1&lt;&lt;manip2&lt;&lt;var2;</a:t>
            </a:r>
            <a:endParaRPr b="0" lang="en-IN" sz="2900" spc="-1" strike="noStrike">
              <a:latin typeface="Arial"/>
            </a:endParaRPr>
          </a:p>
          <a:p>
            <a:pPr marL="457200" indent="-343080">
              <a:lnSpc>
                <a:spcPct val="97000"/>
              </a:lnSpc>
              <a:buClr>
                <a:srgbClr val="000000"/>
              </a:buClr>
              <a:buFont typeface="Times New Roman"/>
              <a:buChar char="•"/>
            </a:pPr>
            <a:r>
              <a:rPr b="0" lang="sv-SE" sz="2900" spc="-1" strike="noStrike">
                <a:solidFill>
                  <a:srgbClr val="000000"/>
                </a:solidFill>
                <a:latin typeface="Calibri"/>
                <a:ea typeface="Calibri"/>
              </a:rPr>
              <a:t>cout&lt;&lt;manipl&lt;&lt;manip2&lt;&lt;var1;</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pic>
        <p:nvPicPr>
          <p:cNvPr id="240" name="Content Placeholder 3" descr="Capture.JPG"/>
          <p:cNvPicPr/>
          <p:nvPr/>
        </p:nvPicPr>
        <p:blipFill>
          <a:blip r:embed="rId1"/>
          <a:stretch/>
        </p:blipFill>
        <p:spPr>
          <a:xfrm>
            <a:off x="380880" y="1523880"/>
            <a:ext cx="8463240" cy="3460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178"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gn="ctr">
              <a:lnSpc>
                <a:spcPct val="97000"/>
              </a:lnSpc>
              <a:buNone/>
              <a:tabLst>
                <a:tab algn="l" pos="0"/>
              </a:tabLst>
            </a:pPr>
            <a:endParaRPr b="0" lang="en-IN" sz="6600" spc="-1" strike="noStrike">
              <a:latin typeface="Arial"/>
            </a:endParaRPr>
          </a:p>
          <a:p>
            <a:pPr marL="309600" indent="-309600" algn="ctr">
              <a:lnSpc>
                <a:spcPct val="97000"/>
              </a:lnSpc>
              <a:spcBef>
                <a:spcPts val="1287"/>
              </a:spcBef>
              <a:buNone/>
              <a:tabLst>
                <a:tab algn="l" pos="0"/>
              </a:tabLst>
            </a:pPr>
            <a:r>
              <a:rPr b="0" lang="en-US" sz="6600" spc="-1" strike="noStrike">
                <a:solidFill>
                  <a:srgbClr val="083763"/>
                </a:solidFill>
                <a:latin typeface="Calibri"/>
                <a:ea typeface="Calibri"/>
              </a:rPr>
              <a:t>Why use function?</a:t>
            </a:r>
            <a:endParaRPr b="0" lang="en-IN" sz="6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44520" y="653040"/>
            <a:ext cx="8104680" cy="1021320"/>
          </a:xfrm>
          <a:prstGeom prst="rect">
            <a:avLst/>
          </a:prstGeom>
          <a:noFill/>
          <a:ln w="0">
            <a:noFill/>
          </a:ln>
        </p:spPr>
        <p:txBody>
          <a:bodyPr lIns="81720" rIns="81720" tIns="42480" bIns="42480" anchor="ctr">
            <a:normAutofit fontScale="78000"/>
          </a:bodyPr>
          <a:p>
            <a:pPr algn="ctr">
              <a:lnSpc>
                <a:spcPct val="97000"/>
              </a:lnSpc>
              <a:buNone/>
            </a:pPr>
            <a:r>
              <a:rPr b="1" lang="en-US" sz="4000" spc="-1" strike="noStrike">
                <a:solidFill>
                  <a:srgbClr val="000000"/>
                </a:solidFill>
                <a:latin typeface="Calibri"/>
                <a:ea typeface="Calibri"/>
              </a:rPr>
              <a:t>endl Manipulator</a:t>
            </a:r>
            <a:br>
              <a:rPr sz="4000"/>
            </a:br>
            <a:endParaRPr b="0" lang="en-IN" sz="4000" spc="-1" strike="noStrike">
              <a:latin typeface="Arial"/>
            </a:endParaRPr>
          </a:p>
        </p:txBody>
      </p:sp>
      <p:sp>
        <p:nvSpPr>
          <p:cNvPr id="242"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The endl manipulator stands for endline and is used with an insertion operator (&lt;&lt;) that moves the cursor to the next line. If we do not use endl, the next output will be displayed in the same line. The endl has the same function as that of ‘\n.’</a:t>
            </a:r>
            <a:endParaRPr b="0" lang="en-IN" sz="2900" spc="-1" strike="noStrike">
              <a:latin typeface="Arial"/>
            </a:endParaRPr>
          </a:p>
          <a:p>
            <a:pPr>
              <a:lnSpc>
                <a:spcPct val="97000"/>
              </a:lnSpc>
              <a:buNone/>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code</a:t>
            </a:r>
            <a:endParaRPr b="0" lang="en-IN" sz="4000" spc="-1" strike="noStrike">
              <a:latin typeface="Arial"/>
            </a:endParaRPr>
          </a:p>
        </p:txBody>
      </p:sp>
      <p:sp>
        <p:nvSpPr>
          <p:cNvPr id="244"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99000"/>
          </a:bodyPr>
          <a:p>
            <a:pPr marL="457200" indent="-343080">
              <a:lnSpc>
                <a:spcPct val="97000"/>
              </a:lnSpc>
              <a:buNone/>
              <a:tabLst>
                <a:tab algn="l" pos="0"/>
              </a:tabLst>
            </a:pPr>
            <a:r>
              <a:rPr b="0" lang="en-US" sz="2900" spc="-1" strike="noStrike">
                <a:solidFill>
                  <a:srgbClr val="000000"/>
                </a:solidFill>
                <a:latin typeface="Calibri"/>
                <a:ea typeface="Calibri"/>
              </a:rPr>
              <a:t>#include&lt;iostraam.h&gt;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#include&lt;conio.h&gt;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cout&lt;&lt;"Entar name"&lt;&lt;endl;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cout&lt;&lt;"My name is Ram";</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Output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Enter name</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My name is Ram</a:t>
            </a:r>
            <a:endParaRPr b="0" lang="en-IN" sz="2900" spc="-1" strike="noStrike">
              <a:latin typeface="Arial"/>
            </a:endParaRPr>
          </a:p>
          <a:p>
            <a:pPr marL="514440" indent="-51444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0" y="906120"/>
            <a:ext cx="8104680" cy="1021320"/>
          </a:xfrm>
          <a:prstGeom prst="rect">
            <a:avLst/>
          </a:prstGeom>
          <a:noFill/>
          <a:ln w="0">
            <a:noFill/>
          </a:ln>
        </p:spPr>
        <p:txBody>
          <a:bodyPr lIns="81720" rIns="81720" tIns="42480" bIns="42480" anchor="ctr">
            <a:normAutofit fontScale="78000"/>
          </a:bodyPr>
          <a:p>
            <a:pPr algn="ctr">
              <a:lnSpc>
                <a:spcPct val="97000"/>
              </a:lnSpc>
              <a:buNone/>
            </a:pPr>
            <a:r>
              <a:rPr b="1" lang="en-US" sz="4000" spc="-1" strike="noStrike">
                <a:solidFill>
                  <a:srgbClr val="000000"/>
                </a:solidFill>
                <a:latin typeface="Calibri"/>
                <a:ea typeface="Calibri"/>
              </a:rPr>
              <a:t>Dec, Oct , Hex Manipulator</a:t>
            </a:r>
            <a:br>
              <a:rPr sz="4000"/>
            </a:br>
            <a:endParaRPr b="0" lang="en-IN" sz="4000" spc="-1" strike="noStrike">
              <a:latin typeface="Arial"/>
            </a:endParaRPr>
          </a:p>
        </p:txBody>
      </p:sp>
      <p:sp>
        <p:nvSpPr>
          <p:cNvPr id="246"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All the numbers are displayed and read in decimal notation by default. However, you may change the base of an integer value to octal or hexadecimal or back to a decimal using the manipulator’s oct, hex or dec, respectively. These manipulators are preceded by the appropriate variables to be used with.</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48" name="PlaceHolder 2"/>
          <p:cNvSpPr>
            <a:spLocks noGrp="1"/>
          </p:cNvSpPr>
          <p:nvPr>
            <p:ph/>
          </p:nvPr>
        </p:nvSpPr>
        <p:spPr>
          <a:xfrm>
            <a:off x="457200" y="990720"/>
            <a:ext cx="8228520" cy="5134320"/>
          </a:xfrm>
          <a:prstGeom prst="rect">
            <a:avLst/>
          </a:prstGeom>
          <a:noFill/>
          <a:ln w="0">
            <a:noFill/>
          </a:ln>
        </p:spPr>
        <p:txBody>
          <a:bodyPr lIns="0" rIns="0" tIns="157320" bIns="0" anchor="t">
            <a:normAutofit fontScale="77000"/>
          </a:bodyPr>
          <a:p>
            <a:pPr marL="457200" indent="-343080">
              <a:lnSpc>
                <a:spcPct val="97000"/>
              </a:lnSpc>
              <a:buNone/>
              <a:tabLst>
                <a:tab algn="l" pos="0"/>
              </a:tabLst>
            </a:pPr>
            <a:r>
              <a:rPr b="0" lang="en-US" sz="2900" spc="-1" strike="noStrike">
                <a:solidFill>
                  <a:srgbClr val="000000"/>
                </a:solidFill>
                <a:latin typeface="Calibri"/>
                <a:ea typeface="Calibri"/>
              </a:rPr>
              <a:t>#include&lt;iostream&gt;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int i;</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cout&lt;&lt;"Enter hexadecimal number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cin&gt;&gt;hex&gt;&gt;i;</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cout:&lt;&lt;"Hexadecimal value = "&lt;&lt;hex&lt;&lt;i&lt;&lt;endl;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cout&lt;&lt;"Octal Value = "&lt;&lt;oct&lt;&lt;i&lt;&lt;endl;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cout&lt;&lt;"Dcimal Value = "&lt;&lt;dec&lt;&lt;i&lt;&lt;endl;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Output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Enter hexadecimal = f</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Hexadecimal = f</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Octal value = 17</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Decimal value = 15</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0" y="737280"/>
            <a:ext cx="8104680" cy="1021320"/>
          </a:xfrm>
          <a:prstGeom prst="rect">
            <a:avLst/>
          </a:prstGeom>
          <a:noFill/>
          <a:ln w="0">
            <a:noFill/>
          </a:ln>
        </p:spPr>
        <p:txBody>
          <a:bodyPr lIns="81720" rIns="81720" tIns="42480" bIns="42480" anchor="ctr">
            <a:normAutofit fontScale="78000"/>
          </a:bodyPr>
          <a:p>
            <a:pPr algn="ctr">
              <a:lnSpc>
                <a:spcPct val="97000"/>
              </a:lnSpc>
              <a:buNone/>
            </a:pPr>
            <a:r>
              <a:rPr b="1" lang="en-US" sz="4000" spc="-1" strike="noStrike">
                <a:solidFill>
                  <a:srgbClr val="000000"/>
                </a:solidFill>
                <a:latin typeface="Calibri"/>
                <a:ea typeface="Calibri"/>
              </a:rPr>
              <a:t>setbase(b) Manipulator</a:t>
            </a:r>
            <a:br>
              <a:rPr sz="4000"/>
            </a:br>
            <a:endParaRPr b="0" lang="en-IN" sz="4000" spc="-1" strike="noStrike">
              <a:latin typeface="Arial"/>
            </a:endParaRPr>
          </a:p>
        </p:txBody>
      </p:sp>
      <p:sp>
        <p:nvSpPr>
          <p:cNvPr id="25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The setbase () manipulator is used to change the base of a numeric value during inputting and outputting. It is an alternative to Dec, Oct and hex manipulators. It is a function that takes a single integer argument(b) having values 8, 10 or 16 to set the base of the numeric value to octal, decimal and hexadecimal, respectively. The default base is 10.</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52"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58000"/>
          </a:bodyPr>
          <a:p>
            <a:pPr marL="457200" indent="-343080">
              <a:lnSpc>
                <a:spcPct val="97000"/>
              </a:lnSpc>
              <a:buNone/>
              <a:tabLst>
                <a:tab algn="l" pos="0"/>
              </a:tabLst>
            </a:pPr>
            <a:r>
              <a:rPr b="0" lang="en-US" sz="2900" spc="-1" strike="noStrike">
                <a:solidFill>
                  <a:srgbClr val="000000"/>
                </a:solidFill>
                <a:latin typeface="Calibri"/>
                <a:ea typeface="Calibri"/>
              </a:rPr>
              <a:t>#include&lt;iostream.h&gt;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#include&lt;iomanip.h&gt;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int num;</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cout&lt;&lt;"Enter number in Octal form =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cin&gt;&gt;setbase(8)&gt;&gt;num;</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cout&lt;&lt;"Value of number in decimal form = "&lt;&lt;setbase(10)&lt;&lt;num&lt;&lt;endl;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cout&lt;&lt;"Value of number in octal form = "&lt;&lt;setbase(8)&lt;&lt;num&lt;&lt;endl;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cout&lt;&lt;"Value of number in hexadecimal form = "&lt;&lt;setbase(l6)&lt;&lt;num;</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Output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Enter numberin Octal form = 21</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Value of number in decimal form = 17</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Value of number in octal form = 21</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Value of number in hexadecimal form = 11</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30480" y="779400"/>
            <a:ext cx="8104680" cy="1021320"/>
          </a:xfrm>
          <a:prstGeom prst="rect">
            <a:avLst/>
          </a:prstGeom>
          <a:noFill/>
          <a:ln w="0">
            <a:noFill/>
          </a:ln>
        </p:spPr>
        <p:txBody>
          <a:bodyPr lIns="81720" rIns="81720" tIns="42480" bIns="42480" anchor="ctr">
            <a:normAutofit fontScale="78000"/>
          </a:bodyPr>
          <a:p>
            <a:pPr algn="ctr">
              <a:lnSpc>
                <a:spcPct val="97000"/>
              </a:lnSpc>
              <a:buNone/>
            </a:pPr>
            <a:r>
              <a:rPr b="1" lang="en-US" sz="4000" spc="-1" strike="noStrike">
                <a:solidFill>
                  <a:srgbClr val="000000"/>
                </a:solidFill>
                <a:latin typeface="Calibri"/>
                <a:ea typeface="Calibri"/>
              </a:rPr>
              <a:t>setw(w) Manipulator</a:t>
            </a:r>
            <a:br>
              <a:rPr sz="4000"/>
            </a:br>
            <a:endParaRPr b="0" lang="en-IN" sz="4000" spc="-1" strike="noStrike">
              <a:latin typeface="Arial"/>
            </a:endParaRPr>
          </a:p>
        </p:txBody>
      </p:sp>
      <p:sp>
        <p:nvSpPr>
          <p:cNvPr id="254" name="PlaceHolder 2"/>
          <p:cNvSpPr>
            <a:spLocks noGrp="1"/>
          </p:cNvSpPr>
          <p:nvPr>
            <p:ph/>
          </p:nvPr>
        </p:nvSpPr>
        <p:spPr>
          <a:xfrm>
            <a:off x="457200" y="161892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The setw() stands for set width. It is a function that takes a single integer argument which specifies the amount of space used to display the required value. We typically use the setw() manipulator for displaying output so that it becomes more understandable. It can be used to format only one value at a time.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56"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87000"/>
          </a:bodyPr>
          <a:p>
            <a:pPr marL="457200" indent="-343080">
              <a:lnSpc>
                <a:spcPct val="97000"/>
              </a:lnSpc>
              <a:buNone/>
              <a:tabLst>
                <a:tab algn="l" pos="0"/>
              </a:tabLst>
            </a:pPr>
            <a:r>
              <a:rPr b="0" lang="en-US" sz="2900" spc="-1" strike="noStrike">
                <a:solidFill>
                  <a:srgbClr val="000000"/>
                </a:solidFill>
                <a:latin typeface="Calibri"/>
                <a:ea typeface="Calibri"/>
              </a:rPr>
              <a:t>#include&lt;iostream.h&gt;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#include&lt;iomanip.h&gt;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#include&lt;conio.h&gt;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int age = 22,rollno = 910l;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cout&lt;&lt;setw(l2)&lt;&lt;"My Rollno is"&lt;&lt;setw(8)&lt;&lt;rollno&lt;&lt;endl;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cout&lt;&lt;setw(l2)&lt;&lt;"My Age is"&lt;&lt;setw(8)&lt;&lt;age;</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getch();</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0" y="835920"/>
            <a:ext cx="8104680" cy="1021320"/>
          </a:xfrm>
          <a:prstGeom prst="rect">
            <a:avLst/>
          </a:prstGeom>
          <a:noFill/>
          <a:ln w="0">
            <a:noFill/>
          </a:ln>
        </p:spPr>
        <p:txBody>
          <a:bodyPr lIns="81720" rIns="81720" tIns="42480" bIns="42480" anchor="ctr">
            <a:normAutofit fontScale="78000"/>
          </a:bodyPr>
          <a:p>
            <a:pPr algn="ctr">
              <a:lnSpc>
                <a:spcPct val="97000"/>
              </a:lnSpc>
              <a:buNone/>
            </a:pPr>
            <a:r>
              <a:rPr b="1" lang="en-US" sz="4000" spc="-1" strike="noStrike">
                <a:solidFill>
                  <a:srgbClr val="000000"/>
                </a:solidFill>
                <a:latin typeface="Calibri"/>
                <a:ea typeface="Calibri"/>
              </a:rPr>
              <a:t>setfill(c) Manipulator</a:t>
            </a:r>
            <a:br>
              <a:rPr sz="4000"/>
            </a:br>
            <a:endParaRPr b="0" lang="en-IN" sz="4000" spc="-1" strike="noStrike">
              <a:latin typeface="Arial"/>
            </a:endParaRPr>
          </a:p>
        </p:txBody>
      </p:sp>
      <p:sp>
        <p:nvSpPr>
          <p:cNvPr id="258"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81000"/>
          </a:bodyPr>
          <a:p>
            <a:pPr marL="457200" indent="-343080">
              <a:lnSpc>
                <a:spcPct val="97000"/>
              </a:lnSpc>
              <a:buClr>
                <a:srgbClr val="000000"/>
              </a:buClr>
              <a:buFont typeface="Times New Roman"/>
              <a:buChar char="•"/>
            </a:pPr>
            <a:r>
              <a:rPr b="0" lang="en-US" sz="2900" spc="-1" strike="noStrike">
                <a:solidFill>
                  <a:srgbClr val="000000"/>
                </a:solidFill>
                <a:latin typeface="Times New Roman"/>
                <a:ea typeface="Calibri"/>
              </a:rPr>
              <a:t>The setfill() manipulator is used in conjunction with the setw() manipulator. The compiler leaves the empty spaces on the left side of the required value if the set width is greater than the needed space. If you wish to fill the blank space with an alternative character instead of a blank space, you can use the</a:t>
            </a:r>
            <a:br>
              <a:rPr sz="2900"/>
            </a:br>
            <a:r>
              <a:rPr b="0" lang="en-US" sz="2900" spc="-1" strike="noStrike">
                <a:solidFill>
                  <a:srgbClr val="000000"/>
                </a:solidFill>
                <a:latin typeface="Times New Roman"/>
                <a:ea typeface="Calibri"/>
              </a:rPr>
              <a:t>setfill () manipulator.</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Times New Roman"/>
                <a:ea typeface="Calibri"/>
              </a:rPr>
              <a:t>Generally, you will not want to change the fill character. However, one common example of when you may want to is creating a program that prints cheques. To prevent the cheque amount from being altered by the user,  computer-generated cheque amounts are usually printed with leading asterisks(*). This is done in C++ with a setfill() manipulator</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60"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76000"/>
          </a:bodyPr>
          <a:p>
            <a:pPr marL="457200" indent="-343080">
              <a:lnSpc>
                <a:spcPct val="97000"/>
              </a:lnSpc>
              <a:buNone/>
              <a:tabLst>
                <a:tab algn="l" pos="0"/>
              </a:tabLst>
            </a:pPr>
            <a:r>
              <a:rPr b="0" lang="en-US" sz="2900" spc="-1" strike="noStrike">
                <a:solidFill>
                  <a:srgbClr val="000000"/>
                </a:solidFill>
                <a:latin typeface="Calibri"/>
                <a:ea typeface="Calibri"/>
              </a:rPr>
              <a:t>#inclucle&lt;iostream.h&gt;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#include&lt;iomanip.h&gt;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#include&lt;conio.h&gt;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int age = 22,rollno = 910l; cout&lt;&lt;setfill('#');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cout&lt;&lt;setw(4)&lt;&lt;age&lt;&lt;setw(6)&lt;&lt;rollno&lt;&lt;endl;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cout&lt;&lt;setw(6)&lt;&lt;age&lt;&lt;setw(8)&lt;&lt;rollno;</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getch();</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Output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##22##9101</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####22####9101</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18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Writing functions avoids rewriting of the same code again and again in the program.  </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Using function large programs can be reduced to smaller ones. It is easy to debug and find out the errors in it.</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Using a function it becomes easier to write program to keep track of what they are doing. </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807480"/>
            <a:ext cx="8104680" cy="1021320"/>
          </a:xfrm>
          <a:prstGeom prst="rect">
            <a:avLst/>
          </a:prstGeom>
          <a:noFill/>
          <a:ln w="0">
            <a:noFill/>
          </a:ln>
        </p:spPr>
        <p:txBody>
          <a:bodyPr lIns="81720" rIns="81720" tIns="42480" bIns="42480" anchor="ctr">
            <a:normAutofit fontScale="77000"/>
          </a:bodyPr>
          <a:p>
            <a:pPr algn="ctr">
              <a:lnSpc>
                <a:spcPct val="97000"/>
              </a:lnSpc>
              <a:buNone/>
            </a:pPr>
            <a:r>
              <a:rPr b="1" lang="en-US" sz="4000" spc="-1" strike="noStrike">
                <a:solidFill>
                  <a:srgbClr val="000000"/>
                </a:solidFill>
                <a:latin typeface="Calibri"/>
                <a:ea typeface="Calibri"/>
              </a:rPr>
              <a:t>setprecision(n)  Manipulator</a:t>
            </a:r>
            <a:br>
              <a:rPr sz="4000"/>
            </a:br>
            <a:endParaRPr b="0" lang="en-IN" sz="4000" spc="-1" strike="noStrike">
              <a:latin typeface="Arial"/>
            </a:endParaRPr>
          </a:p>
        </p:txBody>
      </p:sp>
      <p:sp>
        <p:nvSpPr>
          <p:cNvPr id="262"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89000"/>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The setprecision() manipulator is used to control the precision of floating-point numbers, i.e. the number of digits to the right of the decimal point. By default, the precision of the floating-point number displayed is 6. This precision can be modified by using a setprecision () manipulator. This function takes an integer argument n that specifies the number of digits displayed after the decimal point. The floating-point number will be rounded to the specified precision.</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64"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76000"/>
          </a:bodyPr>
          <a:p>
            <a:pPr marL="457200" indent="-343080">
              <a:lnSpc>
                <a:spcPct val="97000"/>
              </a:lnSpc>
              <a:buNone/>
              <a:tabLst>
                <a:tab algn="l" pos="0"/>
              </a:tabLst>
            </a:pPr>
            <a:r>
              <a:rPr b="0" lang="en-US" sz="2900" spc="-1" strike="noStrike">
                <a:solidFill>
                  <a:srgbClr val="000000"/>
                </a:solidFill>
                <a:latin typeface="Calibri"/>
                <a:ea typeface="Calibri"/>
              </a:rPr>
              <a:t>#include&lt;iostream.h&gt;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#includi&lt;iomanip.h&gt;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#inelude&lt;eonio.h&gt;</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int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float a = 129.455396;</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cout&lt;&lt;setprecision(2)&lt;&lt;a&lt;&lt;endl;</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cout&lt;&lt;setprecision(3)&lt;&lt;a;</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getch();</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return 0;</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900" spc="-1" strike="noStrike">
                <a:solidFill>
                  <a:srgbClr val="000000"/>
                </a:solidFill>
                <a:latin typeface="Calibri"/>
                <a:ea typeface="Calibri"/>
              </a:rPr>
              <a:t>Output :</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900" spc="-1" strike="noStrike">
                <a:solidFill>
                  <a:srgbClr val="000000"/>
                </a:solidFill>
                <a:latin typeface="Calibri"/>
                <a:ea typeface="Calibri"/>
              </a:rPr>
              <a:t>129.46</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900" spc="-1" strike="noStrike">
                <a:solidFill>
                  <a:srgbClr val="000000"/>
                </a:solidFill>
                <a:latin typeface="Calibri"/>
                <a:ea typeface="Calibri"/>
              </a:rPr>
              <a:t>129.455</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MCQ</a:t>
            </a:r>
            <a:endParaRPr b="0" lang="en-IN" sz="4000" spc="-1" strike="noStrike">
              <a:latin typeface="Arial"/>
            </a:endParaRPr>
          </a:p>
        </p:txBody>
      </p:sp>
      <p:sp>
        <p:nvSpPr>
          <p:cNvPr id="266"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Clr>
                <a:srgbClr val="000000"/>
              </a:buClr>
              <a:buFont typeface="Times New Roman"/>
              <a:buChar char="•"/>
            </a:pPr>
            <a:r>
              <a:rPr b="1" lang="en-US" sz="2500" spc="-1" strike="noStrike">
                <a:solidFill>
                  <a:srgbClr val="000000"/>
                </a:solidFill>
                <a:latin typeface="Calibri"/>
                <a:ea typeface="Calibri"/>
              </a:rPr>
              <a:t>1. ______________are used to format the data display in CPP?</a:t>
            </a:r>
            <a:br>
              <a:rPr sz="2500"/>
            </a:br>
            <a:br>
              <a:rPr sz="2500"/>
            </a:br>
            <a:r>
              <a:rPr b="0" lang="en-US" sz="2500" spc="-1" strike="noStrike">
                <a:solidFill>
                  <a:srgbClr val="000000"/>
                </a:solidFill>
                <a:latin typeface="Calibri"/>
                <a:ea typeface="Calibri"/>
              </a:rPr>
              <a:t>a. Iterators</a:t>
            </a:r>
            <a:br>
              <a:rPr sz="2500"/>
            </a:br>
            <a:r>
              <a:rPr b="0" lang="en-US" sz="2500" spc="-1" strike="noStrike">
                <a:solidFill>
                  <a:srgbClr val="000000"/>
                </a:solidFill>
                <a:latin typeface="Calibri"/>
                <a:ea typeface="Calibri"/>
              </a:rPr>
              <a:t>b. Punctuators</a:t>
            </a:r>
            <a:br>
              <a:rPr sz="2500"/>
            </a:br>
            <a:r>
              <a:rPr b="0" lang="en-US" sz="2500" spc="-1" strike="noStrike">
                <a:solidFill>
                  <a:srgbClr val="000000"/>
                </a:solidFill>
                <a:latin typeface="Calibri"/>
                <a:ea typeface="Calibri"/>
              </a:rPr>
              <a:t>c. Manipulators</a:t>
            </a:r>
            <a:br>
              <a:rPr sz="2500"/>
            </a:br>
            <a:r>
              <a:rPr b="0" lang="en-US" sz="2500" spc="-1" strike="noStrike">
                <a:solidFill>
                  <a:srgbClr val="000000"/>
                </a:solidFill>
                <a:latin typeface="Calibri"/>
                <a:ea typeface="Calibri"/>
              </a:rPr>
              <a:t>d. Allocators</a:t>
            </a:r>
            <a:endParaRPr b="0" lang="en-IN" sz="2500" spc="-1" strike="noStrike">
              <a:latin typeface="Arial"/>
            </a:endParaRPr>
          </a:p>
        </p:txBody>
      </p:sp>
      <p:sp>
        <p:nvSpPr>
          <p:cNvPr id="267"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MCQ</a:t>
            </a:r>
            <a:endParaRPr b="0" lang="en-IN" sz="4000" spc="-1" strike="noStrike">
              <a:latin typeface="Arial"/>
            </a:endParaRPr>
          </a:p>
        </p:txBody>
      </p:sp>
      <p:sp>
        <p:nvSpPr>
          <p:cNvPr id="269"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Clr>
                <a:srgbClr val="000000"/>
              </a:buClr>
              <a:buFont typeface="Times New Roman"/>
              <a:buChar char="•"/>
            </a:pPr>
            <a:r>
              <a:rPr b="1" lang="en-US" sz="2500" spc="-1" strike="noStrike">
                <a:solidFill>
                  <a:srgbClr val="000000"/>
                </a:solidFill>
                <a:latin typeface="Calibri"/>
                <a:ea typeface="Calibri"/>
              </a:rPr>
              <a:t>1. ______________are used to format the data display in CPP?</a:t>
            </a:r>
            <a:br>
              <a:rPr sz="2500"/>
            </a:br>
            <a:br>
              <a:rPr sz="2500"/>
            </a:br>
            <a:r>
              <a:rPr b="0" lang="en-US" sz="2500" spc="-1" strike="noStrike">
                <a:solidFill>
                  <a:srgbClr val="000000"/>
                </a:solidFill>
                <a:latin typeface="Calibri"/>
                <a:ea typeface="Calibri"/>
              </a:rPr>
              <a:t>a. Iterators</a:t>
            </a:r>
            <a:br>
              <a:rPr sz="2500"/>
            </a:br>
            <a:r>
              <a:rPr b="0" lang="en-US" sz="2500" spc="-1" strike="noStrike">
                <a:solidFill>
                  <a:srgbClr val="000000"/>
                </a:solidFill>
                <a:latin typeface="Calibri"/>
                <a:ea typeface="Calibri"/>
              </a:rPr>
              <a:t>b. Punctuators</a:t>
            </a:r>
            <a:br>
              <a:rPr sz="2500"/>
            </a:br>
            <a:r>
              <a:rPr b="1" lang="en-US" sz="2500" spc="-1" strike="noStrike">
                <a:solidFill>
                  <a:srgbClr val="000000"/>
                </a:solidFill>
                <a:latin typeface="Calibri"/>
                <a:ea typeface="Calibri"/>
              </a:rPr>
              <a:t>c. Manipulators</a:t>
            </a:r>
            <a:br>
              <a:rPr sz="2500"/>
            </a:br>
            <a:r>
              <a:rPr b="0" lang="en-US" sz="2500" spc="-1" strike="noStrike">
                <a:solidFill>
                  <a:srgbClr val="000000"/>
                </a:solidFill>
                <a:latin typeface="Calibri"/>
                <a:ea typeface="Calibri"/>
              </a:rPr>
              <a:t>d. Allocators</a:t>
            </a:r>
            <a:endParaRPr b="0" lang="en-IN" sz="2500" spc="-1" strike="noStrike">
              <a:latin typeface="Arial"/>
            </a:endParaRPr>
          </a:p>
        </p:txBody>
      </p:sp>
      <p:sp>
        <p:nvSpPr>
          <p:cNvPr id="270"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72"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2. Which of the following manipulator is used for the representing octal equivalent of a given decimal number ?</a:t>
            </a:r>
            <a:br>
              <a:rPr sz="2900"/>
            </a:br>
            <a:br>
              <a:rPr sz="2900"/>
            </a:br>
            <a:r>
              <a:rPr b="0" lang="en-US" sz="2900" spc="-1" strike="noStrike">
                <a:solidFill>
                  <a:srgbClr val="000000"/>
                </a:solidFill>
                <a:latin typeface="Calibri"/>
                <a:ea typeface="Calibri"/>
              </a:rPr>
              <a:t>a. oct</a:t>
            </a:r>
            <a:br>
              <a:rPr sz="2900"/>
            </a:br>
            <a:r>
              <a:rPr b="0" lang="en-US" sz="2900" spc="-1" strike="noStrike">
                <a:solidFill>
                  <a:srgbClr val="000000"/>
                </a:solidFill>
                <a:latin typeface="Calibri"/>
                <a:ea typeface="Calibri"/>
              </a:rPr>
              <a:t>b. setbase(8)</a:t>
            </a:r>
            <a:br>
              <a:rPr sz="2900"/>
            </a:br>
            <a:r>
              <a:rPr b="0" lang="en-US" sz="2900" spc="-1" strike="noStrike">
                <a:solidFill>
                  <a:srgbClr val="000000"/>
                </a:solidFill>
                <a:latin typeface="Calibri"/>
                <a:ea typeface="Calibri"/>
              </a:rPr>
              <a:t>c. tobase(8)</a:t>
            </a:r>
            <a:br>
              <a:rPr sz="2900"/>
            </a:br>
            <a:r>
              <a:rPr b="0" lang="en-US" sz="2900" spc="-1" strike="noStrike">
                <a:solidFill>
                  <a:srgbClr val="000000"/>
                </a:solidFill>
                <a:latin typeface="Calibri"/>
                <a:ea typeface="Calibri"/>
              </a:rPr>
              <a:t>d. both a and b</a:t>
            </a:r>
            <a:br>
              <a:rPr sz="2900"/>
            </a:br>
            <a:r>
              <a:rPr b="0" lang="en-US" sz="2900" spc="-1" strike="noStrike">
                <a:solidFill>
                  <a:srgbClr val="000000"/>
                </a:solidFill>
                <a:latin typeface="Calibri"/>
                <a:ea typeface="Calibri"/>
              </a:rPr>
              <a:t> </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74"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2. Which of the </a:t>
            </a:r>
            <a:r>
              <a:rPr b="1" lang="en-US" sz="2900" spc="-1" strike="noStrike">
                <a:solidFill>
                  <a:srgbClr val="000000"/>
                </a:solidFill>
                <a:latin typeface="Calibri"/>
                <a:ea typeface="Calibri"/>
              </a:rPr>
              <a:t>following </a:t>
            </a:r>
            <a:r>
              <a:rPr b="1" lang="en-US" sz="2900" spc="-1" strike="noStrike">
                <a:solidFill>
                  <a:srgbClr val="000000"/>
                </a:solidFill>
                <a:latin typeface="Calibri"/>
                <a:ea typeface="Calibri"/>
              </a:rPr>
              <a:t>manipulator is </a:t>
            </a:r>
            <a:r>
              <a:rPr b="1" lang="en-US" sz="2900" spc="-1" strike="noStrike">
                <a:solidFill>
                  <a:srgbClr val="000000"/>
                </a:solidFill>
                <a:latin typeface="Calibri"/>
                <a:ea typeface="Calibri"/>
              </a:rPr>
              <a:t>used for the </a:t>
            </a:r>
            <a:r>
              <a:rPr b="1" lang="en-US" sz="2900" spc="-1" strike="noStrike">
                <a:solidFill>
                  <a:srgbClr val="000000"/>
                </a:solidFill>
                <a:latin typeface="Calibri"/>
                <a:ea typeface="Calibri"/>
              </a:rPr>
              <a:t>representing </a:t>
            </a:r>
            <a:r>
              <a:rPr b="1" lang="en-US" sz="2900" spc="-1" strike="noStrike">
                <a:solidFill>
                  <a:srgbClr val="000000"/>
                </a:solidFill>
                <a:latin typeface="Calibri"/>
                <a:ea typeface="Calibri"/>
              </a:rPr>
              <a:t>octal equivalent </a:t>
            </a:r>
            <a:r>
              <a:rPr b="1" lang="en-US" sz="2900" spc="-1" strike="noStrike">
                <a:solidFill>
                  <a:srgbClr val="000000"/>
                </a:solidFill>
                <a:latin typeface="Calibri"/>
                <a:ea typeface="Calibri"/>
              </a:rPr>
              <a:t>of a given </a:t>
            </a:r>
            <a:r>
              <a:rPr b="1" lang="en-US" sz="2900" spc="-1" strike="noStrike">
                <a:solidFill>
                  <a:srgbClr val="000000"/>
                </a:solidFill>
                <a:latin typeface="Calibri"/>
                <a:ea typeface="Calibri"/>
              </a:rPr>
              <a:t>decimal </a:t>
            </a:r>
            <a:r>
              <a:rPr b="1" lang="en-US" sz="2900" spc="-1" strike="noStrike">
                <a:solidFill>
                  <a:srgbClr val="000000"/>
                </a:solidFill>
                <a:latin typeface="Calibri"/>
                <a:ea typeface="Calibri"/>
              </a:rPr>
              <a:t>number ?</a:t>
            </a:r>
            <a:br>
              <a:rPr sz="2900"/>
            </a:br>
            <a:br>
              <a:rPr sz="2900"/>
            </a:br>
            <a:r>
              <a:rPr b="0" lang="en-US" sz="2900" spc="-1" strike="noStrike">
                <a:solidFill>
                  <a:srgbClr val="000000"/>
                </a:solidFill>
                <a:latin typeface="Calibri"/>
                <a:ea typeface="Calibri"/>
              </a:rPr>
              <a:t>a. oct</a:t>
            </a:r>
            <a:br>
              <a:rPr sz="2900"/>
            </a:br>
            <a:r>
              <a:rPr b="0" lang="en-US" sz="2900" spc="-1" strike="noStrike">
                <a:solidFill>
                  <a:srgbClr val="000000"/>
                </a:solidFill>
                <a:latin typeface="Calibri"/>
                <a:ea typeface="Calibri"/>
              </a:rPr>
              <a:t>b. setbase(8)</a:t>
            </a:r>
            <a:br>
              <a:rPr sz="2900"/>
            </a:br>
            <a:r>
              <a:rPr b="0" lang="en-US" sz="2900" spc="-1" strike="noStrike">
                <a:solidFill>
                  <a:srgbClr val="000000"/>
                </a:solidFill>
                <a:latin typeface="Calibri"/>
                <a:ea typeface="Calibri"/>
              </a:rPr>
              <a:t>c. tobase(8)</a:t>
            </a:r>
            <a:br>
              <a:rPr sz="2900"/>
            </a:br>
            <a:r>
              <a:rPr b="1" lang="en-US" sz="2900" spc="-1" strike="noStrike">
                <a:solidFill>
                  <a:srgbClr val="000000"/>
                </a:solidFill>
                <a:latin typeface="Calibri"/>
                <a:ea typeface="Calibri"/>
              </a:rPr>
              <a:t>d. both a and b</a:t>
            </a:r>
            <a:br>
              <a:rPr sz="2900"/>
            </a:br>
            <a:r>
              <a:rPr b="0" lang="en-US" sz="2900" spc="-1" strike="noStrike">
                <a:solidFill>
                  <a:srgbClr val="000000"/>
                </a:solidFill>
                <a:latin typeface="Calibri"/>
                <a:ea typeface="Calibri"/>
              </a:rPr>
              <a:t> </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990720" y="2133720"/>
            <a:ext cx="7771320" cy="1468800"/>
          </a:xfrm>
          <a:prstGeom prst="rect">
            <a:avLst/>
          </a:prstGeom>
          <a:noFill/>
          <a:ln w="0">
            <a:noFill/>
          </a:ln>
        </p:spPr>
        <p:txBody>
          <a:bodyPr lIns="81720" rIns="81720" tIns="42480" bIns="42480" anchor="ctr">
            <a:noAutofit/>
          </a:bodyPr>
          <a:p>
            <a:pPr algn="ctr">
              <a:lnSpc>
                <a:spcPct val="97000"/>
              </a:lnSpc>
              <a:buNone/>
              <a:tabLst>
                <a:tab algn="l" pos="0"/>
              </a:tabLst>
            </a:pPr>
            <a:r>
              <a:rPr b="0" lang="en-US" sz="5400" spc="-1" strike="noStrike">
                <a:solidFill>
                  <a:srgbClr val="000000"/>
                </a:solidFill>
                <a:latin typeface="Calibri"/>
                <a:ea typeface="Calibri"/>
              </a:rPr>
              <a:t>FUNCTION OVERLOADING</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Overloading in C++</a:t>
            </a:r>
            <a:endParaRPr b="0" lang="en-IN" sz="4000" spc="-1" strike="noStrike">
              <a:latin typeface="Arial"/>
            </a:endParaRPr>
          </a:p>
        </p:txBody>
      </p:sp>
      <p:sp>
        <p:nvSpPr>
          <p:cNvPr id="277"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99000"/>
          </a:bodyPr>
          <a:p>
            <a:pPr marL="309600" indent="-309600">
              <a:lnSpc>
                <a:spcPct val="97000"/>
              </a:lnSpc>
              <a:buClr>
                <a:srgbClr val="000000"/>
              </a:buClr>
              <a:buFont typeface="Noto Sans Symbols"/>
              <a:buChar char="❑"/>
            </a:pPr>
            <a:r>
              <a:rPr b="0" lang="en-US" sz="2900" spc="-1" strike="noStrike">
                <a:solidFill>
                  <a:srgbClr val="000000"/>
                </a:solidFill>
                <a:latin typeface="Calibri"/>
                <a:ea typeface="Calibri"/>
              </a:rPr>
              <a:t>What is overloading</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Overloading means assigning multiple</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meanings to a function name or operator</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symbol</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It allows multiple definitions of a function with the same name, but different signatures.</a:t>
            </a:r>
            <a:endParaRPr b="0" lang="en-IN" sz="2900" spc="-1" strike="noStrike">
              <a:latin typeface="Arial"/>
            </a:endParaRPr>
          </a:p>
          <a:p>
            <a:pPr marL="309600" indent="-309600">
              <a:lnSpc>
                <a:spcPct val="97000"/>
              </a:lnSpc>
              <a:buClr>
                <a:srgbClr val="000000"/>
              </a:buClr>
              <a:buFont typeface="Noto Sans Symbols"/>
              <a:buChar char="❑"/>
              <a:tabLst>
                <a:tab algn="l" pos="0"/>
              </a:tabLst>
            </a:pPr>
            <a:r>
              <a:rPr b="0" lang="en-US" sz="2900" spc="-1" strike="noStrike">
                <a:solidFill>
                  <a:srgbClr val="000000"/>
                </a:solidFill>
                <a:latin typeface="Calibri"/>
                <a:ea typeface="Calibri"/>
              </a:rPr>
              <a:t>C++ supports</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Function overloading</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Operator overloading</a:t>
            </a:r>
            <a:endParaRPr b="0" lang="en-IN" sz="2900" spc="-1" strike="noStrike">
              <a:latin typeface="Arial"/>
            </a:endParaRPr>
          </a:p>
          <a:p>
            <a:pPr marL="309600" indent="-1252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Why is Overloading Useful?</a:t>
            </a:r>
            <a:endParaRPr b="0" lang="en-IN" sz="4000" spc="-1" strike="noStrike">
              <a:latin typeface="Arial"/>
            </a:endParaRPr>
          </a:p>
        </p:txBody>
      </p:sp>
      <p:sp>
        <p:nvSpPr>
          <p:cNvPr id="279"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94000"/>
          </a:bodyPr>
          <a:p>
            <a:pPr marL="309600" indent="-309600">
              <a:lnSpc>
                <a:spcPct val="97000"/>
              </a:lnSpc>
              <a:buClr>
                <a:srgbClr val="000000"/>
              </a:buClr>
              <a:buFont typeface="Noto Sans Symbols"/>
              <a:buChar char="❑"/>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Function overloading allows functions that</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conceptually perform the same task on</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objects of different types to be given the  </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same name.</a:t>
            </a:r>
            <a:endParaRPr b="0" lang="en-IN" sz="2900" spc="-1" strike="noStrike">
              <a:latin typeface="Arial"/>
            </a:endParaRPr>
          </a:p>
          <a:p>
            <a:pPr marL="309600" indent="-309600">
              <a:lnSpc>
                <a:spcPct val="97000"/>
              </a:lnSpc>
              <a:buNone/>
              <a:tabLst>
                <a:tab algn="l" pos="0"/>
              </a:tabLst>
            </a:pPr>
            <a:endParaRPr b="0" lang="en-IN" sz="2900" spc="-1" strike="noStrike">
              <a:latin typeface="Arial"/>
            </a:endParaRPr>
          </a:p>
          <a:p>
            <a:pPr marL="309600" indent="-309600">
              <a:lnSpc>
                <a:spcPct val="97000"/>
              </a:lnSpc>
              <a:buClr>
                <a:srgbClr val="000000"/>
              </a:buClr>
              <a:buFont typeface="Noto Sans Symbols"/>
              <a:buChar char="❑"/>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Operator overloading provides a convenient</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notation for manipulating user-defined        </a:t>
            </a:r>
            <a:endParaRPr b="0" lang="en-IN" sz="2900" spc="-1" strike="noStrike">
              <a:latin typeface="Arial"/>
            </a:endParaRPr>
          </a:p>
          <a:p>
            <a:pPr marL="309600" indent="-30960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objects with conventional operators.</a:t>
            </a:r>
            <a:endParaRPr b="0" lang="en-IN" sz="2900" spc="-1" strike="noStrike">
              <a:latin typeface="Arial"/>
            </a:endParaRPr>
          </a:p>
          <a:p>
            <a:pPr marL="309600" indent="-1252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1" lang="en-US" sz="4000" spc="-1" strike="noStrike">
                <a:solidFill>
                  <a:srgbClr val="000000"/>
                </a:solidFill>
                <a:latin typeface="Calibri"/>
                <a:ea typeface="Calibri"/>
              </a:rPr>
              <a:t>Function Overloading </a:t>
            </a:r>
            <a:endParaRPr b="0" lang="en-IN" sz="4000" spc="-1" strike="noStrike">
              <a:latin typeface="Arial"/>
            </a:endParaRPr>
          </a:p>
        </p:txBody>
      </p:sp>
      <p:sp>
        <p:nvSpPr>
          <p:cNvPr id="281"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Is the process of using the same name for two or more functions</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Requires each redefinition of a function to use a different function signature that is: </a:t>
            </a:r>
            <a:endParaRPr b="0" lang="en-IN" sz="2900" spc="-1" strike="noStrike">
              <a:latin typeface="Arial"/>
            </a:endParaRPr>
          </a:p>
          <a:p>
            <a:pPr lvl="1" marL="673200" indent="-258840">
              <a:lnSpc>
                <a:spcPct val="97000"/>
              </a:lnSpc>
              <a:spcBef>
                <a:spcPts val="1287"/>
              </a:spcBef>
              <a:buClr>
                <a:srgbClr val="000000"/>
              </a:buClr>
              <a:buFont typeface="Times New Roman"/>
              <a:buChar char="–"/>
            </a:pPr>
            <a:r>
              <a:rPr b="0" lang="en-US" sz="2500" spc="-1" strike="noStrike">
                <a:solidFill>
                  <a:srgbClr val="083763"/>
                </a:solidFill>
                <a:latin typeface="Calibri"/>
                <a:ea typeface="Calibri"/>
              </a:rPr>
              <a:t>different types of parameters,</a:t>
            </a:r>
            <a:endParaRPr b="0" lang="en-IN" sz="2500" spc="-1" strike="noStrike">
              <a:latin typeface="Arial"/>
            </a:endParaRPr>
          </a:p>
          <a:p>
            <a:pPr lvl="1" marL="673200" indent="-258840">
              <a:lnSpc>
                <a:spcPct val="97000"/>
              </a:lnSpc>
              <a:spcBef>
                <a:spcPts val="1037"/>
              </a:spcBef>
              <a:buClr>
                <a:srgbClr val="000000"/>
              </a:buClr>
              <a:buFont typeface="Times New Roman"/>
              <a:buChar char="–"/>
            </a:pPr>
            <a:r>
              <a:rPr b="0" lang="en-US" sz="2500" spc="-1" strike="noStrike">
                <a:solidFill>
                  <a:srgbClr val="083763"/>
                </a:solidFill>
                <a:latin typeface="Calibri"/>
                <a:ea typeface="Calibri"/>
              </a:rPr>
              <a:t>or sequence of parameters, </a:t>
            </a:r>
            <a:endParaRPr b="0" lang="en-IN" sz="2500" spc="-1" strike="noStrike">
              <a:latin typeface="Arial"/>
            </a:endParaRPr>
          </a:p>
          <a:p>
            <a:pPr lvl="1" marL="673200" indent="-258840">
              <a:lnSpc>
                <a:spcPct val="97000"/>
              </a:lnSpc>
              <a:spcBef>
                <a:spcPts val="1037"/>
              </a:spcBef>
              <a:buClr>
                <a:srgbClr val="000000"/>
              </a:buClr>
              <a:buFont typeface="Times New Roman"/>
              <a:buChar char="–"/>
            </a:pPr>
            <a:r>
              <a:rPr b="0" lang="en-US" sz="2500" spc="-1" strike="noStrike">
                <a:solidFill>
                  <a:srgbClr val="083763"/>
                </a:solidFill>
                <a:latin typeface="Calibri"/>
                <a:ea typeface="Calibri"/>
              </a:rPr>
              <a:t>or number of parameters </a:t>
            </a:r>
            <a:endParaRPr b="0" lang="en-IN" sz="2500" spc="-1" strike="noStrike">
              <a:latin typeface="Arial"/>
            </a:endParaRPr>
          </a:p>
          <a:p>
            <a:pPr marL="309600" indent="-309600">
              <a:lnSpc>
                <a:spcPct val="97000"/>
              </a:lnSpc>
              <a:spcBef>
                <a:spcPts val="1037"/>
              </a:spcBef>
              <a:buClr>
                <a:srgbClr val="000000"/>
              </a:buClr>
              <a:buFont typeface="Times New Roman"/>
              <a:buChar char="•"/>
            </a:pPr>
            <a:r>
              <a:rPr b="0" lang="en-US" sz="2900" spc="-1" strike="noStrike">
                <a:solidFill>
                  <a:srgbClr val="083763"/>
                </a:solidFill>
                <a:latin typeface="Calibri"/>
                <a:ea typeface="Calibri"/>
              </a:rPr>
              <a:t>Is used so that a programmer does not have to remember multiple function names</a:t>
            </a:r>
            <a:endParaRPr b="0" lang="en-IN" sz="2900" spc="-1" strike="noStrike">
              <a:latin typeface="Arial"/>
            </a:endParaRPr>
          </a:p>
          <a:p>
            <a:pPr marL="309600" indent="-125280">
              <a:lnSpc>
                <a:spcPct val="97000"/>
              </a:lnSpc>
              <a:spcBef>
                <a:spcPts val="1287"/>
              </a:spcBef>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t">
            <a:noAutofit/>
          </a:bodyPr>
          <a:p>
            <a:pPr algn="ctr">
              <a:buNone/>
            </a:pPr>
            <a:endParaRPr b="0" lang="en-IN" sz="4400" spc="-1" strike="noStrike">
              <a:latin typeface="Arial"/>
            </a:endParaRPr>
          </a:p>
        </p:txBody>
      </p:sp>
      <p:sp>
        <p:nvSpPr>
          <p:cNvPr id="182"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79000"/>
          </a:bodyPr>
          <a:p>
            <a:pPr marL="274320" indent="-274320">
              <a:lnSpc>
                <a:spcPct val="97000"/>
              </a:lnSpc>
              <a:buNone/>
              <a:tabLst>
                <a:tab algn="l" pos="0"/>
              </a:tabLst>
            </a:pPr>
            <a:r>
              <a:rPr b="1" lang="en-US" sz="2800" spc="-1" strike="noStrike">
                <a:solidFill>
                  <a:srgbClr val="000000"/>
                </a:solidFill>
                <a:latin typeface="Calibri"/>
                <a:ea typeface="Calibri"/>
              </a:rPr>
              <a:t>//Function Declaration</a:t>
            </a:r>
            <a:br>
              <a:rPr sz="2800"/>
            </a:br>
            <a:r>
              <a:rPr b="0" lang="en-US" sz="2800" spc="-1" strike="noStrike">
                <a:solidFill>
                  <a:srgbClr val="000000"/>
                </a:solidFill>
                <a:latin typeface="Calibri"/>
                <a:ea typeface="Calibri"/>
              </a:rPr>
              <a:t>retn_type  func_name(data_type 1,data_type par2);</a:t>
            </a:r>
            <a:endParaRPr b="0" lang="en-IN" sz="2800" spc="-1" strike="noStrike">
              <a:latin typeface="Arial"/>
            </a:endParaRPr>
          </a:p>
          <a:p>
            <a:pPr marL="274320" indent="-274320">
              <a:lnSpc>
                <a:spcPct val="97000"/>
              </a:lnSpc>
              <a:buNone/>
              <a:tabLst>
                <a:tab algn="l" pos="0"/>
              </a:tabLst>
            </a:pPr>
            <a:endParaRPr b="0" lang="en-IN" sz="29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//Function Defination</a:t>
            </a: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rent_type  func_name(data_type par1,data_type par2)</a:t>
            </a: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a:t>
            </a: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 body of the function</a:t>
            </a: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a:t>
            </a:r>
            <a:endParaRPr b="0" lang="en-IN" sz="3100" spc="-1" strike="noStrike">
              <a:latin typeface="Arial"/>
            </a:endParaRPr>
          </a:p>
          <a:p>
            <a:pPr marL="274320" indent="-274320">
              <a:lnSpc>
                <a:spcPct val="97000"/>
              </a:lnSpc>
              <a:buNone/>
              <a:tabLst>
                <a:tab algn="l" pos="0"/>
              </a:tabLst>
            </a:pP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//Function Call</a:t>
            </a:r>
            <a:endParaRPr b="0" lang="en-IN" sz="3100" spc="-1" strike="noStrike">
              <a:latin typeface="Arial"/>
            </a:endParaRPr>
          </a:p>
          <a:p>
            <a:pPr marL="274320" indent="-274320">
              <a:lnSpc>
                <a:spcPct val="97000"/>
              </a:lnSpc>
              <a:buNone/>
              <a:tabLst>
                <a:tab algn="l" pos="0"/>
              </a:tabLst>
            </a:pPr>
            <a:r>
              <a:rPr b="1" lang="en-US" sz="3100" spc="-1" strike="noStrike">
                <a:solidFill>
                  <a:srgbClr val="000000"/>
                </a:solidFill>
                <a:latin typeface="Calibri"/>
                <a:ea typeface="Calibri"/>
              </a:rPr>
              <a:t>func_name(par1,par2);</a:t>
            </a:r>
            <a:endParaRPr b="0" lang="en-IN" sz="31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83"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82000"/>
          </a:bodyPr>
          <a:p>
            <a:pPr marL="365760" indent="-255960">
              <a:lnSpc>
                <a:spcPct val="97000"/>
              </a:lnSpc>
              <a:buNone/>
              <a:tabLst>
                <a:tab algn="l" pos="0"/>
              </a:tabLst>
            </a:pPr>
            <a:r>
              <a:rPr b="0" lang="en-US" sz="2900" spc="-1" strike="noStrike">
                <a:solidFill>
                  <a:srgbClr val="000000"/>
                </a:solidFill>
                <a:latin typeface="Calibri"/>
                <a:ea typeface="Calibri"/>
              </a:rPr>
              <a:t>Void sum(int,int);</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Void sum(double,double);</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Void sum(char,char);</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main()</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int a=10,b=20 ;</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double c=7.52,d=8.14;</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char e=‘a’ , f=‘b’ ; </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sum(a,b);</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sum(c,d);</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sum(e,f);</a:t>
            </a:r>
            <a:endParaRPr b="0" lang="en-IN" sz="2900" spc="-1" strike="noStrike">
              <a:latin typeface="Arial"/>
            </a:endParaRPr>
          </a:p>
          <a:p>
            <a:pPr marL="365760" indent="-255960">
              <a:lnSpc>
                <a:spcPct val="97000"/>
              </a:lnSpc>
              <a:buNone/>
              <a:tabLst>
                <a:tab algn="l" pos="0"/>
              </a:tabLst>
            </a:pPr>
            <a:r>
              <a:rPr b="0" lang="en-US" sz="2900" spc="-1" strike="noStrike">
                <a:solidFill>
                  <a:srgbClr val="000000"/>
                </a:solidFill>
                <a:latin typeface="Calibri"/>
                <a:ea typeface="Calibri"/>
              </a:rPr>
              <a:t>}</a:t>
            </a:r>
            <a:endParaRPr b="0" lang="en-IN" sz="2900" spc="-1" strike="noStrike">
              <a:latin typeface="Arial"/>
            </a:endParaRPr>
          </a:p>
          <a:p>
            <a:pPr marL="365760" indent="-85680">
              <a:lnSpc>
                <a:spcPct val="97000"/>
              </a:lnSpc>
              <a:buNone/>
              <a:tabLst>
                <a:tab algn="l" pos="0"/>
              </a:tabLst>
            </a:pPr>
            <a:endParaRPr b="0" lang="en-IN" sz="2900" spc="-1" strike="noStrike">
              <a:latin typeface="Arial"/>
            </a:endParaRPr>
          </a:p>
        </p:txBody>
      </p:sp>
      <p:sp>
        <p:nvSpPr>
          <p:cNvPr id="284" name="Google Shape;651;p96"/>
          <p:cNvSpPr/>
          <p:nvPr/>
        </p:nvSpPr>
        <p:spPr>
          <a:xfrm>
            <a:off x="4419720" y="2133720"/>
            <a:ext cx="4570920" cy="4478760"/>
          </a:xfrm>
          <a:prstGeom prst="rect">
            <a:avLst/>
          </a:prstGeom>
          <a:noFill/>
          <a:ln w="0">
            <a:noFill/>
          </a:ln>
        </p:spPr>
        <p:style>
          <a:lnRef idx="0"/>
          <a:fillRef idx="0"/>
          <a:effectRef idx="0"/>
          <a:fontRef idx="minor"/>
        </p:style>
        <p:txBody>
          <a:bodyPr lIns="90000" rIns="90000" tIns="45000" bIns="45000" anchor="t">
            <a:spAutoFit/>
          </a:bodyPr>
          <a:p>
            <a:pPr marL="365760" indent="-255960">
              <a:lnSpc>
                <a:spcPct val="100000"/>
              </a:lnSpc>
              <a:buNone/>
              <a:tabLst>
                <a:tab algn="l" pos="0"/>
              </a:tabLst>
            </a:pPr>
            <a:r>
              <a:rPr b="1" lang="en-US" sz="1800" spc="-1" strike="noStrike">
                <a:solidFill>
                  <a:srgbClr val="000000"/>
                </a:solidFill>
                <a:latin typeface="Calibri"/>
                <a:ea typeface="Calibri"/>
              </a:rPr>
              <a:t>void sum(int x, int 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cout&lt;&lt;“\n sum of integers are”&lt;&lt;x+y;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void sum(double x, double 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cout&lt;&lt;“\n sum of two floating no are”&lt;&lt;x+y;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void sum(char x, char 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cout&lt;&lt;“\n sum of characters are”&lt;&lt;x+y;</a:t>
            </a:r>
            <a:endParaRPr b="0" lang="en-IN" sz="1800" spc="-1" strike="noStrike">
              <a:latin typeface="Arial"/>
            </a:endParaRPr>
          </a:p>
          <a:p>
            <a:pPr marL="365760" indent="-255960">
              <a:lnSpc>
                <a:spcPct val="100000"/>
              </a:lnSpc>
              <a:buNone/>
              <a:tabLst>
                <a:tab algn="l" pos="0"/>
              </a:tabLst>
            </a:pPr>
            <a:r>
              <a:rPr b="1" lang="en-US" sz="1800" spc="-1" strike="noStrike">
                <a:solidFill>
                  <a:srgbClr val="000000"/>
                </a:solidFill>
                <a:latin typeface="Calibri"/>
                <a:ea typeface="Calibri"/>
              </a:rPr>
              <a:t>}</a:t>
            </a:r>
            <a:endParaRPr b="0" lang="en-IN" sz="1800" spc="-1" strike="noStrike">
              <a:latin typeface="Arial"/>
            </a:endParaRPr>
          </a:p>
          <a:p>
            <a:pPr marL="365760" indent="-141840">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Causes of Function Overloading:</a:t>
            </a:r>
            <a:endParaRPr b="0" lang="en-IN" sz="4000" spc="-1" strike="noStrike">
              <a:latin typeface="Arial"/>
            </a:endParaRPr>
          </a:p>
        </p:txBody>
      </p:sp>
      <p:sp>
        <p:nvSpPr>
          <p:cNvPr id="286"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Type Conversion.</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Function with default arguments.</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Function with pass by reference.</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330480" y="653040"/>
            <a:ext cx="8104680" cy="1021320"/>
          </a:xfrm>
          <a:prstGeom prst="rect">
            <a:avLst/>
          </a:prstGeom>
          <a:noFill/>
          <a:ln w="0">
            <a:noFill/>
          </a:ln>
        </p:spPr>
        <p:txBody>
          <a:bodyPr lIns="81720" rIns="81720" tIns="42480" bIns="42480" anchor="ctr">
            <a:normAutofit fontScale="78000"/>
          </a:bodyPr>
          <a:p>
            <a:pPr algn="ctr">
              <a:lnSpc>
                <a:spcPct val="97000"/>
              </a:lnSpc>
              <a:buNone/>
            </a:pPr>
            <a:r>
              <a:rPr b="0" lang="en-US" sz="4000" spc="-1" strike="noStrike">
                <a:solidFill>
                  <a:srgbClr val="000000"/>
                </a:solidFill>
                <a:latin typeface="Calibri"/>
                <a:ea typeface="Calibri"/>
              </a:rPr>
              <a:t>Type Conversion:</a:t>
            </a:r>
            <a:br>
              <a:rPr sz="4000"/>
            </a:br>
            <a:endParaRPr b="0" lang="en-IN" sz="4000" spc="-1" strike="noStrike">
              <a:latin typeface="Arial"/>
            </a:endParaRPr>
          </a:p>
        </p:txBody>
      </p:sp>
      <p:sp>
        <p:nvSpPr>
          <p:cNvPr id="288"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55000"/>
          </a:bodyPr>
          <a:p>
            <a:pPr marL="457200" indent="-343080">
              <a:lnSpc>
                <a:spcPct val="97000"/>
              </a:lnSpc>
              <a:buNone/>
              <a:tabLst>
                <a:tab algn="l" pos="0"/>
              </a:tabLst>
            </a:pPr>
            <a:r>
              <a:rPr b="0" lang="en-US" sz="2900" spc="-1" strike="noStrike">
                <a:solidFill>
                  <a:srgbClr val="000000"/>
                </a:solidFill>
                <a:latin typeface="Calibri"/>
                <a:ea typeface="Calibri"/>
              </a:rPr>
              <a:t>#include&lt;iostream&gt;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using</a:t>
            </a: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namespace</a:t>
            </a:r>
            <a:r>
              <a:rPr b="0" lang="en-US" sz="2900" spc="-1" strike="noStrike">
                <a:solidFill>
                  <a:srgbClr val="000000"/>
                </a:solidFill>
                <a:latin typeface="Calibri"/>
                <a:ea typeface="Calibri"/>
              </a:rPr>
              <a:t> std;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float</a:t>
            </a: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i)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std::cout &lt;&lt; "Value of i is : " &lt;&lt;i&lt;&lt;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float</a:t>
            </a:r>
            <a:r>
              <a:rPr b="0" lang="en-US" sz="2900" spc="-1" strike="noStrike">
                <a:solidFill>
                  <a:srgbClr val="000000"/>
                </a:solidFill>
                <a:latin typeface="Calibri"/>
                <a:ea typeface="Calibri"/>
              </a:rPr>
              <a:t> j)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std::cout &lt;&lt; "Value of j is : " &lt;&lt;j&lt;&lt;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fun(12);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fun(1.2);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return</a:t>
            </a:r>
            <a:r>
              <a:rPr b="0" lang="en-US" sz="2900" spc="-1" strike="noStrike">
                <a:solidFill>
                  <a:srgbClr val="000000"/>
                </a:solidFill>
                <a:latin typeface="Calibri"/>
                <a:ea typeface="Calibri"/>
              </a:rPr>
              <a:t> 0;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90" name="PlaceHolder 2"/>
          <p:cNvSpPr>
            <a:spLocks noGrp="1"/>
          </p:cNvSpPr>
          <p:nvPr>
            <p:ph/>
          </p:nvPr>
        </p:nvSpPr>
        <p:spPr>
          <a:xfrm>
            <a:off x="457200" y="1604880"/>
            <a:ext cx="8104680" cy="4402800"/>
          </a:xfrm>
          <a:prstGeom prst="rect">
            <a:avLst/>
          </a:prstGeom>
          <a:noFill/>
          <a:ln w="0">
            <a:noFill/>
          </a:ln>
        </p:spPr>
        <p:txBody>
          <a:bodyPr lIns="0" rIns="0" tIns="157320" bIns="0" anchor="t">
            <a:normAutofit/>
          </a:bodyPr>
          <a:p>
            <a:pPr marL="457200" indent="-343080">
              <a:lnSpc>
                <a:spcPct val="97000"/>
              </a:lnSpc>
              <a:buNone/>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The above example shows an error "</a:t>
            </a:r>
            <a:r>
              <a:rPr b="1" lang="en-US" sz="2000" spc="-1" strike="noStrike">
                <a:solidFill>
                  <a:srgbClr val="000000"/>
                </a:solidFill>
                <a:latin typeface="Times New Roman"/>
                <a:ea typeface="Calibri"/>
              </a:rPr>
              <a:t>call of overloaded 'fun(double)' is ambiguous</a:t>
            </a:r>
            <a:r>
              <a:rPr b="0" lang="en-US" sz="2000" spc="-1" strike="noStrike">
                <a:solidFill>
                  <a:srgbClr val="000000"/>
                </a:solidFill>
                <a:latin typeface="Times New Roman"/>
                <a:ea typeface="Calibri"/>
              </a:rPr>
              <a:t>". The fun(10) will call the first function. The fun(1.2) calls the second function according to our prediction. But, this does not refer to any function as in C++, all the floating point constants are treated as double not as a float. If we replace float to double, the program works. Therefore, this is a type conversion from float to double.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16440" y="667080"/>
            <a:ext cx="8104680" cy="1021320"/>
          </a:xfrm>
          <a:prstGeom prst="rect">
            <a:avLst/>
          </a:prstGeom>
          <a:noFill/>
          <a:ln w="0">
            <a:noFill/>
          </a:ln>
        </p:spPr>
        <p:txBody>
          <a:bodyPr lIns="81720" rIns="81720" tIns="42480" bIns="42480" anchor="ctr">
            <a:normAutofit fontScale="77000"/>
          </a:bodyPr>
          <a:p>
            <a:pPr algn="ctr">
              <a:lnSpc>
                <a:spcPct val="97000"/>
              </a:lnSpc>
              <a:buNone/>
            </a:pPr>
            <a:r>
              <a:rPr b="0" lang="en-US" sz="4000" spc="-1" strike="noStrike">
                <a:solidFill>
                  <a:srgbClr val="000000"/>
                </a:solidFill>
                <a:latin typeface="Calibri"/>
                <a:ea typeface="Calibri"/>
              </a:rPr>
              <a:t>Function with Default Arguments</a:t>
            </a:r>
            <a:br>
              <a:rPr sz="4000"/>
            </a:br>
            <a:endParaRPr b="0" lang="en-IN" sz="4000" spc="-1" strike="noStrike">
              <a:latin typeface="Arial"/>
            </a:endParaRPr>
          </a:p>
        </p:txBody>
      </p:sp>
      <p:sp>
        <p:nvSpPr>
          <p:cNvPr id="292"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52000"/>
          </a:bodyPr>
          <a:p>
            <a:pPr marL="457200" indent="-343080">
              <a:lnSpc>
                <a:spcPct val="97000"/>
              </a:lnSpc>
              <a:buNone/>
              <a:tabLst>
                <a:tab algn="l" pos="0"/>
              </a:tabLst>
            </a:pPr>
            <a:r>
              <a:rPr b="0" lang="en-US" sz="2900" spc="-1" strike="noStrike">
                <a:solidFill>
                  <a:srgbClr val="000000"/>
                </a:solidFill>
                <a:latin typeface="Calibri"/>
                <a:ea typeface="Calibri"/>
              </a:rPr>
              <a:t>#include&lt;iostream&gt;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using</a:t>
            </a: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namespace</a:t>
            </a:r>
            <a:r>
              <a:rPr b="0" lang="en-US" sz="2900" spc="-1" strike="noStrike">
                <a:solidFill>
                  <a:srgbClr val="000000"/>
                </a:solidFill>
                <a:latin typeface="Calibri"/>
                <a:ea typeface="Calibri"/>
              </a:rPr>
              <a:t> std;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i)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std::cout &lt;&lt; "Value of i is : " &lt;&lt;i&lt;&lt;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void</a:t>
            </a:r>
            <a:r>
              <a:rPr b="0" lang="en-US" sz="2900" spc="-1" strike="noStrike">
                <a:solidFill>
                  <a:srgbClr val="000000"/>
                </a:solidFill>
                <a:latin typeface="Calibri"/>
                <a:ea typeface="Calibri"/>
              </a:rPr>
              <a:t> fun(</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a,</a:t>
            </a: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b=9)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std::cout &lt;&lt; "Value of a is : " &lt;&lt;a&lt;&lt;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std::cout &lt;&lt; "Value of b is : " &lt;&lt;b&lt;&lt;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Calibri"/>
                <a:ea typeface="Calibri"/>
              </a:rPr>
              <a:t>int</a:t>
            </a:r>
            <a:r>
              <a:rPr b="0" lang="en-US" sz="2900" spc="-1" strike="noStrike">
                <a:solidFill>
                  <a:srgbClr val="000000"/>
                </a:solidFill>
                <a:latin typeface="Calibri"/>
                <a:ea typeface="Calibri"/>
              </a:rPr>
              <a: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fun(12);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return</a:t>
            </a:r>
            <a:r>
              <a:rPr b="0" lang="en-US" sz="2900" spc="-1" strike="noStrike">
                <a:solidFill>
                  <a:srgbClr val="000000"/>
                </a:solidFill>
                <a:latin typeface="Calibri"/>
                <a:ea typeface="Calibri"/>
              </a:rPr>
              <a:t> 0;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94" name="PlaceHolder 2"/>
          <p:cNvSpPr>
            <a:spLocks noGrp="1"/>
          </p:cNvSpPr>
          <p:nvPr>
            <p:ph/>
          </p:nvPr>
        </p:nvSpPr>
        <p:spPr>
          <a:xfrm>
            <a:off x="457200" y="1604880"/>
            <a:ext cx="8104680" cy="4402800"/>
          </a:xfrm>
          <a:prstGeom prst="rect">
            <a:avLst/>
          </a:prstGeom>
          <a:noFill/>
          <a:ln w="0">
            <a:noFill/>
          </a:ln>
        </p:spPr>
        <p:txBody>
          <a:bodyPr lIns="0" rIns="0" tIns="157320" bIns="0" anchor="t">
            <a:normAutofit/>
          </a:bodyPr>
          <a:p>
            <a:pPr marL="457200" indent="-343080">
              <a:lnSpc>
                <a:spcPct val="97000"/>
              </a:lnSpc>
              <a:buNone/>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The above example shows an error "call of overloaded 'fun(int)' is ambiguous". The fun(int a, int b=9) can be called in two ways: first is by calling the function with one argument, i.e., fun(12) and another way is calling the function with two arguments, i.e., fun(4,5). The fun(int i) function is invoked with one argument. Therefore, the compiler could not be able to select among fun(int i) and fun(int a,int b=9).</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0" y="737280"/>
            <a:ext cx="8104680" cy="1021320"/>
          </a:xfrm>
          <a:prstGeom prst="rect">
            <a:avLst/>
          </a:prstGeom>
          <a:noFill/>
          <a:ln w="0">
            <a:noFill/>
          </a:ln>
        </p:spPr>
        <p:txBody>
          <a:bodyPr lIns="81720" rIns="81720" tIns="42480" bIns="42480" anchor="ctr">
            <a:normAutofit fontScale="77000"/>
          </a:bodyPr>
          <a:p>
            <a:pPr algn="ctr">
              <a:lnSpc>
                <a:spcPct val="97000"/>
              </a:lnSpc>
              <a:buNone/>
            </a:pPr>
            <a:r>
              <a:rPr b="0" lang="en-US" sz="4000" spc="-1" strike="noStrike">
                <a:solidFill>
                  <a:srgbClr val="000000"/>
                </a:solidFill>
                <a:latin typeface="Calibri"/>
                <a:ea typeface="Calibri"/>
              </a:rPr>
              <a:t>Function with pass by reference</a:t>
            </a:r>
            <a:br>
              <a:rPr sz="4000"/>
            </a:br>
            <a:endParaRPr b="0" lang="en-IN" sz="4000" spc="-1" strike="noStrike">
              <a:latin typeface="Arial"/>
            </a:endParaRPr>
          </a:p>
        </p:txBody>
      </p:sp>
      <p:sp>
        <p:nvSpPr>
          <p:cNvPr id="296" name="PlaceHolder 2"/>
          <p:cNvSpPr>
            <a:spLocks noGrp="1"/>
          </p:cNvSpPr>
          <p:nvPr>
            <p:ph/>
          </p:nvPr>
        </p:nvSpPr>
        <p:spPr>
          <a:xfrm>
            <a:off x="457200" y="1604880"/>
            <a:ext cx="8104680" cy="4402800"/>
          </a:xfrm>
          <a:prstGeom prst="rect">
            <a:avLst/>
          </a:prstGeom>
          <a:noFill/>
          <a:ln w="0">
            <a:noFill/>
          </a:ln>
        </p:spPr>
        <p:txBody>
          <a:bodyPr lIns="0" rIns="0" tIns="157320" bIns="0" anchor="t">
            <a:normAutofit fontScale="55000"/>
          </a:bodyPr>
          <a:p>
            <a:pPr marL="457200" indent="-343080">
              <a:lnSpc>
                <a:spcPct val="97000"/>
              </a:lnSpc>
              <a:buNone/>
              <a:tabLst>
                <a:tab algn="l" pos="0"/>
              </a:tabLst>
            </a:pPr>
            <a:r>
              <a:rPr b="0" lang="en-US" sz="2900" spc="-1" strike="noStrike">
                <a:solidFill>
                  <a:srgbClr val="000000"/>
                </a:solidFill>
                <a:latin typeface="Times New Roman"/>
                <a:ea typeface="Calibri"/>
              </a:rPr>
              <a:t>#include &lt;iostream&gt;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using</a:t>
            </a:r>
            <a:r>
              <a:rPr b="0" lang="en-US" sz="2900" spc="-1" strike="noStrike">
                <a:solidFill>
                  <a:srgbClr val="000000"/>
                </a:solidFill>
                <a:latin typeface="Times New Roman"/>
                <a:ea typeface="Calibri"/>
              </a:rPr>
              <a:t> </a:t>
            </a:r>
            <a:r>
              <a:rPr b="1" lang="en-US" sz="2900" spc="-1" strike="noStrike">
                <a:solidFill>
                  <a:srgbClr val="000000"/>
                </a:solidFill>
                <a:latin typeface="Times New Roman"/>
                <a:ea typeface="Calibri"/>
              </a:rPr>
              <a:t>namespace</a:t>
            </a:r>
            <a:r>
              <a:rPr b="0" lang="en-US" sz="2900" spc="-1" strike="noStrike">
                <a:solidFill>
                  <a:srgbClr val="000000"/>
                </a:solidFill>
                <a:latin typeface="Times New Roman"/>
                <a:ea typeface="Calibri"/>
              </a:rPr>
              <a:t> std;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void</a:t>
            </a:r>
            <a:r>
              <a:rPr b="0" lang="en-US" sz="2900" spc="-1" strike="noStrike">
                <a:solidFill>
                  <a:srgbClr val="000000"/>
                </a:solidFill>
                <a:latin typeface="Times New Roman"/>
                <a:ea typeface="Calibri"/>
              </a:rPr>
              <a:t> fun(</a:t>
            </a: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void</a:t>
            </a:r>
            <a:r>
              <a:rPr b="0" lang="en-US" sz="2900" spc="-1" strike="noStrike">
                <a:solidFill>
                  <a:srgbClr val="000000"/>
                </a:solidFill>
                <a:latin typeface="Times New Roman"/>
                <a:ea typeface="Calibri"/>
              </a:rPr>
              <a:t> fun(</a:t>
            </a: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&amp;);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main()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a=10;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fun(a); // error, which f()?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return</a:t>
            </a:r>
            <a:r>
              <a:rPr b="0" lang="en-US" sz="2900" spc="-1" strike="noStrike">
                <a:solidFill>
                  <a:srgbClr val="000000"/>
                </a:solidFill>
                <a:latin typeface="Times New Roman"/>
                <a:ea typeface="Calibri"/>
              </a:rPr>
              <a:t> 0;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void</a:t>
            </a:r>
            <a:r>
              <a:rPr b="0" lang="en-US" sz="2900" spc="-1" strike="noStrike">
                <a:solidFill>
                  <a:srgbClr val="000000"/>
                </a:solidFill>
                <a:latin typeface="Times New Roman"/>
                <a:ea typeface="Calibri"/>
              </a:rPr>
              <a:t> fun(</a:t>
            </a: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x)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std::cout &lt;&lt; "Value of x is : " &lt;&lt;x&lt;&lt;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1" lang="en-US" sz="2900" spc="-1" strike="noStrike">
                <a:solidFill>
                  <a:srgbClr val="000000"/>
                </a:solidFill>
                <a:latin typeface="Times New Roman"/>
                <a:ea typeface="Calibri"/>
              </a:rPr>
              <a:t>void</a:t>
            </a:r>
            <a:r>
              <a:rPr b="0" lang="en-US" sz="2900" spc="-1" strike="noStrike">
                <a:solidFill>
                  <a:srgbClr val="000000"/>
                </a:solidFill>
                <a:latin typeface="Times New Roman"/>
                <a:ea typeface="Calibri"/>
              </a:rPr>
              <a:t> fun(</a:t>
            </a:r>
            <a:r>
              <a:rPr b="1" lang="en-US" sz="2900" spc="-1" strike="noStrike">
                <a:solidFill>
                  <a:srgbClr val="000000"/>
                </a:solidFill>
                <a:latin typeface="Times New Roman"/>
                <a:ea typeface="Calibri"/>
              </a:rPr>
              <a:t>int</a:t>
            </a:r>
            <a:r>
              <a:rPr b="0" lang="en-US" sz="2900" spc="-1" strike="noStrike">
                <a:solidFill>
                  <a:srgbClr val="000000"/>
                </a:solidFill>
                <a:latin typeface="Times New Roman"/>
                <a:ea typeface="Calibri"/>
              </a:rPr>
              <a:t> &amp;b)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std::cout &lt;&lt; "Value of b is : " &lt;&lt;b&lt;&lt; std::endl;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Times New Roman"/>
                <a:ea typeface="Calibri"/>
              </a:rPr>
              <a:t>}  </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298" name="PlaceHolder 2"/>
          <p:cNvSpPr>
            <a:spLocks noGrp="1"/>
          </p:cNvSpPr>
          <p:nvPr>
            <p:ph/>
          </p:nvPr>
        </p:nvSpPr>
        <p:spPr>
          <a:xfrm>
            <a:off x="457200" y="1604880"/>
            <a:ext cx="8104680" cy="4402800"/>
          </a:xfrm>
          <a:prstGeom prst="rect">
            <a:avLst/>
          </a:prstGeom>
          <a:noFill/>
          <a:ln w="0">
            <a:noFill/>
          </a:ln>
        </p:spPr>
        <p:txBody>
          <a:bodyPr lIns="0" rIns="0" tIns="157320" bIns="0" anchor="t">
            <a:normAutofit/>
          </a:bodyPr>
          <a:p>
            <a:pPr marL="457200" indent="-343080">
              <a:lnSpc>
                <a:spcPct val="97000"/>
              </a:lnSpc>
              <a:buNone/>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The above example shows an error "</a:t>
            </a:r>
            <a:r>
              <a:rPr b="1" lang="en-US" sz="2000" spc="-1" strike="noStrike">
                <a:solidFill>
                  <a:srgbClr val="000000"/>
                </a:solidFill>
                <a:latin typeface="Times New Roman"/>
                <a:ea typeface="Calibri"/>
              </a:rPr>
              <a:t>call of overloaded 'fun(int&amp;)' is ambiguous</a:t>
            </a:r>
            <a:r>
              <a:rPr b="0" lang="en-US" sz="2000" spc="-1" strike="noStrike">
                <a:solidFill>
                  <a:srgbClr val="000000"/>
                </a:solidFill>
                <a:latin typeface="Times New Roman"/>
                <a:ea typeface="Calibri"/>
              </a:rPr>
              <a:t>". The first function takes one integer argument and the second function takes a reference parameter as an argument. In this case, the compiler does not know which function is needed by the user as there is no syntactical difference between the fun(int) and fun(int &amp;).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0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Which of the following permits function overloading on c++?</a:t>
            </a:r>
            <a:br>
              <a:rPr sz="2900"/>
            </a:br>
            <a:r>
              <a:rPr b="0" lang="en-US" sz="2900" spc="-1" strike="noStrike">
                <a:solidFill>
                  <a:srgbClr val="000000"/>
                </a:solidFill>
                <a:latin typeface="Calibri"/>
                <a:ea typeface="Calibri"/>
              </a:rPr>
              <a:t>a) type</a:t>
            </a:r>
            <a:br>
              <a:rPr sz="2900"/>
            </a:br>
            <a:r>
              <a:rPr b="0" lang="en-US" sz="2900" spc="-1" strike="noStrike">
                <a:solidFill>
                  <a:srgbClr val="000000"/>
                </a:solidFill>
                <a:latin typeface="Calibri"/>
                <a:ea typeface="Calibri"/>
              </a:rPr>
              <a:t>b) number of arguments</a:t>
            </a:r>
            <a:br>
              <a:rPr sz="2900"/>
            </a:br>
            <a:r>
              <a:rPr b="0" lang="en-US" sz="2900" spc="-1" strike="noStrike">
                <a:solidFill>
                  <a:srgbClr val="000000"/>
                </a:solidFill>
                <a:latin typeface="Calibri"/>
                <a:ea typeface="Calibri"/>
              </a:rPr>
              <a:t>c) type &amp; number of arguments</a:t>
            </a:r>
            <a:br>
              <a:rPr sz="2900"/>
            </a:br>
            <a:r>
              <a:rPr b="0" lang="en-US" sz="2900" spc="-1" strike="noStrike">
                <a:solidFill>
                  <a:srgbClr val="000000"/>
                </a:solidFill>
                <a:latin typeface="Calibri"/>
                <a:ea typeface="Calibri"/>
              </a:rPr>
              <a:t>d) number of objects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02"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Which of the following permits function overloading on c++?</a:t>
            </a:r>
            <a:br>
              <a:rPr sz="2900"/>
            </a:br>
            <a:r>
              <a:rPr b="0" lang="en-US" sz="2900" spc="-1" strike="noStrike">
                <a:solidFill>
                  <a:srgbClr val="000000"/>
                </a:solidFill>
                <a:latin typeface="Calibri"/>
                <a:ea typeface="Calibri"/>
              </a:rPr>
              <a:t>a) type</a:t>
            </a:r>
            <a:br>
              <a:rPr sz="2900"/>
            </a:br>
            <a:r>
              <a:rPr b="0" lang="en-US" sz="2900" spc="-1" strike="noStrike">
                <a:solidFill>
                  <a:srgbClr val="000000"/>
                </a:solidFill>
                <a:latin typeface="Calibri"/>
                <a:ea typeface="Calibri"/>
              </a:rPr>
              <a:t>b) number of arguments</a:t>
            </a:r>
            <a:br>
              <a:rPr sz="2900"/>
            </a:br>
            <a:r>
              <a:rPr b="1" lang="en-US" sz="2900" spc="-1" strike="noStrike">
                <a:solidFill>
                  <a:srgbClr val="000000"/>
                </a:solidFill>
                <a:latin typeface="Calibri"/>
                <a:ea typeface="Calibri"/>
              </a:rPr>
              <a:t>c) type &amp; number of arguments</a:t>
            </a:r>
            <a:br>
              <a:rPr sz="2900"/>
            </a:br>
            <a:r>
              <a:rPr b="0" lang="en-US" sz="2900" spc="-1" strike="noStrike">
                <a:solidFill>
                  <a:srgbClr val="000000"/>
                </a:solidFill>
                <a:latin typeface="Calibri"/>
                <a:ea typeface="Calibri"/>
              </a:rPr>
              <a:t>d) number of objects</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tabLst>
                <a:tab algn="l" pos="0"/>
              </a:tabLst>
            </a:pPr>
            <a:r>
              <a:rPr b="0" lang="en-US" sz="4000" spc="-1" strike="noStrike">
                <a:solidFill>
                  <a:srgbClr val="000000"/>
                </a:solidFill>
                <a:latin typeface="Calibri"/>
                <a:ea typeface="Calibri"/>
              </a:rPr>
              <a:t>Function prototype</a:t>
            </a:r>
            <a:endParaRPr b="0" lang="en-IN" sz="4000" spc="-1" strike="noStrike">
              <a:latin typeface="Arial"/>
            </a:endParaRPr>
          </a:p>
        </p:txBody>
      </p:sp>
      <p:sp>
        <p:nvSpPr>
          <p:cNvPr id="184"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309600" indent="-309600">
              <a:lnSpc>
                <a:spcPct val="97000"/>
              </a:lnSpc>
              <a:buClr>
                <a:srgbClr val="000000"/>
              </a:buClr>
              <a:buFont typeface="Times New Roman"/>
              <a:buChar char="•"/>
            </a:pPr>
            <a:r>
              <a:rPr b="0" lang="en-US" sz="2900" spc="-1" strike="noStrike">
                <a:solidFill>
                  <a:srgbClr val="083763"/>
                </a:solidFill>
                <a:latin typeface="Calibri"/>
                <a:ea typeface="Calibri"/>
              </a:rPr>
              <a:t>A prototype statement helps the compiler to check the return type and arguments type of the function.</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A prototype function consist of the functions return type, name and argument list.</a:t>
            </a:r>
            <a:endParaRPr b="0" lang="en-IN" sz="2900" spc="-1" strike="noStrike">
              <a:latin typeface="Arial"/>
            </a:endParaRPr>
          </a:p>
          <a:p>
            <a:pPr marL="309600" indent="-309600">
              <a:lnSpc>
                <a:spcPct val="97000"/>
              </a:lnSpc>
              <a:spcBef>
                <a:spcPts val="1287"/>
              </a:spcBef>
              <a:buClr>
                <a:srgbClr val="000000"/>
              </a:buClr>
              <a:buFont typeface="Times New Roman"/>
              <a:buChar char="•"/>
            </a:pPr>
            <a:r>
              <a:rPr b="0" lang="en-US" sz="2900" spc="-1" strike="noStrike">
                <a:solidFill>
                  <a:srgbClr val="083763"/>
                </a:solidFill>
                <a:latin typeface="Calibri"/>
                <a:ea typeface="Calibri"/>
              </a:rPr>
              <a:t>Example</a:t>
            </a:r>
            <a:endParaRPr b="0" lang="en-IN" sz="2900" spc="-1" strike="noStrike">
              <a:latin typeface="Arial"/>
            </a:endParaRPr>
          </a:p>
          <a:p>
            <a:pPr lvl="1" marL="673200" indent="-258840">
              <a:lnSpc>
                <a:spcPct val="97000"/>
              </a:lnSpc>
              <a:spcBef>
                <a:spcPts val="1287"/>
              </a:spcBef>
              <a:buClr>
                <a:srgbClr val="000000"/>
              </a:buClr>
              <a:buFont typeface="Times New Roman"/>
              <a:buChar char="–"/>
            </a:pPr>
            <a:r>
              <a:rPr b="0" lang="en-US" sz="2500" spc="-1" strike="noStrike">
                <a:solidFill>
                  <a:srgbClr val="083763"/>
                </a:solidFill>
                <a:latin typeface="Calibri"/>
                <a:ea typeface="Calibri"/>
              </a:rPr>
              <a:t>int sum( int  x, int  y);</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04"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In which of the following we cannot overload the function?</a:t>
            </a:r>
            <a:br>
              <a:rPr sz="2900"/>
            </a:br>
            <a:r>
              <a:rPr b="0" lang="en-US" sz="2900" spc="-1" strike="noStrike">
                <a:solidFill>
                  <a:srgbClr val="000000"/>
                </a:solidFill>
                <a:latin typeface="Calibri"/>
                <a:ea typeface="Calibri"/>
              </a:rPr>
              <a:t>a) return function</a:t>
            </a:r>
            <a:br>
              <a:rPr sz="2900"/>
            </a:br>
            <a:r>
              <a:rPr b="0" lang="en-US" sz="2900" spc="-1" strike="noStrike">
                <a:solidFill>
                  <a:srgbClr val="000000"/>
                </a:solidFill>
                <a:latin typeface="Calibri"/>
                <a:ea typeface="Calibri"/>
              </a:rPr>
              <a:t>b) caller</a:t>
            </a:r>
            <a:br>
              <a:rPr sz="2900"/>
            </a:br>
            <a:r>
              <a:rPr b="0" lang="en-US" sz="2900" spc="-1" strike="noStrike">
                <a:solidFill>
                  <a:srgbClr val="000000"/>
                </a:solidFill>
                <a:latin typeface="Calibri"/>
                <a:ea typeface="Calibri"/>
              </a:rPr>
              <a:t>c) called function</a:t>
            </a:r>
            <a:br>
              <a:rPr sz="2900"/>
            </a:br>
            <a:r>
              <a:rPr b="0" lang="en-US" sz="2900" spc="-1" strike="noStrike">
                <a:solidFill>
                  <a:srgbClr val="000000"/>
                </a:solidFill>
                <a:latin typeface="Calibri"/>
                <a:ea typeface="Calibri"/>
              </a:rPr>
              <a:t>d) main function</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06"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In which of the following we cannot overload the function?</a:t>
            </a:r>
            <a:br>
              <a:rPr sz="2900"/>
            </a:br>
            <a:r>
              <a:rPr b="1" lang="en-US" sz="2900" spc="-1" strike="noStrike">
                <a:solidFill>
                  <a:srgbClr val="000000"/>
                </a:solidFill>
                <a:latin typeface="Calibri"/>
                <a:ea typeface="Calibri"/>
              </a:rPr>
              <a:t>a) return function</a:t>
            </a:r>
            <a:br>
              <a:rPr sz="2900"/>
            </a:br>
            <a:r>
              <a:rPr b="0" lang="en-US" sz="2900" spc="-1" strike="noStrike">
                <a:solidFill>
                  <a:srgbClr val="000000"/>
                </a:solidFill>
                <a:latin typeface="Calibri"/>
                <a:ea typeface="Calibri"/>
              </a:rPr>
              <a:t>b) caller</a:t>
            </a:r>
            <a:br>
              <a:rPr sz="2900"/>
            </a:br>
            <a:r>
              <a:rPr b="0" lang="en-US" sz="2900" spc="-1" strike="noStrike">
                <a:solidFill>
                  <a:srgbClr val="000000"/>
                </a:solidFill>
                <a:latin typeface="Calibri"/>
                <a:ea typeface="Calibri"/>
              </a:rPr>
              <a:t>c) called function</a:t>
            </a:r>
            <a:br>
              <a:rPr sz="2900"/>
            </a:br>
            <a:r>
              <a:rPr b="0" lang="en-US" sz="2900" spc="-1" strike="noStrike">
                <a:solidFill>
                  <a:srgbClr val="000000"/>
                </a:solidFill>
                <a:latin typeface="Calibri"/>
                <a:ea typeface="Calibri"/>
              </a:rPr>
              <a:t>d) main function</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16440" y="48420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Scope of Variables in C++</a:t>
            </a:r>
            <a:br>
              <a:rPr sz="4000"/>
            </a:br>
            <a:endParaRPr b="0" lang="en-IN" sz="4000" spc="-1" strike="noStrike">
              <a:latin typeface="Arial"/>
            </a:endParaRPr>
          </a:p>
        </p:txBody>
      </p:sp>
      <p:sp>
        <p:nvSpPr>
          <p:cNvPr id="308"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The scope is defined as the extent up to which something can be worked with. In programming also the scope of a variable is defined as the extent of the program code within which the variable can be accessed or declared or worked with. There are mainly two types of variable scopes: </a:t>
            </a:r>
            <a:endParaRPr b="0" lang="en-IN" sz="2900" spc="-1" strike="noStrike">
              <a:latin typeface="Arial"/>
            </a:endParaRPr>
          </a:p>
          <a:p>
            <a:pPr marL="628560" indent="-514440">
              <a:lnSpc>
                <a:spcPct val="97000"/>
              </a:lnSpc>
              <a:buClr>
                <a:srgbClr val="000000"/>
              </a:buClr>
              <a:buFont typeface="Arial"/>
              <a:buAutoNum type="arabicPeriod"/>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Local Variables</a:t>
            </a:r>
            <a:endParaRPr b="0" lang="en-IN" sz="2900" spc="-1" strike="noStrike">
              <a:latin typeface="Arial"/>
            </a:endParaRPr>
          </a:p>
          <a:p>
            <a:pPr marL="628560" indent="-514440">
              <a:lnSpc>
                <a:spcPct val="97000"/>
              </a:lnSpc>
              <a:buClr>
                <a:srgbClr val="000000"/>
              </a:buClr>
              <a:buFont typeface="Arial"/>
              <a:buAutoNum type="arabicPeriod"/>
              <a:tabLst>
                <a:tab algn="l" pos="0"/>
              </a:tabLst>
            </a:pPr>
            <a:r>
              <a:rPr b="0" lang="en-US" sz="2900" spc="-1" strike="noStrike">
                <a:solidFill>
                  <a:srgbClr val="000000"/>
                </a:solidFill>
                <a:latin typeface="Calibri"/>
                <a:ea typeface="Calibri"/>
              </a:rPr>
              <a:t>Global Variables</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Example</a:t>
            </a:r>
            <a:endParaRPr b="0" lang="en-IN" sz="4000" spc="-1" strike="noStrike">
              <a:latin typeface="Arial"/>
            </a:endParaRPr>
          </a:p>
        </p:txBody>
      </p:sp>
      <p:sp>
        <p:nvSpPr>
          <p:cNvPr id="31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endParaRPr b="0" lang="en-IN" sz="3200" spc="-1" strike="noStrike">
              <a:latin typeface="Arial"/>
            </a:endParaRPr>
          </a:p>
        </p:txBody>
      </p:sp>
      <p:pic>
        <p:nvPicPr>
          <p:cNvPr id="311" name="Picture 6" descr="Variable-scope-in-C.png"/>
          <p:cNvPicPr/>
          <p:nvPr/>
        </p:nvPicPr>
        <p:blipFill>
          <a:blip r:embed="rId1"/>
          <a:stretch/>
        </p:blipFill>
        <p:spPr>
          <a:xfrm>
            <a:off x="520560" y="1266120"/>
            <a:ext cx="6540480" cy="484812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387000" y="41364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Local Variables</a:t>
            </a:r>
            <a:br>
              <a:rPr sz="4000"/>
            </a:br>
            <a:endParaRPr b="0" lang="en-IN" sz="4000" spc="-1" strike="noStrike">
              <a:latin typeface="Arial"/>
            </a:endParaRPr>
          </a:p>
        </p:txBody>
      </p:sp>
      <p:sp>
        <p:nvSpPr>
          <p:cNvPr id="313"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Variables defined within a function or block are said to be local to those functions.</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900" spc="-1" strike="noStrike">
                <a:solidFill>
                  <a:srgbClr val="000000"/>
                </a:solidFill>
                <a:latin typeface="Calibri"/>
                <a:ea typeface="Calibri"/>
              </a:rPr>
              <a:t>Anything between ‘{‘ and ‘}’ is said to inside a block.</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900" spc="-1" strike="noStrike">
                <a:solidFill>
                  <a:srgbClr val="000000"/>
                </a:solidFill>
                <a:latin typeface="Calibri"/>
                <a:ea typeface="Calibri"/>
              </a:rPr>
              <a:t>Local variables do not exist outside the block in which they are declared, i.e. they </a:t>
            </a:r>
            <a:r>
              <a:rPr b="1" lang="en-US" sz="2900" spc="-1" strike="noStrike">
                <a:solidFill>
                  <a:srgbClr val="000000"/>
                </a:solidFill>
                <a:latin typeface="Calibri"/>
                <a:ea typeface="Calibri"/>
              </a:rPr>
              <a:t>can not</a:t>
            </a:r>
            <a:r>
              <a:rPr b="0" lang="en-US" sz="2900" spc="-1" strike="noStrike">
                <a:solidFill>
                  <a:srgbClr val="000000"/>
                </a:solidFill>
                <a:latin typeface="Calibri"/>
                <a:ea typeface="Calibri"/>
              </a:rPr>
              <a:t> be accessed or used outside that block.</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1" lang="en-US" sz="2900" spc="-1" strike="noStrike">
                <a:solidFill>
                  <a:srgbClr val="000000"/>
                </a:solidFill>
                <a:latin typeface="Calibri"/>
                <a:ea typeface="Calibri"/>
              </a:rPr>
              <a:t>Declaring local variables</a:t>
            </a:r>
            <a:r>
              <a:rPr b="0" lang="en-US" sz="2900" spc="-1" strike="noStrike">
                <a:solidFill>
                  <a:srgbClr val="000000"/>
                </a:solidFill>
                <a:latin typeface="Calibri"/>
                <a:ea typeface="Calibri"/>
              </a:rPr>
              <a:t>: Local variables are declared inside a block.</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15"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endParaRPr b="0" lang="en-IN" sz="3200" spc="-1" strike="noStrike">
              <a:latin typeface="Arial"/>
            </a:endParaRPr>
          </a:p>
        </p:txBody>
      </p:sp>
      <p:sp>
        <p:nvSpPr>
          <p:cNvPr id="316"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The above program displays an error saying “age was not declared in this scope”. The variable age was declared within the function func() so it is local to that function and not visible to portion of program outside this function. </a:t>
            </a:r>
            <a:endParaRPr b="0" lang="en-IN" sz="2500" spc="-1" strike="noStrike">
              <a:latin typeface="Arial"/>
            </a:endParaRPr>
          </a:p>
        </p:txBody>
      </p:sp>
      <p:pic>
        <p:nvPicPr>
          <p:cNvPr id="317" name="Picture 9" descr="Capture.JPG"/>
          <p:cNvPicPr/>
          <p:nvPr/>
        </p:nvPicPr>
        <p:blipFill>
          <a:blip r:embed="rId1"/>
          <a:stretch/>
        </p:blipFill>
        <p:spPr>
          <a:xfrm>
            <a:off x="651600" y="1716120"/>
            <a:ext cx="3750480" cy="434592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1800" spc="-1" strike="noStrike">
                <a:solidFill>
                  <a:srgbClr val="000000"/>
                </a:solidFill>
                <a:latin typeface="Calibri"/>
                <a:ea typeface="Calibri"/>
              </a:rPr>
              <a:t>Rectified Program </a:t>
            </a:r>
            <a:r>
              <a:rPr b="0" lang="en-US" sz="1800" spc="-1" strike="noStrike">
                <a:solidFill>
                  <a:srgbClr val="000000"/>
                </a:solidFill>
                <a:latin typeface="Calibri"/>
                <a:ea typeface="Calibri"/>
              </a:rPr>
              <a:t>: To correct the above error we have to display the value of variable age from the function func() only. This is shown in the below program: </a:t>
            </a:r>
            <a:endParaRPr b="0" lang="en-IN" sz="1800" spc="-1" strike="noStrike">
              <a:latin typeface="Arial"/>
            </a:endParaRPr>
          </a:p>
        </p:txBody>
      </p:sp>
      <p:sp>
        <p:nvSpPr>
          <p:cNvPr id="319"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endParaRPr b="0" lang="en-IN" sz="3200" spc="-1" strike="noStrike">
              <a:latin typeface="Arial"/>
            </a:endParaRPr>
          </a:p>
        </p:txBody>
      </p:sp>
      <p:sp>
        <p:nvSpPr>
          <p:cNvPr id="320"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Clr>
                <a:srgbClr val="000000"/>
              </a:buClr>
              <a:buFont typeface="Times New Roman"/>
              <a:buChar char="•"/>
            </a:pPr>
            <a:r>
              <a:rPr b="0" lang="en-US" sz="2500" spc="-1" strike="noStrike">
                <a:solidFill>
                  <a:srgbClr val="000000"/>
                </a:solidFill>
                <a:latin typeface="Calibri"/>
                <a:ea typeface="Calibri"/>
              </a:rPr>
              <a:t>Output: </a:t>
            </a:r>
            <a:endParaRPr b="0" lang="en-IN" sz="2500" spc="-1" strike="noStrike">
              <a:latin typeface="Arial"/>
            </a:endParaRPr>
          </a:p>
          <a:p>
            <a:pPr marL="457200" indent="-387360">
              <a:lnSpc>
                <a:spcPct val="97000"/>
              </a:lnSpc>
              <a:buClr>
                <a:srgbClr val="000000"/>
              </a:buClr>
              <a:buFont typeface="Times New Roman"/>
              <a:buChar char="•"/>
            </a:pPr>
            <a:r>
              <a:rPr b="0" lang="en-US" sz="2500" spc="-1" strike="noStrike">
                <a:solidFill>
                  <a:srgbClr val="000000"/>
                </a:solidFill>
                <a:latin typeface="Calibri"/>
                <a:ea typeface="Calibri"/>
              </a:rPr>
              <a:t>Age is: 18</a:t>
            </a:r>
            <a:endParaRPr b="0" lang="en-IN" sz="2500" spc="-1" strike="noStrike">
              <a:latin typeface="Arial"/>
            </a:endParaRPr>
          </a:p>
        </p:txBody>
      </p:sp>
      <p:pic>
        <p:nvPicPr>
          <p:cNvPr id="321" name="Picture 4" descr="Capture2.JPG"/>
          <p:cNvPicPr/>
          <p:nvPr/>
        </p:nvPicPr>
        <p:blipFill>
          <a:blip r:embed="rId1"/>
          <a:stretch/>
        </p:blipFill>
        <p:spPr>
          <a:xfrm>
            <a:off x="517320" y="1705680"/>
            <a:ext cx="3466080" cy="441288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330480" y="681120"/>
            <a:ext cx="8104680" cy="710640"/>
          </a:xfrm>
          <a:prstGeom prst="rect">
            <a:avLst/>
          </a:prstGeom>
          <a:noFill/>
          <a:ln w="0">
            <a:noFill/>
          </a:ln>
        </p:spPr>
        <p:txBody>
          <a:bodyPr lIns="81720" rIns="81720" tIns="42480" bIns="42480" anchor="ctr">
            <a:noAutofit/>
          </a:bodyPr>
          <a:p>
            <a:pPr algn="ctr">
              <a:lnSpc>
                <a:spcPct val="97000"/>
              </a:lnSpc>
              <a:buNone/>
            </a:pPr>
            <a:r>
              <a:rPr b="1" lang="en-US" sz="3200" spc="-1" strike="noStrike">
                <a:solidFill>
                  <a:srgbClr val="000000"/>
                </a:solidFill>
                <a:latin typeface="Calibri"/>
                <a:ea typeface="Calibri"/>
              </a:rPr>
              <a:t>Global Variables</a:t>
            </a:r>
            <a:br>
              <a:rPr sz="3200"/>
            </a:br>
            <a:endParaRPr b="0" lang="en-IN" sz="3200" spc="-1" strike="noStrike">
              <a:latin typeface="Arial"/>
            </a:endParaRPr>
          </a:p>
        </p:txBody>
      </p:sp>
      <p:sp>
        <p:nvSpPr>
          <p:cNvPr id="323"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As the name suggests, Global Variables can be accessed from any part of the program.</a:t>
            </a:r>
            <a:endParaRPr b="0" lang="en-IN" sz="2900" spc="-1" strike="noStrike">
              <a:latin typeface="Arial"/>
            </a:endParaRPr>
          </a:p>
          <a:p>
            <a:pPr marL="457200" indent="-343080">
              <a:lnSpc>
                <a:spcPct val="97000"/>
              </a:lnSpc>
              <a:buClr>
                <a:srgbClr val="000000"/>
              </a:buClr>
              <a:buFont typeface="Times New Roman"/>
              <a:buChar char="•"/>
              <a:tabLst>
                <a:tab algn="l" pos="0"/>
              </a:tabLst>
            </a:pPr>
            <a:r>
              <a:rPr b="0" lang="en-US" sz="2400" spc="-1" strike="noStrike">
                <a:solidFill>
                  <a:srgbClr val="000000"/>
                </a:solidFill>
                <a:latin typeface="Calibri"/>
                <a:ea typeface="Calibri"/>
              </a:rPr>
              <a:t>They are available through out the life time of a program.</a:t>
            </a:r>
            <a:endParaRPr b="0" lang="en-IN" sz="2400" spc="-1" strike="noStrike">
              <a:latin typeface="Arial"/>
            </a:endParaRPr>
          </a:p>
          <a:p>
            <a:pPr marL="457200" indent="-343080">
              <a:lnSpc>
                <a:spcPct val="97000"/>
              </a:lnSpc>
              <a:buClr>
                <a:srgbClr val="000000"/>
              </a:buClr>
              <a:buFont typeface="Times New Roman"/>
              <a:buChar char="•"/>
              <a:tabLst>
                <a:tab algn="l" pos="0"/>
              </a:tabLst>
            </a:pPr>
            <a:r>
              <a:rPr b="0" lang="en-US" sz="2400" spc="-1" strike="noStrike">
                <a:solidFill>
                  <a:srgbClr val="000000"/>
                </a:solidFill>
                <a:latin typeface="Calibri"/>
                <a:ea typeface="Calibri"/>
              </a:rPr>
              <a:t>They are declared at the top of the program outside all of the functions or blocks.</a:t>
            </a:r>
            <a:endParaRPr b="0" lang="en-IN" sz="2400" spc="-1" strike="noStrike">
              <a:latin typeface="Arial"/>
            </a:endParaRPr>
          </a:p>
          <a:p>
            <a:pPr marL="457200" indent="-343080">
              <a:lnSpc>
                <a:spcPct val="97000"/>
              </a:lnSpc>
              <a:buClr>
                <a:srgbClr val="000000"/>
              </a:buClr>
              <a:buFont typeface="Times New Roman"/>
              <a:buChar char="•"/>
              <a:tabLst>
                <a:tab algn="l" pos="0"/>
              </a:tabLst>
            </a:pPr>
            <a:r>
              <a:rPr b="1" lang="en-US" sz="2400" spc="-1" strike="noStrike">
                <a:solidFill>
                  <a:srgbClr val="000000"/>
                </a:solidFill>
                <a:latin typeface="Calibri"/>
                <a:ea typeface="Calibri"/>
              </a:rPr>
              <a:t>Declaring global variables</a:t>
            </a:r>
            <a:r>
              <a:rPr b="0" lang="en-US" sz="2400" spc="-1" strike="noStrike">
                <a:solidFill>
                  <a:srgbClr val="000000"/>
                </a:solidFill>
                <a:latin typeface="Calibri"/>
                <a:ea typeface="Calibri"/>
              </a:rPr>
              <a:t>: Global variables are usually declared outside of all of the functions and blocks, at the top of the program. They can be accessed from any portion of the program.</a:t>
            </a:r>
            <a:endParaRPr b="0" lang="en-IN" sz="24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25"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800" spc="-1" strike="noStrike">
                <a:solidFill>
                  <a:srgbClr val="000000"/>
                </a:solidFill>
                <a:latin typeface="Calibri"/>
                <a:ea typeface="Calibri"/>
              </a:rPr>
              <a:t>// CPP program to illustrate</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usage of global variables</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#include&lt;iostream&gt;</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using namespace std;</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global variable</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int global = 5;</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global variable accessed from</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within a function</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void display()</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cout&lt;&lt;global&lt;&lt;endl;</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26"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800" spc="-1" strike="noStrike">
                <a:solidFill>
                  <a:srgbClr val="000000"/>
                </a:solidFill>
                <a:latin typeface="Calibri"/>
                <a:ea typeface="Calibri"/>
              </a:rPr>
              <a:t>int main()</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display();</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 changing value of global</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 variable from main function</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global = 10;</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display();</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r>
              <a:rPr b="0" lang="en-US" sz="2500" spc="-1" strike="noStrike">
                <a:solidFill>
                  <a:srgbClr val="000000"/>
                </a:solidFill>
                <a:latin typeface="Calibri"/>
                <a:ea typeface="Calibri"/>
              </a:rPr>
              <a:t>Output: </a:t>
            </a:r>
            <a:endParaRPr b="0" lang="en-IN" sz="2500" spc="-1" strike="noStrike">
              <a:latin typeface="Arial"/>
            </a:endParaRPr>
          </a:p>
          <a:p>
            <a:pPr marL="457200" indent="-387360">
              <a:lnSpc>
                <a:spcPct val="97000"/>
              </a:lnSpc>
              <a:buNone/>
              <a:tabLst>
                <a:tab algn="l" pos="0"/>
              </a:tabLst>
            </a:pPr>
            <a:r>
              <a:rPr b="0" lang="en-US" sz="2500" spc="-1" strike="noStrike">
                <a:solidFill>
                  <a:srgbClr val="000000"/>
                </a:solidFill>
                <a:latin typeface="Calibri"/>
                <a:ea typeface="Calibri"/>
              </a:rPr>
              <a:t>5</a:t>
            </a:r>
            <a:endParaRPr b="0" lang="en-IN" sz="2500" spc="-1" strike="noStrike">
              <a:latin typeface="Arial"/>
            </a:endParaRPr>
          </a:p>
          <a:p>
            <a:pPr marL="457200" indent="-387360">
              <a:lnSpc>
                <a:spcPct val="97000"/>
              </a:lnSpc>
              <a:buNone/>
              <a:tabLst>
                <a:tab algn="l" pos="0"/>
              </a:tabLst>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10</a:t>
            </a: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02400" y="681120"/>
            <a:ext cx="8104680" cy="1021320"/>
          </a:xfrm>
          <a:prstGeom prst="rect">
            <a:avLst/>
          </a:prstGeom>
          <a:noFill/>
          <a:ln w="0">
            <a:noFill/>
          </a:ln>
        </p:spPr>
        <p:txBody>
          <a:bodyPr lIns="81720" rIns="81720" tIns="42480" bIns="42480" anchor="ctr">
            <a:noAutofit/>
          </a:bodyPr>
          <a:p>
            <a:pPr algn="ctr">
              <a:lnSpc>
                <a:spcPct val="97000"/>
              </a:lnSpc>
              <a:buNone/>
            </a:pPr>
            <a:r>
              <a:rPr b="1" lang="en-US" sz="2400" spc="-1" strike="noStrike">
                <a:solidFill>
                  <a:srgbClr val="000000"/>
                </a:solidFill>
                <a:latin typeface="Calibri"/>
                <a:ea typeface="Calibri"/>
              </a:rPr>
              <a:t>What if there exists a local variable with the same name as that of global variable inside a function?</a:t>
            </a:r>
            <a:endParaRPr b="0" lang="en-IN" sz="2400" spc="-1" strike="noStrike">
              <a:latin typeface="Arial"/>
            </a:endParaRPr>
          </a:p>
        </p:txBody>
      </p:sp>
      <p:sp>
        <p:nvSpPr>
          <p:cNvPr id="328" name="PlaceHolder 2"/>
          <p:cNvSpPr>
            <a:spLocks noGrp="1"/>
          </p:cNvSpPr>
          <p:nvPr>
            <p:ph/>
          </p:nvPr>
        </p:nvSpPr>
        <p:spPr>
          <a:xfrm>
            <a:off x="372240" y="198432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If there is a variable inside a function with the same name as that of a global variable and if the function tries to access the variable with that name, then which variable will be given precedence? Local variable or Global variable?</a:t>
            </a:r>
            <a:endParaRPr b="0" lang="en-IN" sz="2000" spc="-1" strike="noStrike">
              <a:latin typeface="Arial"/>
            </a:endParaRPr>
          </a:p>
        </p:txBody>
      </p:sp>
      <p:sp>
        <p:nvSpPr>
          <p:cNvPr id="329"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Clr>
                <a:srgbClr val="000000"/>
              </a:buClr>
              <a:buFont typeface="Times New Roman"/>
              <a:buChar char="•"/>
            </a:pPr>
            <a:r>
              <a:rPr b="0" lang="en-US" sz="2000" spc="-1" strike="noStrike">
                <a:solidFill>
                  <a:srgbClr val="000000"/>
                </a:solidFill>
                <a:latin typeface="Calibri"/>
                <a:ea typeface="Calibri"/>
              </a:rPr>
              <a:t>Usually when two variable with same name are defined then the compiler produces a compile time error. But if the variables are defined in different scopes then the compiler allows it.</a:t>
            </a:r>
            <a:endParaRPr b="0" lang="en-IN" sz="2000" spc="-1" strike="noStrike">
              <a:latin typeface="Arial"/>
            </a:endParaRPr>
          </a:p>
          <a:p>
            <a:pPr marL="457200" indent="-387360">
              <a:lnSpc>
                <a:spcPct val="97000"/>
              </a:lnSpc>
              <a:buNone/>
              <a:tabLst>
                <a:tab algn="l" pos="0"/>
              </a:tabLst>
            </a:pPr>
            <a:endParaRPr b="0" lang="en-IN" sz="2000" spc="-1" strike="noStrike">
              <a:latin typeface="Arial"/>
            </a:endParaRPr>
          </a:p>
          <a:p>
            <a:pPr marL="457200" indent="-387360">
              <a:lnSpc>
                <a:spcPct val="97000"/>
              </a:lnSpc>
              <a:buClr>
                <a:srgbClr val="000000"/>
              </a:buClr>
              <a:buFont typeface="Times New Roman"/>
              <a:buChar char="•"/>
              <a:tabLst>
                <a:tab algn="l" pos="0"/>
              </a:tabLst>
            </a:pPr>
            <a:r>
              <a:rPr b="0" lang="en-US" sz="2000" spc="-1" strike="noStrike">
                <a:solidFill>
                  <a:srgbClr val="000000"/>
                </a:solidFill>
                <a:latin typeface="Calibri"/>
                <a:ea typeface="Calibri"/>
              </a:rPr>
              <a:t>Whenever there is a local variable defined with same name as that of a global variable then the </a:t>
            </a:r>
            <a:r>
              <a:rPr b="1" lang="en-US" sz="2000" spc="-1" strike="noStrike">
                <a:solidFill>
                  <a:srgbClr val="000000"/>
                </a:solidFill>
                <a:latin typeface="Calibri"/>
                <a:ea typeface="Calibri"/>
              </a:rPr>
              <a:t>compiler will give precedence to the local variable</a:t>
            </a:r>
            <a:endParaRPr b="0" lang="en-IN" sz="2000" spc="-1" strike="noStrike">
              <a:latin typeface="Arial"/>
            </a:endParaRPr>
          </a:p>
          <a:p>
            <a:pPr marL="457200" indent="-387360">
              <a:lnSpc>
                <a:spcPct val="97000"/>
              </a:lnSpc>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357120"/>
            <a:ext cx="8228520" cy="641880"/>
          </a:xfrm>
          <a:prstGeom prst="rect">
            <a:avLst/>
          </a:prstGeom>
          <a:noFill/>
          <a:ln w="0">
            <a:noFill/>
          </a:ln>
        </p:spPr>
        <p:txBody>
          <a:bodyPr lIns="81720" rIns="81720" tIns="42480" bIns="42480" anchor="ctr">
            <a:normAutofit fontScale="94000"/>
          </a:bodyPr>
          <a:p>
            <a:pPr algn="ctr">
              <a:lnSpc>
                <a:spcPct val="97000"/>
              </a:lnSpc>
              <a:buNone/>
              <a:tabLst>
                <a:tab algn="l" pos="0"/>
              </a:tabLst>
            </a:pPr>
            <a:r>
              <a:rPr b="0" lang="en-US" sz="4000" spc="-1" strike="noStrike">
                <a:solidFill>
                  <a:srgbClr val="000000"/>
                </a:solidFill>
                <a:latin typeface="Calibri"/>
                <a:ea typeface="Calibri"/>
              </a:rPr>
              <a:t>Example </a:t>
            </a:r>
            <a:endParaRPr b="0" lang="en-IN" sz="4000" spc="-1" strike="noStrike">
              <a:latin typeface="Arial"/>
            </a:endParaRPr>
          </a:p>
        </p:txBody>
      </p:sp>
      <p:sp>
        <p:nvSpPr>
          <p:cNvPr id="186" name="PlaceHolder 2"/>
          <p:cNvSpPr>
            <a:spLocks noGrp="1"/>
          </p:cNvSpPr>
          <p:nvPr>
            <p:ph/>
          </p:nvPr>
        </p:nvSpPr>
        <p:spPr>
          <a:xfrm>
            <a:off x="457200" y="1000080"/>
            <a:ext cx="8228520" cy="5323320"/>
          </a:xfrm>
          <a:prstGeom prst="rect">
            <a:avLst/>
          </a:prstGeom>
          <a:noFill/>
          <a:ln w="0">
            <a:noFill/>
          </a:ln>
        </p:spPr>
        <p:txBody>
          <a:bodyPr lIns="0" rIns="0" tIns="157320" bIns="0" anchor="t">
            <a:normAutofit fontScale="77000"/>
          </a:bodyPr>
          <a:p>
            <a:pPr marL="274320" indent="-274320">
              <a:lnSpc>
                <a:spcPct val="97000"/>
              </a:lnSpc>
              <a:buNone/>
              <a:tabLst>
                <a:tab algn="l" pos="0"/>
              </a:tabLst>
            </a:pPr>
            <a:r>
              <a:rPr b="1" lang="en-US" sz="2800" spc="-1" strike="noStrike">
                <a:solidFill>
                  <a:srgbClr val="000000"/>
                </a:solidFill>
                <a:latin typeface="Calibri"/>
                <a:ea typeface="Calibri"/>
              </a:rPr>
              <a:t>#include&lt;iostream.h&gt;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#include&lt;conio.h&gt;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void sum(int, int);              // function declaration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main()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a, b;</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cout&lt;&lt;“enter the two no”;</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cin&gt;&gt;a&gt;&gt;b;</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sum(a,b);                     // function calling</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void sum( int x, int y)              // function definition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int c=x+y;</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cout&lt;&lt; “ sum is”&lt;&lt;c;</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31"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1800" spc="-1" strike="noStrike">
                <a:solidFill>
                  <a:srgbClr val="000000"/>
                </a:solidFill>
                <a:latin typeface="Calibri"/>
                <a:ea typeface="Calibri"/>
              </a:rPr>
              <a:t>#include&lt;iostream&gt;</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using namespace std;</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global variable</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int global = 5;</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main function</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int main()</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 local variable with same</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 name as that of global variable</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int global = 2;</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cout &lt;&lt; global &lt;&lt; endl;</a:t>
            </a:r>
            <a:endParaRPr b="0" lang="en-IN" sz="1800" spc="-1" strike="noStrike">
              <a:latin typeface="Arial"/>
            </a:endParaRPr>
          </a:p>
          <a:p>
            <a:pPr marL="457200" indent="-34308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401040" y="568440"/>
            <a:ext cx="8104680" cy="1021320"/>
          </a:xfrm>
          <a:prstGeom prst="rect">
            <a:avLst/>
          </a:prstGeom>
          <a:noFill/>
          <a:ln w="0">
            <a:noFill/>
          </a:ln>
        </p:spPr>
        <p:txBody>
          <a:bodyPr lIns="81720" rIns="81720" tIns="42480" bIns="42480" anchor="ctr">
            <a:noAutofit/>
          </a:bodyPr>
          <a:p>
            <a:pPr algn="ctr">
              <a:lnSpc>
                <a:spcPct val="97000"/>
              </a:lnSpc>
              <a:buNone/>
            </a:pPr>
            <a:r>
              <a:rPr b="1" lang="en-US" sz="2400" spc="-1" strike="noStrike">
                <a:solidFill>
                  <a:srgbClr val="000000"/>
                </a:solidFill>
                <a:latin typeface="Calibri"/>
                <a:ea typeface="Calibri"/>
              </a:rPr>
              <a:t>How to access a global variable when there is a local variable with same name?</a:t>
            </a:r>
            <a:endParaRPr b="0" lang="en-IN" sz="2400" spc="-1" strike="noStrike">
              <a:latin typeface="Arial"/>
            </a:endParaRPr>
          </a:p>
        </p:txBody>
      </p:sp>
      <p:sp>
        <p:nvSpPr>
          <p:cNvPr id="333"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if we want to access global variable when there is a local variable with same name? </a:t>
            </a:r>
            <a:br>
              <a:rPr sz="2500"/>
            </a:br>
            <a:r>
              <a:rPr b="0" lang="en-US" sz="2500" spc="-1" strike="noStrike">
                <a:solidFill>
                  <a:srgbClr val="000000"/>
                </a:solidFill>
                <a:latin typeface="Calibri"/>
                <a:ea typeface="Calibri"/>
              </a:rPr>
              <a:t>To solve this problem we will need to use the </a:t>
            </a:r>
            <a:r>
              <a:rPr b="1" lang="en-US" sz="2500" spc="-1" strike="noStrike" u="sng">
                <a:solidFill>
                  <a:srgbClr val="000000"/>
                </a:solidFill>
                <a:uFillTx/>
                <a:latin typeface="Calibri"/>
                <a:ea typeface="Calibri"/>
              </a:rPr>
              <a:t>scope resolution operator.</a:t>
            </a:r>
            <a:endParaRPr b="0" lang="en-IN" sz="2500" spc="-1" strike="noStrike">
              <a:latin typeface="Arial"/>
            </a:endParaRPr>
          </a:p>
        </p:txBody>
      </p:sp>
      <p:sp>
        <p:nvSpPr>
          <p:cNvPr id="334"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800" spc="-1" strike="noStrike">
                <a:solidFill>
                  <a:srgbClr val="000000"/>
                </a:solidFill>
                <a:latin typeface="Calibri"/>
                <a:ea typeface="Calibri"/>
              </a:rPr>
              <a:t>#include&lt;iostream&gt;</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using namespace std;</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Global x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int x = 0;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int main()</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 Local x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int x = 10;</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cout &lt;&lt; "Value of global x is " &lt;&lt; ::x;</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cout&lt;&lt; "\nValue of local x is " &lt;&lt; x;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return 0;</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a:t>
            </a:r>
            <a:endParaRPr b="0" lang="en-IN" sz="1800" spc="-1" strike="noStrike">
              <a:latin typeface="Arial"/>
            </a:endParaRPr>
          </a:p>
          <a:p>
            <a:pPr marL="457200" indent="-387360">
              <a:lnSpc>
                <a:spcPct val="97000"/>
              </a:lnSpc>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90080" y="723240"/>
            <a:ext cx="8104680" cy="1021320"/>
          </a:xfrm>
          <a:prstGeom prst="rect">
            <a:avLst/>
          </a:prstGeom>
          <a:noFill/>
          <a:ln w="0">
            <a:noFill/>
          </a:ln>
        </p:spPr>
        <p:txBody>
          <a:bodyPr lIns="81720" rIns="81720" tIns="42480" bIns="42480" anchor="ctr">
            <a:noAutofit/>
          </a:bodyPr>
          <a:p>
            <a:pPr algn="ctr">
              <a:lnSpc>
                <a:spcPct val="97000"/>
              </a:lnSpc>
              <a:buNone/>
            </a:pPr>
            <a:r>
              <a:rPr b="1" lang="en-US" sz="2400" spc="-1" strike="noStrike">
                <a:solidFill>
                  <a:srgbClr val="000000"/>
                </a:solidFill>
                <a:latin typeface="Calibri"/>
                <a:ea typeface="Calibri"/>
              </a:rPr>
              <a:t>Q1.</a:t>
            </a:r>
            <a:r>
              <a:rPr b="0" lang="en-US" sz="2400" spc="-1" strike="noStrike">
                <a:solidFill>
                  <a:srgbClr val="000000"/>
                </a:solidFill>
                <a:latin typeface="Calibri"/>
                <a:ea typeface="Calibri"/>
              </a:rPr>
              <a:t>To reveal the hidden scope of the variable which operator is used?</a:t>
            </a:r>
            <a:br>
              <a:rPr sz="2400"/>
            </a:br>
            <a:endParaRPr b="0" lang="en-IN" sz="2400" spc="-1" strike="noStrike">
              <a:latin typeface="Arial"/>
            </a:endParaRPr>
          </a:p>
        </p:txBody>
      </p:sp>
      <p:sp>
        <p:nvSpPr>
          <p:cNvPr id="336"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Scope Resolution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Address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Assignment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Pointer operator</a:t>
            </a:r>
            <a:endParaRPr b="0" lang="en-IN" sz="25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37"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90080" y="723240"/>
            <a:ext cx="8104680" cy="1021320"/>
          </a:xfrm>
          <a:prstGeom prst="rect">
            <a:avLst/>
          </a:prstGeom>
          <a:noFill/>
          <a:ln w="0">
            <a:noFill/>
          </a:ln>
        </p:spPr>
        <p:txBody>
          <a:bodyPr lIns="81720" rIns="81720" tIns="42480" bIns="42480" anchor="ctr">
            <a:noAutofit/>
          </a:bodyPr>
          <a:p>
            <a:pPr algn="ctr">
              <a:lnSpc>
                <a:spcPct val="97000"/>
              </a:lnSpc>
              <a:buNone/>
            </a:pPr>
            <a:r>
              <a:rPr b="1" lang="en-US" sz="2400" spc="-1" strike="noStrike">
                <a:solidFill>
                  <a:srgbClr val="000000"/>
                </a:solidFill>
                <a:latin typeface="Calibri"/>
                <a:ea typeface="Calibri"/>
              </a:rPr>
              <a:t>Q1.</a:t>
            </a:r>
            <a:r>
              <a:rPr b="0" lang="en-US" sz="2400" spc="-1" strike="noStrike">
                <a:solidFill>
                  <a:srgbClr val="000000"/>
                </a:solidFill>
                <a:latin typeface="Calibri"/>
                <a:ea typeface="Calibri"/>
              </a:rPr>
              <a:t>To reveal the hidden scope of the variable which operator is used?</a:t>
            </a:r>
            <a:br>
              <a:rPr sz="2400"/>
            </a:br>
            <a:endParaRPr b="0" lang="en-IN" sz="2400" spc="-1" strike="noStrike">
              <a:latin typeface="Arial"/>
            </a:endParaRPr>
          </a:p>
        </p:txBody>
      </p:sp>
      <p:sp>
        <p:nvSpPr>
          <p:cNvPr id="339"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527040" indent="-457200">
              <a:lnSpc>
                <a:spcPct val="97000"/>
              </a:lnSpc>
              <a:buClr>
                <a:srgbClr val="000000"/>
              </a:buClr>
              <a:buFont typeface="Arial"/>
              <a:buAutoNum type="arabicPeriod"/>
            </a:pPr>
            <a:r>
              <a:rPr b="1" lang="en-US" sz="2500" spc="-1" strike="noStrike">
                <a:solidFill>
                  <a:srgbClr val="000000"/>
                </a:solidFill>
                <a:latin typeface="Calibri"/>
                <a:ea typeface="Calibri"/>
              </a:rPr>
              <a:t>Scope Resolution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Address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Assignment operator</a:t>
            </a:r>
            <a:endParaRPr b="0" lang="en-IN" sz="2500" spc="-1" strike="noStrike">
              <a:latin typeface="Arial"/>
            </a:endParaRPr>
          </a:p>
          <a:p>
            <a:pPr marL="527040" indent="-457200">
              <a:lnSpc>
                <a:spcPct val="97000"/>
              </a:lnSpc>
              <a:buClr>
                <a:srgbClr val="000000"/>
              </a:buClr>
              <a:buFont typeface="Arial"/>
              <a:buAutoNum type="arabicPeriod"/>
            </a:pPr>
            <a:r>
              <a:rPr b="0" lang="en-US" sz="2500" spc="-1" strike="noStrike">
                <a:solidFill>
                  <a:srgbClr val="000000"/>
                </a:solidFill>
                <a:latin typeface="Calibri"/>
                <a:ea typeface="Calibri"/>
              </a:rPr>
              <a:t> </a:t>
            </a:r>
            <a:r>
              <a:rPr b="0" lang="en-US" sz="2500" spc="-1" strike="noStrike">
                <a:solidFill>
                  <a:srgbClr val="000000"/>
                </a:solidFill>
                <a:latin typeface="Calibri"/>
                <a:ea typeface="Calibri"/>
              </a:rPr>
              <a:t>Pointer operator</a:t>
            </a:r>
            <a:endParaRPr b="0" lang="en-IN" sz="25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40"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2800" spc="-1" strike="noStrike">
                <a:solidFill>
                  <a:srgbClr val="000000"/>
                </a:solidFill>
                <a:latin typeface="Calibri"/>
                <a:ea typeface="Calibri"/>
              </a:rPr>
              <a:t>Q2.</a:t>
            </a:r>
            <a:r>
              <a:rPr b="0" lang="en-US" sz="2800" spc="-1" strike="noStrike">
                <a:solidFill>
                  <a:srgbClr val="000000"/>
                </a:solidFill>
                <a:latin typeface="Calibri"/>
                <a:ea typeface="Calibri"/>
              </a:rPr>
              <a:t>What is the output of the following code snippet?</a:t>
            </a:r>
            <a:endParaRPr b="0" lang="en-IN" sz="2800" spc="-1" strike="noStrike">
              <a:latin typeface="Arial"/>
            </a:endParaRPr>
          </a:p>
        </p:txBody>
      </p:sp>
      <p:sp>
        <p:nvSpPr>
          <p:cNvPr id="342"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1" lang="en-US" sz="1400" spc="-1" strike="noStrike">
                <a:solidFill>
                  <a:srgbClr val="000000"/>
                </a:solidFill>
                <a:latin typeface="Calibri"/>
                <a:ea typeface="Calibri"/>
              </a:rPr>
              <a:t>#include &lt;iostream&gt;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using namespace std;</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int x = 1, y = 2, z = 3;</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int main()</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int x = 10;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float y = 20;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int z = 100;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return 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endParaRPr b="0" lang="en-IN" sz="24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43"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2000" spc="-1" strike="noStrike">
                <a:solidFill>
                  <a:srgbClr val="000000"/>
                </a:solidFill>
                <a:latin typeface="Calibri"/>
                <a:ea typeface="Calibri"/>
              </a:rPr>
              <a:t>A). x =1 y = 2 z = 3 x =1 y = 2 z = 3 x =1 y = 2 z = 100</a:t>
            </a:r>
            <a:endParaRPr b="0" lang="en-IN" sz="2000" spc="-1" strike="noStrike">
              <a:latin typeface="Arial"/>
            </a:endParaRPr>
          </a:p>
          <a:p>
            <a:pPr marL="457200" indent="-387360">
              <a:lnSpc>
                <a:spcPct val="97000"/>
              </a:lnSpc>
              <a:buNone/>
              <a:tabLst>
                <a:tab algn="l" pos="0"/>
              </a:tabLst>
            </a:pPr>
            <a:endParaRPr b="0" lang="en-IN" sz="2000" spc="-1" strike="noStrike">
              <a:latin typeface="Arial"/>
            </a:endParaRPr>
          </a:p>
          <a:p>
            <a:pPr marL="457200" indent="-387360">
              <a:lnSpc>
                <a:spcPct val="97000"/>
              </a:lnSpc>
              <a:buNone/>
              <a:tabLst>
                <a:tab algn="l" pos="0"/>
              </a:tabLst>
            </a:pPr>
            <a:r>
              <a:rPr b="0" lang="en-US" sz="2000" spc="-1" strike="noStrike">
                <a:solidFill>
                  <a:srgbClr val="000000"/>
                </a:solidFill>
                <a:latin typeface="Calibri"/>
                <a:ea typeface="Calibri"/>
              </a:rPr>
              <a:t>B). x =1 y = 2 z = 3 x =10 y = 20 z = 3 x =1 y = 2 z = 100</a:t>
            </a:r>
            <a:endParaRPr b="0" lang="en-IN" sz="2000" spc="-1" strike="noStrike">
              <a:latin typeface="Arial"/>
            </a:endParaRPr>
          </a:p>
          <a:p>
            <a:pPr marL="457200" indent="-387360">
              <a:lnSpc>
                <a:spcPct val="97000"/>
              </a:lnSpc>
              <a:buNone/>
              <a:tabLst>
                <a:tab algn="l" pos="0"/>
              </a:tabLst>
            </a:pPr>
            <a:endParaRPr b="0" lang="en-IN" sz="2000" spc="-1" strike="noStrike">
              <a:latin typeface="Arial"/>
            </a:endParaRPr>
          </a:p>
          <a:p>
            <a:pPr marL="457200" indent="-387360">
              <a:lnSpc>
                <a:spcPct val="97000"/>
              </a:lnSpc>
              <a:buNone/>
              <a:tabLst>
                <a:tab algn="l" pos="0"/>
              </a:tabLst>
            </a:pPr>
            <a:r>
              <a:rPr b="0" lang="en-US" sz="2000" spc="-1" strike="noStrike">
                <a:solidFill>
                  <a:srgbClr val="000000"/>
                </a:solidFill>
                <a:latin typeface="Calibri"/>
                <a:ea typeface="Calibri"/>
              </a:rPr>
              <a:t>C).  x =1 y = 2 z = 3 x =1 y = 2 z = 3 x =10 y = 20 z = 100</a:t>
            </a:r>
            <a:endParaRPr b="0" lang="en-IN" sz="2000" spc="-1" strike="noStrike">
              <a:latin typeface="Arial"/>
            </a:endParaRPr>
          </a:p>
          <a:p>
            <a:pPr marL="457200" indent="-387360">
              <a:lnSpc>
                <a:spcPct val="97000"/>
              </a:lnSpc>
              <a:buNone/>
              <a:tabLst>
                <a:tab algn="l" pos="0"/>
              </a:tabLst>
            </a:pPr>
            <a:r>
              <a:rPr b="0" lang="en-US" sz="2000" spc="-1" strike="noStrike">
                <a:solidFill>
                  <a:srgbClr val="000000"/>
                </a:solidFill>
                <a:latin typeface="Calibri"/>
                <a:ea typeface="Calibri"/>
              </a:rPr>
              <a:t>D).  x =1 y = 2 z = 3 x =10 y = 20 z = 3 x =10 y = 20 z = 100</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2800" spc="-1" strike="noStrike">
                <a:solidFill>
                  <a:srgbClr val="000000"/>
                </a:solidFill>
                <a:latin typeface="Calibri"/>
                <a:ea typeface="Calibri"/>
              </a:rPr>
              <a:t>Q2.</a:t>
            </a:r>
            <a:r>
              <a:rPr b="0" lang="en-US" sz="2800" spc="-1" strike="noStrike">
                <a:solidFill>
                  <a:srgbClr val="000000"/>
                </a:solidFill>
                <a:latin typeface="Calibri"/>
                <a:ea typeface="Calibri"/>
              </a:rPr>
              <a:t>What is the output of the following code snippet?</a:t>
            </a:r>
            <a:endParaRPr b="0" lang="en-IN" sz="2800" spc="-1" strike="noStrike">
              <a:latin typeface="Arial"/>
            </a:endParaRPr>
          </a:p>
        </p:txBody>
      </p:sp>
      <p:sp>
        <p:nvSpPr>
          <p:cNvPr id="345"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1" lang="en-US" sz="1400" spc="-1" strike="noStrike">
                <a:solidFill>
                  <a:srgbClr val="000000"/>
                </a:solidFill>
                <a:latin typeface="Calibri"/>
                <a:ea typeface="Calibri"/>
              </a:rPr>
              <a:t>#include &lt;iostream&gt;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using namespace std;</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int x = 1, y = 2, z = 3;</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int main()</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int x = 10;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float y = 20;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int z = 100;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cout&lt;&lt;” x =”&lt;&lt;x&lt;&lt;” y = ” &lt;&lt;y&lt;&lt;” z = “&lt;&lt; z&lt;&lt;endl;</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    </a:t>
            </a: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return 0;</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endParaRPr b="0" lang="en-IN" sz="24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46"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2000" spc="-1" strike="noStrike">
                <a:solidFill>
                  <a:srgbClr val="000000"/>
                </a:solidFill>
                <a:latin typeface="Calibri"/>
                <a:ea typeface="Calibri"/>
              </a:rPr>
              <a:t>A). x =1 y = 2 z = 3 x =1 y = 2 z = 3 x =1 y = 2 z = 100</a:t>
            </a:r>
            <a:endParaRPr b="0" lang="en-IN" sz="2000" spc="-1" strike="noStrike">
              <a:latin typeface="Arial"/>
            </a:endParaRPr>
          </a:p>
          <a:p>
            <a:pPr marL="457200" indent="-387360">
              <a:lnSpc>
                <a:spcPct val="97000"/>
              </a:lnSpc>
              <a:buNone/>
              <a:tabLst>
                <a:tab algn="l" pos="0"/>
              </a:tabLst>
            </a:pPr>
            <a:endParaRPr b="0" lang="en-IN" sz="2000" spc="-1" strike="noStrike">
              <a:latin typeface="Arial"/>
            </a:endParaRPr>
          </a:p>
          <a:p>
            <a:pPr marL="457200" indent="-387360">
              <a:lnSpc>
                <a:spcPct val="97000"/>
              </a:lnSpc>
              <a:buNone/>
              <a:tabLst>
                <a:tab algn="l" pos="0"/>
              </a:tabLst>
            </a:pPr>
            <a:r>
              <a:rPr b="0" lang="en-US" sz="2000" spc="-1" strike="noStrike">
                <a:solidFill>
                  <a:srgbClr val="000000"/>
                </a:solidFill>
                <a:latin typeface="Calibri"/>
                <a:ea typeface="Calibri"/>
              </a:rPr>
              <a:t>B). x =1 y = 2 z = 3 x =10 y = 20 z = 3 x =1 y = 2 z = 100</a:t>
            </a:r>
            <a:endParaRPr b="0" lang="en-IN" sz="2000" spc="-1" strike="noStrike">
              <a:latin typeface="Arial"/>
            </a:endParaRPr>
          </a:p>
          <a:p>
            <a:pPr marL="457200" indent="-387360">
              <a:lnSpc>
                <a:spcPct val="97000"/>
              </a:lnSpc>
              <a:buNone/>
              <a:tabLst>
                <a:tab algn="l" pos="0"/>
              </a:tabLst>
            </a:pPr>
            <a:endParaRPr b="0" lang="en-IN" sz="2000" spc="-1" strike="noStrike">
              <a:latin typeface="Arial"/>
            </a:endParaRPr>
          </a:p>
          <a:p>
            <a:pPr marL="457200" indent="-387360">
              <a:lnSpc>
                <a:spcPct val="97000"/>
              </a:lnSpc>
              <a:buNone/>
              <a:tabLst>
                <a:tab algn="l" pos="0"/>
              </a:tabLst>
            </a:pPr>
            <a:r>
              <a:rPr b="1" lang="en-US" sz="2000" spc="-1" strike="noStrike">
                <a:solidFill>
                  <a:srgbClr val="000000"/>
                </a:solidFill>
                <a:latin typeface="Calibri"/>
                <a:ea typeface="Calibri"/>
              </a:rPr>
              <a:t>C).  x =1 y = 2 z = 3 x =1 y = 2 z = 3 x =10 y = 20 z = 100</a:t>
            </a:r>
            <a:endParaRPr b="0" lang="en-IN" sz="2000" spc="-1" strike="noStrike">
              <a:latin typeface="Arial"/>
            </a:endParaRPr>
          </a:p>
          <a:p>
            <a:pPr marL="457200" indent="-387360">
              <a:lnSpc>
                <a:spcPct val="97000"/>
              </a:lnSpc>
              <a:buNone/>
              <a:tabLst>
                <a:tab algn="l" pos="0"/>
              </a:tabLst>
            </a:pPr>
            <a:r>
              <a:rPr b="0" lang="en-US" sz="2000" spc="-1" strike="noStrike">
                <a:solidFill>
                  <a:srgbClr val="000000"/>
                </a:solidFill>
                <a:latin typeface="Calibri"/>
                <a:ea typeface="Calibri"/>
              </a:rPr>
              <a:t>D).  x =1 y = 2 z = 3 x =10 y = 20 z = 3 x =10 y = 20 z = 100</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387000" y="568440"/>
            <a:ext cx="8104680" cy="1021320"/>
          </a:xfrm>
          <a:prstGeom prst="rect">
            <a:avLst/>
          </a:prstGeom>
          <a:noFill/>
          <a:ln w="0">
            <a:noFill/>
          </a:ln>
        </p:spPr>
        <p:txBody>
          <a:bodyPr lIns="81720" rIns="81720" tIns="42480" bIns="42480" anchor="ctr">
            <a:noAutofit/>
          </a:bodyPr>
          <a:p>
            <a:pPr algn="ctr">
              <a:lnSpc>
                <a:spcPct val="97000"/>
              </a:lnSpc>
              <a:buNone/>
            </a:pPr>
            <a:r>
              <a:rPr b="0" lang="en-US" sz="2800" spc="-1" strike="noStrike">
                <a:solidFill>
                  <a:srgbClr val="000000"/>
                </a:solidFill>
                <a:latin typeface="Calibri"/>
                <a:ea typeface="Calibri"/>
              </a:rPr>
              <a:t>C++ Friend function</a:t>
            </a:r>
            <a:br>
              <a:rPr sz="2800"/>
            </a:br>
            <a:endParaRPr b="0" lang="en-IN" sz="2800" spc="-1" strike="noStrike">
              <a:latin typeface="Arial"/>
            </a:endParaRPr>
          </a:p>
        </p:txBody>
      </p:sp>
      <p:sp>
        <p:nvSpPr>
          <p:cNvPr id="348"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If a function is defined as a friend function in C++, then the protected and private data of a class can be accessed using the function.</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By using the keyword friend compiler knows the given function is a friend function.</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For accessing the data, the declaration of a friend function should be done inside the body of a class starting with the keyword friend.</a:t>
            </a:r>
            <a:endParaRPr b="0" lang="en-IN" sz="24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302400" y="835920"/>
            <a:ext cx="8104680" cy="1021320"/>
          </a:xfrm>
          <a:prstGeom prst="rect">
            <a:avLst/>
          </a:prstGeom>
          <a:noFill/>
          <a:ln w="0">
            <a:noFill/>
          </a:ln>
        </p:spPr>
        <p:txBody>
          <a:bodyPr lIns="81720" rIns="81720" tIns="42480" bIns="42480" anchor="ctr">
            <a:noAutofit/>
          </a:bodyPr>
          <a:p>
            <a:pPr algn="ctr">
              <a:lnSpc>
                <a:spcPct val="97000"/>
              </a:lnSpc>
              <a:buNone/>
            </a:pPr>
            <a:r>
              <a:rPr b="0" lang="en-US" sz="3200" spc="-1" strike="noStrike">
                <a:solidFill>
                  <a:srgbClr val="000000"/>
                </a:solidFill>
                <a:latin typeface="Calibri"/>
                <a:ea typeface="Calibri"/>
              </a:rPr>
              <a:t>Declaration of friend function in C++</a:t>
            </a:r>
            <a:br>
              <a:rPr sz="3200"/>
            </a:br>
            <a:endParaRPr b="0" lang="en-IN" sz="3200" spc="-1" strike="noStrike">
              <a:latin typeface="Arial"/>
            </a:endParaRPr>
          </a:p>
        </p:txBody>
      </p:sp>
      <p:sp>
        <p:nvSpPr>
          <p:cNvPr id="350" name="PlaceHolder 2"/>
          <p:cNvSpPr>
            <a:spLocks noGrp="1"/>
          </p:cNvSpPr>
          <p:nvPr>
            <p:ph/>
          </p:nvPr>
        </p:nvSpPr>
        <p:spPr>
          <a:xfrm>
            <a:off x="190080" y="24541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1" lang="en-US" sz="2900" spc="-1" strike="noStrike">
                <a:solidFill>
                  <a:srgbClr val="000000"/>
                </a:solidFill>
                <a:latin typeface="Calibri"/>
                <a:ea typeface="Calibri"/>
              </a:rPr>
              <a:t>class</a:t>
            </a:r>
            <a:r>
              <a:rPr b="0" lang="en-US" sz="2900" spc="-1" strike="noStrike">
                <a:solidFill>
                  <a:srgbClr val="000000"/>
                </a:solidFill>
                <a:latin typeface="Calibri"/>
                <a:ea typeface="Calibri"/>
              </a:rPr>
              <a:t> class_name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r>
              <a:rPr b="1" lang="en-US" sz="2900" spc="-1" strike="noStrike">
                <a:solidFill>
                  <a:srgbClr val="000000"/>
                </a:solidFill>
                <a:latin typeface="Calibri"/>
                <a:ea typeface="Calibri"/>
              </a:rPr>
              <a:t>friend</a:t>
            </a:r>
            <a:r>
              <a:rPr b="0" lang="en-US" sz="2900" spc="-1" strike="noStrike">
                <a:solidFill>
                  <a:srgbClr val="000000"/>
                </a:solidFill>
                <a:latin typeface="Calibri"/>
                <a:ea typeface="Calibri"/>
              </a:rPr>
              <a:t> data_type function_name(argument/s);            // syntax of friend function.  </a:t>
            </a:r>
            <a:endParaRPr b="0" lang="en-IN" sz="2900" spc="-1" strike="noStrike">
              <a:latin typeface="Arial"/>
            </a:endParaRPr>
          </a:p>
          <a:p>
            <a:pPr marL="457200" indent="-343080">
              <a:lnSpc>
                <a:spcPct val="97000"/>
              </a:lnSpc>
              <a:buNone/>
              <a:tabLst>
                <a:tab algn="l" pos="0"/>
              </a:tabLst>
            </a:pPr>
            <a:r>
              <a:rPr b="0" lang="en-US" sz="2900" spc="-1" strike="noStrike">
                <a:solidFill>
                  <a:srgbClr val="000000"/>
                </a:solidFill>
                <a:latin typeface="Calibri"/>
                <a:ea typeface="Calibri"/>
              </a:rPr>
              <a:t>}; </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3200" spc="-1" strike="noStrike">
                <a:solidFill>
                  <a:srgbClr val="000000"/>
                </a:solidFill>
                <a:latin typeface="Calibri"/>
                <a:ea typeface="Calibri"/>
              </a:rPr>
              <a:t>Characteristics of a Friend function:</a:t>
            </a:r>
            <a:endParaRPr b="0" lang="en-IN" sz="3200" spc="-1" strike="noStrike">
              <a:latin typeface="Arial"/>
            </a:endParaRPr>
          </a:p>
        </p:txBody>
      </p:sp>
      <p:sp>
        <p:nvSpPr>
          <p:cNvPr id="352"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The function is not in the scope of the class to which it has been declared as a friend.</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It cannot be called using the object as it is not in the scope of that class.</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It can be invoked like a normal function without using the object.</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It cannot access the member names directly and has to use an object name and dot membership operator with the member name.</a:t>
            </a:r>
            <a:endParaRPr b="0" lang="en-IN" sz="2400" spc="-1" strike="noStrike">
              <a:latin typeface="Arial"/>
            </a:endParaRPr>
          </a:p>
          <a:p>
            <a:pPr marL="457200" indent="-343080">
              <a:lnSpc>
                <a:spcPct val="97000"/>
              </a:lnSpc>
              <a:buClr>
                <a:srgbClr val="000000"/>
              </a:buClr>
              <a:buFont typeface="Times New Roman"/>
              <a:buChar char="•"/>
            </a:pPr>
            <a:r>
              <a:rPr b="0" lang="en-US" sz="2400" spc="-1" strike="noStrike">
                <a:solidFill>
                  <a:srgbClr val="000000"/>
                </a:solidFill>
                <a:latin typeface="Calibri"/>
                <a:ea typeface="Calibri"/>
              </a:rPr>
              <a:t>It can be declared either in the private or the public part.</a:t>
            </a:r>
            <a:endParaRPr b="0" lang="en-IN" sz="24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friend function Example</a:t>
            </a:r>
            <a:br>
              <a:rPr sz="4000"/>
            </a:br>
            <a:endParaRPr b="0" lang="en-IN" sz="4000" spc="-1" strike="noStrike">
              <a:latin typeface="Arial"/>
            </a:endParaRPr>
          </a:p>
        </p:txBody>
      </p:sp>
      <p:sp>
        <p:nvSpPr>
          <p:cNvPr id="354"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800" spc="-1" strike="noStrike">
                <a:solidFill>
                  <a:srgbClr val="000000"/>
                </a:solidFill>
                <a:latin typeface="Calibri"/>
                <a:ea typeface="Calibri"/>
              </a:rPr>
              <a:t>#include &lt;iostream&gt;    </a:t>
            </a:r>
            <a:endParaRPr b="0" lang="en-IN" sz="1800" spc="-1" strike="noStrike">
              <a:latin typeface="Arial"/>
            </a:endParaRPr>
          </a:p>
          <a:p>
            <a:pPr marL="457200" indent="-387360">
              <a:lnSpc>
                <a:spcPct val="97000"/>
              </a:lnSpc>
              <a:buNone/>
              <a:tabLst>
                <a:tab algn="l" pos="0"/>
              </a:tabLst>
            </a:pPr>
            <a:r>
              <a:rPr b="1" lang="en-US" sz="1800" spc="-1" strike="noStrike">
                <a:solidFill>
                  <a:srgbClr val="000000"/>
                </a:solidFill>
                <a:latin typeface="Calibri"/>
                <a:ea typeface="Calibri"/>
              </a:rPr>
              <a:t>using</a:t>
            </a: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namespace</a:t>
            </a:r>
            <a:r>
              <a:rPr b="0" lang="en-US" sz="1800" spc="-1" strike="noStrike">
                <a:solidFill>
                  <a:srgbClr val="000000"/>
                </a:solidFill>
                <a:latin typeface="Calibri"/>
                <a:ea typeface="Calibri"/>
              </a:rPr>
              <a:t> std;    </a:t>
            </a:r>
            <a:endParaRPr b="0" lang="en-IN" sz="1800" spc="-1" strike="noStrike">
              <a:latin typeface="Arial"/>
            </a:endParaRPr>
          </a:p>
          <a:p>
            <a:pPr marL="457200" indent="-387360">
              <a:lnSpc>
                <a:spcPct val="97000"/>
              </a:lnSpc>
              <a:buNone/>
              <a:tabLst>
                <a:tab algn="l" pos="0"/>
              </a:tabLst>
            </a:pPr>
            <a:r>
              <a:rPr b="1" lang="en-US" sz="1800" spc="-1" strike="noStrike">
                <a:solidFill>
                  <a:srgbClr val="000000"/>
                </a:solidFill>
                <a:latin typeface="Calibri"/>
                <a:ea typeface="Calibri"/>
              </a:rPr>
              <a:t>class</a:t>
            </a:r>
            <a:r>
              <a:rPr b="0" lang="en-US" sz="1800" spc="-1" strike="noStrike">
                <a:solidFill>
                  <a:srgbClr val="000000"/>
                </a:solidFill>
                <a:latin typeface="Calibri"/>
                <a:ea typeface="Calibri"/>
              </a:rPr>
              <a:t> Box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private</a:t>
            </a: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int</a:t>
            </a:r>
            <a:r>
              <a:rPr b="0" lang="en-US" sz="1800" spc="-1" strike="noStrike">
                <a:solidFill>
                  <a:srgbClr val="000000"/>
                </a:solidFill>
                <a:latin typeface="Calibri"/>
                <a:ea typeface="Calibri"/>
              </a:rPr>
              <a:t> length;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public</a:t>
            </a: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Box(): length(0) { }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friend</a:t>
            </a: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int</a:t>
            </a:r>
            <a:r>
              <a:rPr b="0" lang="en-US" sz="1800" spc="-1" strike="noStrike">
                <a:solidFill>
                  <a:srgbClr val="000000"/>
                </a:solidFill>
                <a:latin typeface="Calibri"/>
                <a:ea typeface="Calibri"/>
              </a:rPr>
              <a:t> printLength(Box); //friend  function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1" lang="en-US" sz="1800" spc="-1" strike="noStrike">
                <a:solidFill>
                  <a:srgbClr val="000000"/>
                </a:solidFill>
                <a:latin typeface="Calibri"/>
                <a:ea typeface="Calibri"/>
              </a:rPr>
              <a:t>int</a:t>
            </a:r>
            <a:r>
              <a:rPr b="0" lang="en-US" sz="1800" spc="-1" strike="noStrike">
                <a:solidFill>
                  <a:srgbClr val="000000"/>
                </a:solidFill>
                <a:latin typeface="Calibri"/>
                <a:ea typeface="Calibri"/>
              </a:rPr>
              <a:t> printLength(Box b)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b.length += 10;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return</a:t>
            </a:r>
            <a:r>
              <a:rPr b="0" lang="en-US" sz="1800" spc="-1" strike="noStrike">
                <a:solidFill>
                  <a:srgbClr val="000000"/>
                </a:solidFill>
                <a:latin typeface="Calibri"/>
                <a:ea typeface="Calibri"/>
              </a:rPr>
              <a:t> b.length;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55"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1" lang="en-US" sz="1800" spc="-1" strike="noStrike">
                <a:solidFill>
                  <a:srgbClr val="000000"/>
                </a:solidFill>
                <a:latin typeface="Calibri"/>
                <a:ea typeface="Calibri"/>
              </a:rPr>
              <a:t>int</a:t>
            </a:r>
            <a:r>
              <a:rPr b="0" lang="en-US" sz="1800" spc="-1" strike="noStrike">
                <a:solidFill>
                  <a:srgbClr val="000000"/>
                </a:solidFill>
                <a:latin typeface="Calibri"/>
                <a:ea typeface="Calibri"/>
              </a:rPr>
              <a:t> main()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Box b;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cout&lt;&lt;"Length of box: "&lt;&lt; printLength(b)&lt;&lt;endl;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r>
              <a:rPr b="1" lang="en-US" sz="1800" spc="-1" strike="noStrike">
                <a:solidFill>
                  <a:srgbClr val="000000"/>
                </a:solidFill>
                <a:latin typeface="Calibri"/>
                <a:ea typeface="Calibri"/>
              </a:rPr>
              <a:t>return</a:t>
            </a:r>
            <a:r>
              <a:rPr b="0" lang="en-US" sz="1800" spc="-1" strike="noStrike">
                <a:solidFill>
                  <a:srgbClr val="000000"/>
                </a:solidFill>
                <a:latin typeface="Calibri"/>
                <a:ea typeface="Calibri"/>
              </a:rPr>
              <a:t> 0;    </a:t>
            </a:r>
            <a:endParaRPr b="0" lang="en-IN" sz="18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  </a:t>
            </a:r>
            <a:endParaRPr b="0" lang="en-IN" sz="1800" spc="-1" strike="noStrike">
              <a:latin typeface="Arial"/>
            </a:endParaRPr>
          </a:p>
          <a:p>
            <a:pPr marL="457200" indent="-387360">
              <a:lnSpc>
                <a:spcPct val="97000"/>
              </a:lnSpc>
              <a:buClr>
                <a:srgbClr val="000000"/>
              </a:buClr>
              <a:buFont typeface="Times New Roman"/>
              <a:buChar char="•"/>
              <a:tabLst>
                <a:tab algn="l" pos="0"/>
              </a:tabLst>
            </a:pPr>
            <a:r>
              <a:rPr b="1" lang="en-US" sz="2500" spc="-1" strike="noStrike">
                <a:solidFill>
                  <a:srgbClr val="000000"/>
                </a:solidFill>
                <a:latin typeface="Calibri"/>
                <a:ea typeface="Calibri"/>
              </a:rPr>
              <a:t>Output:</a:t>
            </a:r>
            <a:endParaRPr b="0" lang="en-IN" sz="2500" spc="-1" strike="noStrike">
              <a:latin typeface="Arial"/>
            </a:endParaRPr>
          </a:p>
          <a:p>
            <a:pPr marL="457200" indent="-387360">
              <a:lnSpc>
                <a:spcPct val="97000"/>
              </a:lnSpc>
              <a:buClr>
                <a:srgbClr val="000000"/>
              </a:buClr>
              <a:buFont typeface="Times New Roman"/>
              <a:buChar char="•"/>
              <a:tabLst>
                <a:tab algn="l" pos="0"/>
              </a:tabLst>
            </a:pPr>
            <a:r>
              <a:rPr b="0" lang="en-US" sz="2500" spc="-1" strike="noStrike">
                <a:solidFill>
                  <a:srgbClr val="000000"/>
                </a:solidFill>
                <a:latin typeface="Calibri"/>
                <a:ea typeface="Calibri"/>
              </a:rPr>
              <a:t>Length of box: 10 </a:t>
            </a:r>
            <a:endParaRPr b="0" lang="en-IN" sz="2500" spc="-1" strike="noStrike">
              <a:latin typeface="Arial"/>
            </a:endParaRPr>
          </a:p>
          <a:p>
            <a:pPr marL="457200" indent="-387360">
              <a:lnSpc>
                <a:spcPct val="97000"/>
              </a:lnSpc>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704880"/>
            <a:ext cx="8228520" cy="43200"/>
          </a:xfrm>
          <a:prstGeom prst="rect">
            <a:avLst/>
          </a:prstGeom>
          <a:noFill/>
          <a:ln w="0">
            <a:noFill/>
          </a:ln>
        </p:spPr>
        <p:txBody>
          <a:bodyPr lIns="81720" rIns="81720" tIns="21600" bIns="21600" anchor="ctr">
            <a:normAutofit/>
          </a:bodyPr>
          <a:p>
            <a:pPr algn="ctr">
              <a:buNone/>
            </a:pPr>
            <a:endParaRPr b="0" lang="en-IN" sz="4400" spc="-1" strike="noStrike">
              <a:latin typeface="Arial"/>
            </a:endParaRPr>
          </a:p>
        </p:txBody>
      </p:sp>
      <p:sp>
        <p:nvSpPr>
          <p:cNvPr id="188" name="PlaceHolder 2"/>
          <p:cNvSpPr>
            <a:spLocks noGrp="1"/>
          </p:cNvSpPr>
          <p:nvPr>
            <p:ph/>
          </p:nvPr>
        </p:nvSpPr>
        <p:spPr>
          <a:xfrm>
            <a:off x="457200" y="857160"/>
            <a:ext cx="8228520" cy="5466240"/>
          </a:xfrm>
          <a:prstGeom prst="rect">
            <a:avLst/>
          </a:prstGeom>
          <a:noFill/>
          <a:ln w="0">
            <a:noFill/>
          </a:ln>
        </p:spPr>
        <p:txBody>
          <a:bodyPr lIns="0" rIns="0" tIns="157320" bIns="0" anchor="t">
            <a:normAutofit fontScale="75000"/>
          </a:bodyPr>
          <a:p>
            <a:pPr marL="274320" indent="-274320">
              <a:lnSpc>
                <a:spcPct val="97000"/>
              </a:lnSpc>
              <a:buNone/>
              <a:tabLst>
                <a:tab algn="l" pos="0"/>
              </a:tabLst>
            </a:pP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#include&lt;conio.h&gt;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sum(int, int);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main()</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a=10,b=20;</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c=sum(a,b);</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/*actual arguments</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Cout&lt;&lt;“sum is” &lt;&lt; c;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getch();</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sum(int x, int y)</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/*formal arguments</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int s;</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s=x+y;</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return(s);</a:t>
            </a:r>
            <a:r>
              <a:rPr b="1" lang="en-US" sz="2800" spc="-1" strike="noStrike">
                <a:solidFill>
                  <a:srgbClr val="000000"/>
                </a:solidFill>
                <a:latin typeface="Calibri"/>
                <a:ea typeface="Calibri"/>
              </a:rPr>
              <a:t>	</a:t>
            </a:r>
            <a:r>
              <a:rPr b="1" lang="en-US" sz="2800" spc="-1" strike="noStrike">
                <a:solidFill>
                  <a:srgbClr val="000000"/>
                </a:solidFill>
                <a:latin typeface="Calibri"/>
                <a:ea typeface="Calibri"/>
              </a:rPr>
              <a:t>                /*return value</a:t>
            </a:r>
            <a:endParaRPr b="0" lang="en-IN" sz="2800" spc="-1" strike="noStrike">
              <a:latin typeface="Arial"/>
            </a:endParaRPr>
          </a:p>
          <a:p>
            <a:pPr marL="274320" indent="-274320">
              <a:lnSpc>
                <a:spcPct val="97000"/>
              </a:lnSpc>
              <a:buNone/>
              <a:tabLst>
                <a:tab algn="l" pos="0"/>
              </a:tabLst>
            </a:pPr>
            <a:r>
              <a:rPr b="1" lang="en-US" sz="2800" spc="-1" strike="noStrike">
                <a:solidFill>
                  <a:srgbClr val="000000"/>
                </a:solidFill>
                <a:latin typeface="Calibri"/>
                <a:ea typeface="Calibri"/>
              </a:rPr>
              <a: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2400" spc="-1" strike="noStrike">
                <a:solidFill>
                  <a:srgbClr val="000000"/>
                </a:solidFill>
                <a:latin typeface="Calibri"/>
                <a:ea typeface="Calibri"/>
              </a:rPr>
              <a:t>Let's see a simple example when the function is friendly to two classes.</a:t>
            </a:r>
            <a:endParaRPr b="0" lang="en-IN" sz="2400" spc="-1" strike="noStrike">
              <a:latin typeface="Arial"/>
            </a:endParaRPr>
          </a:p>
        </p:txBody>
      </p:sp>
      <p:sp>
        <p:nvSpPr>
          <p:cNvPr id="357" name="PlaceHolder 2"/>
          <p:cNvSpPr>
            <a:spLocks noGrp="1"/>
          </p:cNvSpPr>
          <p:nvPr>
            <p:ph/>
          </p:nvPr>
        </p:nvSpPr>
        <p:spPr>
          <a:xfrm>
            <a:off x="456480" y="1604160"/>
            <a:ext cx="3981960" cy="440280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200" spc="-1" strike="noStrike">
                <a:solidFill>
                  <a:srgbClr val="000000"/>
                </a:solidFill>
                <a:latin typeface="Calibri"/>
                <a:ea typeface="Calibri"/>
              </a:rPr>
              <a:t>#include &lt;iostream&gt;  </a:t>
            </a:r>
            <a:endParaRPr b="0" lang="en-IN" sz="1200" spc="-1" strike="noStrike">
              <a:latin typeface="Arial"/>
            </a:endParaRPr>
          </a:p>
          <a:p>
            <a:pPr marL="457200" indent="-387360">
              <a:lnSpc>
                <a:spcPct val="97000"/>
              </a:lnSpc>
              <a:buNone/>
              <a:tabLst>
                <a:tab algn="l" pos="0"/>
              </a:tabLst>
            </a:pPr>
            <a:r>
              <a:rPr b="1" lang="en-US" sz="1200" spc="-1" strike="noStrike">
                <a:solidFill>
                  <a:srgbClr val="000000"/>
                </a:solidFill>
                <a:latin typeface="Calibri"/>
                <a:ea typeface="Calibri"/>
              </a:rPr>
              <a:t>using</a:t>
            </a: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namespace</a:t>
            </a:r>
            <a:r>
              <a:rPr b="0" lang="en-US" sz="1200" spc="-1" strike="noStrike">
                <a:solidFill>
                  <a:srgbClr val="000000"/>
                </a:solidFill>
                <a:latin typeface="Calibri"/>
                <a:ea typeface="Calibri"/>
              </a:rPr>
              <a:t> std;  </a:t>
            </a:r>
            <a:endParaRPr b="0" lang="en-IN" sz="1200" spc="-1" strike="noStrike">
              <a:latin typeface="Arial"/>
            </a:endParaRPr>
          </a:p>
          <a:p>
            <a:pPr marL="457200" indent="-387360">
              <a:lnSpc>
                <a:spcPct val="97000"/>
              </a:lnSpc>
              <a:buNone/>
              <a:tabLst>
                <a:tab algn="l" pos="0"/>
              </a:tabLst>
            </a:pPr>
            <a:r>
              <a:rPr b="1" lang="en-US" sz="1200" spc="-1" strike="noStrike">
                <a:solidFill>
                  <a:srgbClr val="000000"/>
                </a:solidFill>
                <a:latin typeface="Calibri"/>
                <a:ea typeface="Calibri"/>
              </a:rPr>
              <a:t>class</a:t>
            </a:r>
            <a:r>
              <a:rPr b="0" lang="en-US" sz="1200" spc="-1" strike="noStrike">
                <a:solidFill>
                  <a:srgbClr val="000000"/>
                </a:solidFill>
                <a:latin typeface="Calibri"/>
                <a:ea typeface="Calibri"/>
              </a:rPr>
              <a:t> B;          // forward declarartion.  </a:t>
            </a:r>
            <a:endParaRPr b="0" lang="en-IN" sz="1200" spc="-1" strike="noStrike">
              <a:latin typeface="Arial"/>
            </a:endParaRPr>
          </a:p>
          <a:p>
            <a:pPr marL="457200" indent="-387360">
              <a:lnSpc>
                <a:spcPct val="97000"/>
              </a:lnSpc>
              <a:buNone/>
              <a:tabLst>
                <a:tab algn="l" pos="0"/>
              </a:tabLst>
            </a:pPr>
            <a:r>
              <a:rPr b="1" lang="en-US" sz="1200" spc="-1" strike="noStrike">
                <a:solidFill>
                  <a:srgbClr val="000000"/>
                </a:solidFill>
                <a:latin typeface="Calibri"/>
                <a:ea typeface="Calibri"/>
              </a:rPr>
              <a:t>class</a:t>
            </a:r>
            <a:r>
              <a:rPr b="0" lang="en-US" sz="1200" spc="-1" strike="noStrike">
                <a:solidFill>
                  <a:srgbClr val="000000"/>
                </a:solidFill>
                <a:latin typeface="Calibri"/>
                <a:ea typeface="Calibri"/>
              </a:rPr>
              <a:t> A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int</a:t>
            </a:r>
            <a:r>
              <a:rPr b="0" lang="en-US" sz="1200" spc="-1" strike="noStrike">
                <a:solidFill>
                  <a:srgbClr val="000000"/>
                </a:solidFill>
                <a:latin typeface="Calibri"/>
                <a:ea typeface="Calibri"/>
              </a:rPr>
              <a:t> x;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public</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void</a:t>
            </a:r>
            <a:r>
              <a:rPr b="0" lang="en-US" sz="1200" spc="-1" strike="noStrike">
                <a:solidFill>
                  <a:srgbClr val="000000"/>
                </a:solidFill>
                <a:latin typeface="Calibri"/>
                <a:ea typeface="Calibri"/>
              </a:rPr>
              <a:t> setdata(</a:t>
            </a:r>
            <a:r>
              <a:rPr b="1" lang="en-US" sz="1200" spc="-1" strike="noStrike">
                <a:solidFill>
                  <a:srgbClr val="000000"/>
                </a:solidFill>
                <a:latin typeface="Calibri"/>
                <a:ea typeface="Calibri"/>
              </a:rPr>
              <a:t>int</a:t>
            </a:r>
            <a:r>
              <a:rPr b="0" lang="en-US" sz="1200" spc="-1" strike="noStrike">
                <a:solidFill>
                  <a:srgbClr val="000000"/>
                </a:solidFill>
                <a:latin typeface="Calibri"/>
                <a:ea typeface="Calibri"/>
              </a:rPr>
              <a:t> i)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x=i;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friend</a:t>
            </a: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void</a:t>
            </a:r>
            <a:r>
              <a:rPr b="0" lang="en-US" sz="1200" spc="-1" strike="noStrike">
                <a:solidFill>
                  <a:srgbClr val="000000"/>
                </a:solidFill>
                <a:latin typeface="Calibri"/>
                <a:ea typeface="Calibri"/>
              </a:rPr>
              <a:t> min(A,B);         // friend function.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1" lang="en-US" sz="1200" spc="-1" strike="noStrike">
                <a:solidFill>
                  <a:srgbClr val="000000"/>
                </a:solidFill>
                <a:latin typeface="Calibri"/>
                <a:ea typeface="Calibri"/>
              </a:rPr>
              <a:t>class</a:t>
            </a:r>
            <a:r>
              <a:rPr b="0" lang="en-US" sz="1200" spc="-1" strike="noStrike">
                <a:solidFill>
                  <a:srgbClr val="000000"/>
                </a:solidFill>
                <a:latin typeface="Calibri"/>
                <a:ea typeface="Calibri"/>
              </a:rPr>
              <a:t> B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int</a:t>
            </a:r>
            <a:r>
              <a:rPr b="0" lang="en-US" sz="1200" spc="-1" strike="noStrike">
                <a:solidFill>
                  <a:srgbClr val="000000"/>
                </a:solidFill>
                <a:latin typeface="Calibri"/>
                <a:ea typeface="Calibri"/>
              </a:rPr>
              <a:t> y;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public</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void</a:t>
            </a:r>
            <a:r>
              <a:rPr b="0" lang="en-US" sz="1200" spc="-1" strike="noStrike">
                <a:solidFill>
                  <a:srgbClr val="000000"/>
                </a:solidFill>
                <a:latin typeface="Calibri"/>
                <a:ea typeface="Calibri"/>
              </a:rPr>
              <a:t> setdata(</a:t>
            </a:r>
            <a:r>
              <a:rPr b="1" lang="en-US" sz="1200" spc="-1" strike="noStrike">
                <a:solidFill>
                  <a:srgbClr val="000000"/>
                </a:solidFill>
                <a:latin typeface="Calibri"/>
                <a:ea typeface="Calibri"/>
              </a:rPr>
              <a:t>int</a:t>
            </a:r>
            <a:r>
              <a:rPr b="0" lang="en-US" sz="1200" spc="-1" strike="noStrike">
                <a:solidFill>
                  <a:srgbClr val="000000"/>
                </a:solidFill>
                <a:latin typeface="Calibri"/>
                <a:ea typeface="Calibri"/>
              </a:rPr>
              <a:t> i)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y=i;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friend</a:t>
            </a:r>
            <a:r>
              <a:rPr b="0" lang="en-US" sz="1200" spc="-1" strike="noStrike">
                <a:solidFill>
                  <a:srgbClr val="000000"/>
                </a:solidFill>
                <a:latin typeface="Calibri"/>
                <a:ea typeface="Calibri"/>
              </a:rPr>
              <a:t> </a:t>
            </a:r>
            <a:r>
              <a:rPr b="1" lang="en-US" sz="1200" spc="-1" strike="noStrike">
                <a:solidFill>
                  <a:srgbClr val="000000"/>
                </a:solidFill>
                <a:latin typeface="Calibri"/>
                <a:ea typeface="Calibri"/>
              </a:rPr>
              <a:t>void</a:t>
            </a:r>
            <a:r>
              <a:rPr b="0" lang="en-US" sz="1200" spc="-1" strike="noStrike">
                <a:solidFill>
                  <a:srgbClr val="000000"/>
                </a:solidFill>
                <a:latin typeface="Calibri"/>
                <a:ea typeface="Calibri"/>
              </a:rPr>
              <a:t> min(A,B);                    // friend function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58" name="PlaceHolder 3"/>
          <p:cNvSpPr>
            <a:spLocks noGrp="1"/>
          </p:cNvSpPr>
          <p:nvPr>
            <p:ph/>
          </p:nvPr>
        </p:nvSpPr>
        <p:spPr>
          <a:xfrm>
            <a:off x="4577760" y="1604160"/>
            <a:ext cx="3983400" cy="4402800"/>
          </a:xfrm>
          <a:prstGeom prst="rect">
            <a:avLst/>
          </a:prstGeom>
          <a:noFill/>
          <a:ln w="0">
            <a:noFill/>
          </a:ln>
        </p:spPr>
        <p:txBody>
          <a:bodyPr lIns="0" rIns="0" tIns="157320" bIns="0" anchor="t">
            <a:noAutofit/>
          </a:bodyPr>
          <a:p>
            <a:pPr marL="457200" indent="-387360">
              <a:lnSpc>
                <a:spcPct val="97000"/>
              </a:lnSpc>
              <a:buNone/>
              <a:tabLst>
                <a:tab algn="l" pos="0"/>
              </a:tabLst>
            </a:pPr>
            <a:r>
              <a:rPr b="1" lang="en-US" sz="1400" spc="-1" strike="noStrike">
                <a:solidFill>
                  <a:srgbClr val="000000"/>
                </a:solidFill>
                <a:latin typeface="Calibri"/>
                <a:ea typeface="Calibri"/>
              </a:rPr>
              <a:t>void</a:t>
            </a:r>
            <a:r>
              <a:rPr b="0" lang="en-US" sz="1400" spc="-1" strike="noStrike">
                <a:solidFill>
                  <a:srgbClr val="000000"/>
                </a:solidFill>
                <a:latin typeface="Calibri"/>
                <a:ea typeface="Calibri"/>
              </a:rPr>
              <a:t> min(A a,B b)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if</a:t>
            </a:r>
            <a:r>
              <a:rPr b="0" lang="en-US" sz="1400" spc="-1" strike="noStrike">
                <a:solidFill>
                  <a:srgbClr val="000000"/>
                </a:solidFill>
                <a:latin typeface="Calibri"/>
                <a:ea typeface="Calibri"/>
              </a:rPr>
              <a:t>(a.x&lt;=b.y)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std::cout &lt;&lt; a.x &lt;&lt; std::endl;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else</a:t>
            </a: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std::cout &lt;&lt; b.y &lt;&lt; std::endl;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int</a:t>
            </a:r>
            <a:r>
              <a:rPr b="0" lang="en-US" sz="1400" spc="-1" strike="noStrike">
                <a:solidFill>
                  <a:srgbClr val="000000"/>
                </a:solidFill>
                <a:latin typeface="Calibri"/>
                <a:ea typeface="Calibri"/>
              </a:rPr>
              <a:t> main()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 a;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B b;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a.setdata(10);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b.setdata(20);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min(a,b);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return</a:t>
            </a:r>
            <a:r>
              <a:rPr b="0" lang="en-US" sz="1400" spc="-1" strike="noStrike">
                <a:solidFill>
                  <a:srgbClr val="000000"/>
                </a:solidFill>
                <a:latin typeface="Calibri"/>
                <a:ea typeface="Calibri"/>
              </a:rPr>
              <a:t> 0;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Clr>
                <a:srgbClr val="000000"/>
              </a:buClr>
              <a:buFont typeface="Times New Roman"/>
              <a:buChar char="•"/>
              <a:tabLst>
                <a:tab algn="l" pos="0"/>
              </a:tabLst>
            </a:pPr>
            <a:r>
              <a:rPr b="1" lang="en-US" sz="2500" spc="-1" strike="noStrike">
                <a:solidFill>
                  <a:srgbClr val="000000"/>
                </a:solidFill>
                <a:latin typeface="Calibri"/>
                <a:ea typeface="Calibri"/>
              </a:rPr>
              <a:t>Output:</a:t>
            </a:r>
            <a:endParaRPr b="0" lang="en-IN" sz="2500" spc="-1" strike="noStrike">
              <a:latin typeface="Arial"/>
            </a:endParaRPr>
          </a:p>
          <a:p>
            <a:pPr marL="457200" indent="-387360">
              <a:lnSpc>
                <a:spcPct val="97000"/>
              </a:lnSpc>
              <a:buClr>
                <a:srgbClr val="000000"/>
              </a:buClr>
              <a:buFont typeface="Times New Roman"/>
              <a:buChar char="•"/>
              <a:tabLst>
                <a:tab algn="l" pos="0"/>
              </a:tabLst>
            </a:pPr>
            <a:r>
              <a:rPr b="0" lang="en-US" sz="2500" spc="-1" strike="noStrike">
                <a:solidFill>
                  <a:srgbClr val="000000"/>
                </a:solidFill>
                <a:latin typeface="Calibri"/>
                <a:ea typeface="Calibri"/>
              </a:rPr>
              <a:t>10</a:t>
            </a:r>
            <a:endParaRPr b="0" lang="en-IN" sz="2500" spc="-1" strike="noStrike">
              <a:latin typeface="Arial"/>
            </a:endParaRPr>
          </a:p>
          <a:p>
            <a:pPr marL="457200" indent="-387360">
              <a:lnSpc>
                <a:spcPct val="97000"/>
              </a:lnSpc>
              <a:buNone/>
              <a:tabLst>
                <a:tab algn="l" pos="0"/>
              </a:tabLst>
            </a:pPr>
            <a:endParaRPr b="0" lang="en-IN" sz="25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buNone/>
            </a:pPr>
            <a:endParaRPr b="0" lang="en-IN" sz="4400" spc="-1" strike="noStrike">
              <a:latin typeface="Arial"/>
            </a:endParaRPr>
          </a:p>
        </p:txBody>
      </p:sp>
      <p:sp>
        <p:nvSpPr>
          <p:cNvPr id="360"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In the above example, min() function is friendly to two classes, i.e., the min() function can access the private members of both the classes A and B.</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0" lang="en-US" sz="4000" spc="-1" strike="noStrike">
                <a:solidFill>
                  <a:srgbClr val="000000"/>
                </a:solidFill>
                <a:latin typeface="Calibri"/>
                <a:ea typeface="Calibri"/>
              </a:rPr>
              <a:t>C++ Friend class</a:t>
            </a:r>
            <a:br>
              <a:rPr sz="4000"/>
            </a:br>
            <a:endParaRPr b="0" lang="en-IN" sz="4000" spc="-1" strike="noStrike">
              <a:latin typeface="Arial"/>
            </a:endParaRPr>
          </a:p>
        </p:txBody>
      </p:sp>
      <p:sp>
        <p:nvSpPr>
          <p:cNvPr id="362"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A </a:t>
            </a:r>
            <a:r>
              <a:rPr b="1" lang="en-US" sz="2900" spc="-1" strike="noStrike">
                <a:solidFill>
                  <a:srgbClr val="000000"/>
                </a:solidFill>
                <a:latin typeface="Calibri"/>
                <a:ea typeface="Calibri"/>
              </a:rPr>
              <a:t>friend class</a:t>
            </a:r>
            <a:r>
              <a:rPr b="0" lang="en-US" sz="2900" spc="-1" strike="noStrike">
                <a:solidFill>
                  <a:srgbClr val="000000"/>
                </a:solidFill>
                <a:latin typeface="Calibri"/>
                <a:ea typeface="Calibri"/>
              </a:rPr>
              <a:t> can access private and protected members of other classes in which it is declared as a friend. It is sometimes useful to allow a particular class to access private and protected members of other classes. For example, a LinkedList class may be allowed to access private members of Node.</a:t>
            </a:r>
            <a:endParaRPr b="0" lang="en-IN" sz="2900" spc="-1" strike="noStrike">
              <a:latin typeface="Arial"/>
            </a:endParaRPr>
          </a:p>
          <a:p>
            <a:pPr marL="457200" indent="-343080">
              <a:lnSpc>
                <a:spcPct val="97000"/>
              </a:lnSpc>
              <a:buClr>
                <a:srgbClr val="000000"/>
              </a:buClr>
              <a:buFont typeface="Times New Roman"/>
              <a:buChar char="•"/>
            </a:pPr>
            <a:r>
              <a:rPr b="0" lang="en-US" sz="2900" spc="-1" strike="noStrike">
                <a:solidFill>
                  <a:srgbClr val="000000"/>
                </a:solidFill>
                <a:latin typeface="Calibri"/>
                <a:ea typeface="Calibri"/>
              </a:rPr>
              <a:t>We can declare a friend class in C++ by using the </a:t>
            </a:r>
            <a:r>
              <a:rPr b="1" lang="en-US" sz="2900" spc="-1" strike="noStrike">
                <a:solidFill>
                  <a:srgbClr val="000000"/>
                </a:solidFill>
                <a:latin typeface="Calibri"/>
                <a:ea typeface="Calibri"/>
              </a:rPr>
              <a:t>friend </a:t>
            </a:r>
            <a:r>
              <a:rPr b="0" lang="en-US" sz="2900" spc="-1" strike="noStrike">
                <a:solidFill>
                  <a:srgbClr val="000000"/>
                </a:solidFill>
                <a:latin typeface="Calibri"/>
                <a:ea typeface="Calibri"/>
              </a:rPr>
              <a:t>keyword.</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Syntax:</a:t>
            </a:r>
            <a:br>
              <a:rPr sz="4000"/>
            </a:br>
            <a:endParaRPr b="0" lang="en-IN" sz="4000" spc="-1" strike="noStrike">
              <a:latin typeface="Arial"/>
            </a:endParaRPr>
          </a:p>
        </p:txBody>
      </p:sp>
      <p:sp>
        <p:nvSpPr>
          <p:cNvPr id="364"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friend class class_name; // declared in the base class</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p:txBody>
      </p:sp>
      <p:sp>
        <p:nvSpPr>
          <p:cNvPr id="365" name=""/>
          <p:cNvSpPr txBox="1"/>
          <p:nvPr/>
        </p:nvSpPr>
        <p:spPr>
          <a:xfrm>
            <a:off x="720000" y="2880000"/>
            <a:ext cx="7560000" cy="3195000"/>
          </a:xfrm>
          <a:prstGeom prst="rect">
            <a:avLst/>
          </a:prstGeom>
          <a:noFill/>
          <a:ln w="0">
            <a:noFill/>
          </a:ln>
        </p:spPr>
        <p:txBody>
          <a:bodyPr lIns="90000" rIns="90000" tIns="45000" bIns="45000" anchor="t">
            <a:noAutofit/>
          </a:bodyPr>
          <a:p>
            <a:pPr marL="457200" indent="-343080">
              <a:lnSpc>
                <a:spcPct val="97000"/>
              </a:lnSpc>
              <a:buNone/>
              <a:tabLst>
                <a:tab algn="l" pos="0"/>
              </a:tabLst>
            </a:pPr>
            <a:r>
              <a:rPr b="0" lang="en-US" sz="2000" spc="-1" strike="noStrike">
                <a:solidFill>
                  <a:srgbClr val="000000"/>
                </a:solidFill>
                <a:latin typeface="Calibri"/>
                <a:ea typeface="Calibri"/>
              </a:rPr>
              <a:t>class A{</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friend class B;</a:t>
            </a: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class B{</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2880"/>
            <a:ext cx="8104680" cy="1021320"/>
          </a:xfrm>
          <a:prstGeom prst="rect">
            <a:avLst/>
          </a:prstGeom>
          <a:noFill/>
          <a:ln w="0">
            <a:noFill/>
          </a:ln>
        </p:spPr>
        <p:txBody>
          <a:bodyPr lIns="81720" rIns="81720" tIns="42480" bIns="42480" anchor="ctr">
            <a:noAutofit/>
          </a:bodyPr>
          <a:p>
            <a:pPr algn="ctr">
              <a:lnSpc>
                <a:spcPct val="97000"/>
              </a:lnSpc>
              <a:buNone/>
            </a:pPr>
            <a:r>
              <a:rPr b="1" lang="en-US" sz="4000" spc="-1" strike="noStrike">
                <a:solidFill>
                  <a:srgbClr val="000000"/>
                </a:solidFill>
                <a:latin typeface="Calibri"/>
                <a:ea typeface="Calibri"/>
              </a:rPr>
              <a:t>Syntax:</a:t>
            </a:r>
            <a:br>
              <a:rPr sz="4000"/>
            </a:br>
            <a:endParaRPr b="0" lang="en-IN" sz="4000" spc="-1" strike="noStrike">
              <a:latin typeface="Arial"/>
            </a:endParaRPr>
          </a:p>
        </p:txBody>
      </p:sp>
      <p:sp>
        <p:nvSpPr>
          <p:cNvPr id="367" name="PlaceHolder 2"/>
          <p:cNvSpPr>
            <a:spLocks noGrp="1"/>
          </p:cNvSpPr>
          <p:nvPr>
            <p:ph/>
          </p:nvPr>
        </p:nvSpPr>
        <p:spPr>
          <a:xfrm>
            <a:off x="457200" y="160488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friend class class_name; // declared in the base class</a:t>
            </a:r>
            <a:endParaRPr b="0" lang="en-IN" sz="2900" spc="-1" strike="noStrike">
              <a:latin typeface="Arial"/>
            </a:endParaRPr>
          </a:p>
          <a:p>
            <a:pPr marL="457200" indent="-343080">
              <a:lnSpc>
                <a:spcPct val="97000"/>
              </a:lnSpc>
              <a:buNone/>
              <a:tabLst>
                <a:tab algn="l" pos="0"/>
              </a:tabLst>
            </a:pPr>
            <a:endParaRPr b="0" lang="en-IN" sz="29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class A{</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friend class B;</a:t>
            </a: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class B{</a:t>
            </a:r>
            <a:endParaRPr b="0" lang="en-IN" sz="2000" spc="-1" strike="noStrike">
              <a:latin typeface="Arial"/>
            </a:endParaRPr>
          </a:p>
          <a:p>
            <a:pPr marL="457200" indent="-343080">
              <a:lnSpc>
                <a:spcPct val="97000"/>
              </a:lnSpc>
              <a:buNone/>
              <a:tabLst>
                <a:tab algn="l" pos="0"/>
              </a:tabLst>
            </a:pP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r>
              <a:rPr b="0" lang="en-US" sz="2000" spc="-1" strike="noStrike">
                <a:solidFill>
                  <a:srgbClr val="000000"/>
                </a:solidFill>
                <a:latin typeface="Calibri"/>
                <a:ea typeface="Calibri"/>
              </a:rPr>
              <a:t>..</a:t>
            </a:r>
            <a:endParaRPr b="0" lang="en-IN" sz="2000" spc="-1" strike="noStrike">
              <a:latin typeface="Arial"/>
            </a:endParaRPr>
          </a:p>
          <a:p>
            <a:pPr marL="457200" indent="-343080">
              <a:lnSpc>
                <a:spcPct val="97000"/>
              </a:lnSpc>
              <a:buNone/>
              <a:tabLst>
                <a:tab algn="l" pos="0"/>
              </a:tabLst>
            </a:pPr>
            <a:r>
              <a:rPr b="0" lang="en-US" sz="2000" spc="-1" strike="noStrike">
                <a:solidFill>
                  <a:srgbClr val="000000"/>
                </a:solidFill>
                <a:latin typeface="Calibri"/>
                <a:ea typeface="Calibri"/>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p:nvPr>
        </p:nvSpPr>
        <p:spPr>
          <a:xfrm>
            <a:off x="456480" y="661320"/>
            <a:ext cx="3981960" cy="5346000"/>
          </a:xfrm>
          <a:prstGeom prst="rect">
            <a:avLst/>
          </a:prstGeom>
          <a:noFill/>
          <a:ln w="0">
            <a:noFill/>
          </a:ln>
        </p:spPr>
        <p:txBody>
          <a:bodyPr lIns="0" rIns="0" tIns="157320" bIns="0" anchor="t">
            <a:noAutofit/>
          </a:bodyPr>
          <a:p>
            <a:pPr marL="457200" indent="-387360">
              <a:lnSpc>
                <a:spcPct val="97000"/>
              </a:lnSpc>
              <a:buNone/>
              <a:tabLst>
                <a:tab algn="l" pos="0"/>
              </a:tabLst>
            </a:pP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#include &lt;iostream&gt;</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using namespace std;</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class Test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private:</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int private_variable;</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protected:</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int protected_variable;</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public:</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Test()</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private_variable = 10;</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protected_variable = 99;</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friend class declaration</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friend class F;</a:t>
            </a: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a:t>
            </a:r>
            <a:endParaRPr b="0" lang="en-IN" sz="1200" spc="-1" strike="noStrike">
              <a:latin typeface="Arial"/>
            </a:endParaRPr>
          </a:p>
          <a:p>
            <a:pPr marL="457200" indent="-387360">
              <a:lnSpc>
                <a:spcPct val="97000"/>
              </a:lnSpc>
              <a:buNone/>
              <a:tabLst>
                <a:tab algn="l" pos="0"/>
              </a:tabLst>
            </a:pPr>
            <a:endParaRPr b="0" lang="en-IN" sz="1200" spc="-1" strike="noStrike">
              <a:latin typeface="Arial"/>
            </a:endParaRPr>
          </a:p>
          <a:p>
            <a:pPr marL="457200" indent="-387360">
              <a:lnSpc>
                <a:spcPct val="97000"/>
              </a:lnSpc>
              <a:buNone/>
              <a:tabLst>
                <a:tab algn="l" pos="0"/>
              </a:tabLst>
            </a:pPr>
            <a:r>
              <a:rPr b="0" lang="en-US" sz="1200" spc="-1" strike="noStrike">
                <a:solidFill>
                  <a:srgbClr val="000000"/>
                </a:solidFill>
                <a:latin typeface="Calibri"/>
                <a:ea typeface="Calibri"/>
              </a:rPr>
              <a:t> </a:t>
            </a:r>
            <a:endParaRPr b="0" lang="en-IN" sz="1200" spc="-1" strike="noStrike">
              <a:latin typeface="Arial"/>
            </a:endParaRPr>
          </a:p>
          <a:p>
            <a:pPr marL="457200" indent="-387360">
              <a:lnSpc>
                <a:spcPct val="97000"/>
              </a:lnSpc>
              <a:buNone/>
              <a:tabLst>
                <a:tab algn="l" pos="0"/>
              </a:tabLst>
            </a:pPr>
            <a:endParaRPr b="0" lang="en-IN" sz="2500" spc="-1" strike="noStrike">
              <a:latin typeface="Arial"/>
            </a:endParaRPr>
          </a:p>
        </p:txBody>
      </p:sp>
      <p:sp>
        <p:nvSpPr>
          <p:cNvPr id="369" name="PlaceHolder 2"/>
          <p:cNvSpPr>
            <a:spLocks noGrp="1"/>
          </p:cNvSpPr>
          <p:nvPr>
            <p:ph/>
          </p:nvPr>
        </p:nvSpPr>
        <p:spPr>
          <a:xfrm>
            <a:off x="4577760" y="801720"/>
            <a:ext cx="3983400" cy="5205240"/>
          </a:xfrm>
          <a:prstGeom prst="rect">
            <a:avLst/>
          </a:prstGeom>
          <a:noFill/>
          <a:ln w="0">
            <a:noFill/>
          </a:ln>
        </p:spPr>
        <p:txBody>
          <a:bodyPr lIns="0" rIns="0" tIns="157320" bIns="0" anchor="t">
            <a:noAutofit/>
          </a:bodyPr>
          <a:p>
            <a:pPr marL="457200" indent="-387360">
              <a:lnSpc>
                <a:spcPct val="97000"/>
              </a:lnSpc>
              <a:buNone/>
              <a:tabLst>
                <a:tab algn="l" pos="0"/>
              </a:tabLst>
            </a:pPr>
            <a:r>
              <a:rPr b="0" lang="en-US" sz="1400" spc="-1" strike="noStrike">
                <a:solidFill>
                  <a:srgbClr val="000000"/>
                </a:solidFill>
                <a:latin typeface="Calibri"/>
                <a:ea typeface="Calibri"/>
              </a:rPr>
              <a:t>class F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public:</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void display(Test&amp; t)</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cout &lt;&lt; "The value of Private Variable =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&lt;&lt; t.private_variable &lt;&lt; endl;</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cout &lt;&lt; "The value of Protected Variable =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&lt;&lt; t.protected_variable;</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int main()</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Test g;</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F fri;</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fri.display(g);</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return 0;</a:t>
            </a:r>
            <a:endParaRPr b="0" lang="en-IN" sz="1400" spc="-1" strike="noStrike">
              <a:latin typeface="Arial"/>
            </a:endParaRPr>
          </a:p>
          <a:p>
            <a:pPr marL="457200" indent="-387360">
              <a:lnSpc>
                <a:spcPct val="97000"/>
              </a:lnSpc>
              <a:buNone/>
              <a:tabLst>
                <a:tab algn="l" pos="0"/>
              </a:tabLst>
            </a:pPr>
            <a:r>
              <a:rPr b="0" lang="en-US" sz="1400" spc="-1" strike="noStrike">
                <a:solidFill>
                  <a:srgbClr val="000000"/>
                </a:solidFill>
                <a:latin typeface="Calibri"/>
                <a:ea typeface="Calibri"/>
              </a:rPr>
              <a:t>}</a:t>
            </a:r>
            <a:endParaRPr b="0" lang="en-IN" sz="1400" spc="-1" strike="noStrike">
              <a:latin typeface="Arial"/>
            </a:endParaRPr>
          </a:p>
          <a:p>
            <a:pPr marL="457200" indent="-387360">
              <a:lnSpc>
                <a:spcPct val="97000"/>
              </a:lnSpc>
              <a:buNone/>
              <a:tabLst>
                <a:tab algn="l" pos="0"/>
              </a:tabLst>
            </a:pPr>
            <a:r>
              <a:rPr b="1" lang="en-US" sz="1400" spc="-1" strike="noStrike">
                <a:solidFill>
                  <a:srgbClr val="000000"/>
                </a:solidFill>
                <a:latin typeface="Calibri"/>
                <a:ea typeface="Calibri"/>
              </a:rPr>
              <a:t>output</a:t>
            </a:r>
            <a:endParaRPr b="0" lang="en-IN" sz="1400" spc="-1" strike="noStrike">
              <a:latin typeface="Arial"/>
            </a:endParaRPr>
          </a:p>
          <a:p>
            <a:pPr marL="457200" indent="-387360">
              <a:lnSpc>
                <a:spcPct val="97000"/>
              </a:lnSpc>
              <a:buNone/>
              <a:tabLst>
                <a:tab algn="l" pos="0"/>
              </a:tabLst>
            </a:pPr>
            <a:r>
              <a:rPr b="0" lang="en-US" sz="1800" spc="-1" strike="noStrike">
                <a:solidFill>
                  <a:srgbClr val="000000"/>
                </a:solidFill>
                <a:latin typeface="Calibri"/>
                <a:ea typeface="Calibri"/>
              </a:rPr>
              <a:t>The value of Private Variable = 10 The value of Protected Variable = 99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506520"/>
            <a:ext cx="8104680" cy="112428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Q1.  A friend class can access ____________________ members of other class in which it is declared as friend.</a:t>
            </a:r>
            <a:endParaRPr b="0" lang="en-IN" sz="2400" spc="-1" strike="noStrike">
              <a:latin typeface="Arial"/>
            </a:endParaRPr>
          </a:p>
        </p:txBody>
      </p:sp>
      <p:sp>
        <p:nvSpPr>
          <p:cNvPr id="371" name="PlaceHolder 2"/>
          <p:cNvSpPr>
            <a:spLocks noGrp="1"/>
          </p:cNvSpPr>
          <p:nvPr>
            <p:ph/>
          </p:nvPr>
        </p:nvSpPr>
        <p:spPr>
          <a:xfrm>
            <a:off x="429120" y="21535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private</a:t>
            </a:r>
            <a:br>
              <a:rPr sz="2900"/>
            </a:br>
            <a:r>
              <a:rPr b="0" lang="en-US" sz="2900" spc="-1" strike="noStrike">
                <a:solidFill>
                  <a:srgbClr val="000000"/>
                </a:solidFill>
                <a:latin typeface="Calibri"/>
                <a:ea typeface="Calibri"/>
              </a:rPr>
              <a:t>B. protected</a:t>
            </a:r>
            <a:br>
              <a:rPr sz="2900"/>
            </a:br>
            <a:r>
              <a:rPr b="0" lang="en-US" sz="2900" spc="-1" strike="noStrike">
                <a:solidFill>
                  <a:srgbClr val="000000"/>
                </a:solidFill>
                <a:latin typeface="Calibri"/>
                <a:ea typeface="Calibri"/>
              </a:rPr>
              <a:t>C. public</a:t>
            </a:r>
            <a:br>
              <a:rPr sz="2900"/>
            </a:br>
            <a:r>
              <a:rPr b="0" lang="en-US" sz="2900" spc="-1" strike="noStrike">
                <a:solidFill>
                  <a:srgbClr val="000000"/>
                </a:solidFill>
                <a:latin typeface="Calibri"/>
                <a:ea typeface="Calibri"/>
              </a:rPr>
              <a:t>D. Both A and B</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506520"/>
            <a:ext cx="8104680" cy="1124280"/>
          </a:xfrm>
          <a:prstGeom prst="rect">
            <a:avLst/>
          </a:prstGeom>
          <a:noFill/>
          <a:ln w="0">
            <a:noFill/>
          </a:ln>
        </p:spPr>
        <p:txBody>
          <a:bodyPr lIns="81720" rIns="81720" tIns="42480" bIns="42480" anchor="ctr">
            <a:noAutofit/>
          </a:bodyPr>
          <a:p>
            <a:pPr algn="ctr">
              <a:lnSpc>
                <a:spcPct val="97000"/>
              </a:lnSpc>
              <a:buNone/>
            </a:pPr>
            <a:r>
              <a:rPr b="0" lang="en-US" sz="2400" spc="-1" strike="noStrike">
                <a:solidFill>
                  <a:srgbClr val="000000"/>
                </a:solidFill>
                <a:latin typeface="Calibri"/>
                <a:ea typeface="Calibri"/>
              </a:rPr>
              <a:t>Q1.  A friend class can access ____________________ members of other class in which it is declared as friend.</a:t>
            </a:r>
            <a:endParaRPr b="0" lang="en-IN" sz="2400" spc="-1" strike="noStrike">
              <a:latin typeface="Arial"/>
            </a:endParaRPr>
          </a:p>
        </p:txBody>
      </p:sp>
      <p:sp>
        <p:nvSpPr>
          <p:cNvPr id="373" name="PlaceHolder 2"/>
          <p:cNvSpPr>
            <a:spLocks noGrp="1"/>
          </p:cNvSpPr>
          <p:nvPr>
            <p:ph/>
          </p:nvPr>
        </p:nvSpPr>
        <p:spPr>
          <a:xfrm>
            <a:off x="429120" y="21535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private</a:t>
            </a:r>
            <a:br>
              <a:rPr sz="2900"/>
            </a:br>
            <a:r>
              <a:rPr b="0" lang="en-US" sz="2900" spc="-1" strike="noStrike">
                <a:solidFill>
                  <a:srgbClr val="000000"/>
                </a:solidFill>
                <a:latin typeface="Calibri"/>
                <a:ea typeface="Calibri"/>
              </a:rPr>
              <a:t>B. protected</a:t>
            </a:r>
            <a:br>
              <a:rPr sz="2900"/>
            </a:br>
            <a:r>
              <a:rPr b="0" lang="en-US" sz="2900" spc="-1" strike="noStrike">
                <a:solidFill>
                  <a:srgbClr val="000000"/>
                </a:solidFill>
                <a:latin typeface="Calibri"/>
                <a:ea typeface="Calibri"/>
              </a:rPr>
              <a:t>C. public</a:t>
            </a:r>
            <a:br>
              <a:rPr sz="2900"/>
            </a:br>
            <a:r>
              <a:rPr b="1" lang="en-US" sz="2900" spc="-1" strike="noStrike">
                <a:solidFill>
                  <a:srgbClr val="000000"/>
                </a:solidFill>
                <a:latin typeface="Calibri"/>
                <a:ea typeface="Calibri"/>
              </a:rPr>
              <a:t>D. Both A and B</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0" y="765360"/>
            <a:ext cx="8104680" cy="1021320"/>
          </a:xfrm>
          <a:prstGeom prst="rect">
            <a:avLst/>
          </a:prstGeom>
          <a:noFill/>
          <a:ln w="0">
            <a:noFill/>
          </a:ln>
        </p:spPr>
        <p:txBody>
          <a:bodyPr lIns="81720" rIns="81720" tIns="42480" bIns="42480" anchor="ctr">
            <a:noAutofit/>
          </a:bodyPr>
          <a:p>
            <a:pPr algn="ctr">
              <a:lnSpc>
                <a:spcPct val="97000"/>
              </a:lnSpc>
              <a:buNone/>
            </a:pPr>
            <a:r>
              <a:rPr b="0" lang="en-US" sz="3200" spc="-1" strike="noStrike">
                <a:solidFill>
                  <a:srgbClr val="000000"/>
                </a:solidFill>
                <a:latin typeface="Calibri"/>
                <a:ea typeface="Calibri"/>
              </a:rPr>
              <a:t>Q2. A friend function can be</a:t>
            </a:r>
            <a:endParaRPr b="0" lang="en-IN" sz="3200" spc="-1" strike="noStrike">
              <a:latin typeface="Arial"/>
            </a:endParaRPr>
          </a:p>
        </p:txBody>
      </p:sp>
      <p:sp>
        <p:nvSpPr>
          <p:cNvPr id="375" name="PlaceHolder 2"/>
          <p:cNvSpPr>
            <a:spLocks noGrp="1"/>
          </p:cNvSpPr>
          <p:nvPr>
            <p:ph/>
          </p:nvPr>
        </p:nvSpPr>
        <p:spPr>
          <a:xfrm>
            <a:off x="358560" y="21535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A method of another class</a:t>
            </a:r>
            <a:br>
              <a:rPr sz="2900"/>
            </a:br>
            <a:r>
              <a:rPr b="0" lang="en-US" sz="2900" spc="-1" strike="noStrike">
                <a:solidFill>
                  <a:srgbClr val="000000"/>
                </a:solidFill>
                <a:latin typeface="Calibri"/>
                <a:ea typeface="Calibri"/>
              </a:rPr>
              <a:t>B. A global function</a:t>
            </a:r>
            <a:br>
              <a:rPr sz="2900"/>
            </a:br>
            <a:r>
              <a:rPr b="0" lang="en-US" sz="2900" spc="-1" strike="noStrike">
                <a:solidFill>
                  <a:srgbClr val="000000"/>
                </a:solidFill>
                <a:latin typeface="Calibri"/>
                <a:ea typeface="Calibri"/>
              </a:rPr>
              <a:t>C. Both A and B</a:t>
            </a:r>
            <a:br>
              <a:rPr sz="2900"/>
            </a:br>
            <a:r>
              <a:rPr b="0" lang="en-US" sz="2900" spc="-1" strike="noStrike">
                <a:solidFill>
                  <a:srgbClr val="000000"/>
                </a:solidFill>
                <a:latin typeface="Calibri"/>
                <a:ea typeface="Calibri"/>
              </a:rPr>
              <a:t>D. None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0" y="765360"/>
            <a:ext cx="8104680" cy="1021320"/>
          </a:xfrm>
          <a:prstGeom prst="rect">
            <a:avLst/>
          </a:prstGeom>
          <a:noFill/>
          <a:ln w="0">
            <a:noFill/>
          </a:ln>
        </p:spPr>
        <p:txBody>
          <a:bodyPr lIns="81720" rIns="81720" tIns="42480" bIns="42480" anchor="ctr">
            <a:noAutofit/>
          </a:bodyPr>
          <a:p>
            <a:pPr algn="ctr">
              <a:lnSpc>
                <a:spcPct val="97000"/>
              </a:lnSpc>
              <a:buNone/>
            </a:pPr>
            <a:r>
              <a:rPr b="0" lang="en-US" sz="3200" spc="-1" strike="noStrike">
                <a:solidFill>
                  <a:srgbClr val="000000"/>
                </a:solidFill>
                <a:latin typeface="Calibri"/>
                <a:ea typeface="Calibri"/>
              </a:rPr>
              <a:t>Q2. A friend function can be</a:t>
            </a:r>
            <a:endParaRPr b="0" lang="en-IN" sz="3200" spc="-1" strike="noStrike">
              <a:latin typeface="Arial"/>
            </a:endParaRPr>
          </a:p>
        </p:txBody>
      </p:sp>
      <p:sp>
        <p:nvSpPr>
          <p:cNvPr id="377" name="PlaceHolder 2"/>
          <p:cNvSpPr>
            <a:spLocks noGrp="1"/>
          </p:cNvSpPr>
          <p:nvPr>
            <p:ph/>
          </p:nvPr>
        </p:nvSpPr>
        <p:spPr>
          <a:xfrm>
            <a:off x="358560" y="2153520"/>
            <a:ext cx="8104680" cy="4402800"/>
          </a:xfrm>
          <a:prstGeom prst="rect">
            <a:avLst/>
          </a:prstGeom>
          <a:noFill/>
          <a:ln w="0">
            <a:noFill/>
          </a:ln>
        </p:spPr>
        <p:txBody>
          <a:bodyPr lIns="0" rIns="0" tIns="157320" bIns="0" anchor="t">
            <a:noAutofit/>
          </a:bodyPr>
          <a:p>
            <a:pPr marL="457200" indent="-343080">
              <a:lnSpc>
                <a:spcPct val="97000"/>
              </a:lnSpc>
              <a:buNone/>
              <a:tabLst>
                <a:tab algn="l" pos="0"/>
              </a:tabLst>
            </a:pPr>
            <a:r>
              <a:rPr b="0" lang="en-US" sz="2900" spc="-1" strike="noStrike">
                <a:solidFill>
                  <a:srgbClr val="000000"/>
                </a:solidFill>
                <a:latin typeface="Calibri"/>
                <a:ea typeface="Calibri"/>
              </a:rPr>
              <a:t>    </a:t>
            </a:r>
            <a:r>
              <a:rPr b="0" lang="en-US" sz="2900" spc="-1" strike="noStrike">
                <a:solidFill>
                  <a:srgbClr val="000000"/>
                </a:solidFill>
                <a:latin typeface="Calibri"/>
                <a:ea typeface="Calibri"/>
              </a:rPr>
              <a:t>A. A method of another class</a:t>
            </a:r>
            <a:br>
              <a:rPr sz="2900"/>
            </a:br>
            <a:r>
              <a:rPr b="0" lang="en-US" sz="2900" spc="-1" strike="noStrike">
                <a:solidFill>
                  <a:srgbClr val="000000"/>
                </a:solidFill>
                <a:latin typeface="Calibri"/>
                <a:ea typeface="Calibri"/>
              </a:rPr>
              <a:t>B. A global function</a:t>
            </a:r>
            <a:br>
              <a:rPr sz="2900"/>
            </a:br>
            <a:r>
              <a:rPr b="1" lang="en-US" sz="2900" spc="-1" strike="noStrike">
                <a:solidFill>
                  <a:srgbClr val="000000"/>
                </a:solidFill>
                <a:latin typeface="Calibri"/>
                <a:ea typeface="Calibri"/>
              </a:rPr>
              <a:t>C. Both A and B</a:t>
            </a:r>
            <a:br>
              <a:rPr sz="2900"/>
            </a:br>
            <a:r>
              <a:rPr b="0" lang="en-US" sz="2900" spc="-1" strike="noStrike">
                <a:solidFill>
                  <a:srgbClr val="000000"/>
                </a:solidFill>
                <a:latin typeface="Calibri"/>
                <a:ea typeface="Calibri"/>
              </a:rPr>
              <a:t>D. None of the above</a:t>
            </a:r>
            <a:endParaRPr b="0" lang="en-IN" sz="2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584</TotalTime>
  <Application>LibreOffice/7.3.7.2$Linux_X86_64 LibreOffice_project/30$Build-2</Application>
  <AppVersion>15.0000</AppVersion>
  <Words>3250</Words>
  <Paragraphs>851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2011-09-13T04:54:51Z</dcterms:created>
  <dc:creator>hp</dc:creator>
  <dc:description/>
  <dc:language>en-IN</dc:language>
  <cp:lastModifiedBy/>
  <dcterms:modified xsi:type="dcterms:W3CDTF">2023-08-24T09:00:03Z</dcterms:modified>
  <cp:revision>40</cp:revision>
  <dc:subject/>
  <dc:title>  CSE202: OBJECT ORIENTED PROGRAMMING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40</vt:i4>
  </property>
  <property fmtid="{D5CDD505-2E9C-101B-9397-08002B2CF9AE}" pid="3" name="PresentationFormat">
    <vt:lpwstr>On-screen Show (4:3)</vt:lpwstr>
  </property>
  <property fmtid="{D5CDD505-2E9C-101B-9397-08002B2CF9AE}" pid="4" name="Slides">
    <vt:i4>107</vt:i4>
  </property>
</Properties>
</file>