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5" r:id="rId21"/>
    <p:sldId id="286" r:id="rId22"/>
    <p:sldId id="276" r:id="rId23"/>
    <p:sldId id="277" r:id="rId24"/>
    <p:sldId id="282" r:id="rId25"/>
    <p:sldId id="278" r:id="rId26"/>
    <p:sldId id="283" r:id="rId27"/>
    <p:sldId id="279" r:id="rId28"/>
    <p:sldId id="284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51375" y="1321053"/>
            <a:ext cx="3279140" cy="478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2473" y="125983"/>
            <a:ext cx="409905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850" y="1649476"/>
            <a:ext cx="8020050" cy="395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4598" y="2840558"/>
            <a:ext cx="31146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" dirty="0"/>
              <a:t>C++</a:t>
            </a:r>
            <a:r>
              <a:rPr sz="6000" spc="-65" dirty="0"/>
              <a:t> </a:t>
            </a:r>
            <a:r>
              <a:rPr sz="6000" spc="-15" dirty="0"/>
              <a:t>string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8153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000" spc="-15" dirty="0" smtClean="0"/>
              <a:t>Size() / </a:t>
            </a:r>
            <a:r>
              <a:rPr lang="en-GB" sz="4000" spc="-15" dirty="0" err="1" smtClean="0"/>
              <a:t>lenghth</a:t>
            </a:r>
            <a:r>
              <a:rPr lang="en-GB" sz="4000" spc="-15" dirty="0" smtClean="0"/>
              <a:t>() / </a:t>
            </a:r>
            <a:r>
              <a:rPr lang="en-GB" sz="4000" spc="-15" dirty="0" err="1" smtClean="0"/>
              <a:t>max_size</a:t>
            </a:r>
            <a:r>
              <a:rPr lang="en-GB" sz="4000" spc="-15" dirty="0" smtClean="0"/>
              <a:t>() / empty()</a:t>
            </a:r>
            <a:endParaRPr sz="4000" spc="-15" dirty="0"/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457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#include&lt;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#include&lt;string&gt;</a:t>
            </a:r>
          </a:p>
          <a:p>
            <a:r>
              <a:rPr lang="en-US" sz="2000" dirty="0" smtClean="0"/>
              <a:t>using namespace std;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="welcome";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 &lt;&lt; "Size = " &lt;&lt; </a:t>
            </a:r>
            <a:r>
              <a:rPr lang="en-US" sz="2000" dirty="0" err="1" smtClean="0"/>
              <a:t>str.size</a:t>
            </a:r>
            <a:r>
              <a:rPr lang="en-US" sz="2000" dirty="0" smtClean="0"/>
              <a:t>()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 &lt;&lt; "Length = " &lt;&lt; </a:t>
            </a:r>
            <a:r>
              <a:rPr lang="en-US" sz="2000" dirty="0" err="1" smtClean="0"/>
              <a:t>str.length</a:t>
            </a:r>
            <a:r>
              <a:rPr lang="en-US" sz="2000" dirty="0" smtClean="0"/>
              <a:t>()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 &lt;&lt; "Max Size = " &lt;&lt; </a:t>
            </a:r>
            <a:r>
              <a:rPr lang="en-US" sz="2000" dirty="0" err="1" smtClean="0"/>
              <a:t>str.max_size</a:t>
            </a:r>
            <a:r>
              <a:rPr lang="en-US" sz="2000" dirty="0" smtClean="0"/>
              <a:t>()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 &lt;&lt; "Empty:	"&lt;&lt; (</a:t>
            </a:r>
            <a:r>
              <a:rPr lang="en-US" sz="2000" dirty="0" err="1" smtClean="0"/>
              <a:t>str.empty</a:t>
            </a:r>
            <a:r>
              <a:rPr lang="en-US" sz="2000" dirty="0" smtClean="0"/>
              <a:t>() ? "yes" : "no")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return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082675"/>
            <a:ext cx="6151245" cy="577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#include&lt;iostream&gt;</a:t>
            </a:r>
            <a:endParaRPr sz="1800">
              <a:latin typeface="Calibri"/>
              <a:cs typeface="Calibri"/>
            </a:endParaRPr>
          </a:p>
          <a:p>
            <a:pPr marL="12700" marR="4138929">
              <a:lnSpc>
                <a:spcPct val="166100"/>
              </a:lnSpc>
              <a:spcBef>
                <a:spcPts val="15"/>
              </a:spcBef>
            </a:pPr>
            <a:r>
              <a:rPr sz="1800" spc="-5" dirty="0">
                <a:latin typeface="Calibri"/>
                <a:cs typeface="Calibri"/>
              </a:rPr>
              <a:t>#include&lt;string&gt;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namespace </a:t>
            </a:r>
            <a:r>
              <a:rPr sz="1800" spc="-15" dirty="0">
                <a:latin typeface="Calibri"/>
                <a:cs typeface="Calibri"/>
              </a:rPr>
              <a:t>std;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dirty="0">
                <a:latin typeface="Calibri"/>
                <a:cs typeface="Calibri"/>
              </a:rPr>
              <a:t> main()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spcBef>
                <a:spcPts val="1430"/>
              </a:spcBef>
            </a:pP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str=“This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c++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programming";</a:t>
            </a:r>
            <a:endParaRPr sz="1800">
              <a:latin typeface="Calibri"/>
              <a:cs typeface="Calibri"/>
            </a:endParaRPr>
          </a:p>
          <a:p>
            <a:pPr marL="927100" marR="1730375">
              <a:lnSpc>
                <a:spcPts val="3600"/>
              </a:lnSpc>
              <a:spcBef>
                <a:spcPts val="345"/>
              </a:spcBef>
            </a:pPr>
            <a:r>
              <a:rPr sz="1800" spc="-10" dirty="0">
                <a:latin typeface="Calibri"/>
                <a:cs typeface="Calibri"/>
              </a:rPr>
              <a:t>cout&lt;&lt;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"bytes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&lt;&lt;sizeof(str)&lt;&lt;endl;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&lt;&lt;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"Size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 </a:t>
            </a:r>
            <a:r>
              <a:rPr sz="1800" spc="-5" dirty="0">
                <a:latin typeface="Calibri"/>
                <a:cs typeface="Calibri"/>
              </a:rPr>
              <a:t>&lt;&lt;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str.size()</a:t>
            </a:r>
            <a:r>
              <a:rPr sz="1800" spc="-5" dirty="0">
                <a:latin typeface="Calibri"/>
                <a:cs typeface="Calibri"/>
              </a:rPr>
              <a:t> &lt;&lt;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endl;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70"/>
              </a:spcBef>
            </a:pPr>
            <a:r>
              <a:rPr sz="1800" spc="-10" dirty="0">
                <a:latin typeface="Calibri"/>
                <a:cs typeface="Calibri"/>
              </a:rPr>
              <a:t>cout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&lt;&lt;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"Length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&lt;&lt;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str.length()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&lt;&lt;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endl;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430"/>
              </a:spcBef>
            </a:pPr>
            <a:r>
              <a:rPr sz="1800" spc="-10" dirty="0">
                <a:latin typeface="Calibri"/>
                <a:cs typeface="Calibri"/>
              </a:rPr>
              <a:t>cout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&lt;&lt;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"Max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Size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&lt;&lt;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str.max_size()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&lt;&lt;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endl;</a:t>
            </a:r>
            <a:endParaRPr sz="1800">
              <a:latin typeface="Calibri"/>
              <a:cs typeface="Calibri"/>
            </a:endParaRPr>
          </a:p>
          <a:p>
            <a:pPr marL="220979" marR="5080" indent="705485">
              <a:lnSpc>
                <a:spcPct val="1663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cout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&lt;&lt;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"Empty: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"&lt;&lt;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(str.empty()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? </a:t>
            </a:r>
            <a:r>
              <a:rPr sz="1800" spc="-5" dirty="0">
                <a:latin typeface="Calibri"/>
                <a:cs typeface="Calibri"/>
              </a:rPr>
              <a:t>"yes"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"no")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&lt;&lt;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endl;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990600" y="304800"/>
            <a:ext cx="8153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Size() / </a:t>
            </a:r>
            <a:r>
              <a:rPr kumimoji="0" lang="en-GB" sz="3200" b="0" i="0" u="none" strike="noStrike" kern="0" cap="none" spc="-15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lenghth</a:t>
            </a:r>
            <a:r>
              <a:rPr kumimoji="0" lang="en-GB" sz="32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() / </a:t>
            </a:r>
            <a:r>
              <a:rPr kumimoji="0" lang="en-GB" sz="3200" b="0" i="0" u="none" strike="noStrike" kern="0" cap="none" spc="-15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max_size</a:t>
            </a:r>
            <a:r>
              <a:rPr kumimoji="0" lang="en-GB" sz="32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() / empty()</a:t>
            </a:r>
            <a:endParaRPr kumimoji="0" lang="en-GB" sz="3200" b="0" i="0" u="none" strike="noStrike" kern="0" cap="none" spc="-15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686460"/>
            <a:ext cx="6329045" cy="58826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latin typeface="Calibri"/>
                <a:cs typeface="Calibri"/>
              </a:rPr>
              <a:t>string </a:t>
            </a:r>
            <a:r>
              <a:rPr sz="2800" spc="-15" dirty="0">
                <a:latin typeface="Calibri"/>
                <a:cs typeface="Calibri"/>
              </a:rPr>
              <a:t>s1(“ABC”);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string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s2(“XYZ”);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s1.</a:t>
            </a:r>
            <a:r>
              <a:rPr sz="2800" b="1" spc="-10" dirty="0">
                <a:latin typeface="Calibri"/>
                <a:cs typeface="Calibri"/>
              </a:rPr>
              <a:t>compare</a:t>
            </a:r>
            <a:r>
              <a:rPr sz="2800" spc="-10" dirty="0">
                <a:latin typeface="Calibri"/>
                <a:cs typeface="Calibri"/>
              </a:rPr>
              <a:t>(s2);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==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s1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== s2</a:t>
            </a:r>
            <a:endParaRPr sz="24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s2</a:t>
            </a:r>
            <a:endParaRPr sz="24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s2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another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overloaded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version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compare(int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start_1,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length_1,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s_2,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start_2,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length_2)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s1,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s2;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s1.compare(0,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2,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s2,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2, 2);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9800" y="57657"/>
            <a:ext cx="337489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0" dirty="0" smtClean="0"/>
              <a:t>C</a:t>
            </a:r>
            <a:r>
              <a:rPr spc="-5" smtClean="0"/>
              <a:t>ompa</a:t>
            </a:r>
            <a:r>
              <a:rPr spc="-50" smtClean="0"/>
              <a:t>r</a:t>
            </a:r>
            <a:r>
              <a:rPr smtClean="0"/>
              <a:t>e</a:t>
            </a:r>
            <a:r>
              <a:rPr lang="en-GB" dirty="0" smtClean="0"/>
              <a:t>()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3048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25" dirty="0" smtClean="0"/>
              <a:t>c</a:t>
            </a:r>
            <a:r>
              <a:rPr lang="en-GB" spc="-25" dirty="0" smtClean="0"/>
              <a:t>ompare()</a:t>
            </a:r>
            <a:endParaRPr spc="-25" dirty="0"/>
          </a:p>
        </p:txBody>
      </p:sp>
      <p:sp>
        <p:nvSpPr>
          <p:cNvPr id="4" name="Rectangle 3"/>
          <p:cNvSpPr/>
          <p:nvPr/>
        </p:nvSpPr>
        <p:spPr>
          <a:xfrm>
            <a:off x="1143000" y="1295400"/>
            <a:ext cx="457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#include&lt;</a:t>
            </a:r>
            <a:r>
              <a:rPr lang="en-GB" sz="2400" dirty="0" err="1" smtClean="0"/>
              <a:t>iostream</a:t>
            </a:r>
            <a:r>
              <a:rPr lang="en-GB" sz="2400" dirty="0" smtClean="0"/>
              <a:t>&gt;</a:t>
            </a:r>
          </a:p>
          <a:p>
            <a:r>
              <a:rPr lang="en-GB" sz="2400" dirty="0" smtClean="0"/>
              <a:t>#include&lt;string&gt;</a:t>
            </a:r>
          </a:p>
          <a:p>
            <a:r>
              <a:rPr lang="en-GB" sz="2400" dirty="0" smtClean="0"/>
              <a:t>using namespace std;</a:t>
            </a:r>
          </a:p>
          <a:p>
            <a:r>
              <a:rPr lang="en-GB" sz="2400" dirty="0" err="1" smtClean="0"/>
              <a:t>int</a:t>
            </a:r>
            <a:r>
              <a:rPr lang="en-GB" sz="2400" dirty="0" smtClean="0"/>
              <a:t> main()</a:t>
            </a:r>
          </a:p>
          <a:p>
            <a:r>
              <a:rPr lang="en-GB" sz="2400" dirty="0" smtClean="0"/>
              <a:t>{</a:t>
            </a:r>
          </a:p>
          <a:p>
            <a:r>
              <a:rPr lang="en-GB" sz="2400" dirty="0" smtClean="0"/>
              <a:t>string s1 = "</a:t>
            </a:r>
            <a:r>
              <a:rPr lang="en-GB" sz="2400" dirty="0" err="1" smtClean="0"/>
              <a:t>bcme</a:t>
            </a:r>
            <a:r>
              <a:rPr lang="en-GB" sz="2400" dirty="0" smtClean="0"/>
              <a:t>";</a:t>
            </a:r>
          </a:p>
          <a:p>
            <a:r>
              <a:rPr lang="en-GB" sz="2400" dirty="0" smtClean="0"/>
              <a:t>string s2 = "</a:t>
            </a:r>
            <a:r>
              <a:rPr lang="en-GB" sz="2400" dirty="0" err="1" smtClean="0"/>
              <a:t>abcrome</a:t>
            </a:r>
            <a:r>
              <a:rPr lang="en-GB" sz="2400" dirty="0" smtClean="0"/>
              <a:t>";</a:t>
            </a:r>
          </a:p>
          <a:p>
            <a:r>
              <a:rPr lang="en-GB" sz="2400" dirty="0" err="1" smtClean="0"/>
              <a:t>cout</a:t>
            </a:r>
            <a:r>
              <a:rPr lang="en-GB" sz="2400" dirty="0" smtClean="0"/>
              <a:t>&lt;&lt;s1.compare(s2)&lt;&lt;</a:t>
            </a:r>
            <a:r>
              <a:rPr lang="en-GB" sz="2400" dirty="0" err="1" smtClean="0"/>
              <a:t>endl</a:t>
            </a:r>
            <a:r>
              <a:rPr lang="en-GB" sz="2400" dirty="0" smtClean="0"/>
              <a:t>;</a:t>
            </a:r>
          </a:p>
          <a:p>
            <a:r>
              <a:rPr lang="en-GB" sz="2400" dirty="0" err="1" smtClean="0"/>
              <a:t>cout</a:t>
            </a:r>
            <a:r>
              <a:rPr lang="en-GB" sz="2400" dirty="0" smtClean="0"/>
              <a:t>&lt;&lt;s1.compare(2,2,s2,5,2);</a:t>
            </a:r>
          </a:p>
          <a:p>
            <a:r>
              <a:rPr lang="en-GB" sz="2400" dirty="0" smtClean="0"/>
              <a:t>return 0;</a:t>
            </a:r>
          </a:p>
          <a:p>
            <a:r>
              <a:rPr lang="en-GB" sz="2400" dirty="0" smtClean="0"/>
              <a:t>}</a:t>
            </a:r>
            <a:endParaRPr lang="en-GB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1143000"/>
            <a:ext cx="6019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#include&lt;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#include&lt;string&gt;</a:t>
            </a:r>
          </a:p>
          <a:p>
            <a:r>
              <a:rPr lang="en-US" sz="2400" dirty="0" smtClean="0"/>
              <a:t>using namespace std;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r>
              <a:rPr lang="en-US" sz="2400" dirty="0" smtClean="0"/>
              <a:t>{ string str1="welcome";</a:t>
            </a:r>
          </a:p>
          <a:p>
            <a:r>
              <a:rPr lang="en-US" sz="2400" dirty="0" smtClean="0"/>
              <a:t>string str2="</a:t>
            </a:r>
            <a:r>
              <a:rPr lang="en-US" sz="2400" dirty="0" err="1" smtClean="0"/>
              <a:t>welldone</a:t>
            </a:r>
            <a:r>
              <a:rPr lang="en-US" sz="2400" dirty="0" smtClean="0"/>
              <a:t>";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x=str1.compare(str2);</a:t>
            </a:r>
          </a:p>
          <a:p>
            <a:r>
              <a:rPr lang="en-US" sz="2400" dirty="0" smtClean="0"/>
              <a:t>if(x==0)</a:t>
            </a:r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&lt;&lt;"Strings are same";</a:t>
            </a:r>
          </a:p>
          <a:p>
            <a:r>
              <a:rPr lang="en-US" sz="2400" dirty="0" smtClean="0"/>
              <a:t>else</a:t>
            </a:r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&lt;&lt;"Strings are different";</a:t>
            </a:r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&lt;&lt;str1.compare(0,3,str2, 0,3);</a:t>
            </a:r>
          </a:p>
          <a:p>
            <a:r>
              <a:rPr lang="en-US" sz="2400" dirty="0" smtClean="0"/>
              <a:t>return 0;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2743200" y="304800"/>
            <a:ext cx="3048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compare()</a:t>
            </a:r>
            <a:endParaRPr kumimoji="0" lang="en-GB" sz="3200" b="0" i="0" u="none" strike="noStrike" kern="0" cap="none" spc="-25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990600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smtClean="0"/>
              <a:t>#include&lt;</a:t>
            </a:r>
            <a:r>
              <a:rPr lang="en-GB" sz="2000" dirty="0" err="1" smtClean="0"/>
              <a:t>iostream</a:t>
            </a:r>
            <a:r>
              <a:rPr lang="en-GB" sz="2000" dirty="0" smtClean="0"/>
              <a:t>&gt;</a:t>
            </a:r>
          </a:p>
          <a:p>
            <a:r>
              <a:rPr lang="en-GB" sz="2000" dirty="0" smtClean="0"/>
              <a:t>using namespace std;</a:t>
            </a:r>
          </a:p>
          <a:p>
            <a:r>
              <a:rPr lang="en-GB" sz="2000" dirty="0" err="1" smtClean="0"/>
              <a:t>int</a:t>
            </a:r>
            <a:r>
              <a:rPr lang="en-GB" sz="2000" dirty="0" smtClean="0"/>
              <a:t> main ()</a:t>
            </a:r>
          </a:p>
          <a:p>
            <a:r>
              <a:rPr lang="en-GB" sz="2000" dirty="0" smtClean="0"/>
              <a:t>{ string str1 ("green apple");</a:t>
            </a:r>
          </a:p>
          <a:p>
            <a:r>
              <a:rPr lang="en-GB" sz="2000" dirty="0" smtClean="0"/>
              <a:t>string str2 ("red apple");</a:t>
            </a:r>
          </a:p>
          <a:p>
            <a:endParaRPr lang="en-GB" sz="2000" dirty="0" smtClean="0"/>
          </a:p>
          <a:p>
            <a:r>
              <a:rPr lang="en-GB" sz="2000" dirty="0" smtClean="0"/>
              <a:t>if (str1.compare(str2) != 0)</a:t>
            </a:r>
          </a:p>
          <a:p>
            <a:r>
              <a:rPr lang="en-GB" sz="2000" dirty="0" err="1" smtClean="0"/>
              <a:t>cout</a:t>
            </a:r>
            <a:r>
              <a:rPr lang="en-GB" sz="2000" dirty="0" smtClean="0"/>
              <a:t> &lt;&lt; str1 &lt;&lt; " is not " &lt;&lt; str2 &lt;&lt; '\n';</a:t>
            </a:r>
          </a:p>
          <a:p>
            <a:r>
              <a:rPr lang="en-GB" sz="2000" dirty="0" smtClean="0"/>
              <a:t>if (str1.compare(6,5,"apple") == 0)</a:t>
            </a:r>
          </a:p>
          <a:p>
            <a:r>
              <a:rPr lang="en-GB" sz="2000" dirty="0" err="1" smtClean="0"/>
              <a:t>cout</a:t>
            </a:r>
            <a:r>
              <a:rPr lang="en-GB" sz="2000" dirty="0" smtClean="0"/>
              <a:t> &lt;&lt; "still, " &lt;&lt; str1 &lt;&lt; " is an apple\n";</a:t>
            </a:r>
          </a:p>
          <a:p>
            <a:r>
              <a:rPr lang="en-GB" sz="2000" dirty="0" smtClean="0"/>
              <a:t>if (str1.compare(6,5,str2,4,5) == 0)</a:t>
            </a:r>
          </a:p>
          <a:p>
            <a:r>
              <a:rPr lang="en-GB" sz="2000" dirty="0" err="1" smtClean="0"/>
              <a:t>cout</a:t>
            </a:r>
            <a:r>
              <a:rPr lang="en-GB" sz="2000" dirty="0" smtClean="0"/>
              <a:t> &lt;&lt; "therefore, both are apples\n";</a:t>
            </a:r>
          </a:p>
          <a:p>
            <a:endParaRPr lang="en-GB" sz="2000" dirty="0" smtClean="0"/>
          </a:p>
          <a:p>
            <a:r>
              <a:rPr lang="en-GB" sz="2000" dirty="0" smtClean="0"/>
              <a:t>return 0;</a:t>
            </a:r>
          </a:p>
          <a:p>
            <a:endParaRPr lang="en-GB" sz="2000" dirty="0" smtClean="0"/>
          </a:p>
          <a:p>
            <a:r>
              <a:rPr lang="en-GB" sz="2000" dirty="0" smtClean="0"/>
              <a:t>}</a:t>
            </a:r>
            <a:endParaRPr lang="en-GB" sz="2000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743200" y="304800"/>
            <a:ext cx="3048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compare()</a:t>
            </a:r>
            <a:endParaRPr kumimoji="0" lang="en-GB" sz="3200" b="0" i="0" u="none" strike="noStrike" kern="0" cap="none" spc="-25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398" y="461899"/>
            <a:ext cx="6986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Accessing</a:t>
            </a:r>
            <a:r>
              <a:rPr spc="-20" dirty="0"/>
              <a:t> Characters</a:t>
            </a:r>
            <a:r>
              <a:rPr spc="-2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spc="-5" dirty="0"/>
              <a:t>Strings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649476"/>
          <a:ext cx="8001000" cy="3946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6324600"/>
              </a:tblGrid>
              <a:tr h="370586"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at()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accessing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individual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characters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substr()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retrieving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substring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 marR="9975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find()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rf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finding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substring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finding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specific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substring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from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399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find_first_of()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74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finding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location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occurrence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specific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character(s)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find_last_of()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finding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location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last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occurrence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specific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character(s)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getline()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For taking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from </a:t>
                      </a:r>
                      <a:r>
                        <a:rPr sz="180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smtClean="0">
                          <a:latin typeface="Calibri"/>
                          <a:cs typeface="Calibri"/>
                        </a:rPr>
                        <a:t>stand</a:t>
                      </a:r>
                      <a:r>
                        <a:rPr lang="en-GB" sz="1800" spc="-10" dirty="0" err="1" smtClean="0">
                          <a:latin typeface="Calibri"/>
                          <a:cs typeface="Calibri"/>
                        </a:rPr>
                        <a:t>er</a:t>
                      </a:r>
                      <a:r>
                        <a:rPr sz="1800" spc="-1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5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001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/>
              <a:t>find</a:t>
            </a:r>
            <a:r>
              <a:rPr sz="2800" spc="-5" smtClean="0"/>
              <a:t>()</a:t>
            </a:r>
            <a:r>
              <a:rPr lang="en-GB" sz="2800" spc="-30" dirty="0" smtClean="0"/>
              <a:t> </a:t>
            </a:r>
            <a:r>
              <a:rPr lang="en-GB" sz="2800" spc="-30" dirty="0" smtClean="0"/>
              <a:t>/</a:t>
            </a:r>
            <a:r>
              <a:rPr lang="en-GB" sz="2800" spc="-30" dirty="0" err="1" smtClean="0"/>
              <a:t>rfind</a:t>
            </a:r>
            <a:r>
              <a:rPr lang="en-GB" sz="2800" spc="-30" dirty="0" smtClean="0"/>
              <a:t>() / </a:t>
            </a:r>
            <a:r>
              <a:rPr lang="en-GB" sz="2800" spc="-30" dirty="0" err="1" smtClean="0"/>
              <a:t>find_first_of</a:t>
            </a:r>
            <a:r>
              <a:rPr lang="en-GB" sz="2800" spc="-30" dirty="0" smtClean="0"/>
              <a:t>() / </a:t>
            </a:r>
            <a:r>
              <a:rPr lang="en-GB" sz="2800" spc="-30" dirty="0" err="1" smtClean="0"/>
              <a:t>find_last_of</a:t>
            </a:r>
            <a:r>
              <a:rPr lang="en-GB" sz="2800" spc="-30" dirty="0" smtClean="0"/>
              <a:t>() / </a:t>
            </a:r>
            <a:r>
              <a:rPr sz="2800" spc="-10" smtClean="0"/>
              <a:t>substr()</a:t>
            </a:r>
            <a:r>
              <a:rPr lang="en-GB" sz="2800" spc="-10" dirty="0" smtClean="0"/>
              <a:t> </a:t>
            </a:r>
            <a:endParaRPr sz="2800" spc="-10" dirty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3733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#include&lt;</a:t>
            </a:r>
            <a:r>
              <a:rPr lang="en-GB" sz="2000" dirty="0" err="1" smtClean="0"/>
              <a:t>iostream</a:t>
            </a:r>
            <a:r>
              <a:rPr lang="en-GB" sz="2000" dirty="0" smtClean="0"/>
              <a:t>&gt;</a:t>
            </a:r>
          </a:p>
          <a:p>
            <a:r>
              <a:rPr lang="en-GB" sz="2000" dirty="0" smtClean="0"/>
              <a:t>#include&lt;string&gt;</a:t>
            </a:r>
          </a:p>
          <a:p>
            <a:r>
              <a:rPr lang="en-GB" sz="2000" dirty="0" smtClean="0"/>
              <a:t>using namespace std;</a:t>
            </a:r>
          </a:p>
          <a:p>
            <a:r>
              <a:rPr lang="en-GB" sz="2000" dirty="0" err="1" smtClean="0"/>
              <a:t>int</a:t>
            </a:r>
            <a:r>
              <a:rPr lang="en-GB" sz="2000" dirty="0" smtClean="0"/>
              <a:t> main()</a:t>
            </a:r>
          </a:p>
          <a:p>
            <a:r>
              <a:rPr lang="en-GB" sz="2000" dirty="0" smtClean="0"/>
              <a:t>{</a:t>
            </a:r>
          </a:p>
          <a:p>
            <a:r>
              <a:rPr lang="en-GB" sz="2000" dirty="0" smtClean="0"/>
              <a:t>string s1 = "</a:t>
            </a:r>
            <a:r>
              <a:rPr lang="en-GB" sz="2000" dirty="0" err="1" smtClean="0"/>
              <a:t>arlcome</a:t>
            </a:r>
            <a:r>
              <a:rPr lang="en-GB" sz="2000" dirty="0" smtClean="0"/>
              <a:t>";</a:t>
            </a:r>
          </a:p>
          <a:p>
            <a:r>
              <a:rPr lang="en-GB" sz="2000" dirty="0" smtClean="0"/>
              <a:t>string s2 = "</a:t>
            </a:r>
            <a:r>
              <a:rPr lang="en-GB" sz="2000" dirty="0" err="1" smtClean="0"/>
              <a:t>wearomea</a:t>
            </a:r>
            <a:r>
              <a:rPr lang="en-GB" sz="2000" dirty="0" smtClean="0"/>
              <a:t>";</a:t>
            </a:r>
          </a:p>
          <a:p>
            <a:r>
              <a:rPr lang="en-GB" sz="2000" dirty="0" err="1" smtClean="0"/>
              <a:t>cout</a:t>
            </a:r>
            <a:r>
              <a:rPr lang="en-GB" sz="2000" dirty="0" smtClean="0"/>
              <a:t>&lt;&lt;s1.find("</a:t>
            </a:r>
            <a:r>
              <a:rPr lang="en-GB" sz="2000" dirty="0" err="1" smtClean="0"/>
              <a:t>lc</a:t>
            </a:r>
            <a:r>
              <a:rPr lang="en-GB" sz="2000" dirty="0" smtClean="0"/>
              <a:t>")&lt;&lt;</a:t>
            </a:r>
            <a:r>
              <a:rPr lang="en-GB" sz="2000" dirty="0" err="1" smtClean="0"/>
              <a:t>endl</a:t>
            </a:r>
            <a:r>
              <a:rPr lang="en-GB" sz="2000" dirty="0" smtClean="0"/>
              <a:t>;</a:t>
            </a:r>
          </a:p>
          <a:p>
            <a:r>
              <a:rPr lang="en-GB" sz="2000" dirty="0" err="1" smtClean="0"/>
              <a:t>cout</a:t>
            </a:r>
            <a:r>
              <a:rPr lang="en-GB" sz="2000" dirty="0" smtClean="0"/>
              <a:t>&lt;&lt;s2.rfind("ea")&lt;&lt;</a:t>
            </a:r>
            <a:r>
              <a:rPr lang="en-GB" sz="2000" dirty="0" err="1" smtClean="0"/>
              <a:t>endl</a:t>
            </a:r>
            <a:r>
              <a:rPr lang="en-GB" sz="2000" dirty="0" smtClean="0"/>
              <a:t>;</a:t>
            </a:r>
          </a:p>
          <a:p>
            <a:r>
              <a:rPr lang="en-GB" sz="2000" dirty="0" err="1" smtClean="0"/>
              <a:t>cout</a:t>
            </a:r>
            <a:r>
              <a:rPr lang="en-GB" sz="2000" dirty="0" smtClean="0"/>
              <a:t>&lt;&lt;s2.find_first_of('e')&lt;&lt;</a:t>
            </a:r>
            <a:r>
              <a:rPr lang="en-GB" sz="2000" dirty="0" err="1" smtClean="0"/>
              <a:t>endl</a:t>
            </a:r>
            <a:r>
              <a:rPr lang="en-GB" sz="2000" dirty="0" smtClean="0"/>
              <a:t>;</a:t>
            </a:r>
          </a:p>
          <a:p>
            <a:r>
              <a:rPr lang="en-GB" sz="2000" dirty="0" err="1" smtClean="0"/>
              <a:t>cout</a:t>
            </a:r>
            <a:r>
              <a:rPr lang="en-GB" sz="2000" dirty="0" smtClean="0"/>
              <a:t>&lt;&lt;s2.find_last_of('e');</a:t>
            </a:r>
          </a:p>
          <a:p>
            <a:r>
              <a:rPr lang="en-GB" sz="2000" dirty="0" smtClean="0"/>
              <a:t>return 0;</a:t>
            </a:r>
          </a:p>
          <a:p>
            <a:r>
              <a:rPr lang="en-GB" sz="2000" dirty="0" smtClean="0"/>
              <a:t>}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4267200" y="1676400"/>
            <a:ext cx="4572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#include&lt;</a:t>
            </a:r>
            <a:r>
              <a:rPr lang="en-GB" sz="2000" dirty="0" err="1" smtClean="0"/>
              <a:t>iostream</a:t>
            </a:r>
            <a:r>
              <a:rPr lang="en-GB" sz="2000" dirty="0" smtClean="0"/>
              <a:t>&gt;</a:t>
            </a:r>
          </a:p>
          <a:p>
            <a:r>
              <a:rPr lang="en-GB" sz="2000" dirty="0" smtClean="0"/>
              <a:t>#include&lt;string&gt;</a:t>
            </a:r>
          </a:p>
          <a:p>
            <a:r>
              <a:rPr lang="en-GB" sz="2000" dirty="0" smtClean="0"/>
              <a:t>using namespace std;</a:t>
            </a:r>
          </a:p>
          <a:p>
            <a:r>
              <a:rPr lang="en-GB" sz="2000" dirty="0" err="1" smtClean="0"/>
              <a:t>int</a:t>
            </a:r>
            <a:r>
              <a:rPr lang="en-GB" sz="2000" dirty="0" smtClean="0"/>
              <a:t> main()</a:t>
            </a:r>
          </a:p>
          <a:p>
            <a:r>
              <a:rPr lang="en-GB" sz="2000" dirty="0" smtClean="0"/>
              <a:t>{</a:t>
            </a:r>
          </a:p>
          <a:p>
            <a:r>
              <a:rPr lang="en-GB" sz="2000" dirty="0" smtClean="0"/>
              <a:t>string s1 = "welcome";</a:t>
            </a:r>
          </a:p>
          <a:p>
            <a:r>
              <a:rPr lang="en-GB" sz="2000" dirty="0" smtClean="0"/>
              <a:t>string s2;</a:t>
            </a:r>
          </a:p>
          <a:p>
            <a:r>
              <a:rPr lang="en-GB" sz="2000" dirty="0" smtClean="0"/>
              <a:t>s2=s1.substr(0,2);</a:t>
            </a:r>
          </a:p>
          <a:p>
            <a:r>
              <a:rPr lang="en-GB" sz="2000" dirty="0" err="1" smtClean="0"/>
              <a:t>cout</a:t>
            </a:r>
            <a:r>
              <a:rPr lang="en-GB" sz="2000" dirty="0" smtClean="0"/>
              <a:t>&lt;&lt;s2;</a:t>
            </a:r>
          </a:p>
          <a:p>
            <a:r>
              <a:rPr lang="en-GB" sz="2000" dirty="0" smtClean="0"/>
              <a:t>return 0;</a:t>
            </a:r>
          </a:p>
          <a:p>
            <a:r>
              <a:rPr lang="en-GB" sz="2000" dirty="0" smtClean="0"/>
              <a:t>}</a:t>
            </a:r>
            <a:endParaRPr lang="en-GB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76400" y="1447800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#include&lt;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using namespace std;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 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string str1 ("lovely professional university");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&lt;&lt; str1.find("</a:t>
            </a:r>
            <a:r>
              <a:rPr lang="en-US" sz="2000" dirty="0" err="1" smtClean="0"/>
              <a:t>ve</a:t>
            </a:r>
            <a:r>
              <a:rPr lang="en-US" sz="2000" dirty="0" smtClean="0"/>
              <a:t>")&lt;&lt;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&lt;&lt; str1.rfind("</a:t>
            </a:r>
            <a:r>
              <a:rPr lang="en-US" sz="2000" dirty="0" err="1" smtClean="0"/>
              <a:t>ve</a:t>
            </a:r>
            <a:r>
              <a:rPr lang="en-US" sz="2000" dirty="0" smtClean="0"/>
              <a:t>")&lt;&lt;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&lt;&lt;str1.find_first_of('l')&lt;&lt;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&lt;&lt;str1.find_last_of('l')&lt;&lt;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685800"/>
            <a:ext cx="777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Find() / </a:t>
            </a:r>
            <a:r>
              <a:rPr lang="en-GB" sz="3200" dirty="0" err="1" smtClean="0"/>
              <a:t>rfind</a:t>
            </a:r>
            <a:r>
              <a:rPr lang="en-GB" sz="3200" dirty="0" smtClean="0"/>
              <a:t>() / </a:t>
            </a:r>
            <a:r>
              <a:rPr lang="en-GB" sz="3200" dirty="0" err="1" smtClean="0"/>
              <a:t>find_first_of</a:t>
            </a:r>
            <a:r>
              <a:rPr lang="en-GB" sz="3200" dirty="0" smtClean="0"/>
              <a:t>() / </a:t>
            </a:r>
            <a:r>
              <a:rPr lang="en-GB" sz="3200" dirty="0" err="1" smtClean="0"/>
              <a:t>find_last_of</a:t>
            </a:r>
            <a:r>
              <a:rPr lang="en-GB" sz="3200" dirty="0" smtClean="0"/>
              <a:t>()</a:t>
            </a:r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find()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substr()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371600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#include&lt;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using namespace std;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 () {</a:t>
            </a:r>
          </a:p>
          <a:p>
            <a:r>
              <a:rPr lang="en-US" sz="2000" dirty="0" smtClean="0"/>
              <a:t>string str1 ("lovely professional university");</a:t>
            </a:r>
          </a:p>
          <a:p>
            <a:r>
              <a:rPr lang="en-US" sz="2000" dirty="0" smtClean="0"/>
              <a:t>string str2 ("</a:t>
            </a:r>
            <a:r>
              <a:rPr lang="en-US" sz="2000" dirty="0" err="1" smtClean="0"/>
              <a:t>ve</a:t>
            </a:r>
            <a:r>
              <a:rPr lang="en-US" sz="2000" dirty="0" smtClean="0"/>
              <a:t>");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&lt;&lt;str1&lt;&lt;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x =str1.find(str2);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&lt;&lt;x&lt;&lt;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string temp = str1.substr(x + str2.size() , 30 );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&lt;&lt;temp&lt;&lt;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y= </a:t>
            </a:r>
            <a:r>
              <a:rPr lang="en-US" sz="2000" dirty="0" err="1" smtClean="0"/>
              <a:t>temp.find</a:t>
            </a:r>
            <a:r>
              <a:rPr lang="en-US" sz="2000" dirty="0" smtClean="0"/>
              <a:t>(str2);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&lt;&lt;y;	// or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&lt;&lt;y + x + str2.size();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609600"/>
            <a:ext cx="5075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spc="-10" dirty="0">
                <a:solidFill>
                  <a:srgbClr val="3333CC"/>
                </a:solidFill>
              </a:rPr>
              <a:t>string</a:t>
            </a:r>
            <a:r>
              <a:rPr spc="5" dirty="0">
                <a:solidFill>
                  <a:srgbClr val="3333CC"/>
                </a:solidFill>
              </a:rPr>
              <a:t> </a:t>
            </a:r>
            <a:r>
              <a:rPr spc="-5" dirty="0"/>
              <a:t>Class </a:t>
            </a:r>
            <a:r>
              <a:rPr dirty="0"/>
              <a:t>in</a:t>
            </a:r>
            <a:r>
              <a:rPr spc="-10" dirty="0"/>
              <a:t> </a:t>
            </a:r>
            <a:r>
              <a:rPr spc="10" dirty="0"/>
              <a:t>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447800"/>
            <a:ext cx="6555740" cy="493532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Calibri"/>
                <a:cs typeface="Calibri"/>
              </a:rPr>
              <a:t>C++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&lt;string&gt;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library</a:t>
            </a:r>
            <a:endParaRPr sz="2800">
              <a:latin typeface="Calibri"/>
              <a:cs typeface="Calibri"/>
            </a:endParaRPr>
          </a:p>
          <a:p>
            <a:pPr marL="354965" marR="43815" indent="-3429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Include </a:t>
            </a:r>
            <a:r>
              <a:rPr sz="2800" dirty="0">
                <a:latin typeface="Calibri"/>
                <a:cs typeface="Calibri"/>
              </a:rPr>
              <a:t>it in </a:t>
            </a:r>
            <a:r>
              <a:rPr sz="2800" spc="-10" dirty="0">
                <a:latin typeface="Calibri"/>
                <a:cs typeface="Calibri"/>
              </a:rPr>
              <a:t>your </a:t>
            </a:r>
            <a:r>
              <a:rPr sz="2800" spc="-15" dirty="0">
                <a:latin typeface="Calibri"/>
                <a:cs typeface="Calibri"/>
              </a:rPr>
              <a:t>programs </a:t>
            </a:r>
            <a:r>
              <a:rPr sz="2800" dirty="0">
                <a:latin typeface="Calibri"/>
                <a:cs typeface="Calibri"/>
              </a:rPr>
              <a:t>when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7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wish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-10" dirty="0">
                <a:latin typeface="Calibri"/>
                <a:cs typeface="Calibri"/>
              </a:rPr>
              <a:t> strings: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#include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&lt;string&gt;</a:t>
            </a:r>
            <a:endParaRPr sz="2800">
              <a:latin typeface="Calibri"/>
              <a:cs typeface="Calibri"/>
            </a:endParaRPr>
          </a:p>
          <a:p>
            <a:pPr marL="354965" marR="55880" indent="-3429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library,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Calibri"/>
                <a:cs typeface="Calibri"/>
              </a:rPr>
              <a:t>string</a:t>
            </a:r>
            <a:r>
              <a:rPr sz="2800" b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spc="-7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implemented</a:t>
            </a:r>
            <a:endParaRPr sz="28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It is </a:t>
            </a:r>
            <a:r>
              <a:rPr sz="2800" spc="-5" dirty="0">
                <a:latin typeface="Calibri"/>
                <a:cs typeface="Calibri"/>
              </a:rPr>
              <a:t>very </a:t>
            </a:r>
            <a:r>
              <a:rPr sz="2800" spc="-15" dirty="0">
                <a:latin typeface="Calibri"/>
                <a:cs typeface="Calibri"/>
              </a:rPr>
              <a:t>convenient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makes </a:t>
            </a:r>
            <a:r>
              <a:rPr sz="2800" spc="-10" dirty="0">
                <a:latin typeface="Calibri"/>
                <a:cs typeface="Calibri"/>
              </a:rPr>
              <a:t>string </a:t>
            </a:r>
            <a:r>
              <a:rPr sz="2800" spc="-7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processing </a:t>
            </a:r>
            <a:r>
              <a:rPr sz="2800" spc="-5" dirty="0">
                <a:latin typeface="Calibri"/>
                <a:cs typeface="Calibri"/>
              </a:rPr>
              <a:t>easier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in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mtClean="0">
                <a:latin typeface="Calibri"/>
                <a:cs typeface="Calibri"/>
              </a:rPr>
              <a:t>C</a:t>
            </a:r>
            <a:endParaRPr lang="en-GB" sz="2800" dirty="0" smtClean="0">
              <a:latin typeface="Calibri"/>
              <a:cs typeface="Calibri"/>
            </a:endParaRPr>
          </a:p>
          <a:p>
            <a:pPr marL="354965" marR="5080" indent="-342900">
              <a:spcBef>
                <a:spcPts val="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2800" spc="-10" dirty="0" smtClean="0">
                <a:cs typeface="Calibri"/>
              </a:rPr>
              <a:t>There</a:t>
            </a:r>
            <a:r>
              <a:rPr lang="en-GB" sz="2800" spc="-15" dirty="0" smtClean="0">
                <a:cs typeface="Calibri"/>
              </a:rPr>
              <a:t> </a:t>
            </a:r>
            <a:r>
              <a:rPr lang="en-GB" sz="2800" dirty="0" smtClean="0">
                <a:cs typeface="Calibri"/>
              </a:rPr>
              <a:t>is no</a:t>
            </a:r>
            <a:r>
              <a:rPr lang="en-GB" sz="2800" spc="10" dirty="0" smtClean="0">
                <a:cs typeface="Calibri"/>
              </a:rPr>
              <a:t> </a:t>
            </a:r>
            <a:r>
              <a:rPr lang="en-GB" sz="2800" spc="-5" dirty="0" smtClean="0">
                <a:cs typeface="Calibri"/>
              </a:rPr>
              <a:t>need</a:t>
            </a:r>
            <a:r>
              <a:rPr lang="en-GB" sz="2800" spc="-10" dirty="0" smtClean="0">
                <a:cs typeface="Calibri"/>
              </a:rPr>
              <a:t> </a:t>
            </a:r>
            <a:r>
              <a:rPr lang="en-GB" sz="2800" spc="-20" dirty="0" smtClean="0">
                <a:cs typeface="Calibri"/>
              </a:rPr>
              <a:t>to</a:t>
            </a:r>
            <a:r>
              <a:rPr lang="en-GB" sz="2800" spc="5" dirty="0" smtClean="0">
                <a:cs typeface="Calibri"/>
              </a:rPr>
              <a:t> </a:t>
            </a:r>
            <a:r>
              <a:rPr lang="en-GB" sz="2800" spc="-15" dirty="0" smtClean="0">
                <a:cs typeface="Calibri"/>
              </a:rPr>
              <a:t>create</a:t>
            </a:r>
            <a:r>
              <a:rPr lang="en-GB" sz="2800" spc="-25" dirty="0" smtClean="0">
                <a:cs typeface="Calibri"/>
              </a:rPr>
              <a:t> </a:t>
            </a:r>
            <a:r>
              <a:rPr lang="en-GB" sz="2800" dirty="0" smtClean="0">
                <a:cs typeface="Calibri"/>
              </a:rPr>
              <a:t>the </a:t>
            </a:r>
            <a:r>
              <a:rPr lang="en-GB" sz="2800" spc="-25" dirty="0" smtClean="0">
                <a:cs typeface="Calibri"/>
              </a:rPr>
              <a:t>array</a:t>
            </a:r>
            <a:r>
              <a:rPr lang="en-GB" sz="2800" spc="-5" dirty="0" smtClean="0">
                <a:cs typeface="Calibri"/>
              </a:rPr>
              <a:t> </a:t>
            </a:r>
            <a:r>
              <a:rPr lang="en-GB" sz="2800" dirty="0" smtClean="0">
                <a:cs typeface="Calibri"/>
              </a:rPr>
              <a:t>of</a:t>
            </a:r>
            <a:r>
              <a:rPr lang="en-GB" sz="2800" spc="-5" dirty="0" smtClean="0">
                <a:cs typeface="Calibri"/>
              </a:rPr>
              <a:t> </a:t>
            </a:r>
            <a:r>
              <a:rPr lang="en-GB" sz="2800" dirty="0" smtClean="0">
                <a:cs typeface="Calibri"/>
              </a:rPr>
              <a:t>the </a:t>
            </a:r>
            <a:r>
              <a:rPr lang="en-GB" sz="2800" spc="-710" dirty="0" smtClean="0">
                <a:cs typeface="Calibri"/>
              </a:rPr>
              <a:t> </a:t>
            </a:r>
            <a:r>
              <a:rPr lang="en-GB" sz="2800" spc="-5" dirty="0" smtClean="0">
                <a:cs typeface="Calibri"/>
              </a:rPr>
              <a:t>right </a:t>
            </a:r>
            <a:r>
              <a:rPr lang="en-GB" sz="2800" spc="-20" dirty="0" smtClean="0">
                <a:cs typeface="Calibri"/>
              </a:rPr>
              <a:t>size</a:t>
            </a:r>
            <a:r>
              <a:rPr lang="en-GB" sz="2800" spc="10" dirty="0" smtClean="0">
                <a:cs typeface="Calibri"/>
              </a:rPr>
              <a:t> </a:t>
            </a:r>
            <a:r>
              <a:rPr lang="en-GB" sz="2800" spc="-20" dirty="0" smtClean="0">
                <a:cs typeface="Calibri"/>
              </a:rPr>
              <a:t>to</a:t>
            </a:r>
            <a:r>
              <a:rPr lang="en-GB" sz="2800" spc="10" dirty="0" smtClean="0">
                <a:cs typeface="Calibri"/>
              </a:rPr>
              <a:t> </a:t>
            </a:r>
            <a:r>
              <a:rPr lang="en-GB" sz="2800" spc="-5" dirty="0" smtClean="0">
                <a:cs typeface="Calibri"/>
              </a:rPr>
              <a:t>hold</a:t>
            </a:r>
            <a:r>
              <a:rPr lang="en-GB" sz="2800" spc="20" dirty="0" smtClean="0">
                <a:cs typeface="Calibri"/>
              </a:rPr>
              <a:t> </a:t>
            </a:r>
            <a:r>
              <a:rPr lang="en-GB" sz="2800" spc="-10" dirty="0" smtClean="0">
                <a:cs typeface="Calibri"/>
              </a:rPr>
              <a:t>string</a:t>
            </a:r>
            <a:r>
              <a:rPr lang="en-GB" sz="2800" spc="20" dirty="0" smtClean="0">
                <a:cs typeface="Calibri"/>
              </a:rPr>
              <a:t> </a:t>
            </a:r>
            <a:r>
              <a:rPr lang="en-GB" sz="2800" spc="-5" dirty="0" smtClean="0">
                <a:cs typeface="Calibri"/>
              </a:rPr>
              <a:t>variables.</a:t>
            </a:r>
            <a:endParaRPr lang="en-GB" sz="2800" dirty="0" smtClean="0"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</a:t>
            </a:r>
            <a:r>
              <a:rPr lang="en-GB" dirty="0" smtClean="0"/>
              <a:t>() and length()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50" y="1649476"/>
            <a:ext cx="8020050" cy="4739759"/>
          </a:xfrm>
        </p:spPr>
        <p:txBody>
          <a:bodyPr/>
          <a:lstStyle/>
          <a:p>
            <a:r>
              <a:rPr lang="en-US" sz="1400" dirty="0" smtClean="0"/>
              <a:t>#include&lt;</a:t>
            </a:r>
            <a:r>
              <a:rPr lang="en-US" sz="1400" dirty="0" err="1" smtClean="0"/>
              <a:t>iostream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using namespace std;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string </a:t>
            </a:r>
            <a:r>
              <a:rPr lang="en-US" sz="1400" dirty="0" err="1" smtClean="0"/>
              <a:t>str</a:t>
            </a:r>
            <a:r>
              <a:rPr lang="en-US" sz="1400" dirty="0" smtClean="0"/>
              <a:t> = "Welcome to </a:t>
            </a:r>
            <a:r>
              <a:rPr lang="en-US" sz="1400" dirty="0" err="1" smtClean="0"/>
              <a:t>javatpoint</a:t>
            </a:r>
            <a:r>
              <a:rPr lang="en-US" sz="1400" dirty="0" smtClean="0"/>
              <a:t> tutorial";</a:t>
            </a:r>
          </a:p>
          <a:p>
            <a:r>
              <a:rPr lang="en-US" sz="1400" dirty="0" err="1" smtClean="0"/>
              <a:t>cout</a:t>
            </a:r>
            <a:r>
              <a:rPr lang="en-US" sz="1400" dirty="0" smtClean="0"/>
              <a:t>&lt;&lt;"String contains :";</a:t>
            </a:r>
          </a:p>
          <a:p>
            <a:r>
              <a:rPr lang="en-US" sz="1400" dirty="0" smtClean="0"/>
              <a:t>for(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=0; </a:t>
            </a:r>
            <a:r>
              <a:rPr lang="en-US" sz="1400" dirty="0" err="1" smtClean="0"/>
              <a:t>i</a:t>
            </a:r>
            <a:r>
              <a:rPr lang="en-US" sz="1400" dirty="0" smtClean="0"/>
              <a:t>&lt;</a:t>
            </a:r>
            <a:r>
              <a:rPr lang="en-US" sz="1400" dirty="0" err="1" smtClean="0"/>
              <a:t>str.length</a:t>
            </a:r>
            <a:r>
              <a:rPr lang="en-US" sz="1400" dirty="0" smtClean="0"/>
              <a:t>(); </a:t>
            </a:r>
            <a:r>
              <a:rPr lang="en-US" sz="1400" dirty="0" err="1" smtClean="0"/>
              <a:t>i</a:t>
            </a:r>
            <a:r>
              <a:rPr lang="en-US" sz="1400" dirty="0" smtClean="0"/>
              <a:t>++)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err="1" smtClean="0"/>
              <a:t>cout</a:t>
            </a:r>
            <a:r>
              <a:rPr lang="en-US" sz="1400" dirty="0" smtClean="0"/>
              <a:t>&lt;&lt;  </a:t>
            </a:r>
            <a:r>
              <a:rPr lang="en-US" sz="1400" dirty="0" err="1" smtClean="0"/>
              <a:t>str.at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err="1" smtClean="0"/>
              <a:t>cout</a:t>
            </a:r>
            <a:r>
              <a:rPr lang="en-US" sz="1400" dirty="0" smtClean="0"/>
              <a:t>&lt;&lt;'\n';</a:t>
            </a:r>
          </a:p>
          <a:p>
            <a:r>
              <a:rPr lang="en-US" sz="1400" dirty="0" err="1" smtClean="0"/>
              <a:t>cout</a:t>
            </a:r>
            <a:r>
              <a:rPr lang="en-US" sz="1400" dirty="0" smtClean="0"/>
              <a:t>&lt;&lt;"String is shown again : ";</a:t>
            </a:r>
          </a:p>
          <a:p>
            <a:r>
              <a:rPr lang="en-US" sz="1400" dirty="0" smtClean="0"/>
              <a:t>for(</a:t>
            </a:r>
            <a:r>
              <a:rPr lang="en-US" sz="1400" dirty="0" err="1" smtClean="0"/>
              <a:t>int</a:t>
            </a:r>
            <a:r>
              <a:rPr lang="en-US" sz="1400" dirty="0" smtClean="0"/>
              <a:t> j=0 ; j&lt;</a:t>
            </a:r>
            <a:r>
              <a:rPr lang="en-US" sz="1400" dirty="0" err="1" smtClean="0"/>
              <a:t>str.length</a:t>
            </a:r>
            <a:r>
              <a:rPr lang="en-US" sz="1400" dirty="0" smtClean="0"/>
              <a:t>(); j++)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err="1" smtClean="0"/>
              <a:t>cout</a:t>
            </a:r>
            <a:r>
              <a:rPr lang="en-US" sz="1400" dirty="0" smtClean="0"/>
              <a:t>&lt;&lt; </a:t>
            </a:r>
            <a:r>
              <a:rPr lang="en-US" sz="1400" dirty="0" err="1" smtClean="0"/>
              <a:t>str</a:t>
            </a:r>
            <a:r>
              <a:rPr lang="en-US" sz="1400" dirty="0" smtClean="0"/>
              <a:t>[j];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err="1" smtClean="0"/>
              <a:t>cout</a:t>
            </a:r>
            <a:r>
              <a:rPr lang="en-US" sz="1400" dirty="0" smtClean="0"/>
              <a:t>&lt;&lt;'\n';</a:t>
            </a:r>
          </a:p>
          <a:p>
            <a:r>
              <a:rPr lang="en-US" sz="1400" dirty="0" err="1" smtClean="0"/>
              <a:t>cout</a:t>
            </a:r>
            <a:r>
              <a:rPr lang="en-US" sz="1400" dirty="0" smtClean="0"/>
              <a:t>&lt;&lt;"String is shown again : ";</a:t>
            </a:r>
          </a:p>
          <a:p>
            <a:r>
              <a:rPr lang="en-US" sz="1400" dirty="0" err="1" smtClean="0"/>
              <a:t>cout</a:t>
            </a:r>
            <a:r>
              <a:rPr lang="en-US" sz="1400" dirty="0" smtClean="0"/>
              <a:t>&lt;&lt;</a:t>
            </a:r>
            <a:r>
              <a:rPr lang="en-US" sz="1400" dirty="0" err="1" smtClean="0"/>
              <a:t>str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return 0;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swap()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50" y="1649476"/>
            <a:ext cx="8020050" cy="4001095"/>
          </a:xfrm>
        </p:spPr>
        <p:txBody>
          <a:bodyPr/>
          <a:lstStyle/>
          <a:p>
            <a:r>
              <a:rPr lang="en-GB" sz="2000" dirty="0" smtClean="0"/>
              <a:t>#include &lt;</a:t>
            </a:r>
            <a:r>
              <a:rPr lang="en-GB" sz="2000" dirty="0" err="1" smtClean="0"/>
              <a:t>iostream</a:t>
            </a:r>
            <a:r>
              <a:rPr lang="en-GB" sz="2000" dirty="0" smtClean="0"/>
              <a:t>&gt;</a:t>
            </a:r>
          </a:p>
          <a:p>
            <a:r>
              <a:rPr lang="en-GB" sz="2000" dirty="0" smtClean="0"/>
              <a:t>using namespace std;</a:t>
            </a:r>
          </a:p>
          <a:p>
            <a:r>
              <a:rPr lang="en-GB" sz="2000" dirty="0" err="1" smtClean="0"/>
              <a:t>int</a:t>
            </a:r>
            <a:r>
              <a:rPr lang="en-GB" sz="2000" dirty="0" smtClean="0"/>
              <a:t> main() {</a:t>
            </a:r>
          </a:p>
          <a:p>
            <a:r>
              <a:rPr lang="en-GB" sz="2000" dirty="0" smtClean="0"/>
              <a:t>  </a:t>
            </a:r>
            <a:r>
              <a:rPr lang="en-GB" sz="2000" dirty="0" err="1" smtClean="0"/>
              <a:t>int</a:t>
            </a:r>
            <a:r>
              <a:rPr lang="en-GB" sz="2000" dirty="0" smtClean="0"/>
              <a:t> a = 9, b = 15;</a:t>
            </a:r>
          </a:p>
          <a:p>
            <a:r>
              <a:rPr lang="en-GB" sz="2000" dirty="0" smtClean="0"/>
              <a:t>  </a:t>
            </a:r>
            <a:r>
              <a:rPr lang="en-GB" sz="2000" dirty="0" err="1" smtClean="0"/>
              <a:t>cout</a:t>
            </a:r>
            <a:r>
              <a:rPr lang="en-GB" sz="2000" dirty="0" smtClean="0"/>
              <a:t> &lt;&lt; "The values stored in the variables a and b before using swap function\n";</a:t>
            </a:r>
          </a:p>
          <a:p>
            <a:r>
              <a:rPr lang="en-GB" sz="2000" dirty="0" smtClean="0"/>
              <a:t>  </a:t>
            </a:r>
            <a:r>
              <a:rPr lang="en-GB" sz="2000" dirty="0" err="1" smtClean="0"/>
              <a:t>cout</a:t>
            </a:r>
            <a:r>
              <a:rPr lang="en-GB" sz="2000" dirty="0" smtClean="0"/>
              <a:t> &lt;&lt; "a: " &lt;&lt; a &lt;&lt; "\</a:t>
            </a:r>
            <a:r>
              <a:rPr lang="en-GB" sz="2000" dirty="0" err="1" smtClean="0"/>
              <a:t>tb</a:t>
            </a:r>
            <a:r>
              <a:rPr lang="en-GB" sz="2000" dirty="0" smtClean="0"/>
              <a:t>: " &lt;&lt; b &lt;&lt; '\n';</a:t>
            </a:r>
          </a:p>
          <a:p>
            <a:r>
              <a:rPr lang="en-GB" sz="2000" dirty="0" smtClean="0"/>
              <a:t>  swap(a, b);</a:t>
            </a:r>
          </a:p>
          <a:p>
            <a:r>
              <a:rPr lang="en-GB" sz="2000" dirty="0" smtClean="0"/>
              <a:t>  </a:t>
            </a:r>
            <a:r>
              <a:rPr lang="en-GB" sz="2000" dirty="0" err="1" smtClean="0"/>
              <a:t>cout</a:t>
            </a:r>
            <a:r>
              <a:rPr lang="en-GB" sz="2000" dirty="0" smtClean="0"/>
              <a:t> &lt;&lt; "The values stored in the variables a and b after using swap function\n";</a:t>
            </a:r>
          </a:p>
          <a:p>
            <a:r>
              <a:rPr lang="en-GB" sz="2000" dirty="0" smtClean="0"/>
              <a:t>  std::</a:t>
            </a:r>
            <a:r>
              <a:rPr lang="en-GB" sz="2000" dirty="0" err="1" smtClean="0"/>
              <a:t>cout</a:t>
            </a:r>
            <a:r>
              <a:rPr lang="en-GB" sz="2000" dirty="0" smtClean="0"/>
              <a:t> &lt;&lt; "a: " &lt;&lt; a &lt;&lt; "\</a:t>
            </a:r>
            <a:r>
              <a:rPr lang="en-GB" sz="2000" dirty="0" err="1" smtClean="0"/>
              <a:t>tb</a:t>
            </a:r>
            <a:r>
              <a:rPr lang="en-GB" sz="2000" dirty="0" smtClean="0"/>
              <a:t>: " &lt;&lt; b &lt;&lt; '\n';</a:t>
            </a:r>
          </a:p>
          <a:p>
            <a:r>
              <a:rPr lang="en-GB" sz="2000" dirty="0" smtClean="0"/>
              <a:t>}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1" y="461899"/>
            <a:ext cx="292163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5" dirty="0" smtClean="0"/>
              <a:t>G</a:t>
            </a:r>
            <a:r>
              <a:rPr spc="-25" smtClean="0"/>
              <a:t>e</a:t>
            </a:r>
            <a:r>
              <a:rPr smtClean="0"/>
              <a:t>tline</a:t>
            </a:r>
            <a:r>
              <a:rPr lang="en-GB" dirty="0" smtClean="0"/>
              <a:t>()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371600" y="182880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#include&lt;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using namespace std;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 () {</a:t>
            </a:r>
          </a:p>
          <a:p>
            <a:r>
              <a:rPr lang="en-US" sz="2400" dirty="0" smtClean="0"/>
              <a:t>string str3;</a:t>
            </a:r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&lt;&lt;"Enter str3\n";</a:t>
            </a:r>
          </a:p>
          <a:p>
            <a:r>
              <a:rPr lang="en-US" sz="2400" dirty="0" err="1" smtClean="0"/>
              <a:t>getline</a:t>
            </a:r>
            <a:r>
              <a:rPr lang="en-US" sz="2400" dirty="0" smtClean="0"/>
              <a:t>(cin,str3);</a:t>
            </a:r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&lt;&lt;str3&lt;&lt;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06095"/>
            <a:ext cx="8212455" cy="3395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What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difference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between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unsigned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length()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unsigned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size()?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1825"/>
              </a:spcBef>
              <a:buAutoNum type="alphaLcParenR"/>
              <a:tabLst>
                <a:tab pos="368300" algn="l"/>
              </a:tabLst>
            </a:pPr>
            <a:r>
              <a:rPr sz="2400" spc="-5" dirty="0">
                <a:latin typeface="Arial MT"/>
                <a:cs typeface="Arial MT"/>
              </a:rPr>
              <a:t>Returns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different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</a:t>
            </a:r>
            <a:endParaRPr sz="2400">
              <a:latin typeface="Arial MT"/>
              <a:cs typeface="Arial MT"/>
            </a:endParaRPr>
          </a:p>
          <a:p>
            <a:pPr marL="384810" indent="-372745">
              <a:lnSpc>
                <a:spcPct val="100000"/>
              </a:lnSpc>
              <a:spcBef>
                <a:spcPts val="1445"/>
              </a:spcBef>
              <a:buAutoNum type="alphaLcParenR"/>
              <a:tabLst>
                <a:tab pos="385445" algn="l"/>
              </a:tabLst>
            </a:pPr>
            <a:r>
              <a:rPr sz="2400" spc="-5" dirty="0">
                <a:latin typeface="Arial"/>
                <a:cs typeface="Arial"/>
              </a:rPr>
              <a:t>They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give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same </a:t>
            </a:r>
            <a:r>
              <a:rPr sz="2400" dirty="0">
                <a:latin typeface="Arial"/>
                <a:cs typeface="Arial"/>
              </a:rPr>
              <a:t>result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351790" algn="l"/>
              </a:tabLst>
            </a:pPr>
            <a:r>
              <a:rPr sz="2400" spc="-5" dirty="0">
                <a:latin typeface="Arial MT"/>
                <a:cs typeface="Arial MT"/>
              </a:rPr>
              <a:t>Returns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different </a:t>
            </a:r>
            <a:r>
              <a:rPr sz="2400" spc="-5" dirty="0">
                <a:latin typeface="Arial MT"/>
                <a:cs typeface="Arial MT"/>
              </a:rPr>
              <a:t>value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but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they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 same</a:t>
            </a:r>
            <a:endParaRPr sz="2400">
              <a:latin typeface="Arial MT"/>
              <a:cs typeface="Arial MT"/>
            </a:endParaRPr>
          </a:p>
          <a:p>
            <a:pPr marL="367665" indent="-355600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368300" algn="l"/>
              </a:tabLst>
            </a:pPr>
            <a:r>
              <a:rPr sz="2400" spc="-5" dirty="0">
                <a:latin typeface="Arial MT"/>
                <a:cs typeface="Arial MT"/>
              </a:rPr>
              <a:t>Returns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length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06095"/>
            <a:ext cx="8212455" cy="3395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What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difference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between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unsigned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length()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unsigned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size()?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1825"/>
              </a:spcBef>
              <a:buAutoNum type="alphaLcParenR"/>
              <a:tabLst>
                <a:tab pos="368300" algn="l"/>
              </a:tabLst>
            </a:pPr>
            <a:r>
              <a:rPr sz="2400" spc="-5" dirty="0">
                <a:latin typeface="Arial MT"/>
                <a:cs typeface="Arial MT"/>
              </a:rPr>
              <a:t>Returns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different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</a:t>
            </a:r>
            <a:endParaRPr sz="2400">
              <a:latin typeface="Arial MT"/>
              <a:cs typeface="Arial MT"/>
            </a:endParaRPr>
          </a:p>
          <a:p>
            <a:pPr marL="384810" indent="-372745">
              <a:lnSpc>
                <a:spcPct val="100000"/>
              </a:lnSpc>
              <a:spcBef>
                <a:spcPts val="1445"/>
              </a:spcBef>
              <a:buAutoNum type="alphaLcParenR"/>
              <a:tabLst>
                <a:tab pos="385445" algn="l"/>
              </a:tabLst>
            </a:pPr>
            <a:r>
              <a:rPr sz="2400" b="1" spc="-5" dirty="0">
                <a:latin typeface="Arial"/>
                <a:cs typeface="Arial"/>
              </a:rPr>
              <a:t>They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give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same </a:t>
            </a:r>
            <a:r>
              <a:rPr sz="2400" b="1" dirty="0">
                <a:latin typeface="Arial"/>
                <a:cs typeface="Arial"/>
              </a:rPr>
              <a:t>result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351790" algn="l"/>
              </a:tabLst>
            </a:pPr>
            <a:r>
              <a:rPr sz="2400" spc="-5" dirty="0">
                <a:latin typeface="Arial MT"/>
                <a:cs typeface="Arial MT"/>
              </a:rPr>
              <a:t>Returns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different </a:t>
            </a:r>
            <a:r>
              <a:rPr sz="2400" spc="-5" dirty="0">
                <a:latin typeface="Arial MT"/>
                <a:cs typeface="Arial MT"/>
              </a:rPr>
              <a:t>value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but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they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 same</a:t>
            </a:r>
            <a:endParaRPr sz="2400">
              <a:latin typeface="Arial MT"/>
              <a:cs typeface="Arial MT"/>
            </a:endParaRPr>
          </a:p>
          <a:p>
            <a:pPr marL="367665" indent="-355600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368300" algn="l"/>
              </a:tabLst>
            </a:pPr>
            <a:r>
              <a:rPr sz="2400" spc="-5" dirty="0">
                <a:latin typeface="Arial MT"/>
                <a:cs typeface="Arial MT"/>
              </a:rPr>
              <a:t>Returns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length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183935"/>
            <a:ext cx="721296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77130">
              <a:lnSpc>
                <a:spcPct val="120000"/>
              </a:lnSpc>
              <a:spcBef>
                <a:spcPts val="100"/>
              </a:spcBef>
            </a:pPr>
            <a:r>
              <a:rPr sz="2000" spc="-5" dirty="0"/>
              <a:t>#include </a:t>
            </a:r>
            <a:r>
              <a:rPr sz="2000" spc="-10" dirty="0"/>
              <a:t>&lt;iostream&gt; </a:t>
            </a:r>
            <a:r>
              <a:rPr sz="2000" spc="-5" dirty="0"/>
              <a:t> using namespace </a:t>
            </a:r>
            <a:r>
              <a:rPr sz="2000" spc="-15" dirty="0"/>
              <a:t>std; </a:t>
            </a:r>
            <a:r>
              <a:rPr sz="2000" spc="-440" dirty="0"/>
              <a:t> </a:t>
            </a:r>
            <a:r>
              <a:rPr sz="2000" spc="-10" dirty="0"/>
              <a:t>int</a:t>
            </a:r>
            <a:r>
              <a:rPr sz="2000" spc="-5" dirty="0"/>
              <a:t> </a:t>
            </a:r>
            <a:r>
              <a:rPr sz="2000" dirty="0"/>
              <a:t>main() {</a:t>
            </a:r>
            <a:endParaRPr sz="2000"/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-5" dirty="0"/>
              <a:t>string</a:t>
            </a:r>
            <a:r>
              <a:rPr sz="2000" spc="5" dirty="0"/>
              <a:t> </a:t>
            </a:r>
            <a:r>
              <a:rPr sz="2000" spc="-5" dirty="0"/>
              <a:t>str1 ("The only</a:t>
            </a:r>
            <a:r>
              <a:rPr sz="2000" spc="-20" dirty="0"/>
              <a:t> </a:t>
            </a:r>
            <a:r>
              <a:rPr sz="2000" spc="-25" dirty="0"/>
              <a:t>way</a:t>
            </a:r>
            <a:r>
              <a:rPr sz="2000" spc="-10" dirty="0"/>
              <a:t> </a:t>
            </a:r>
            <a:r>
              <a:rPr sz="2000" spc="-15" dirty="0"/>
              <a:t>to</a:t>
            </a:r>
            <a:r>
              <a:rPr sz="2000" spc="-5" dirty="0"/>
              <a:t> </a:t>
            </a:r>
            <a:r>
              <a:rPr sz="2000" dirty="0"/>
              <a:t>do</a:t>
            </a:r>
            <a:r>
              <a:rPr sz="2000" spc="-25" dirty="0"/>
              <a:t> </a:t>
            </a:r>
            <a:r>
              <a:rPr sz="2000" spc="-10" dirty="0"/>
              <a:t>great</a:t>
            </a:r>
            <a:r>
              <a:rPr sz="2000" dirty="0"/>
              <a:t> </a:t>
            </a:r>
            <a:r>
              <a:rPr sz="2000" spc="-10" dirty="0"/>
              <a:t>work</a:t>
            </a:r>
            <a:r>
              <a:rPr sz="2000" dirty="0"/>
              <a:t> is</a:t>
            </a:r>
            <a:r>
              <a:rPr sz="2000" spc="-10" dirty="0"/>
              <a:t> to</a:t>
            </a:r>
            <a:r>
              <a:rPr sz="2000" spc="-5" dirty="0"/>
              <a:t> </a:t>
            </a:r>
            <a:r>
              <a:rPr sz="2000" spc="-10" dirty="0"/>
              <a:t>love</a:t>
            </a:r>
            <a:r>
              <a:rPr sz="2000" spc="10" dirty="0"/>
              <a:t> </a:t>
            </a:r>
            <a:r>
              <a:rPr sz="2000" spc="-5" dirty="0"/>
              <a:t>what </a:t>
            </a:r>
            <a:r>
              <a:rPr sz="2000" spc="-10" dirty="0"/>
              <a:t>you</a:t>
            </a:r>
            <a:r>
              <a:rPr sz="2000" dirty="0"/>
              <a:t> </a:t>
            </a:r>
            <a:r>
              <a:rPr sz="2000" spc="-5" dirty="0"/>
              <a:t>do“);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612140" y="1647418"/>
            <a:ext cx="3586479" cy="3368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Calibri"/>
                <a:cs typeface="Calibri"/>
              </a:rPr>
              <a:t>string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str2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("work“);</a:t>
            </a:r>
            <a:endParaRPr sz="2000">
              <a:latin typeface="Calibri"/>
              <a:cs typeface="Calibri"/>
            </a:endParaRPr>
          </a:p>
          <a:p>
            <a:pPr marL="241300" marR="5080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unsigned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str1.find(str2);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&lt;&lt;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&lt;&lt;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"\n";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return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Calibri"/>
              <a:cs typeface="Calibri"/>
            </a:endParaRPr>
          </a:p>
          <a:p>
            <a:pPr marL="265430" indent="-253365">
              <a:lnSpc>
                <a:spcPct val="100000"/>
              </a:lnSpc>
              <a:buAutoNum type="alphaLcParenR"/>
              <a:tabLst>
                <a:tab pos="266065" algn="l"/>
              </a:tabLst>
            </a:pPr>
            <a:r>
              <a:rPr sz="1800" spc="-60" dirty="0">
                <a:cs typeface="Lucida Sans Unicode"/>
              </a:rPr>
              <a:t>20</a:t>
            </a:r>
            <a:endParaRPr sz="1800">
              <a:cs typeface="Lucida Sans Unicode"/>
            </a:endParaRPr>
          </a:p>
          <a:p>
            <a:pPr marL="277495" indent="-265430">
              <a:lnSpc>
                <a:spcPct val="100000"/>
              </a:lnSpc>
              <a:buAutoNum type="alphaLcParenR"/>
              <a:tabLst>
                <a:tab pos="278130" algn="l"/>
              </a:tabLst>
            </a:pPr>
            <a:r>
              <a:rPr sz="1800" spc="-60" dirty="0">
                <a:cs typeface="Lucida Sans Unicode"/>
              </a:rPr>
              <a:t>23</a:t>
            </a:r>
            <a:endParaRPr sz="1800">
              <a:cs typeface="Lucida Sans Unicode"/>
            </a:endParaRPr>
          </a:p>
          <a:p>
            <a:pPr marL="264795" indent="-252729">
              <a:lnSpc>
                <a:spcPct val="100000"/>
              </a:lnSpc>
              <a:buAutoNum type="alphaLcParenR"/>
              <a:tabLst>
                <a:tab pos="265430" algn="l"/>
              </a:tabLst>
            </a:pPr>
            <a:r>
              <a:rPr sz="1800" spc="25" dirty="0">
                <a:cs typeface="Trebuchet MS"/>
              </a:rPr>
              <a:t>25</a:t>
            </a:r>
            <a:endParaRPr sz="1800">
              <a:cs typeface="Trebuchet MS"/>
            </a:endParaRPr>
          </a:p>
          <a:p>
            <a:pPr marL="277495" indent="-265430">
              <a:lnSpc>
                <a:spcPct val="100000"/>
              </a:lnSpc>
              <a:spcBef>
                <a:spcPts val="15"/>
              </a:spcBef>
              <a:buAutoNum type="alphaLcParenR"/>
              <a:tabLst>
                <a:tab pos="278130" algn="l"/>
              </a:tabLst>
            </a:pPr>
            <a:r>
              <a:rPr sz="1800" spc="-60" dirty="0">
                <a:cs typeface="Lucida Sans Unicode"/>
              </a:rPr>
              <a:t>21</a:t>
            </a:r>
            <a:endParaRPr sz="1800">
              <a:cs typeface="Lucida Sans Unicod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183935"/>
            <a:ext cx="721296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77130">
              <a:lnSpc>
                <a:spcPct val="120000"/>
              </a:lnSpc>
              <a:spcBef>
                <a:spcPts val="100"/>
              </a:spcBef>
            </a:pPr>
            <a:r>
              <a:rPr sz="2000" spc="-5" dirty="0"/>
              <a:t>#include </a:t>
            </a:r>
            <a:r>
              <a:rPr sz="2000" spc="-10" dirty="0"/>
              <a:t>&lt;iostream&gt; </a:t>
            </a:r>
            <a:r>
              <a:rPr sz="2000" spc="-5" dirty="0"/>
              <a:t> using namespace </a:t>
            </a:r>
            <a:r>
              <a:rPr sz="2000" spc="-15" dirty="0"/>
              <a:t>std; </a:t>
            </a:r>
            <a:r>
              <a:rPr sz="2000" spc="-440" dirty="0"/>
              <a:t> </a:t>
            </a:r>
            <a:r>
              <a:rPr sz="2000" spc="-10" dirty="0"/>
              <a:t>int</a:t>
            </a:r>
            <a:r>
              <a:rPr sz="2000" spc="-5" dirty="0"/>
              <a:t> </a:t>
            </a:r>
            <a:r>
              <a:rPr sz="2000" dirty="0"/>
              <a:t>main() {</a:t>
            </a:r>
            <a:endParaRPr sz="2000"/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-5" dirty="0"/>
              <a:t>string</a:t>
            </a:r>
            <a:r>
              <a:rPr sz="2000" spc="5" dirty="0"/>
              <a:t> </a:t>
            </a:r>
            <a:r>
              <a:rPr sz="2000" spc="-5" dirty="0"/>
              <a:t>str1 ("The only</a:t>
            </a:r>
            <a:r>
              <a:rPr sz="2000" spc="-20" dirty="0"/>
              <a:t> </a:t>
            </a:r>
            <a:r>
              <a:rPr sz="2000" spc="-25" dirty="0"/>
              <a:t>way</a:t>
            </a:r>
            <a:r>
              <a:rPr sz="2000" spc="-10" dirty="0"/>
              <a:t> </a:t>
            </a:r>
            <a:r>
              <a:rPr sz="2000" spc="-15" dirty="0"/>
              <a:t>to</a:t>
            </a:r>
            <a:r>
              <a:rPr sz="2000" spc="-5" dirty="0"/>
              <a:t> </a:t>
            </a:r>
            <a:r>
              <a:rPr sz="2000" dirty="0"/>
              <a:t>do</a:t>
            </a:r>
            <a:r>
              <a:rPr sz="2000" spc="-25" dirty="0"/>
              <a:t> </a:t>
            </a:r>
            <a:r>
              <a:rPr sz="2000" spc="-10" dirty="0"/>
              <a:t>great</a:t>
            </a:r>
            <a:r>
              <a:rPr sz="2000" dirty="0"/>
              <a:t> </a:t>
            </a:r>
            <a:r>
              <a:rPr sz="2000" spc="-10" dirty="0"/>
              <a:t>work</a:t>
            </a:r>
            <a:r>
              <a:rPr sz="2000" dirty="0"/>
              <a:t> is</a:t>
            </a:r>
            <a:r>
              <a:rPr sz="2000" spc="-10" dirty="0"/>
              <a:t> to</a:t>
            </a:r>
            <a:r>
              <a:rPr sz="2000" spc="-5" dirty="0"/>
              <a:t> </a:t>
            </a:r>
            <a:r>
              <a:rPr sz="2000" spc="-10" dirty="0"/>
              <a:t>love</a:t>
            </a:r>
            <a:r>
              <a:rPr sz="2000" spc="10" dirty="0"/>
              <a:t> </a:t>
            </a:r>
            <a:r>
              <a:rPr sz="2000" spc="-5" dirty="0"/>
              <a:t>what </a:t>
            </a:r>
            <a:r>
              <a:rPr sz="2000" spc="-10" dirty="0"/>
              <a:t>you</a:t>
            </a:r>
            <a:r>
              <a:rPr sz="2000" dirty="0"/>
              <a:t> </a:t>
            </a:r>
            <a:r>
              <a:rPr sz="2000" spc="-5" dirty="0"/>
              <a:t>do“);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612140" y="1647418"/>
            <a:ext cx="3586479" cy="3368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Calibri"/>
                <a:cs typeface="Calibri"/>
              </a:rPr>
              <a:t>string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str2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("work“);</a:t>
            </a:r>
            <a:endParaRPr sz="2000">
              <a:latin typeface="Calibri"/>
              <a:cs typeface="Calibri"/>
            </a:endParaRPr>
          </a:p>
          <a:p>
            <a:pPr marL="241300" marR="5080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unsigned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str1.find(str2);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&lt;&lt;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&lt;&lt;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"\n";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return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Calibri"/>
              <a:cs typeface="Calibri"/>
            </a:endParaRPr>
          </a:p>
          <a:p>
            <a:pPr marL="265430" indent="-253365">
              <a:lnSpc>
                <a:spcPct val="100000"/>
              </a:lnSpc>
              <a:buAutoNum type="alphaLcParenR"/>
              <a:tabLst>
                <a:tab pos="266065" algn="l"/>
              </a:tabLst>
            </a:pPr>
            <a:r>
              <a:rPr sz="1800" spc="-60" dirty="0">
                <a:latin typeface="Lucida Sans Unicode"/>
                <a:cs typeface="Lucida Sans Unicode"/>
              </a:rPr>
              <a:t>20</a:t>
            </a:r>
            <a:endParaRPr sz="1800">
              <a:latin typeface="Lucida Sans Unicode"/>
              <a:cs typeface="Lucida Sans Unicode"/>
            </a:endParaRPr>
          </a:p>
          <a:p>
            <a:pPr marL="277495" indent="-265430">
              <a:lnSpc>
                <a:spcPct val="100000"/>
              </a:lnSpc>
              <a:buAutoNum type="alphaLcParenR"/>
              <a:tabLst>
                <a:tab pos="278130" algn="l"/>
              </a:tabLst>
            </a:pPr>
            <a:r>
              <a:rPr sz="1800" spc="-60" dirty="0">
                <a:latin typeface="Lucida Sans Unicode"/>
                <a:cs typeface="Lucida Sans Unicode"/>
              </a:rPr>
              <a:t>23</a:t>
            </a:r>
            <a:endParaRPr sz="1800">
              <a:latin typeface="Lucida Sans Unicode"/>
              <a:cs typeface="Lucida Sans Unicode"/>
            </a:endParaRPr>
          </a:p>
          <a:p>
            <a:pPr marL="264795" indent="-252729">
              <a:lnSpc>
                <a:spcPct val="100000"/>
              </a:lnSpc>
              <a:buAutoNum type="alphaLcParenR"/>
              <a:tabLst>
                <a:tab pos="265430" algn="l"/>
              </a:tabLst>
            </a:pPr>
            <a:r>
              <a:rPr sz="1800" b="1" spc="25" dirty="0">
                <a:latin typeface="Trebuchet MS"/>
                <a:cs typeface="Trebuchet MS"/>
              </a:rPr>
              <a:t>25</a:t>
            </a:r>
            <a:endParaRPr sz="1800">
              <a:latin typeface="Trebuchet MS"/>
              <a:cs typeface="Trebuchet MS"/>
            </a:endParaRPr>
          </a:p>
          <a:p>
            <a:pPr marL="277495" indent="-265430">
              <a:lnSpc>
                <a:spcPct val="100000"/>
              </a:lnSpc>
              <a:spcBef>
                <a:spcPts val="15"/>
              </a:spcBef>
              <a:buAutoNum type="alphaLcParenR"/>
              <a:tabLst>
                <a:tab pos="278130" algn="l"/>
              </a:tabLst>
            </a:pPr>
            <a:r>
              <a:rPr sz="1800" spc="-60" dirty="0">
                <a:latin typeface="Lucida Sans Unicode"/>
                <a:cs typeface="Lucida Sans Unicode"/>
              </a:rPr>
              <a:t>21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91439"/>
            <a:ext cx="8358505" cy="52933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Choose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correct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answer: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1.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str1[]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{‘H’,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35" dirty="0">
                <a:latin typeface="Calibri"/>
                <a:cs typeface="Calibri"/>
              </a:rPr>
              <a:t>’e’,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’l’,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’l’,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35" dirty="0">
                <a:latin typeface="Calibri"/>
                <a:cs typeface="Calibri"/>
              </a:rPr>
              <a:t>’o’,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’\0’};</a:t>
            </a:r>
            <a:endParaRPr sz="3200">
              <a:latin typeface="Calibri"/>
              <a:cs typeface="Calibri"/>
            </a:endParaRPr>
          </a:p>
          <a:p>
            <a:pPr marL="1329055" lvl="1" indent="-402590">
              <a:lnSpc>
                <a:spcPct val="100000"/>
              </a:lnSpc>
              <a:spcBef>
                <a:spcPts val="765"/>
              </a:spcBef>
              <a:buAutoNum type="arabicPeriod" startAt="2"/>
              <a:tabLst>
                <a:tab pos="1329690" algn="l"/>
              </a:tabLst>
            </a:pPr>
            <a:r>
              <a:rPr sz="3200" dirty="0">
                <a:latin typeface="Calibri"/>
                <a:cs typeface="Calibri"/>
              </a:rPr>
              <a:t>char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str2[]=“Hello”;</a:t>
            </a:r>
            <a:endParaRPr sz="3200">
              <a:latin typeface="Calibri"/>
              <a:cs typeface="Calibri"/>
            </a:endParaRPr>
          </a:p>
          <a:p>
            <a:pPr marL="1329690" lvl="1" indent="-403225">
              <a:lnSpc>
                <a:spcPct val="100000"/>
              </a:lnSpc>
              <a:spcBef>
                <a:spcPts val="775"/>
              </a:spcBef>
              <a:buAutoNum type="arabicPeriod" startAt="2"/>
              <a:tabLst>
                <a:tab pos="1330325" algn="l"/>
              </a:tabLst>
            </a:pPr>
            <a:r>
              <a:rPr sz="3200" spc="-10" dirty="0">
                <a:latin typeface="Calibri"/>
                <a:cs typeface="Calibri"/>
              </a:rPr>
              <a:t>string str3(“hello”);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str1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a char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array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str2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str3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strings.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str1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str2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arrays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str3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string.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65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Calibri"/>
                <a:cs typeface="Calibri"/>
              </a:rPr>
              <a:t>str1,str2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str3,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strings.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None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above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91439"/>
            <a:ext cx="8358505" cy="52933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Choose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correct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answer: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1.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str1[]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{‘H’,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35" dirty="0">
                <a:latin typeface="Calibri"/>
                <a:cs typeface="Calibri"/>
              </a:rPr>
              <a:t>’e’,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’l’,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’l’,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35" dirty="0">
                <a:latin typeface="Calibri"/>
                <a:cs typeface="Calibri"/>
              </a:rPr>
              <a:t>’o’,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’\0’};</a:t>
            </a:r>
            <a:endParaRPr sz="3200">
              <a:latin typeface="Calibri"/>
              <a:cs typeface="Calibri"/>
            </a:endParaRPr>
          </a:p>
          <a:p>
            <a:pPr marL="1329055" lvl="1" indent="-402590">
              <a:lnSpc>
                <a:spcPct val="100000"/>
              </a:lnSpc>
              <a:spcBef>
                <a:spcPts val="765"/>
              </a:spcBef>
              <a:buAutoNum type="arabicPeriod" startAt="2"/>
              <a:tabLst>
                <a:tab pos="1329690" algn="l"/>
              </a:tabLst>
            </a:pPr>
            <a:r>
              <a:rPr sz="3200" dirty="0">
                <a:latin typeface="Calibri"/>
                <a:cs typeface="Calibri"/>
              </a:rPr>
              <a:t>char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str2[]=“Hello”;</a:t>
            </a:r>
            <a:endParaRPr sz="3200">
              <a:latin typeface="Calibri"/>
              <a:cs typeface="Calibri"/>
            </a:endParaRPr>
          </a:p>
          <a:p>
            <a:pPr marL="1329690" lvl="1" indent="-403225">
              <a:lnSpc>
                <a:spcPct val="100000"/>
              </a:lnSpc>
              <a:spcBef>
                <a:spcPts val="775"/>
              </a:spcBef>
              <a:buAutoNum type="arabicPeriod" startAt="2"/>
              <a:tabLst>
                <a:tab pos="1330325" algn="l"/>
              </a:tabLst>
            </a:pPr>
            <a:r>
              <a:rPr sz="3200" spc="-10" dirty="0">
                <a:latin typeface="Calibri"/>
                <a:cs typeface="Calibri"/>
              </a:rPr>
              <a:t>string str3(“hello”);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str1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a char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array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str2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str3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strings.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str1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str2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arrays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str3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string.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65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3200" b="1" spc="-5" dirty="0">
                <a:latin typeface="Calibri"/>
                <a:cs typeface="Calibri"/>
              </a:rPr>
              <a:t>str1,str2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str3,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they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all </a:t>
            </a:r>
            <a:r>
              <a:rPr sz="3200" b="1" spc="-15" dirty="0">
                <a:latin typeface="Calibri"/>
                <a:cs typeface="Calibri"/>
              </a:rPr>
              <a:t>are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strings.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None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above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5283" y="1043686"/>
            <a:ext cx="4853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Declaration</a:t>
            </a:r>
            <a:r>
              <a:rPr spc="-25" dirty="0"/>
              <a:t> </a:t>
            </a:r>
            <a:r>
              <a:rPr spc="-5" dirty="0"/>
              <a:t>of </a:t>
            </a:r>
            <a:r>
              <a:rPr spc="-5" dirty="0">
                <a:solidFill>
                  <a:srgbClr val="3333CC"/>
                </a:solidFill>
              </a:rPr>
              <a:t>string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7394" y="1889251"/>
            <a:ext cx="6940550" cy="395795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4965" marR="5080" indent="-342900">
              <a:lnSpc>
                <a:spcPct val="101499"/>
              </a:lnSpc>
              <a:spcBef>
                <a:spcPts val="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equivalent. </a:t>
            </a:r>
            <a:r>
              <a:rPr sz="2800" spc="-10" dirty="0">
                <a:latin typeface="Calibri"/>
                <a:cs typeface="Calibri"/>
              </a:rPr>
              <a:t> They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declare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s1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 of type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assign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“high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school”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R="4663440" algn="ctr">
              <a:lnSpc>
                <a:spcPct val="100000"/>
              </a:lnSpc>
              <a:spcBef>
                <a:spcPts val="1825"/>
              </a:spcBef>
            </a:pPr>
            <a:r>
              <a:rPr sz="2800" b="1" spc="-10" dirty="0">
                <a:latin typeface="Calibri"/>
                <a:cs typeface="Calibri"/>
              </a:rPr>
              <a:t>string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s1;</a:t>
            </a:r>
            <a:endParaRPr sz="2800">
              <a:latin typeface="Calibri"/>
              <a:cs typeface="Calibri"/>
            </a:endParaRPr>
          </a:p>
          <a:p>
            <a:pPr marR="2494915" algn="ctr">
              <a:lnSpc>
                <a:spcPct val="100000"/>
              </a:lnSpc>
              <a:spcBef>
                <a:spcPts val="700"/>
              </a:spcBef>
            </a:pPr>
            <a:r>
              <a:rPr sz="2800" spc="-10" dirty="0">
                <a:latin typeface="Calibri"/>
                <a:cs typeface="Calibri"/>
              </a:rPr>
              <a:t>s1=“high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school”;</a:t>
            </a:r>
            <a:endParaRPr sz="2800">
              <a:latin typeface="Calibri"/>
              <a:cs typeface="Calibri"/>
            </a:endParaRPr>
          </a:p>
          <a:p>
            <a:pPr marR="2472690" algn="ctr">
              <a:lnSpc>
                <a:spcPct val="100000"/>
              </a:lnSpc>
              <a:spcBef>
                <a:spcPts val="705"/>
              </a:spcBef>
            </a:pPr>
            <a:r>
              <a:rPr sz="2800" b="1" spc="-10" dirty="0">
                <a:latin typeface="Calibri"/>
                <a:cs typeface="Calibri"/>
              </a:rPr>
              <a:t>string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s2=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“high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school”;</a:t>
            </a:r>
            <a:endParaRPr sz="2800">
              <a:latin typeface="Calibri"/>
              <a:cs typeface="Calibri"/>
            </a:endParaRPr>
          </a:p>
          <a:p>
            <a:pPr marR="2513330" algn="ctr">
              <a:lnSpc>
                <a:spcPct val="100000"/>
              </a:lnSpc>
              <a:spcBef>
                <a:spcPts val="700"/>
              </a:spcBef>
            </a:pPr>
            <a:r>
              <a:rPr sz="2800" b="1" spc="-10" dirty="0">
                <a:latin typeface="Calibri"/>
                <a:cs typeface="Calibri"/>
              </a:rPr>
              <a:t>string </a:t>
            </a:r>
            <a:r>
              <a:rPr sz="2800" spc="-5" dirty="0">
                <a:latin typeface="Calibri"/>
                <a:cs typeface="Calibri"/>
              </a:rPr>
              <a:t>s3(“high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school”);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665" y="461899"/>
            <a:ext cx="2297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Contd…….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843520" cy="37683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assumes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responsibility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management.</a:t>
            </a:r>
            <a:endParaRPr sz="3200">
              <a:latin typeface="Calibri"/>
              <a:cs typeface="Calibri"/>
            </a:endParaRPr>
          </a:p>
          <a:p>
            <a:pPr marL="355600" marR="23304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allows</a:t>
            </a:r>
            <a:r>
              <a:rPr sz="3200" dirty="0">
                <a:latin typeface="Calibri"/>
                <a:cs typeface="Calibri"/>
              </a:rPr>
              <a:t> the 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overloaded </a:t>
            </a:r>
            <a:r>
              <a:rPr sz="3200" spc="-20" dirty="0">
                <a:latin typeface="Calibri"/>
                <a:cs typeface="Calibri"/>
              </a:rPr>
              <a:t>operators,so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 can </a:t>
            </a:r>
            <a:r>
              <a:rPr sz="3200" spc="-15" dirty="0">
                <a:latin typeface="Calibri"/>
                <a:cs typeface="Calibri"/>
              </a:rPr>
              <a:t>concatinate </a:t>
            </a:r>
            <a:r>
              <a:rPr sz="3200" spc="-5" dirty="0">
                <a:latin typeface="Calibri"/>
                <a:cs typeface="Calibri"/>
              </a:rPr>
              <a:t>string </a:t>
            </a:r>
            <a:r>
              <a:rPr sz="3200" dirty="0">
                <a:latin typeface="Calibri"/>
                <a:cs typeface="Calibri"/>
              </a:rPr>
              <a:t>objects with </a:t>
            </a:r>
            <a:r>
              <a:rPr sz="3200" b="1" dirty="0">
                <a:latin typeface="Calibri"/>
                <a:cs typeface="Calibri"/>
              </a:rPr>
              <a:t>+ 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operator.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latin typeface="Calibri"/>
                <a:cs typeface="Calibri"/>
              </a:rPr>
              <a:t>Eg:-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s3=s1+s2</a:t>
            </a:r>
            <a:endParaRPr sz="3200">
              <a:latin typeface="Calibri"/>
              <a:cs typeface="Calibri"/>
            </a:endParaRPr>
          </a:p>
          <a:p>
            <a:pPr marL="355600" marR="551815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762000"/>
            <a:ext cx="3550920" cy="58318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5085">
              <a:lnSpc>
                <a:spcPct val="120000"/>
              </a:lnSpc>
              <a:spcBef>
                <a:spcPts val="100"/>
              </a:spcBef>
            </a:pPr>
            <a:r>
              <a:rPr lang="en-GB" sz="1600" dirty="0">
                <a:cs typeface="Calibri"/>
              </a:rPr>
              <a:t>#include&lt;</a:t>
            </a:r>
            <a:r>
              <a:rPr lang="en-GB" sz="1600" dirty="0" err="1">
                <a:cs typeface="Calibri"/>
              </a:rPr>
              <a:t>iostream</a:t>
            </a:r>
            <a:r>
              <a:rPr lang="en-GB" sz="1600" dirty="0">
                <a:cs typeface="Calibri"/>
              </a:rPr>
              <a:t>&gt;</a:t>
            </a:r>
          </a:p>
          <a:p>
            <a:pPr marL="12700" marR="1315085">
              <a:lnSpc>
                <a:spcPct val="120000"/>
              </a:lnSpc>
              <a:spcBef>
                <a:spcPts val="100"/>
              </a:spcBef>
            </a:pPr>
            <a:r>
              <a:rPr lang="en-GB" sz="1600" dirty="0">
                <a:cs typeface="Calibri"/>
              </a:rPr>
              <a:t>#include&lt;string&gt;</a:t>
            </a:r>
          </a:p>
          <a:p>
            <a:pPr marL="12700" marR="1315085">
              <a:lnSpc>
                <a:spcPct val="120000"/>
              </a:lnSpc>
              <a:spcBef>
                <a:spcPts val="100"/>
              </a:spcBef>
            </a:pPr>
            <a:r>
              <a:rPr lang="en-GB" sz="1600" dirty="0">
                <a:cs typeface="Calibri"/>
              </a:rPr>
              <a:t>using namespace std;</a:t>
            </a:r>
          </a:p>
          <a:p>
            <a:pPr marL="12700" marR="1315085">
              <a:lnSpc>
                <a:spcPct val="120000"/>
              </a:lnSpc>
              <a:spcBef>
                <a:spcPts val="100"/>
              </a:spcBef>
            </a:pPr>
            <a:r>
              <a:rPr lang="en-GB" sz="1600" dirty="0">
                <a:cs typeface="Calibri"/>
              </a:rPr>
              <a:t>main()</a:t>
            </a:r>
          </a:p>
          <a:p>
            <a:pPr marL="12700" marR="1315085">
              <a:lnSpc>
                <a:spcPct val="120000"/>
              </a:lnSpc>
              <a:spcBef>
                <a:spcPts val="100"/>
              </a:spcBef>
            </a:pPr>
            <a:r>
              <a:rPr lang="en-GB" sz="1600" dirty="0">
                <a:cs typeface="Calibri"/>
              </a:rPr>
              <a:t>{</a:t>
            </a:r>
          </a:p>
          <a:p>
            <a:pPr marL="12700" marR="1315085">
              <a:lnSpc>
                <a:spcPct val="120000"/>
              </a:lnSpc>
              <a:spcBef>
                <a:spcPts val="100"/>
              </a:spcBef>
            </a:pPr>
            <a:r>
              <a:rPr lang="en-GB" sz="1600" dirty="0">
                <a:cs typeface="Calibri"/>
              </a:rPr>
              <a:t>string s1("man");</a:t>
            </a:r>
          </a:p>
          <a:p>
            <a:pPr marL="12700" marR="1315085">
              <a:lnSpc>
                <a:spcPct val="120000"/>
              </a:lnSpc>
              <a:spcBef>
                <a:spcPts val="100"/>
              </a:spcBef>
            </a:pPr>
            <a:r>
              <a:rPr lang="en-GB" sz="1600" dirty="0">
                <a:cs typeface="Calibri"/>
              </a:rPr>
              <a:t>string s2="hi";</a:t>
            </a:r>
          </a:p>
          <a:p>
            <a:pPr marL="12700" marR="1315085">
              <a:lnSpc>
                <a:spcPct val="120000"/>
              </a:lnSpc>
              <a:spcBef>
                <a:spcPts val="100"/>
              </a:spcBef>
            </a:pPr>
            <a:r>
              <a:rPr lang="en-GB" sz="1600" dirty="0">
                <a:cs typeface="Calibri"/>
              </a:rPr>
              <a:t>string s3;</a:t>
            </a:r>
          </a:p>
          <a:p>
            <a:pPr marL="12700" marR="1315085">
              <a:lnSpc>
                <a:spcPct val="120000"/>
              </a:lnSpc>
              <a:spcBef>
                <a:spcPts val="100"/>
              </a:spcBef>
            </a:pPr>
            <a:r>
              <a:rPr lang="en-GB" sz="1600" dirty="0">
                <a:cs typeface="Calibri"/>
              </a:rPr>
              <a:t>s3=s1;</a:t>
            </a:r>
          </a:p>
          <a:p>
            <a:pPr marL="12700" marR="1315085">
              <a:lnSpc>
                <a:spcPct val="120000"/>
              </a:lnSpc>
              <a:spcBef>
                <a:spcPts val="100"/>
              </a:spcBef>
            </a:pPr>
            <a:r>
              <a:rPr lang="en-GB" sz="1600" dirty="0" err="1">
                <a:cs typeface="Calibri"/>
              </a:rPr>
              <a:t>cout</a:t>
            </a:r>
            <a:r>
              <a:rPr lang="en-GB" sz="1600" dirty="0">
                <a:cs typeface="Calibri"/>
              </a:rPr>
              <a:t>&lt;&lt;"s3="&lt;&lt;s3&lt;&lt;</a:t>
            </a:r>
            <a:r>
              <a:rPr lang="en-GB" sz="1600" dirty="0" err="1">
                <a:cs typeface="Calibri"/>
              </a:rPr>
              <a:t>endl</a:t>
            </a:r>
            <a:r>
              <a:rPr lang="en-GB" sz="1600" dirty="0">
                <a:cs typeface="Calibri"/>
              </a:rPr>
              <a:t>;</a:t>
            </a:r>
          </a:p>
          <a:p>
            <a:pPr marL="12700" marR="1315085">
              <a:lnSpc>
                <a:spcPct val="120000"/>
              </a:lnSpc>
              <a:spcBef>
                <a:spcPts val="100"/>
              </a:spcBef>
            </a:pPr>
            <a:endParaRPr lang="en-GB" sz="1600" dirty="0">
              <a:cs typeface="Calibri"/>
            </a:endParaRPr>
          </a:p>
          <a:p>
            <a:pPr marL="12700" marR="1315085">
              <a:lnSpc>
                <a:spcPct val="120000"/>
              </a:lnSpc>
              <a:spcBef>
                <a:spcPts val="100"/>
              </a:spcBef>
            </a:pPr>
            <a:r>
              <a:rPr lang="en-GB" sz="1600" dirty="0">
                <a:cs typeface="Calibri"/>
              </a:rPr>
              <a:t>s3="neither " + s1 + "nor";  s3 += s2;</a:t>
            </a:r>
          </a:p>
          <a:p>
            <a:pPr marL="12700" marR="1315085">
              <a:lnSpc>
                <a:spcPct val="120000"/>
              </a:lnSpc>
              <a:spcBef>
                <a:spcPts val="100"/>
              </a:spcBef>
            </a:pPr>
            <a:r>
              <a:rPr lang="en-GB" sz="1600" dirty="0" err="1">
                <a:cs typeface="Calibri"/>
              </a:rPr>
              <a:t>cout</a:t>
            </a:r>
            <a:r>
              <a:rPr lang="en-GB" sz="1600" dirty="0">
                <a:cs typeface="Calibri"/>
              </a:rPr>
              <a:t>&lt;&lt;"s3="&lt;&lt;s3&lt;&lt;</a:t>
            </a:r>
            <a:r>
              <a:rPr lang="en-GB" sz="1600" dirty="0" err="1">
                <a:cs typeface="Calibri"/>
              </a:rPr>
              <a:t>endl</a:t>
            </a:r>
            <a:r>
              <a:rPr lang="en-GB" sz="1600" dirty="0">
                <a:cs typeface="Calibri"/>
              </a:rPr>
              <a:t>;</a:t>
            </a:r>
          </a:p>
          <a:p>
            <a:pPr marL="12700" marR="1315085">
              <a:lnSpc>
                <a:spcPct val="120000"/>
              </a:lnSpc>
              <a:spcBef>
                <a:spcPts val="100"/>
              </a:spcBef>
            </a:pPr>
            <a:r>
              <a:rPr lang="en-GB" sz="1600" dirty="0">
                <a:cs typeface="Calibri"/>
              </a:rPr>
              <a:t>s1.swap(s2);</a:t>
            </a:r>
          </a:p>
          <a:p>
            <a:pPr marL="12700" marR="1315085">
              <a:lnSpc>
                <a:spcPct val="120000"/>
              </a:lnSpc>
              <a:spcBef>
                <a:spcPts val="100"/>
              </a:spcBef>
            </a:pPr>
            <a:r>
              <a:rPr lang="en-GB" sz="1600" dirty="0" err="1">
                <a:cs typeface="Calibri"/>
              </a:rPr>
              <a:t>cout</a:t>
            </a:r>
            <a:r>
              <a:rPr lang="en-GB" sz="1600" dirty="0">
                <a:cs typeface="Calibri"/>
              </a:rPr>
              <a:t>&lt;&lt;s1&lt;&lt; "nor" &lt;&lt;s2 &lt;&lt;</a:t>
            </a:r>
            <a:r>
              <a:rPr lang="en-GB" sz="1600" dirty="0" err="1">
                <a:cs typeface="Calibri"/>
              </a:rPr>
              <a:t>endl</a:t>
            </a:r>
            <a:r>
              <a:rPr lang="en-GB" sz="1600" dirty="0">
                <a:cs typeface="Calibri"/>
              </a:rPr>
              <a:t>;  return 0;</a:t>
            </a:r>
          </a:p>
          <a:p>
            <a:pPr marL="12700" marR="1315085">
              <a:lnSpc>
                <a:spcPct val="120000"/>
              </a:lnSpc>
              <a:spcBef>
                <a:spcPts val="100"/>
              </a:spcBef>
            </a:pPr>
            <a:r>
              <a:rPr lang="en-GB" sz="1600" dirty="0">
                <a:cs typeface="Calibri"/>
              </a:rPr>
              <a:t>}</a:t>
            </a:r>
          </a:p>
          <a:p>
            <a:pPr marL="12700" marR="1315085">
              <a:lnSpc>
                <a:spcPct val="120000"/>
              </a:lnSpc>
              <a:spcBef>
                <a:spcPts val="100"/>
              </a:spcBef>
            </a:pP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9413" y="461899"/>
            <a:ext cx="6340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Manipulating</a:t>
            </a:r>
            <a:r>
              <a:rPr spc="-15" dirty="0"/>
              <a:t> </a:t>
            </a:r>
            <a:r>
              <a:rPr spc="-5" dirty="0"/>
              <a:t>String</a:t>
            </a:r>
            <a:r>
              <a:rPr spc="-15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3274060" cy="43223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insert()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erase()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replace()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>
                <a:latin typeface="Calibri"/>
                <a:cs typeface="Calibri"/>
              </a:rPr>
              <a:t>append</a:t>
            </a:r>
            <a:r>
              <a:rPr sz="2000" smtClean="0">
                <a:latin typeface="Calibri"/>
                <a:cs typeface="Calibri"/>
              </a:rPr>
              <a:t>()</a:t>
            </a:r>
            <a:endParaRPr lang="en-GB" sz="2000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 smtClean="0">
                <a:cs typeface="Calibri"/>
              </a:rPr>
              <a:t>Size()</a:t>
            </a: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 smtClean="0">
                <a:cs typeface="Calibri"/>
              </a:rPr>
              <a:t>length()</a:t>
            </a: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 err="1" smtClean="0">
                <a:cs typeface="Calibri"/>
              </a:rPr>
              <a:t>Max_size</a:t>
            </a:r>
            <a:r>
              <a:rPr lang="en-GB" sz="2000" spc="-5" dirty="0" smtClean="0">
                <a:cs typeface="Calibri"/>
              </a:rPr>
              <a:t>()</a:t>
            </a: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 smtClean="0">
                <a:cs typeface="Calibri"/>
              </a:rPr>
              <a:t>Empty()</a:t>
            </a:r>
            <a:endParaRPr lang="en-GB" sz="2000" dirty="0" smtClean="0"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 smtClean="0">
                <a:cs typeface="Calibri"/>
              </a:rPr>
              <a:t>at()</a:t>
            </a:r>
            <a:endParaRPr lang="en-GB" sz="2000" dirty="0" smtClean="0"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 smtClean="0">
                <a:cs typeface="Calibri"/>
              </a:rPr>
              <a:t>find()</a:t>
            </a:r>
            <a:endParaRPr lang="en-GB" sz="2000" dirty="0" smtClean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2000" spc="-10" dirty="0" err="1" smtClean="0">
                <a:cs typeface="Calibri"/>
              </a:rPr>
              <a:t>substr</a:t>
            </a:r>
            <a:r>
              <a:rPr lang="en-GB" sz="2000" spc="-10" dirty="0" smtClean="0">
                <a:cs typeface="Calibri"/>
              </a:rPr>
              <a:t>()</a:t>
            </a:r>
            <a:endParaRPr lang="en-GB" sz="2000" dirty="0" smtClean="0"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2000" spc="-10" dirty="0" smtClean="0">
                <a:cs typeface="Calibri"/>
              </a:rPr>
              <a:t>compare()</a:t>
            </a: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2000" spc="-10" dirty="0" smtClean="0">
                <a:cs typeface="Calibri"/>
              </a:rPr>
              <a:t>Swap()</a:t>
            </a: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9413" y="461899"/>
            <a:ext cx="6340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Manipulating</a:t>
            </a:r>
            <a:r>
              <a:rPr spc="-15" dirty="0"/>
              <a:t> </a:t>
            </a:r>
            <a:r>
              <a:rPr spc="-5" dirty="0"/>
              <a:t>String</a:t>
            </a:r>
            <a:r>
              <a:rPr spc="-15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3487420" cy="17824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string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s1(“12345”);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string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s2(“abcde”);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s1.insert(4,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s2);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4175" y="2778379"/>
            <a:ext cx="32105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//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s1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1234abcde5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949065"/>
            <a:ext cx="7001509" cy="227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3670300" algn="l"/>
              </a:tabLst>
            </a:pPr>
            <a:r>
              <a:rPr sz="3200" spc="-10" dirty="0">
                <a:latin typeface="Calibri"/>
                <a:cs typeface="Calibri"/>
              </a:rPr>
              <a:t>s1.erase(4,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5);	</a:t>
            </a:r>
            <a:r>
              <a:rPr sz="3200" spc="-5" dirty="0">
                <a:latin typeface="Calibri"/>
                <a:cs typeface="Calibri"/>
              </a:rPr>
              <a:t>//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s1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12345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s2.replace(1,</a:t>
            </a:r>
            <a:r>
              <a:rPr sz="3200" dirty="0">
                <a:latin typeface="Calibri"/>
                <a:cs typeface="Calibri"/>
              </a:rPr>
              <a:t> 3,</a:t>
            </a:r>
            <a:r>
              <a:rPr sz="3200" spc="-5" dirty="0">
                <a:latin typeface="Calibri"/>
                <a:cs typeface="Calibri"/>
              </a:rPr>
              <a:t> s1);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//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s2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a12345e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  <a:tab pos="4066540" algn="l"/>
              </a:tabLst>
            </a:pPr>
            <a:r>
              <a:rPr sz="3200" spc="-5" dirty="0">
                <a:latin typeface="Calibri"/>
                <a:cs typeface="Calibri"/>
              </a:rPr>
              <a:t>s2.append(s1,2,3);	</a:t>
            </a:r>
            <a:r>
              <a:rPr sz="3200" spc="-10" dirty="0">
                <a:latin typeface="Calibri"/>
                <a:cs typeface="Calibri"/>
              </a:rPr>
              <a:t>//s2=a12345e345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762000"/>
            <a:ext cx="3350260" cy="5158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lang="en-GB" sz="2000" spc="-5" dirty="0" smtClean="0"/>
              <a:t>#include&lt;</a:t>
            </a:r>
            <a:r>
              <a:rPr lang="en-GB" sz="2000" spc="-5" dirty="0" err="1" smtClean="0"/>
              <a:t>iostream</a:t>
            </a:r>
            <a:r>
              <a:rPr lang="en-GB" sz="2000" spc="-5" dirty="0" smtClean="0"/>
              <a:t>&gt;</a:t>
            </a:r>
            <a:br>
              <a:rPr lang="en-GB" sz="2000" spc="-5" dirty="0" smtClean="0"/>
            </a:br>
            <a:r>
              <a:rPr lang="en-GB" sz="2000" spc="-5" dirty="0" smtClean="0"/>
              <a:t>#include&lt;string&gt;</a:t>
            </a:r>
            <a:br>
              <a:rPr lang="en-GB" sz="2000" spc="-5" dirty="0" smtClean="0"/>
            </a:br>
            <a:r>
              <a:rPr lang="en-GB" sz="2000" spc="-5" dirty="0" smtClean="0"/>
              <a:t>using namespace std;</a:t>
            </a:r>
            <a:br>
              <a:rPr lang="en-GB" sz="2000" spc="-5" dirty="0" smtClean="0"/>
            </a:br>
            <a:r>
              <a:rPr lang="en-GB" sz="2000" spc="-5" dirty="0" smtClean="0"/>
              <a:t>main()</a:t>
            </a:r>
            <a:br>
              <a:rPr lang="en-GB" sz="2000" spc="-5" dirty="0" smtClean="0"/>
            </a:br>
            <a:r>
              <a:rPr lang="en-GB" sz="2000" spc="-5" dirty="0" smtClean="0"/>
              <a:t>{</a:t>
            </a:r>
            <a:br>
              <a:rPr lang="en-GB" sz="2000" spc="-5" dirty="0" smtClean="0"/>
            </a:br>
            <a:r>
              <a:rPr lang="en-GB" sz="2000" spc="-5" dirty="0" smtClean="0"/>
              <a:t>string s1("12345");</a:t>
            </a:r>
            <a:br>
              <a:rPr lang="en-GB" sz="2000" spc="-5" dirty="0" smtClean="0"/>
            </a:br>
            <a:r>
              <a:rPr lang="en-GB" sz="2000" spc="-5" dirty="0" smtClean="0"/>
              <a:t>string s2("</a:t>
            </a:r>
            <a:r>
              <a:rPr lang="en-GB" sz="2000" spc="-5" dirty="0" err="1" smtClean="0"/>
              <a:t>abcde</a:t>
            </a:r>
            <a:r>
              <a:rPr lang="en-GB" sz="2000" spc="-5" dirty="0" smtClean="0"/>
              <a:t>");</a:t>
            </a:r>
            <a:br>
              <a:rPr lang="en-GB" sz="2000" spc="-5" dirty="0" smtClean="0"/>
            </a:br>
            <a:r>
              <a:rPr lang="en-GB" sz="2000" spc="-5" dirty="0" smtClean="0"/>
              <a:t>s1.append(s2);</a:t>
            </a:r>
            <a:br>
              <a:rPr lang="en-GB" sz="2000" spc="-5" dirty="0" smtClean="0"/>
            </a:br>
            <a:r>
              <a:rPr lang="en-GB" sz="2000" spc="-5" dirty="0" err="1" smtClean="0"/>
              <a:t>cout</a:t>
            </a:r>
            <a:r>
              <a:rPr lang="en-GB" sz="2000" spc="-5" dirty="0" smtClean="0"/>
              <a:t>&lt;&lt;s1&lt;&lt;</a:t>
            </a:r>
            <a:r>
              <a:rPr lang="en-GB" sz="2000" spc="-5" dirty="0" err="1" smtClean="0"/>
              <a:t>endl</a:t>
            </a:r>
            <a:r>
              <a:rPr lang="en-GB" sz="2000" spc="-5" dirty="0" smtClean="0"/>
              <a:t>;</a:t>
            </a:r>
            <a:br>
              <a:rPr lang="en-GB" sz="2000" spc="-5" dirty="0" smtClean="0"/>
            </a:br>
            <a:r>
              <a:rPr lang="en-GB" sz="2000" spc="-5" dirty="0" smtClean="0"/>
              <a:t>s1.append(s2,1,2);</a:t>
            </a:r>
            <a:br>
              <a:rPr lang="en-GB" sz="2000" spc="-5" dirty="0" smtClean="0"/>
            </a:br>
            <a:r>
              <a:rPr lang="en-GB" sz="2000" spc="-5" dirty="0" err="1" smtClean="0"/>
              <a:t>cout</a:t>
            </a:r>
            <a:r>
              <a:rPr lang="en-GB" sz="2000" spc="-5" dirty="0" smtClean="0"/>
              <a:t>&lt;&lt;</a:t>
            </a:r>
            <a:r>
              <a:rPr lang="en-GB" sz="2000" spc="-5" dirty="0" err="1" smtClean="0"/>
              <a:t>endl</a:t>
            </a:r>
            <a:r>
              <a:rPr lang="en-GB" sz="2000" spc="-5" dirty="0" smtClean="0"/>
              <a:t>&lt;&lt;s1&lt;&lt;</a:t>
            </a:r>
            <a:r>
              <a:rPr lang="en-GB" sz="2000" spc="-5" dirty="0" err="1" smtClean="0"/>
              <a:t>endl</a:t>
            </a:r>
            <a:r>
              <a:rPr lang="en-GB" sz="2000" spc="-5" dirty="0" smtClean="0"/>
              <a:t>;</a:t>
            </a:r>
            <a:br>
              <a:rPr lang="en-GB" sz="2000" spc="-5" dirty="0" smtClean="0"/>
            </a:br>
            <a:r>
              <a:rPr lang="en-GB" sz="2000" spc="-5" dirty="0" smtClean="0"/>
              <a:t>return 0;</a:t>
            </a:r>
            <a:br>
              <a:rPr lang="en-GB" sz="2000" spc="-5" dirty="0" smtClean="0"/>
            </a:br>
            <a:r>
              <a:rPr lang="en-GB" sz="2000" spc="-5" dirty="0" smtClean="0"/>
              <a:t>}</a:t>
            </a:r>
            <a:br>
              <a:rPr lang="en-GB" sz="2000" spc="-5" dirty="0" smtClean="0"/>
            </a:br>
            <a:endParaRPr lang="en-GB" sz="2000"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4956175" y="457201"/>
            <a:ext cx="3138170" cy="5855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98525">
              <a:lnSpc>
                <a:spcPct val="120000"/>
              </a:lnSpc>
              <a:spcBef>
                <a:spcPts val="95"/>
              </a:spcBef>
            </a:pPr>
            <a:r>
              <a:rPr lang="en-GB" dirty="0" smtClean="0">
                <a:cs typeface="Calibri"/>
              </a:rPr>
              <a:t>#include&lt;</a:t>
            </a:r>
            <a:r>
              <a:rPr lang="en-GB" dirty="0" err="1" smtClean="0">
                <a:cs typeface="Calibri"/>
              </a:rPr>
              <a:t>iostream</a:t>
            </a:r>
            <a:r>
              <a:rPr lang="en-GB" dirty="0" smtClean="0">
                <a:cs typeface="Calibri"/>
              </a:rPr>
              <a:t>&gt;</a:t>
            </a:r>
          </a:p>
          <a:p>
            <a:pPr marL="12700" marR="898525">
              <a:lnSpc>
                <a:spcPct val="120000"/>
              </a:lnSpc>
              <a:spcBef>
                <a:spcPts val="95"/>
              </a:spcBef>
            </a:pPr>
            <a:r>
              <a:rPr lang="en-GB" dirty="0" smtClean="0">
                <a:cs typeface="Calibri"/>
              </a:rPr>
              <a:t>#include&lt;string&gt;</a:t>
            </a:r>
          </a:p>
          <a:p>
            <a:pPr marL="12700" marR="898525">
              <a:lnSpc>
                <a:spcPct val="120000"/>
              </a:lnSpc>
              <a:spcBef>
                <a:spcPts val="95"/>
              </a:spcBef>
            </a:pPr>
            <a:r>
              <a:rPr lang="en-GB" dirty="0" smtClean="0">
                <a:cs typeface="Calibri"/>
              </a:rPr>
              <a:t>using namespace std;</a:t>
            </a:r>
          </a:p>
          <a:p>
            <a:pPr marL="12700" marR="898525">
              <a:lnSpc>
                <a:spcPct val="120000"/>
              </a:lnSpc>
              <a:spcBef>
                <a:spcPts val="95"/>
              </a:spcBef>
            </a:pPr>
            <a:r>
              <a:rPr lang="en-GB" dirty="0" smtClean="0">
                <a:cs typeface="Calibri"/>
              </a:rPr>
              <a:t>main()</a:t>
            </a:r>
          </a:p>
          <a:p>
            <a:pPr marL="12700" marR="898525">
              <a:lnSpc>
                <a:spcPct val="120000"/>
              </a:lnSpc>
              <a:spcBef>
                <a:spcPts val="95"/>
              </a:spcBef>
            </a:pPr>
            <a:r>
              <a:rPr lang="en-GB" dirty="0" smtClean="0">
                <a:cs typeface="Calibri"/>
              </a:rPr>
              <a:t>{</a:t>
            </a:r>
          </a:p>
          <a:p>
            <a:pPr marL="12700" marR="898525">
              <a:lnSpc>
                <a:spcPct val="120000"/>
              </a:lnSpc>
              <a:spcBef>
                <a:spcPts val="95"/>
              </a:spcBef>
            </a:pPr>
            <a:r>
              <a:rPr lang="en-GB" dirty="0" smtClean="0">
                <a:cs typeface="Calibri"/>
              </a:rPr>
              <a:t>string s1("12345");</a:t>
            </a:r>
          </a:p>
          <a:p>
            <a:pPr marL="12700" marR="898525">
              <a:lnSpc>
                <a:spcPct val="120000"/>
              </a:lnSpc>
              <a:spcBef>
                <a:spcPts val="95"/>
              </a:spcBef>
            </a:pPr>
            <a:r>
              <a:rPr lang="en-GB" dirty="0" smtClean="0">
                <a:cs typeface="Calibri"/>
              </a:rPr>
              <a:t>string s2("</a:t>
            </a:r>
            <a:r>
              <a:rPr lang="en-GB" dirty="0" err="1" smtClean="0">
                <a:cs typeface="Calibri"/>
              </a:rPr>
              <a:t>abcde</a:t>
            </a:r>
            <a:r>
              <a:rPr lang="en-GB" dirty="0" smtClean="0">
                <a:cs typeface="Calibri"/>
              </a:rPr>
              <a:t>");</a:t>
            </a:r>
          </a:p>
          <a:p>
            <a:pPr marL="12700" marR="898525">
              <a:lnSpc>
                <a:spcPct val="120000"/>
              </a:lnSpc>
              <a:spcBef>
                <a:spcPts val="95"/>
              </a:spcBef>
            </a:pPr>
            <a:r>
              <a:rPr lang="en-GB" dirty="0" err="1" smtClean="0">
                <a:cs typeface="Calibri"/>
              </a:rPr>
              <a:t>cout</a:t>
            </a:r>
            <a:r>
              <a:rPr lang="en-GB" dirty="0" smtClean="0">
                <a:cs typeface="Calibri"/>
              </a:rPr>
              <a:t>&lt;&lt;s1&lt;&lt;" "&lt;&lt;s2&lt;&lt;</a:t>
            </a:r>
            <a:r>
              <a:rPr lang="en-GB" dirty="0" err="1" smtClean="0">
                <a:cs typeface="Calibri"/>
              </a:rPr>
              <a:t>endl</a:t>
            </a:r>
            <a:r>
              <a:rPr lang="en-GB" dirty="0" smtClean="0">
                <a:cs typeface="Calibri"/>
              </a:rPr>
              <a:t>;</a:t>
            </a:r>
          </a:p>
          <a:p>
            <a:pPr marL="12700" marR="898525">
              <a:lnSpc>
                <a:spcPct val="120000"/>
              </a:lnSpc>
              <a:spcBef>
                <a:spcPts val="95"/>
              </a:spcBef>
            </a:pPr>
            <a:r>
              <a:rPr lang="en-GB" dirty="0" smtClean="0">
                <a:cs typeface="Calibri"/>
              </a:rPr>
              <a:t>s1.insert(4, s2);</a:t>
            </a:r>
          </a:p>
          <a:p>
            <a:pPr marL="12700" marR="898525">
              <a:lnSpc>
                <a:spcPct val="120000"/>
              </a:lnSpc>
              <a:spcBef>
                <a:spcPts val="95"/>
              </a:spcBef>
            </a:pPr>
            <a:r>
              <a:rPr lang="en-GB" dirty="0" err="1" smtClean="0">
                <a:cs typeface="Calibri"/>
              </a:rPr>
              <a:t>cout</a:t>
            </a:r>
            <a:r>
              <a:rPr lang="en-GB" dirty="0" smtClean="0">
                <a:cs typeface="Calibri"/>
              </a:rPr>
              <a:t>&lt;&lt;s1&lt;&lt;</a:t>
            </a:r>
            <a:r>
              <a:rPr lang="en-GB" dirty="0" err="1" smtClean="0">
                <a:cs typeface="Calibri"/>
              </a:rPr>
              <a:t>endl</a:t>
            </a:r>
            <a:r>
              <a:rPr lang="en-GB" dirty="0" smtClean="0">
                <a:cs typeface="Calibri"/>
              </a:rPr>
              <a:t>;</a:t>
            </a:r>
          </a:p>
          <a:p>
            <a:pPr marL="12700" marR="898525">
              <a:lnSpc>
                <a:spcPct val="120000"/>
              </a:lnSpc>
              <a:spcBef>
                <a:spcPts val="95"/>
              </a:spcBef>
            </a:pPr>
            <a:r>
              <a:rPr lang="en-GB" dirty="0" smtClean="0">
                <a:cs typeface="Calibri"/>
              </a:rPr>
              <a:t>s1.erase(4, 5);</a:t>
            </a:r>
          </a:p>
          <a:p>
            <a:pPr marL="12700" marR="898525">
              <a:lnSpc>
                <a:spcPct val="120000"/>
              </a:lnSpc>
              <a:spcBef>
                <a:spcPts val="95"/>
              </a:spcBef>
            </a:pPr>
            <a:r>
              <a:rPr lang="en-GB" dirty="0" err="1" smtClean="0">
                <a:cs typeface="Calibri"/>
              </a:rPr>
              <a:t>cout</a:t>
            </a:r>
            <a:r>
              <a:rPr lang="en-GB" dirty="0" smtClean="0">
                <a:cs typeface="Calibri"/>
              </a:rPr>
              <a:t>&lt;&lt;s1&lt;&lt;</a:t>
            </a:r>
            <a:r>
              <a:rPr lang="en-GB" dirty="0" err="1" smtClean="0">
                <a:cs typeface="Calibri"/>
              </a:rPr>
              <a:t>endl</a:t>
            </a:r>
            <a:r>
              <a:rPr lang="en-GB" dirty="0" smtClean="0">
                <a:cs typeface="Calibri"/>
              </a:rPr>
              <a:t>;</a:t>
            </a:r>
          </a:p>
          <a:p>
            <a:pPr marL="12700" marR="898525">
              <a:lnSpc>
                <a:spcPct val="120000"/>
              </a:lnSpc>
              <a:spcBef>
                <a:spcPts val="95"/>
              </a:spcBef>
            </a:pPr>
            <a:r>
              <a:rPr lang="en-GB" dirty="0" smtClean="0">
                <a:cs typeface="Calibri"/>
              </a:rPr>
              <a:t>s2.replace(1, 3, s1);</a:t>
            </a:r>
          </a:p>
          <a:p>
            <a:pPr marL="12700" marR="898525">
              <a:lnSpc>
                <a:spcPct val="120000"/>
              </a:lnSpc>
              <a:spcBef>
                <a:spcPts val="95"/>
              </a:spcBef>
            </a:pPr>
            <a:r>
              <a:rPr lang="en-GB" dirty="0" err="1" smtClean="0">
                <a:cs typeface="Calibri"/>
              </a:rPr>
              <a:t>cout</a:t>
            </a:r>
            <a:r>
              <a:rPr lang="en-GB" dirty="0" smtClean="0">
                <a:cs typeface="Calibri"/>
              </a:rPr>
              <a:t>&lt;&lt;s2&lt;&lt;</a:t>
            </a:r>
            <a:r>
              <a:rPr lang="en-GB" dirty="0" err="1" smtClean="0">
                <a:cs typeface="Calibri"/>
              </a:rPr>
              <a:t>endl</a:t>
            </a:r>
            <a:r>
              <a:rPr lang="en-GB" dirty="0" smtClean="0">
                <a:cs typeface="Calibri"/>
              </a:rPr>
              <a:t>;</a:t>
            </a:r>
          </a:p>
          <a:p>
            <a:pPr marL="12700" marR="898525">
              <a:lnSpc>
                <a:spcPct val="120000"/>
              </a:lnSpc>
              <a:spcBef>
                <a:spcPts val="95"/>
              </a:spcBef>
            </a:pPr>
            <a:r>
              <a:rPr lang="en-GB" dirty="0" smtClean="0">
                <a:cs typeface="Calibri"/>
              </a:rPr>
              <a:t>return 0;</a:t>
            </a:r>
          </a:p>
          <a:p>
            <a:pPr marL="12700" marR="898525">
              <a:lnSpc>
                <a:spcPct val="120000"/>
              </a:lnSpc>
              <a:spcBef>
                <a:spcPts val="95"/>
              </a:spcBef>
            </a:pPr>
            <a:r>
              <a:rPr lang="en-GB" dirty="0" smtClean="0">
                <a:cs typeface="Calibri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52400"/>
            <a:ext cx="79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Insert() / erase() / replace() / append()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3604" y="461899"/>
            <a:ext cx="4791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</a:t>
            </a:r>
            <a:r>
              <a:rPr spc="-20" dirty="0"/>
              <a:t> </a:t>
            </a:r>
            <a:r>
              <a:rPr spc="-15" dirty="0"/>
              <a:t>Characteristics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1589150"/>
          <a:ext cx="7848600" cy="3890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4300"/>
                <a:gridCol w="3924300"/>
              </a:tblGrid>
              <a:tr h="423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4239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size()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elements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currently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stored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239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length()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elements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currently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stored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23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317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max_size()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25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Maximum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string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support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7316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empty()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778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true or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1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if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empty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otherwise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317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swap()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swap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two 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1744</Words>
  <Application>Microsoft Office PowerPoint</Application>
  <PresentationFormat>On-screen Show (4:3)</PresentationFormat>
  <Paragraphs>333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C++ string</vt:lpstr>
      <vt:lpstr>The string Class in C++</vt:lpstr>
      <vt:lpstr>Declaration of strings</vt:lpstr>
      <vt:lpstr>Contd…….</vt:lpstr>
      <vt:lpstr>Slide 5</vt:lpstr>
      <vt:lpstr>Manipulating String Objects</vt:lpstr>
      <vt:lpstr>Manipulating String Objects</vt:lpstr>
      <vt:lpstr>#include&lt;iostream&gt; #include&lt;string&gt; using namespace std; main() { string s1("12345"); string s2("abcde"); s1.append(s2); cout&lt;&lt;s1&lt;&lt;endl; s1.append(s2,1,2); cout&lt;&lt;endl&lt;&lt;s1&lt;&lt;endl; return 0; } </vt:lpstr>
      <vt:lpstr>String Characteristics</vt:lpstr>
      <vt:lpstr>Size() / lenghth() / max_size() / empty()</vt:lpstr>
      <vt:lpstr>Slide 11</vt:lpstr>
      <vt:lpstr>Compare()</vt:lpstr>
      <vt:lpstr>compare()</vt:lpstr>
      <vt:lpstr>Slide 14</vt:lpstr>
      <vt:lpstr>Slide 15</vt:lpstr>
      <vt:lpstr>Accessing Characters in Strings</vt:lpstr>
      <vt:lpstr>find() /rfind() / find_first_of() / find_last_of() / substr() </vt:lpstr>
      <vt:lpstr>Slide 18</vt:lpstr>
      <vt:lpstr>find() and substr()</vt:lpstr>
      <vt:lpstr>at() and length()</vt:lpstr>
      <vt:lpstr>swap()</vt:lpstr>
      <vt:lpstr>Getline()</vt:lpstr>
      <vt:lpstr>Slide 23</vt:lpstr>
      <vt:lpstr>Slide 24</vt:lpstr>
      <vt:lpstr>#include &lt;iostream&gt;  using namespace std;  int main() { string str1 ("The only way to do great work is to love what you do“);</vt:lpstr>
      <vt:lpstr>#include &lt;iostream&gt;  using namespace std;  int main() { string str1 ("The only way to do great work is to love what you do“);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SUKHBIR GILL</dc:creator>
  <cp:lastModifiedBy>ADMIN</cp:lastModifiedBy>
  <cp:revision>47</cp:revision>
  <dcterms:created xsi:type="dcterms:W3CDTF">2023-08-17T09:31:49Z</dcterms:created>
  <dcterms:modified xsi:type="dcterms:W3CDTF">2023-08-26T08:08:04Z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2023-08-17T00:00:00Z</vt:filetime>
  </property>
</Properties>
</file>