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79" r:id="rId2"/>
    <p:sldId id="280" r:id="rId3"/>
    <p:sldId id="257" r:id="rId4"/>
    <p:sldId id="256" r:id="rId5"/>
    <p:sldId id="258" r:id="rId6"/>
    <p:sldId id="259" r:id="rId7"/>
    <p:sldId id="260" r:id="rId8"/>
    <p:sldId id="261" r:id="rId9"/>
    <p:sldId id="262" r:id="rId10"/>
    <p:sldId id="263" r:id="rId11"/>
    <p:sldId id="273" r:id="rId12"/>
    <p:sldId id="274" r:id="rId13"/>
    <p:sldId id="264" r:id="rId14"/>
    <p:sldId id="265" r:id="rId15"/>
    <p:sldId id="266" r:id="rId16"/>
    <p:sldId id="267" r:id="rId17"/>
    <p:sldId id="268" r:id="rId18"/>
    <p:sldId id="275" r:id="rId19"/>
    <p:sldId id="276" r:id="rId20"/>
    <p:sldId id="269" r:id="rId21"/>
    <p:sldId id="270" r:id="rId22"/>
    <p:sldId id="271" r:id="rId23"/>
    <p:sldId id="272"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1" autoAdjust="0"/>
    <p:restoredTop sz="94660"/>
  </p:normalViewPr>
  <p:slideViewPr>
    <p:cSldViewPr snapToGrid="0">
      <p:cViewPr varScale="1">
        <p:scale>
          <a:sx n="85" d="100"/>
          <a:sy n="85" d="100"/>
        </p:scale>
        <p:origin x="40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ECA0C3-EE5A-4650-AB32-18872E9203F3}"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934E3-D734-42BD-9C97-3C4A5E4A0DD4}" type="slidenum">
              <a:rPr lang="en-US" smtClean="0"/>
              <a:t>‹#›</a:t>
            </a:fld>
            <a:endParaRPr lang="en-US"/>
          </a:p>
        </p:txBody>
      </p:sp>
    </p:spTree>
    <p:extLst>
      <p:ext uri="{BB962C8B-B14F-4D97-AF65-F5344CB8AC3E}">
        <p14:creationId xmlns:p14="http://schemas.microsoft.com/office/powerpoint/2010/main" val="1337439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ECA0C3-EE5A-4650-AB32-18872E9203F3}"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934E3-D734-42BD-9C97-3C4A5E4A0DD4}" type="slidenum">
              <a:rPr lang="en-US" smtClean="0"/>
              <a:t>‹#›</a:t>
            </a:fld>
            <a:endParaRPr lang="en-US"/>
          </a:p>
        </p:txBody>
      </p:sp>
    </p:spTree>
    <p:extLst>
      <p:ext uri="{BB962C8B-B14F-4D97-AF65-F5344CB8AC3E}">
        <p14:creationId xmlns:p14="http://schemas.microsoft.com/office/powerpoint/2010/main" val="301287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ECA0C3-EE5A-4650-AB32-18872E9203F3}"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934E3-D734-42BD-9C97-3C4A5E4A0DD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22384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ECA0C3-EE5A-4650-AB32-18872E9203F3}"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934E3-D734-42BD-9C97-3C4A5E4A0DD4}" type="slidenum">
              <a:rPr lang="en-US" smtClean="0"/>
              <a:t>‹#›</a:t>
            </a:fld>
            <a:endParaRPr lang="en-US"/>
          </a:p>
        </p:txBody>
      </p:sp>
    </p:spTree>
    <p:extLst>
      <p:ext uri="{BB962C8B-B14F-4D97-AF65-F5344CB8AC3E}">
        <p14:creationId xmlns:p14="http://schemas.microsoft.com/office/powerpoint/2010/main" val="1683675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ECA0C3-EE5A-4650-AB32-18872E9203F3}"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934E3-D734-42BD-9C97-3C4A5E4A0DD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687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ECA0C3-EE5A-4650-AB32-18872E9203F3}"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934E3-D734-42BD-9C97-3C4A5E4A0DD4}" type="slidenum">
              <a:rPr lang="en-US" smtClean="0"/>
              <a:t>‹#›</a:t>
            </a:fld>
            <a:endParaRPr lang="en-US"/>
          </a:p>
        </p:txBody>
      </p:sp>
    </p:spTree>
    <p:extLst>
      <p:ext uri="{BB962C8B-B14F-4D97-AF65-F5344CB8AC3E}">
        <p14:creationId xmlns:p14="http://schemas.microsoft.com/office/powerpoint/2010/main" val="2180689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CA0C3-EE5A-4650-AB32-18872E9203F3}"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934E3-D734-42BD-9C97-3C4A5E4A0DD4}" type="slidenum">
              <a:rPr lang="en-US" smtClean="0"/>
              <a:t>‹#›</a:t>
            </a:fld>
            <a:endParaRPr lang="en-US"/>
          </a:p>
        </p:txBody>
      </p:sp>
    </p:spTree>
    <p:extLst>
      <p:ext uri="{BB962C8B-B14F-4D97-AF65-F5344CB8AC3E}">
        <p14:creationId xmlns:p14="http://schemas.microsoft.com/office/powerpoint/2010/main" val="187338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CA0C3-EE5A-4650-AB32-18872E9203F3}"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934E3-D734-42BD-9C97-3C4A5E4A0DD4}" type="slidenum">
              <a:rPr lang="en-US" smtClean="0"/>
              <a:t>‹#›</a:t>
            </a:fld>
            <a:endParaRPr lang="en-US"/>
          </a:p>
        </p:txBody>
      </p:sp>
    </p:spTree>
    <p:extLst>
      <p:ext uri="{BB962C8B-B14F-4D97-AF65-F5344CB8AC3E}">
        <p14:creationId xmlns:p14="http://schemas.microsoft.com/office/powerpoint/2010/main" val="385764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CA0C3-EE5A-4650-AB32-18872E9203F3}"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934E3-D734-42BD-9C97-3C4A5E4A0DD4}" type="slidenum">
              <a:rPr lang="en-US" smtClean="0"/>
              <a:t>‹#›</a:t>
            </a:fld>
            <a:endParaRPr lang="en-US"/>
          </a:p>
        </p:txBody>
      </p:sp>
    </p:spTree>
    <p:extLst>
      <p:ext uri="{BB962C8B-B14F-4D97-AF65-F5344CB8AC3E}">
        <p14:creationId xmlns:p14="http://schemas.microsoft.com/office/powerpoint/2010/main" val="386344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ECA0C3-EE5A-4650-AB32-18872E9203F3}"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934E3-D734-42BD-9C97-3C4A5E4A0DD4}" type="slidenum">
              <a:rPr lang="en-US" smtClean="0"/>
              <a:t>‹#›</a:t>
            </a:fld>
            <a:endParaRPr lang="en-US"/>
          </a:p>
        </p:txBody>
      </p:sp>
    </p:spTree>
    <p:extLst>
      <p:ext uri="{BB962C8B-B14F-4D97-AF65-F5344CB8AC3E}">
        <p14:creationId xmlns:p14="http://schemas.microsoft.com/office/powerpoint/2010/main" val="158953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ECA0C3-EE5A-4650-AB32-18872E9203F3}"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934E3-D734-42BD-9C97-3C4A5E4A0DD4}" type="slidenum">
              <a:rPr lang="en-US" smtClean="0"/>
              <a:t>‹#›</a:t>
            </a:fld>
            <a:endParaRPr lang="en-US"/>
          </a:p>
        </p:txBody>
      </p:sp>
    </p:spTree>
    <p:extLst>
      <p:ext uri="{BB962C8B-B14F-4D97-AF65-F5344CB8AC3E}">
        <p14:creationId xmlns:p14="http://schemas.microsoft.com/office/powerpoint/2010/main" val="226441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ECA0C3-EE5A-4650-AB32-18872E9203F3}"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E934E3-D734-42BD-9C97-3C4A5E4A0DD4}" type="slidenum">
              <a:rPr lang="en-US" smtClean="0"/>
              <a:t>‹#›</a:t>
            </a:fld>
            <a:endParaRPr lang="en-US"/>
          </a:p>
        </p:txBody>
      </p:sp>
    </p:spTree>
    <p:extLst>
      <p:ext uri="{BB962C8B-B14F-4D97-AF65-F5344CB8AC3E}">
        <p14:creationId xmlns:p14="http://schemas.microsoft.com/office/powerpoint/2010/main" val="1167905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ECA0C3-EE5A-4650-AB32-18872E9203F3}"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934E3-D734-42BD-9C97-3C4A5E4A0DD4}" type="slidenum">
              <a:rPr lang="en-US" smtClean="0"/>
              <a:t>‹#›</a:t>
            </a:fld>
            <a:endParaRPr lang="en-US"/>
          </a:p>
        </p:txBody>
      </p:sp>
    </p:spTree>
    <p:extLst>
      <p:ext uri="{BB962C8B-B14F-4D97-AF65-F5344CB8AC3E}">
        <p14:creationId xmlns:p14="http://schemas.microsoft.com/office/powerpoint/2010/main" val="2874539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CA0C3-EE5A-4650-AB32-18872E9203F3}" type="datetimeFigureOut">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E934E3-D734-42BD-9C97-3C4A5E4A0DD4}" type="slidenum">
              <a:rPr lang="en-US" smtClean="0"/>
              <a:t>‹#›</a:t>
            </a:fld>
            <a:endParaRPr lang="en-US"/>
          </a:p>
        </p:txBody>
      </p:sp>
    </p:spTree>
    <p:extLst>
      <p:ext uri="{BB962C8B-B14F-4D97-AF65-F5344CB8AC3E}">
        <p14:creationId xmlns:p14="http://schemas.microsoft.com/office/powerpoint/2010/main" val="63015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ECA0C3-EE5A-4650-AB32-18872E9203F3}"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934E3-D734-42BD-9C97-3C4A5E4A0DD4}" type="slidenum">
              <a:rPr lang="en-US" smtClean="0"/>
              <a:t>‹#›</a:t>
            </a:fld>
            <a:endParaRPr lang="en-US"/>
          </a:p>
        </p:txBody>
      </p:sp>
    </p:spTree>
    <p:extLst>
      <p:ext uri="{BB962C8B-B14F-4D97-AF65-F5344CB8AC3E}">
        <p14:creationId xmlns:p14="http://schemas.microsoft.com/office/powerpoint/2010/main" val="396055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ECA0C3-EE5A-4650-AB32-18872E9203F3}"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934E3-D734-42BD-9C97-3C4A5E4A0DD4}" type="slidenum">
              <a:rPr lang="en-US" smtClean="0"/>
              <a:t>‹#›</a:t>
            </a:fld>
            <a:endParaRPr lang="en-US"/>
          </a:p>
        </p:txBody>
      </p:sp>
    </p:spTree>
    <p:extLst>
      <p:ext uri="{BB962C8B-B14F-4D97-AF65-F5344CB8AC3E}">
        <p14:creationId xmlns:p14="http://schemas.microsoft.com/office/powerpoint/2010/main" val="63542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ECA0C3-EE5A-4650-AB32-18872E9203F3}" type="datetimeFigureOut">
              <a:rPr lang="en-US" smtClean="0"/>
              <a:t>7/27/2023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E934E3-D734-42BD-9C97-3C4A5E4A0DD4}" type="slidenum">
              <a:rPr lang="en-US" smtClean="0"/>
              <a:t>‹#›</a:t>
            </a:fld>
            <a:endParaRPr lang="en-US"/>
          </a:p>
        </p:txBody>
      </p:sp>
    </p:spTree>
    <p:extLst>
      <p:ext uri="{BB962C8B-B14F-4D97-AF65-F5344CB8AC3E}">
        <p14:creationId xmlns:p14="http://schemas.microsoft.com/office/powerpoint/2010/main" val="89477977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B668-BD60-5655-C6B5-453EB753B3EE}"/>
              </a:ext>
            </a:extLst>
          </p:cNvPr>
          <p:cNvSpPr>
            <a:spLocks noGrp="1"/>
          </p:cNvSpPr>
          <p:nvPr>
            <p:ph type="ctrTitle"/>
          </p:nvPr>
        </p:nvSpPr>
        <p:spPr/>
        <p:txBody>
          <a:bodyPr/>
          <a:lstStyle/>
          <a:p>
            <a:r>
              <a:rPr lang="en-IN" dirty="0"/>
              <a:t>PEV112</a:t>
            </a:r>
          </a:p>
        </p:txBody>
      </p:sp>
      <p:sp>
        <p:nvSpPr>
          <p:cNvPr id="3" name="Subtitle 2">
            <a:extLst>
              <a:ext uri="{FF2B5EF4-FFF2-40B4-BE49-F238E27FC236}">
                <a16:creationId xmlns:a16="http://schemas.microsoft.com/office/drawing/2014/main" id="{599E865D-65D8-BA20-E7F7-4EC0494189DD}"/>
              </a:ext>
            </a:extLst>
          </p:cNvPr>
          <p:cNvSpPr>
            <a:spLocks noGrp="1"/>
          </p:cNvSpPr>
          <p:nvPr>
            <p:ph type="subTitle" idx="1"/>
          </p:nvPr>
        </p:nvSpPr>
        <p:spPr/>
        <p:txBody>
          <a:bodyPr>
            <a:normAutofit/>
          </a:bodyPr>
          <a:lstStyle/>
          <a:p>
            <a:r>
              <a:rPr lang="en-IN" sz="4000" dirty="0"/>
              <a:t>Verbal Ability</a:t>
            </a:r>
          </a:p>
        </p:txBody>
      </p:sp>
    </p:spTree>
    <p:extLst>
      <p:ext uri="{BB962C8B-B14F-4D97-AF65-F5344CB8AC3E}">
        <p14:creationId xmlns:p14="http://schemas.microsoft.com/office/powerpoint/2010/main" val="317202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1683" y="674689"/>
            <a:ext cx="9009591" cy="5397499"/>
          </a:xfrm>
        </p:spPr>
        <p:txBody>
          <a:bodyPr>
            <a:normAutofit/>
          </a:bodyPr>
          <a:lstStyle/>
          <a:p>
            <a:r>
              <a:rPr lang="en-IN" sz="2000" b="1" dirty="0"/>
              <a:t>Use of Wood –</a:t>
            </a:r>
            <a:endParaRPr lang="en-US" sz="2000" dirty="0"/>
          </a:p>
          <a:p>
            <a:pPr marL="0" indent="0">
              <a:buNone/>
            </a:pPr>
            <a:r>
              <a:rPr lang="en-IN" sz="2000" dirty="0"/>
              <a:t>This table of made of wood. (Material)</a:t>
            </a:r>
            <a:endParaRPr lang="en-US" sz="2000" dirty="0"/>
          </a:p>
          <a:p>
            <a:pPr marL="0" indent="0">
              <a:buNone/>
            </a:pPr>
            <a:r>
              <a:rPr lang="en-IN" sz="2000" dirty="0"/>
              <a:t>There is a woods near our village.  (Forest)</a:t>
            </a:r>
            <a:endParaRPr lang="en-US" sz="2000" dirty="0"/>
          </a:p>
          <a:p>
            <a:r>
              <a:rPr lang="en-IN" sz="2000" b="1" dirty="0"/>
              <a:t>Common Errors regarding the Use of Nouns –</a:t>
            </a:r>
            <a:endParaRPr lang="en-US" sz="2000" dirty="0"/>
          </a:p>
          <a:p>
            <a:pPr marL="0" indent="0">
              <a:buNone/>
            </a:pPr>
            <a:r>
              <a:rPr lang="en-IN" sz="2000" b="1" dirty="0"/>
              <a:t>Use of Abuse –</a:t>
            </a:r>
            <a:endParaRPr lang="en-US" sz="2000" dirty="0"/>
          </a:p>
          <a:p>
            <a:r>
              <a:rPr lang="en-IN" sz="2000" dirty="0"/>
              <a:t>He showered abuse on me. (Called me names)</a:t>
            </a:r>
            <a:endParaRPr lang="en-US" sz="2000" dirty="0"/>
          </a:p>
          <a:p>
            <a:r>
              <a:rPr lang="en-IN" sz="2000" dirty="0"/>
              <a:t>He showered abuses on me. (Evils)</a:t>
            </a:r>
            <a:endParaRPr lang="en-US" sz="2000" dirty="0"/>
          </a:p>
          <a:p>
            <a:r>
              <a:rPr lang="en-IN" sz="2000" dirty="0"/>
              <a:t>Social reformers tried to do away many abuses prevalent in society. (Evils)</a:t>
            </a:r>
            <a:endParaRPr lang="en-US" sz="2000" dirty="0"/>
          </a:p>
          <a:p>
            <a:pPr marL="0" indent="0">
              <a:buNone/>
            </a:pPr>
            <a:r>
              <a:rPr lang="en-IN" sz="2000" b="1" dirty="0"/>
              <a:t>Use of Pain –</a:t>
            </a:r>
            <a:endParaRPr lang="en-US" sz="2000" dirty="0"/>
          </a:p>
          <a:p>
            <a:r>
              <a:rPr lang="en-IN" sz="2000" dirty="0"/>
              <a:t>He has pain in his tooth.</a:t>
            </a:r>
            <a:endParaRPr lang="en-US" sz="2000" dirty="0"/>
          </a:p>
          <a:p>
            <a:r>
              <a:rPr lang="en-IN" sz="2000" dirty="0"/>
              <a:t>He took pains to educate his children.   (Make great efforts)</a:t>
            </a:r>
            <a:endParaRPr lang="en-US" sz="2000" dirty="0"/>
          </a:p>
          <a:p>
            <a:endParaRPr lang="en-US" sz="2000" dirty="0"/>
          </a:p>
        </p:txBody>
      </p:sp>
    </p:spTree>
    <p:extLst>
      <p:ext uri="{BB962C8B-B14F-4D97-AF65-F5344CB8AC3E}">
        <p14:creationId xmlns:p14="http://schemas.microsoft.com/office/powerpoint/2010/main" val="30268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284" y="411163"/>
            <a:ext cx="10424054" cy="5641312"/>
          </a:xfrm>
        </p:spPr>
        <p:txBody>
          <a:bodyPr>
            <a:normAutofit fontScale="70000" lnSpcReduction="20000"/>
          </a:bodyPr>
          <a:lstStyle/>
          <a:p>
            <a:endParaRPr lang="en-US" dirty="0"/>
          </a:p>
          <a:p>
            <a:r>
              <a:rPr lang="en-US" dirty="0"/>
              <a:t> </a:t>
            </a:r>
            <a:r>
              <a:rPr lang="en-US" sz="2600" dirty="0"/>
              <a:t>Choose the correct option.</a:t>
            </a:r>
          </a:p>
          <a:p>
            <a:pPr marL="0" indent="0">
              <a:buNone/>
            </a:pPr>
            <a:r>
              <a:rPr lang="en-US" sz="2600" dirty="0"/>
              <a:t>        </a:t>
            </a:r>
          </a:p>
          <a:p>
            <a:pPr algn="ctr"/>
            <a:r>
              <a:rPr lang="en-US" altLang="en-US" sz="1900" b="1" dirty="0">
                <a:solidFill>
                  <a:srgbClr val="000000"/>
                </a:solidFill>
                <a:latin typeface="Verdana" panose="020B0604030504040204" pitchFamily="34" charset="0"/>
              </a:rPr>
              <a:t>1. My father always brings home two </a:t>
            </a:r>
            <a:r>
              <a:rPr lang="en-US" altLang="en-US" sz="1900" b="1" u="sng" dirty="0">
                <a:solidFill>
                  <a:srgbClr val="FF0000"/>
                </a:solidFill>
                <a:latin typeface="Verdana" panose="020B0604030504040204" pitchFamily="34" charset="0"/>
              </a:rPr>
              <a:t>dozens</a:t>
            </a:r>
            <a:r>
              <a:rPr lang="en-US" altLang="en-US" sz="1900" b="1" dirty="0">
                <a:solidFill>
                  <a:srgbClr val="000000"/>
                </a:solidFill>
                <a:latin typeface="Verdana" panose="020B0604030504040204" pitchFamily="34" charset="0"/>
              </a:rPr>
              <a:t>  /  </a:t>
            </a:r>
            <a:r>
              <a:rPr lang="en-US" altLang="en-US" sz="1900" b="1" u="sng" dirty="0">
                <a:solidFill>
                  <a:srgbClr val="0000FF"/>
                </a:solidFill>
                <a:latin typeface="Verdana" panose="020B0604030504040204" pitchFamily="34" charset="0"/>
              </a:rPr>
              <a:t>dozen</a:t>
            </a:r>
            <a:r>
              <a:rPr lang="en-US" altLang="en-US" sz="1900" b="1" dirty="0">
                <a:solidFill>
                  <a:srgbClr val="000000"/>
                </a:solidFill>
                <a:latin typeface="Verdana" panose="020B0604030504040204" pitchFamily="34" charset="0"/>
              </a:rPr>
              <a:t> apples.</a:t>
            </a:r>
            <a:br>
              <a:rPr lang="en-US" altLang="en-US" sz="1900" b="1" dirty="0">
                <a:solidFill>
                  <a:srgbClr val="000000"/>
                </a:solidFill>
                <a:latin typeface="Verdana" panose="020B0604030504040204" pitchFamily="34" charset="0"/>
              </a:rPr>
            </a:br>
            <a:br>
              <a:rPr lang="en-US" altLang="en-US" sz="1900" b="1" dirty="0">
                <a:solidFill>
                  <a:srgbClr val="000000"/>
                </a:solidFill>
                <a:latin typeface="Verdana" panose="020B0604030504040204" pitchFamily="34" charset="0"/>
              </a:rPr>
            </a:br>
            <a:r>
              <a:rPr lang="en-US" altLang="en-US" sz="1900" b="1" dirty="0">
                <a:solidFill>
                  <a:srgbClr val="000000"/>
                </a:solidFill>
                <a:latin typeface="Verdana" panose="020B0604030504040204" pitchFamily="34" charset="0"/>
              </a:rPr>
              <a:t>2. Unfortunately the new </a:t>
            </a:r>
            <a:r>
              <a:rPr lang="en-US" altLang="en-US" sz="1900" b="1" u="sng" dirty="0">
                <a:solidFill>
                  <a:srgbClr val="FF0000"/>
                </a:solidFill>
                <a:latin typeface="Verdana" panose="020B0604030504040204" pitchFamily="34" charset="0"/>
              </a:rPr>
              <a:t>scissor</a:t>
            </a:r>
            <a:r>
              <a:rPr lang="en-US" altLang="en-US" sz="1900" b="1" dirty="0">
                <a:solidFill>
                  <a:srgbClr val="000000"/>
                </a:solidFill>
                <a:latin typeface="Verdana" panose="020B0604030504040204" pitchFamily="34" charset="0"/>
              </a:rPr>
              <a:t> /   </a:t>
            </a:r>
            <a:r>
              <a:rPr lang="en-US" altLang="en-US" sz="1900" b="1" u="sng" dirty="0">
                <a:solidFill>
                  <a:srgbClr val="0000FF"/>
                </a:solidFill>
                <a:latin typeface="Verdana" panose="020B0604030504040204" pitchFamily="34" charset="0"/>
              </a:rPr>
              <a:t>scissors</a:t>
            </a:r>
            <a:r>
              <a:rPr lang="en-US" altLang="en-US" sz="1900" b="1" dirty="0">
                <a:solidFill>
                  <a:srgbClr val="000000"/>
                </a:solidFill>
                <a:latin typeface="Verdana" panose="020B0604030504040204" pitchFamily="34" charset="0"/>
              </a:rPr>
              <a:t> I have purchased are blunt.</a:t>
            </a:r>
            <a:br>
              <a:rPr lang="en-US" altLang="en-US" sz="1900" b="1" dirty="0">
                <a:solidFill>
                  <a:srgbClr val="000000"/>
                </a:solidFill>
                <a:latin typeface="Verdana" panose="020B0604030504040204" pitchFamily="34" charset="0"/>
              </a:rPr>
            </a:br>
            <a:br>
              <a:rPr lang="en-US" altLang="en-US" sz="1900" b="1" dirty="0">
                <a:solidFill>
                  <a:srgbClr val="000000"/>
                </a:solidFill>
                <a:latin typeface="Verdana" panose="020B0604030504040204" pitchFamily="34" charset="0"/>
              </a:rPr>
            </a:br>
            <a:r>
              <a:rPr lang="en-US" altLang="en-US" sz="1900" b="1" dirty="0">
                <a:solidFill>
                  <a:srgbClr val="000000"/>
                </a:solidFill>
                <a:latin typeface="Verdana" panose="020B0604030504040204" pitchFamily="34" charset="0"/>
              </a:rPr>
              <a:t>3. Without a doubt the </a:t>
            </a:r>
            <a:r>
              <a:rPr lang="en-US" altLang="en-US" sz="1900" b="1" dirty="0">
                <a:solidFill>
                  <a:srgbClr val="008000"/>
                </a:solidFill>
                <a:latin typeface="Verdana" panose="020B0604030504040204" pitchFamily="34" charset="0"/>
              </a:rPr>
              <a:t>scenery</a:t>
            </a:r>
            <a:r>
              <a:rPr lang="en-US" altLang="en-US" sz="1900" b="1" dirty="0">
                <a:solidFill>
                  <a:srgbClr val="000000"/>
                </a:solidFill>
                <a:latin typeface="Verdana" panose="020B0604030504040204" pitchFamily="34" charset="0"/>
              </a:rPr>
              <a:t> / </a:t>
            </a:r>
            <a:r>
              <a:rPr lang="en-US" altLang="en-US" sz="1900" b="1" dirty="0">
                <a:solidFill>
                  <a:schemeClr val="accent3"/>
                </a:solidFill>
                <a:latin typeface="Verdana" panose="020B0604030504040204" pitchFamily="34" charset="0"/>
              </a:rPr>
              <a:t>sceneries</a:t>
            </a:r>
            <a:r>
              <a:rPr lang="en-US" altLang="en-US" sz="1900" b="1" dirty="0">
                <a:solidFill>
                  <a:srgbClr val="000000"/>
                </a:solidFill>
                <a:latin typeface="Verdana" panose="020B0604030504040204" pitchFamily="34" charset="0"/>
              </a:rPr>
              <a:t>  in Kashmir are extremely lovely.</a:t>
            </a:r>
            <a:br>
              <a:rPr lang="en-US" altLang="en-US" sz="1900" b="1" dirty="0">
                <a:solidFill>
                  <a:srgbClr val="000000"/>
                </a:solidFill>
                <a:latin typeface="Verdana" panose="020B0604030504040204" pitchFamily="34" charset="0"/>
              </a:rPr>
            </a:br>
            <a:br>
              <a:rPr lang="en-US" altLang="en-US" sz="1900" b="1" dirty="0">
                <a:solidFill>
                  <a:srgbClr val="000000"/>
                </a:solidFill>
                <a:latin typeface="Verdana" panose="020B0604030504040204" pitchFamily="34" charset="0"/>
              </a:rPr>
            </a:br>
            <a:r>
              <a:rPr lang="en-US" altLang="en-US" sz="1900" b="1" dirty="0">
                <a:solidFill>
                  <a:srgbClr val="000000"/>
                </a:solidFill>
                <a:latin typeface="Verdana" panose="020B0604030504040204" pitchFamily="34" charset="0"/>
              </a:rPr>
              <a:t>4. I am a </a:t>
            </a:r>
            <a:r>
              <a:rPr lang="en-US" altLang="en-US" sz="1900" b="1" dirty="0" err="1">
                <a:solidFill>
                  <a:srgbClr val="000000"/>
                </a:solidFill>
                <a:latin typeface="Verdana" panose="020B0604030504040204" pitchFamily="34" charset="0"/>
              </a:rPr>
              <a:t>vegeterian</a:t>
            </a:r>
            <a:r>
              <a:rPr lang="en-US" altLang="en-US" sz="1900" b="1" dirty="0">
                <a:solidFill>
                  <a:srgbClr val="000000"/>
                </a:solidFill>
                <a:latin typeface="Verdana" panose="020B0604030504040204" pitchFamily="34" charset="0"/>
              </a:rPr>
              <a:t> and thankfully I love </a:t>
            </a:r>
            <a:r>
              <a:rPr lang="en-US" altLang="en-US" sz="1900" b="1" dirty="0">
                <a:solidFill>
                  <a:srgbClr val="008000"/>
                </a:solidFill>
                <a:latin typeface="Verdana" panose="020B0604030504040204" pitchFamily="34" charset="0"/>
              </a:rPr>
              <a:t>fruit/  </a:t>
            </a:r>
            <a:r>
              <a:rPr lang="en-US" altLang="en-US" sz="1900" b="1" dirty="0">
                <a:solidFill>
                  <a:schemeClr val="accent4"/>
                </a:solidFill>
                <a:latin typeface="Verdana" panose="020B0604030504040204" pitchFamily="34" charset="0"/>
              </a:rPr>
              <a:t>fruits  </a:t>
            </a:r>
            <a:r>
              <a:rPr lang="en-US" altLang="en-US" sz="1900" b="1" dirty="0">
                <a:solidFill>
                  <a:srgbClr val="000000"/>
                </a:solidFill>
                <a:latin typeface="Verdana" panose="020B0604030504040204" pitchFamily="34" charset="0"/>
              </a:rPr>
              <a:t>  and vegetables.</a:t>
            </a:r>
            <a:br>
              <a:rPr lang="en-US" altLang="en-US" sz="1900" b="1" dirty="0">
                <a:solidFill>
                  <a:srgbClr val="000000"/>
                </a:solidFill>
                <a:latin typeface="Verdana" panose="020B0604030504040204" pitchFamily="34" charset="0"/>
              </a:rPr>
            </a:br>
            <a:br>
              <a:rPr lang="en-US" altLang="en-US" sz="1900" b="1" dirty="0">
                <a:solidFill>
                  <a:srgbClr val="000000"/>
                </a:solidFill>
                <a:latin typeface="Verdana" panose="020B0604030504040204" pitchFamily="34" charset="0"/>
              </a:rPr>
            </a:br>
            <a:r>
              <a:rPr lang="en-US" altLang="en-US" sz="1900" b="1" dirty="0">
                <a:solidFill>
                  <a:srgbClr val="000000"/>
                </a:solidFill>
                <a:latin typeface="Verdana" panose="020B0604030504040204" pitchFamily="34" charset="0"/>
              </a:rPr>
              <a:t>5. Though he is still in his twenties his </a:t>
            </a:r>
            <a:r>
              <a:rPr lang="en-US" altLang="en-US" sz="1900" b="1" dirty="0">
                <a:solidFill>
                  <a:srgbClr val="008000"/>
                </a:solidFill>
                <a:latin typeface="Verdana" panose="020B0604030504040204" pitchFamily="34" charset="0"/>
              </a:rPr>
              <a:t>hair/</a:t>
            </a:r>
            <a:r>
              <a:rPr lang="en-US" altLang="en-US" sz="1900" b="1" dirty="0">
                <a:solidFill>
                  <a:schemeClr val="accent1"/>
                </a:solidFill>
                <a:latin typeface="Verdana" panose="020B0604030504040204" pitchFamily="34" charset="0"/>
              </a:rPr>
              <a:t> hairs  </a:t>
            </a:r>
            <a:r>
              <a:rPr lang="en-US" altLang="en-US" sz="1900" b="1" dirty="0">
                <a:solidFill>
                  <a:srgbClr val="000000"/>
                </a:solidFill>
                <a:latin typeface="Verdana" panose="020B0604030504040204" pitchFamily="34" charset="0"/>
              </a:rPr>
              <a:t>has gone grey.</a:t>
            </a:r>
          </a:p>
          <a:p>
            <a:pPr marL="0" indent="0" algn="ctr">
              <a:buNone/>
            </a:pPr>
            <a:br>
              <a:rPr lang="en-US" altLang="en-US" sz="1900" b="1" dirty="0">
                <a:solidFill>
                  <a:srgbClr val="000000"/>
                </a:solidFill>
                <a:latin typeface="Verdana" panose="020B0604030504040204" pitchFamily="34" charset="0"/>
              </a:rPr>
            </a:br>
            <a:r>
              <a:rPr lang="en-US" altLang="en-US" sz="1900" b="1" dirty="0">
                <a:solidFill>
                  <a:srgbClr val="000000"/>
                </a:solidFill>
                <a:latin typeface="Verdana" panose="020B0604030504040204" pitchFamily="34" charset="0"/>
              </a:rPr>
              <a:t>     6. This sturdy building has been made out of </a:t>
            </a:r>
            <a:r>
              <a:rPr lang="en-US" altLang="en-US" sz="1900" b="1" dirty="0">
                <a:solidFill>
                  <a:srgbClr val="008000"/>
                </a:solidFill>
                <a:latin typeface="Verdana" panose="020B0604030504040204" pitchFamily="34" charset="0"/>
              </a:rPr>
              <a:t>brick</a:t>
            </a:r>
            <a:r>
              <a:rPr lang="en-US" altLang="en-US" sz="1900" b="1" dirty="0">
                <a:solidFill>
                  <a:srgbClr val="000000"/>
                </a:solidFill>
                <a:latin typeface="Verdana" panose="020B0604030504040204" pitchFamily="34" charset="0"/>
              </a:rPr>
              <a:t> / </a:t>
            </a:r>
            <a:r>
              <a:rPr lang="en-US" altLang="en-US" sz="1900" b="1" dirty="0">
                <a:solidFill>
                  <a:schemeClr val="accent3"/>
                </a:solidFill>
                <a:latin typeface="Verdana" panose="020B0604030504040204" pitchFamily="34" charset="0"/>
              </a:rPr>
              <a:t>bricks </a:t>
            </a:r>
            <a:r>
              <a:rPr lang="en-US" altLang="en-US" sz="1900" b="1" dirty="0">
                <a:solidFill>
                  <a:srgbClr val="000000"/>
                </a:solidFill>
                <a:latin typeface="Verdana" panose="020B0604030504040204" pitchFamily="34" charset="0"/>
              </a:rPr>
              <a:t>  and mortar.</a:t>
            </a:r>
            <a:br>
              <a:rPr lang="en-US" altLang="en-US" sz="1900" b="1" dirty="0">
                <a:solidFill>
                  <a:srgbClr val="000000"/>
                </a:solidFill>
                <a:latin typeface="Verdana" panose="020B0604030504040204" pitchFamily="34" charset="0"/>
              </a:rPr>
            </a:br>
            <a:endParaRPr lang="en-US" altLang="en-US" sz="1900" b="1" dirty="0">
              <a:solidFill>
                <a:srgbClr val="000000"/>
              </a:solidFill>
              <a:latin typeface="Verdana" panose="020B0604030504040204" pitchFamily="34" charset="0"/>
            </a:endParaRPr>
          </a:p>
          <a:p>
            <a:pPr marL="0" indent="0" algn="ctr">
              <a:buNone/>
            </a:pPr>
            <a:r>
              <a:rPr lang="en-US" altLang="en-US" sz="1900" b="1" dirty="0">
                <a:solidFill>
                  <a:srgbClr val="000000"/>
                </a:solidFill>
                <a:latin typeface="Verdana" panose="020B0604030504040204" pitchFamily="34" charset="0"/>
              </a:rPr>
              <a:t>     7.  He ran an amazing </a:t>
            </a:r>
            <a:r>
              <a:rPr lang="en-US" altLang="en-US" sz="1900" b="1" dirty="0">
                <a:solidFill>
                  <a:srgbClr val="008000"/>
                </a:solidFill>
                <a:latin typeface="Verdana" panose="020B0604030504040204" pitchFamily="34" charset="0"/>
              </a:rPr>
              <a:t>ten mile</a:t>
            </a:r>
            <a:r>
              <a:rPr lang="en-US" altLang="en-US" sz="1900" b="1" dirty="0">
                <a:solidFill>
                  <a:srgbClr val="000000"/>
                </a:solidFill>
                <a:latin typeface="Verdana" panose="020B0604030504040204" pitchFamily="34" charset="0"/>
              </a:rPr>
              <a:t> / </a:t>
            </a:r>
            <a:r>
              <a:rPr lang="en-US" altLang="en-US" sz="1900" b="1" dirty="0">
                <a:solidFill>
                  <a:schemeClr val="accent4"/>
                </a:solidFill>
                <a:latin typeface="Verdana" panose="020B0604030504040204" pitchFamily="34" charset="0"/>
              </a:rPr>
              <a:t>ten miles </a:t>
            </a:r>
            <a:r>
              <a:rPr lang="en-US" altLang="en-US" sz="1900" b="1" dirty="0">
                <a:solidFill>
                  <a:srgbClr val="000000"/>
                </a:solidFill>
                <a:latin typeface="Verdana" panose="020B0604030504040204" pitchFamily="34" charset="0"/>
              </a:rPr>
              <a:t> race and bagged the trophy.</a:t>
            </a:r>
            <a:br>
              <a:rPr lang="en-US" altLang="en-US" sz="1900" b="1" dirty="0">
                <a:solidFill>
                  <a:srgbClr val="000000"/>
                </a:solidFill>
                <a:latin typeface="Verdana" panose="020B0604030504040204" pitchFamily="34" charset="0"/>
              </a:rPr>
            </a:br>
            <a:br>
              <a:rPr lang="en-US" altLang="en-US" sz="1900" b="1" dirty="0">
                <a:solidFill>
                  <a:srgbClr val="000000"/>
                </a:solidFill>
                <a:latin typeface="Verdana" panose="020B0604030504040204" pitchFamily="34" charset="0"/>
              </a:rPr>
            </a:br>
            <a:r>
              <a:rPr lang="en-US" altLang="en-US" sz="1900" b="1" dirty="0">
                <a:solidFill>
                  <a:srgbClr val="000000"/>
                </a:solidFill>
                <a:latin typeface="Verdana" panose="020B0604030504040204" pitchFamily="34" charset="0"/>
              </a:rPr>
              <a:t>     8. Politics, without any doubt, </a:t>
            </a:r>
            <a:r>
              <a:rPr lang="en-US" altLang="en-US" sz="1900" b="1" dirty="0">
                <a:solidFill>
                  <a:srgbClr val="008000"/>
                </a:solidFill>
                <a:latin typeface="Verdana" panose="020B0604030504040204" pitchFamily="34" charset="0"/>
              </a:rPr>
              <a:t>is</a:t>
            </a:r>
            <a:r>
              <a:rPr lang="en-US" altLang="en-US" sz="1900" b="1" dirty="0">
                <a:solidFill>
                  <a:srgbClr val="000000"/>
                </a:solidFill>
                <a:latin typeface="Verdana" panose="020B0604030504040204" pitchFamily="34" charset="0"/>
              </a:rPr>
              <a:t> /</a:t>
            </a:r>
            <a:r>
              <a:rPr lang="en-US" altLang="en-US" sz="1900" b="1" dirty="0">
                <a:solidFill>
                  <a:schemeClr val="accent4"/>
                </a:solidFill>
                <a:latin typeface="Verdana" panose="020B0604030504040204" pitchFamily="34" charset="0"/>
              </a:rPr>
              <a:t>  are </a:t>
            </a:r>
            <a:r>
              <a:rPr lang="en-US" altLang="en-US" sz="1900" b="1" dirty="0">
                <a:solidFill>
                  <a:srgbClr val="000000"/>
                </a:solidFill>
                <a:latin typeface="Verdana" panose="020B0604030504040204" pitchFamily="34" charset="0"/>
              </a:rPr>
              <a:t> today a game for scoundrels.</a:t>
            </a:r>
          </a:p>
          <a:p>
            <a:pPr marL="0" indent="0" algn="ctr">
              <a:buNone/>
            </a:pPr>
            <a:r>
              <a:rPr lang="en-US" altLang="en-US" sz="2000" b="1" dirty="0">
                <a:solidFill>
                  <a:srgbClr val="000000"/>
                </a:solidFill>
                <a:latin typeface="Verdana" panose="020B0604030504040204" pitchFamily="34" charset="0"/>
              </a:rPr>
              <a:t>9.He badly needs two </a:t>
            </a:r>
            <a:r>
              <a:rPr lang="en-US" altLang="en-US" sz="2000" b="1" dirty="0">
                <a:solidFill>
                  <a:srgbClr val="008000"/>
                </a:solidFill>
                <a:latin typeface="Verdana" panose="020B0604030504040204" pitchFamily="34" charset="0"/>
              </a:rPr>
              <a:t>pairs</a:t>
            </a:r>
            <a:r>
              <a:rPr lang="en-US" altLang="en-US" sz="2000" b="1" dirty="0">
                <a:solidFill>
                  <a:srgbClr val="000000"/>
                </a:solidFill>
                <a:latin typeface="Verdana" panose="020B0604030504040204" pitchFamily="34" charset="0"/>
              </a:rPr>
              <a:t> </a:t>
            </a:r>
            <a:r>
              <a:rPr lang="en-US" altLang="en-US" sz="2000" b="1" dirty="0">
                <a:solidFill>
                  <a:schemeClr val="accent4"/>
                </a:solidFill>
                <a:latin typeface="Verdana" panose="020B0604030504040204" pitchFamily="34" charset="0"/>
              </a:rPr>
              <a:t> / pair  </a:t>
            </a:r>
            <a:r>
              <a:rPr lang="en-US" altLang="en-US" sz="900" b="1" dirty="0">
                <a:solidFill>
                  <a:srgbClr val="000000"/>
                </a:solidFill>
                <a:latin typeface="Verdana" panose="020B0604030504040204" pitchFamily="34" charset="0"/>
              </a:rPr>
              <a:t> </a:t>
            </a:r>
            <a:r>
              <a:rPr lang="en-US" altLang="en-US" sz="2000" b="1" dirty="0">
                <a:solidFill>
                  <a:srgbClr val="000000"/>
                </a:solidFill>
                <a:latin typeface="Verdana" panose="020B0604030504040204" pitchFamily="34" charset="0"/>
              </a:rPr>
              <a:t>of boots.</a:t>
            </a:r>
          </a:p>
          <a:p>
            <a:pPr marL="0" indent="0" algn="ctr">
              <a:buNone/>
            </a:pPr>
            <a:br>
              <a:rPr lang="en-US" altLang="en-US" sz="2000" b="1" dirty="0">
                <a:solidFill>
                  <a:srgbClr val="000000"/>
                </a:solidFill>
                <a:latin typeface="Verdana" panose="020B0604030504040204" pitchFamily="34" charset="0"/>
              </a:rPr>
            </a:br>
            <a:r>
              <a:rPr lang="en-US" altLang="en-US" sz="2000" b="1" dirty="0">
                <a:solidFill>
                  <a:srgbClr val="000000"/>
                </a:solidFill>
                <a:latin typeface="Verdana" panose="020B0604030504040204" pitchFamily="34" charset="0"/>
              </a:rPr>
              <a:t>10. He narrated the story superbly in great </a:t>
            </a:r>
            <a:r>
              <a:rPr lang="en-US" altLang="en-US" sz="2000" b="1" dirty="0">
                <a:solidFill>
                  <a:srgbClr val="008000"/>
                </a:solidFill>
                <a:latin typeface="Verdana" panose="020B0604030504040204" pitchFamily="34" charset="0"/>
              </a:rPr>
              <a:t>detail /</a:t>
            </a:r>
            <a:r>
              <a:rPr lang="en-US" altLang="en-US" sz="2000" b="1" dirty="0">
                <a:solidFill>
                  <a:schemeClr val="accent4"/>
                </a:solidFill>
                <a:latin typeface="Verdana" panose="020B0604030504040204" pitchFamily="34" charset="0"/>
              </a:rPr>
              <a:t>details</a:t>
            </a:r>
            <a:endParaRPr lang="en-US" altLang="en-US" sz="1900" b="1" dirty="0">
              <a:solidFill>
                <a:srgbClr val="000000"/>
              </a:solidFill>
              <a:latin typeface="Verdana" panose="020B0604030504040204" pitchFamily="34" charset="0"/>
            </a:endParaRPr>
          </a:p>
          <a:p>
            <a:pPr marL="0" indent="0">
              <a:buNone/>
            </a:pPr>
            <a:br>
              <a:rPr lang="en-US" altLang="en-US" sz="1900" b="1" dirty="0">
                <a:solidFill>
                  <a:srgbClr val="000000"/>
                </a:solidFill>
                <a:latin typeface="Verdana" panose="020B0604030504040204" pitchFamily="34" charset="0"/>
              </a:rPr>
            </a:br>
            <a:endParaRPr lang="en-US" altLang="en-US" sz="1900" b="1" dirty="0">
              <a:solidFill>
                <a:srgbClr val="000000"/>
              </a:solidFill>
              <a:latin typeface="Verdana" panose="020B0604030504040204" pitchFamily="34" charset="0"/>
            </a:endParaRPr>
          </a:p>
          <a:p>
            <a:endParaRPr lang="en-US" altLang="en-US" b="1" dirty="0">
              <a:solidFill>
                <a:srgbClr val="000000"/>
              </a:solidFill>
              <a:latin typeface="Verdana" panose="020B0604030504040204" pitchFamily="34" charset="0"/>
            </a:endParaRPr>
          </a:p>
          <a:p>
            <a:pPr marL="0" indent="0">
              <a:buNone/>
            </a:pPr>
            <a:r>
              <a:rPr lang="en-US" dirty="0"/>
              <a:t>                           </a:t>
            </a:r>
          </a:p>
        </p:txBody>
      </p:sp>
      <p:pic>
        <p:nvPicPr>
          <p:cNvPr id="1026" name="Picture 2" descr="https://www.anglaisfacile.com/cgi2/myexam/faux.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538" y="-684213"/>
            <a:ext cx="95250" cy="76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www.anglaisfacile.com/cgi2/myexam/faux.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9263" y="-319088"/>
            <a:ext cx="95250" cy="76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7"/>
          <p:cNvSpPr>
            <a:spLocks noChangeArrowheads="1"/>
          </p:cNvSpPr>
          <p:nvPr/>
        </p:nvSpPr>
        <p:spPr bwMode="auto">
          <a:xfrm>
            <a:off x="0" y="-2232"/>
            <a:ext cx="240772" cy="46166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Verdana" panose="020B0604030504040204" pitchFamily="34" charset="0"/>
              </a:rPr>
              <a:t>.</a:t>
            </a:r>
            <a:br>
              <a:rPr kumimoji="0" lang="en-US" altLang="en-US" sz="1200" b="1" i="0" u="none" strike="noStrike" cap="none" normalizeH="0" baseline="0" dirty="0">
                <a:ln>
                  <a:noFill/>
                </a:ln>
                <a:solidFill>
                  <a:srgbClr val="000000"/>
                </a:solidFill>
                <a:effectLst/>
                <a:latin typeface="Verdana" panose="020B0604030504040204" pitchFamily="34" charset="0"/>
              </a:rPr>
            </a:br>
            <a:endParaRPr kumimoji="0" lang="en-US" altLang="en-US" sz="1200" b="1" i="0" u="none" strike="noStrike" cap="none" normalizeH="0" baseline="0" dirty="0">
              <a:ln>
                <a:noFill/>
              </a:ln>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281312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257175"/>
            <a:ext cx="9088264" cy="5441287"/>
          </a:xfrm>
        </p:spPr>
        <p:txBody>
          <a:bodyPr>
            <a:normAutofit fontScale="85000" lnSpcReduction="20000"/>
          </a:bodyPr>
          <a:lstStyle/>
          <a:p>
            <a:endParaRPr lang="en-US" dirty="0"/>
          </a:p>
          <a:p>
            <a:pPr marL="0" indent="0">
              <a:buNone/>
            </a:pPr>
            <a:br>
              <a:rPr lang="en-US" altLang="en-US" b="1" dirty="0">
                <a:solidFill>
                  <a:schemeClr val="accent4"/>
                </a:solidFill>
                <a:latin typeface="Verdana" panose="020B0604030504040204" pitchFamily="34" charset="0"/>
              </a:rPr>
            </a:br>
            <a:br>
              <a:rPr lang="en-US" altLang="en-US" b="1" dirty="0">
                <a:solidFill>
                  <a:srgbClr val="000000"/>
                </a:solidFill>
                <a:latin typeface="Verdana" panose="020B0604030504040204" pitchFamily="34" charset="0"/>
              </a:rPr>
            </a:br>
            <a:endParaRPr lang="en-US" dirty="0"/>
          </a:p>
          <a:p>
            <a:pPr marL="0" indent="0">
              <a:buNone/>
            </a:pPr>
            <a:r>
              <a:rPr lang="en-US" sz="2400" dirty="0"/>
              <a:t>CORRECT ANSWERS</a:t>
            </a:r>
          </a:p>
          <a:p>
            <a:endParaRPr lang="en-US" sz="2400" dirty="0"/>
          </a:p>
          <a:p>
            <a:pPr marL="0" indent="0">
              <a:buNone/>
            </a:pPr>
            <a:r>
              <a:rPr lang="en-US" sz="2400" dirty="0"/>
              <a:t>1.dozen               9.pairs</a:t>
            </a:r>
          </a:p>
          <a:p>
            <a:pPr marL="0" indent="0">
              <a:buNone/>
            </a:pPr>
            <a:r>
              <a:rPr lang="en-US" sz="2400" dirty="0"/>
              <a:t>                                 10.detail</a:t>
            </a:r>
          </a:p>
          <a:p>
            <a:pPr marL="0" indent="0">
              <a:buNone/>
            </a:pPr>
            <a:r>
              <a:rPr lang="en-US" sz="2400" dirty="0"/>
              <a:t>2.scissors</a:t>
            </a:r>
          </a:p>
          <a:p>
            <a:pPr marL="0" indent="0">
              <a:buNone/>
            </a:pPr>
            <a:r>
              <a:rPr lang="en-US" sz="2400" dirty="0"/>
              <a:t>3.scenery</a:t>
            </a:r>
          </a:p>
          <a:p>
            <a:pPr marL="0" indent="0">
              <a:buNone/>
            </a:pPr>
            <a:r>
              <a:rPr lang="en-US" sz="2400" dirty="0"/>
              <a:t>4.fruit</a:t>
            </a:r>
          </a:p>
          <a:p>
            <a:pPr marL="0" indent="0">
              <a:buNone/>
            </a:pPr>
            <a:r>
              <a:rPr lang="en-US" sz="2400" dirty="0"/>
              <a:t>5.hair</a:t>
            </a:r>
          </a:p>
          <a:p>
            <a:pPr marL="0" indent="0">
              <a:buNone/>
            </a:pPr>
            <a:r>
              <a:rPr lang="en-US" sz="2400" dirty="0"/>
              <a:t>6.brick</a:t>
            </a:r>
          </a:p>
          <a:p>
            <a:pPr marL="0" indent="0">
              <a:buNone/>
            </a:pPr>
            <a:r>
              <a:rPr lang="en-US" sz="2400" dirty="0"/>
              <a:t>7.ten mile</a:t>
            </a:r>
          </a:p>
          <a:p>
            <a:pPr marL="0" indent="0">
              <a:buNone/>
            </a:pPr>
            <a:r>
              <a:rPr lang="en-US" sz="2400" dirty="0"/>
              <a:t>8. is</a:t>
            </a:r>
          </a:p>
          <a:p>
            <a:endParaRPr lang="en-US" dirty="0"/>
          </a:p>
        </p:txBody>
      </p:sp>
      <p:sp>
        <p:nvSpPr>
          <p:cNvPr id="4" name="Rectangle 1"/>
          <p:cNvSpPr>
            <a:spLocks noChangeArrowheads="1"/>
          </p:cNvSpPr>
          <p:nvPr/>
        </p:nvSpPr>
        <p:spPr bwMode="auto">
          <a:xfrm>
            <a:off x="-200025" y="-138500"/>
            <a:ext cx="293670" cy="2769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Verdana" panose="020B0604030504040204" pitchFamily="34" charset="0"/>
              </a:rPr>
              <a:t>. </a:t>
            </a:r>
          </a:p>
        </p:txBody>
      </p:sp>
      <p:pic>
        <p:nvPicPr>
          <p:cNvPr id="2050" name="Picture 2" descr="https://www.anglaisfacile.com/cgi2/myexam/correc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365125"/>
            <a:ext cx="123825" cy="1143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p:cNvSpPr>
            <a:spLocks noChangeArrowheads="1"/>
          </p:cNvSpPr>
          <p:nvPr/>
        </p:nvSpPr>
        <p:spPr bwMode="auto">
          <a:xfrm>
            <a:off x="152400" y="242501"/>
            <a:ext cx="240772" cy="2769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Verdana" panose="020B0604030504040204" pitchFamily="34" charset="0"/>
              </a:rPr>
              <a:t>.</a:t>
            </a:r>
          </a:p>
        </p:txBody>
      </p:sp>
    </p:spTree>
    <p:extLst>
      <p:ext uri="{BB962C8B-B14F-4D97-AF65-F5344CB8AC3E}">
        <p14:creationId xmlns:p14="http://schemas.microsoft.com/office/powerpoint/2010/main" val="2170546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85739"/>
            <a:ext cx="10009716" cy="6086474"/>
          </a:xfrm>
        </p:spPr>
        <p:txBody>
          <a:bodyPr>
            <a:normAutofit/>
          </a:bodyPr>
          <a:lstStyle/>
          <a:p>
            <a:endParaRPr lang="en-US" dirty="0"/>
          </a:p>
          <a:p>
            <a:r>
              <a:rPr lang="en-IN" sz="2000" b="1" dirty="0"/>
              <a:t>Common Pronoun Errors</a:t>
            </a:r>
            <a:endParaRPr lang="en-US" sz="2000" b="1" dirty="0"/>
          </a:p>
          <a:p>
            <a:pPr marL="0" indent="0">
              <a:buNone/>
            </a:pPr>
            <a:r>
              <a:rPr lang="en-IN" sz="2000" b="1" dirty="0"/>
              <a:t>Definition of Pronoun </a:t>
            </a:r>
            <a:endParaRPr lang="en-US" sz="2000" b="1" dirty="0"/>
          </a:p>
          <a:p>
            <a:pPr marL="0" indent="0">
              <a:buNone/>
            </a:pPr>
            <a:r>
              <a:rPr lang="en-IN" sz="2000" dirty="0"/>
              <a:t>Pronouns replace nouns with words like </a:t>
            </a:r>
            <a:r>
              <a:rPr lang="en-IN" sz="2000" i="1" dirty="0"/>
              <a:t>she, they, your, their, it, and</a:t>
            </a:r>
            <a:r>
              <a:rPr lang="en-IN" sz="2000" dirty="0"/>
              <a:t> others. See the following sentences:</a:t>
            </a:r>
            <a:endParaRPr lang="en-US" sz="2000" dirty="0"/>
          </a:p>
          <a:p>
            <a:pPr marL="0" indent="0">
              <a:buNone/>
            </a:pPr>
            <a:r>
              <a:rPr lang="en-US" sz="2000" dirty="0"/>
              <a:t>No pronoun: </a:t>
            </a:r>
            <a:r>
              <a:rPr lang="en-US" sz="2000" b="1" dirty="0"/>
              <a:t>Employees</a:t>
            </a:r>
            <a:r>
              <a:rPr lang="en-US" sz="2000" i="1" dirty="0"/>
              <a:t> can view the </a:t>
            </a:r>
            <a:r>
              <a:rPr lang="en-US" sz="2000" b="1" i="1" dirty="0"/>
              <a:t>employees’</a:t>
            </a:r>
            <a:r>
              <a:rPr lang="en-US" sz="2000" i="1" dirty="0"/>
              <a:t> paychecks online.</a:t>
            </a:r>
            <a:endParaRPr lang="en-US" sz="2000" dirty="0"/>
          </a:p>
          <a:p>
            <a:pPr marL="0" indent="0">
              <a:buNone/>
            </a:pPr>
            <a:r>
              <a:rPr lang="en-US" sz="2000" dirty="0"/>
              <a:t>Pronoun: </a:t>
            </a:r>
            <a:r>
              <a:rPr lang="en-US" sz="2000" b="1" dirty="0"/>
              <a:t>Employees</a:t>
            </a:r>
            <a:r>
              <a:rPr lang="en-US" sz="2000" i="1" dirty="0"/>
              <a:t> can view </a:t>
            </a:r>
            <a:r>
              <a:rPr lang="en-US" sz="2000" b="1" dirty="0"/>
              <a:t>their</a:t>
            </a:r>
            <a:r>
              <a:rPr lang="en-US" sz="2000" i="1" dirty="0"/>
              <a:t> paychecks online.</a:t>
            </a:r>
            <a:endParaRPr lang="en-US" sz="2000" dirty="0"/>
          </a:p>
          <a:p>
            <a:pPr marL="0" indent="0">
              <a:buNone/>
            </a:pPr>
            <a:r>
              <a:rPr lang="en-IN" sz="2000" dirty="0"/>
              <a:t>In the first sentence, no pronoun is used. In the second sentence, the pronoun ‘</a:t>
            </a:r>
            <a:r>
              <a:rPr lang="en-IN" sz="2000" i="1" dirty="0"/>
              <a:t>their’</a:t>
            </a:r>
            <a:r>
              <a:rPr lang="en-IN" sz="2000" dirty="0"/>
              <a:t> is used to replace the word </a:t>
            </a:r>
            <a:r>
              <a:rPr lang="en-IN" sz="2000" i="1" dirty="0"/>
              <a:t>employees’</a:t>
            </a:r>
            <a:r>
              <a:rPr lang="en-IN" sz="2000" dirty="0"/>
              <a:t>. Let’s look at two more sentences:</a:t>
            </a:r>
            <a:endParaRPr lang="en-US" sz="2000" dirty="0"/>
          </a:p>
          <a:p>
            <a:pPr marL="0" indent="0">
              <a:buNone/>
            </a:pPr>
            <a:r>
              <a:rPr lang="en-US" sz="2000" dirty="0"/>
              <a:t>No pronoun: </a:t>
            </a:r>
            <a:r>
              <a:rPr lang="en-US" sz="2000" i="1" dirty="0"/>
              <a:t>My </a:t>
            </a:r>
            <a:r>
              <a:rPr lang="en-US" sz="2000" b="1" dirty="0"/>
              <a:t>computer</a:t>
            </a:r>
            <a:r>
              <a:rPr lang="en-US" sz="2000" i="1" dirty="0"/>
              <a:t> broke, so tech support fixed my </a:t>
            </a:r>
            <a:r>
              <a:rPr lang="en-US" sz="2000" b="1" dirty="0"/>
              <a:t>computer</a:t>
            </a:r>
            <a:r>
              <a:rPr lang="en-US" sz="2000" i="1" dirty="0"/>
              <a:t>.</a:t>
            </a:r>
            <a:endParaRPr lang="en-US" sz="2000" dirty="0"/>
          </a:p>
          <a:p>
            <a:pPr marL="0" indent="0">
              <a:buNone/>
            </a:pPr>
            <a:r>
              <a:rPr lang="en-US" sz="2000" dirty="0"/>
              <a:t>Pronoun: </a:t>
            </a:r>
            <a:r>
              <a:rPr lang="en-US" sz="2000" i="1" dirty="0"/>
              <a:t>My </a:t>
            </a:r>
            <a:r>
              <a:rPr lang="en-US" sz="2000" b="1" dirty="0"/>
              <a:t>computer</a:t>
            </a:r>
            <a:r>
              <a:rPr lang="en-US" sz="2000" i="1" dirty="0"/>
              <a:t> broke, so tech support fixed</a:t>
            </a:r>
            <a:r>
              <a:rPr lang="en-US" sz="2000" b="1" dirty="0"/>
              <a:t> it.</a:t>
            </a:r>
            <a:endParaRPr lang="en-US" sz="2000" dirty="0"/>
          </a:p>
          <a:p>
            <a:pPr marL="0" indent="0">
              <a:buNone/>
            </a:pPr>
            <a:r>
              <a:rPr lang="en-IN" sz="2000" dirty="0"/>
              <a:t>Notice that the second sentence uses the pronoun it to refer to computer. The pronoun makes the sentence more concise. As you can see, pronouns can be useful. Now, let’s study some guidelines about how to use pronouns correctly.</a:t>
            </a:r>
            <a:endParaRPr lang="en-US" sz="2000" dirty="0"/>
          </a:p>
          <a:p>
            <a:endParaRPr lang="en-US" sz="2000" dirty="0"/>
          </a:p>
        </p:txBody>
      </p:sp>
    </p:spTree>
    <p:extLst>
      <p:ext uri="{BB962C8B-B14F-4D97-AF65-F5344CB8AC3E}">
        <p14:creationId xmlns:p14="http://schemas.microsoft.com/office/powerpoint/2010/main" val="2327643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5946" y="431801"/>
            <a:ext cx="9852553" cy="5597524"/>
          </a:xfrm>
        </p:spPr>
        <p:txBody>
          <a:bodyPr>
            <a:normAutofit fontScale="77500" lnSpcReduction="20000"/>
          </a:bodyPr>
          <a:lstStyle/>
          <a:p>
            <a:r>
              <a:rPr lang="en-IN" sz="2200" b="1" dirty="0"/>
              <a:t>Principle 1: Choose a pronoun based on the audience and the formality of the situation.</a:t>
            </a:r>
            <a:endParaRPr lang="en-US" sz="2200" b="1" dirty="0"/>
          </a:p>
          <a:p>
            <a:pPr marL="0" indent="0">
              <a:buNone/>
            </a:pPr>
            <a:r>
              <a:rPr lang="en-IN" sz="2200" dirty="0"/>
              <a:t>Sometimes writers want to express an idea about people in general. For example, the writer may want to share advice or state a fact. The formal way to do that is to use the pronoun one, which means “a person.” See the example below:</a:t>
            </a:r>
            <a:endParaRPr lang="en-US" sz="2200" dirty="0"/>
          </a:p>
          <a:p>
            <a:pPr marL="0" indent="0">
              <a:buNone/>
            </a:pPr>
            <a:r>
              <a:rPr lang="en-US" sz="2200" i="1" dirty="0"/>
              <a:t>If </a:t>
            </a:r>
            <a:r>
              <a:rPr lang="en-US" sz="2200" b="1" i="1" dirty="0"/>
              <a:t>one</a:t>
            </a:r>
            <a:r>
              <a:rPr lang="en-US" sz="2200" i="1" dirty="0"/>
              <a:t> wants to achieve a dream, </a:t>
            </a:r>
            <a:r>
              <a:rPr lang="en-US" sz="2200" b="1" i="1" dirty="0"/>
              <a:t>one</a:t>
            </a:r>
            <a:r>
              <a:rPr lang="en-US" sz="2200" i="1" dirty="0"/>
              <a:t> must make a goal.</a:t>
            </a:r>
            <a:endParaRPr lang="en-US" sz="2200" dirty="0"/>
          </a:p>
          <a:p>
            <a:pPr marL="0" indent="0">
              <a:buNone/>
            </a:pPr>
            <a:r>
              <a:rPr lang="en-IN" sz="2200" dirty="0"/>
              <a:t>The example sentence above is correct for formal situations. However, sometimes using the pronoun one can be too formal. In informal situations, it may be better to use the pronoun </a:t>
            </a:r>
            <a:r>
              <a:rPr lang="en-IN" sz="2200" i="1" dirty="0"/>
              <a:t>you</a:t>
            </a:r>
            <a:r>
              <a:rPr lang="en-IN" sz="2200" dirty="0"/>
              <a:t>. See the example below:</a:t>
            </a:r>
            <a:endParaRPr lang="en-US" sz="2200" dirty="0"/>
          </a:p>
          <a:p>
            <a:pPr marL="0" indent="0">
              <a:buNone/>
            </a:pPr>
            <a:r>
              <a:rPr lang="en-US" sz="2200" i="1" dirty="0"/>
              <a:t>If </a:t>
            </a:r>
            <a:r>
              <a:rPr lang="en-US" sz="2200" b="1" i="1" dirty="0"/>
              <a:t>you</a:t>
            </a:r>
            <a:r>
              <a:rPr lang="en-US" sz="2200" i="1" dirty="0"/>
              <a:t> want to achieve a dream, </a:t>
            </a:r>
            <a:r>
              <a:rPr lang="en-US" sz="2200" b="1" i="1" dirty="0"/>
              <a:t>you</a:t>
            </a:r>
            <a:r>
              <a:rPr lang="en-US" sz="2200" i="1" dirty="0"/>
              <a:t> must make a goal.</a:t>
            </a:r>
            <a:endParaRPr lang="en-US" sz="2200" dirty="0"/>
          </a:p>
          <a:p>
            <a:pPr marL="0" indent="0">
              <a:buNone/>
            </a:pPr>
            <a:r>
              <a:rPr lang="en-IN" sz="2200" dirty="0"/>
              <a:t>However, it can be rude to use the pronoun </a:t>
            </a:r>
            <a:r>
              <a:rPr lang="en-IN" sz="2200" i="1" dirty="0"/>
              <a:t>you</a:t>
            </a:r>
            <a:r>
              <a:rPr lang="en-IN" sz="2200" dirty="0"/>
              <a:t> too often in sentence, because it can seem like the writer is accusing or pointing a finger. Look at the following sentences:</a:t>
            </a:r>
            <a:endParaRPr lang="en-US" sz="2200" dirty="0"/>
          </a:p>
          <a:p>
            <a:pPr marL="0" indent="0">
              <a:buNone/>
            </a:pPr>
            <a:r>
              <a:rPr lang="en-US" sz="2200" dirty="0"/>
              <a:t>Accusing: </a:t>
            </a:r>
            <a:r>
              <a:rPr lang="en-US" sz="2200" i="1" dirty="0"/>
              <a:t>When </a:t>
            </a:r>
            <a:r>
              <a:rPr lang="en-US" sz="2200" b="1" dirty="0"/>
              <a:t>you </a:t>
            </a:r>
            <a:r>
              <a:rPr lang="en-US" sz="2200" i="1" dirty="0"/>
              <a:t>understand this system, </a:t>
            </a:r>
            <a:r>
              <a:rPr lang="en-US" sz="2200" b="1" dirty="0"/>
              <a:t>you</a:t>
            </a:r>
            <a:r>
              <a:rPr lang="en-US" sz="2200" i="1" dirty="0"/>
              <a:t> can increase your production.</a:t>
            </a:r>
            <a:endParaRPr lang="en-US" sz="2200" dirty="0"/>
          </a:p>
          <a:p>
            <a:pPr marL="0" indent="0">
              <a:buNone/>
            </a:pPr>
            <a:r>
              <a:rPr lang="en-US" sz="2200" dirty="0"/>
              <a:t>Better: </a:t>
            </a:r>
            <a:r>
              <a:rPr lang="en-US" sz="2200" i="1" dirty="0"/>
              <a:t>When </a:t>
            </a:r>
            <a:r>
              <a:rPr lang="en-US" sz="2200" b="1" dirty="0"/>
              <a:t>people </a:t>
            </a:r>
            <a:r>
              <a:rPr lang="en-US" sz="2200" i="1" dirty="0"/>
              <a:t>understand this system, </a:t>
            </a:r>
            <a:r>
              <a:rPr lang="en-US" sz="2200" b="1" dirty="0"/>
              <a:t>they</a:t>
            </a:r>
            <a:r>
              <a:rPr lang="en-US" sz="2200" i="1" dirty="0"/>
              <a:t> can increase their production.</a:t>
            </a:r>
            <a:endParaRPr lang="en-US" sz="2200" dirty="0"/>
          </a:p>
          <a:p>
            <a:pPr marL="0" indent="0">
              <a:buNone/>
            </a:pPr>
            <a:r>
              <a:rPr lang="en-IN" sz="2200" dirty="0"/>
              <a:t>Notice that the “better” sentence had a different way to make a general statement. The writer used the noun </a:t>
            </a:r>
            <a:r>
              <a:rPr lang="en-IN" sz="2200" i="1" dirty="0"/>
              <a:t>people</a:t>
            </a:r>
            <a:r>
              <a:rPr lang="en-IN" sz="2200" dirty="0"/>
              <a:t> and the pronoun </a:t>
            </a:r>
            <a:r>
              <a:rPr lang="en-IN" sz="2200" i="1" dirty="0"/>
              <a:t>they</a:t>
            </a:r>
            <a:r>
              <a:rPr lang="en-IN" sz="2200" dirty="0"/>
              <a:t>, and it did not seem as rude as the “accusing” sentence.</a:t>
            </a:r>
            <a:endParaRPr lang="en-US" sz="2200" dirty="0"/>
          </a:p>
          <a:p>
            <a:pPr marL="0" indent="0">
              <a:buNone/>
            </a:pPr>
            <a:r>
              <a:rPr lang="en-IN" sz="2200" dirty="0"/>
              <a:t>Remember that deciding which pronoun to use depends on the audience and the formality of the situation.</a:t>
            </a:r>
            <a:endParaRPr lang="en-US" sz="2200" dirty="0"/>
          </a:p>
          <a:p>
            <a:endParaRPr lang="en-US" dirty="0"/>
          </a:p>
        </p:txBody>
      </p:sp>
    </p:spTree>
    <p:extLst>
      <p:ext uri="{BB962C8B-B14F-4D97-AF65-F5344CB8AC3E}">
        <p14:creationId xmlns:p14="http://schemas.microsoft.com/office/powerpoint/2010/main" val="315855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442913"/>
            <a:ext cx="10738379" cy="5598449"/>
          </a:xfrm>
        </p:spPr>
        <p:txBody>
          <a:bodyPr>
            <a:normAutofit/>
          </a:bodyPr>
          <a:lstStyle/>
          <a:p>
            <a:endParaRPr lang="en-US" dirty="0"/>
          </a:p>
          <a:p>
            <a:r>
              <a:rPr lang="en-IN" b="1" dirty="0"/>
              <a:t>Principle 2: A pronoun must agree in number with the noun it replaces.</a:t>
            </a:r>
            <a:endParaRPr lang="en-US" b="1" dirty="0"/>
          </a:p>
          <a:p>
            <a:pPr marL="0" indent="0">
              <a:buNone/>
            </a:pPr>
            <a:r>
              <a:rPr lang="en-IN" dirty="0"/>
              <a:t>When using a pronoun, be sure it agrees in number with the noun it refers to. Let’s look at the following sentence:</a:t>
            </a:r>
            <a:endParaRPr lang="en-US" dirty="0"/>
          </a:p>
          <a:p>
            <a:pPr marL="0" indent="0">
              <a:buNone/>
            </a:pPr>
            <a:r>
              <a:rPr lang="en-US" dirty="0"/>
              <a:t>Incorrect: </a:t>
            </a:r>
            <a:r>
              <a:rPr lang="en-US" i="1" dirty="0"/>
              <a:t>I hate it when a </a:t>
            </a:r>
            <a:r>
              <a:rPr lang="en-US" b="1" i="1" dirty="0"/>
              <a:t>customer</a:t>
            </a:r>
            <a:r>
              <a:rPr lang="en-US" i="1" dirty="0"/>
              <a:t> doesn’t know what </a:t>
            </a:r>
            <a:r>
              <a:rPr lang="en-US" b="1" i="1" dirty="0"/>
              <a:t>they</a:t>
            </a:r>
            <a:r>
              <a:rPr lang="en-US" i="1" dirty="0"/>
              <a:t> want.</a:t>
            </a:r>
            <a:endParaRPr lang="en-US" dirty="0"/>
          </a:p>
          <a:p>
            <a:pPr marL="0" indent="0">
              <a:buNone/>
            </a:pPr>
            <a:r>
              <a:rPr lang="en-IN" dirty="0"/>
              <a:t>In the sentence above, the noun </a:t>
            </a:r>
            <a:r>
              <a:rPr lang="en-IN" i="1" dirty="0"/>
              <a:t>customer</a:t>
            </a:r>
            <a:r>
              <a:rPr lang="en-IN" dirty="0"/>
              <a:t> is singular. However, the pronoun </a:t>
            </a:r>
            <a:r>
              <a:rPr lang="en-IN" i="1" dirty="0"/>
              <a:t>they</a:t>
            </a:r>
            <a:r>
              <a:rPr lang="en-IN" dirty="0"/>
              <a:t>, used later in the sentence, is plural. Let’s look at the correction of that sentence:</a:t>
            </a:r>
            <a:endParaRPr lang="en-US" dirty="0"/>
          </a:p>
          <a:p>
            <a:pPr marL="0" indent="0">
              <a:buNone/>
            </a:pPr>
            <a:r>
              <a:rPr lang="en-US" dirty="0"/>
              <a:t>Correct: </a:t>
            </a:r>
            <a:r>
              <a:rPr lang="en-US" i="1" dirty="0"/>
              <a:t>I hate it when </a:t>
            </a:r>
            <a:r>
              <a:rPr lang="en-US" b="1" i="1" dirty="0"/>
              <a:t>customers</a:t>
            </a:r>
            <a:r>
              <a:rPr lang="en-US" i="1" dirty="0"/>
              <a:t> don’t know what </a:t>
            </a:r>
            <a:r>
              <a:rPr lang="en-US" b="1" i="1" dirty="0"/>
              <a:t>they</a:t>
            </a:r>
            <a:r>
              <a:rPr lang="en-US" i="1" dirty="0"/>
              <a:t> want.</a:t>
            </a:r>
            <a:endParaRPr lang="en-US" dirty="0"/>
          </a:p>
          <a:p>
            <a:pPr marL="0" indent="0">
              <a:buNone/>
            </a:pPr>
            <a:r>
              <a:rPr lang="en-IN" dirty="0"/>
              <a:t>In the correct sentence, the writer changed the noun to be plural, which made it easier to express the idea and ensure that the noun and pronoun would agree in number.</a:t>
            </a:r>
            <a:endParaRPr lang="en-US" dirty="0"/>
          </a:p>
          <a:p>
            <a:r>
              <a:rPr lang="en-IN" b="1" dirty="0"/>
              <a:t>Principle 3: Avoid using “he” and “she” when expressing general ideas.</a:t>
            </a:r>
            <a:endParaRPr lang="en-US" b="1" dirty="0"/>
          </a:p>
          <a:p>
            <a:pPr marL="0" indent="0">
              <a:buNone/>
            </a:pPr>
            <a:r>
              <a:rPr lang="en-IN" dirty="0"/>
              <a:t>Do not refer to one gender when writing about people in general. This mistake happens a lot when a writer refers to a particular activity or profession. See the sentence below:</a:t>
            </a:r>
            <a:endParaRPr lang="en-US" dirty="0"/>
          </a:p>
          <a:p>
            <a:endParaRPr lang="en-US" dirty="0"/>
          </a:p>
        </p:txBody>
      </p:sp>
    </p:spTree>
    <p:extLst>
      <p:ext uri="{BB962C8B-B14F-4D97-AF65-F5344CB8AC3E}">
        <p14:creationId xmlns:p14="http://schemas.microsoft.com/office/powerpoint/2010/main" val="1795141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950" y="385763"/>
            <a:ext cx="9688340" cy="5698462"/>
          </a:xfrm>
        </p:spPr>
        <p:txBody>
          <a:bodyPr>
            <a:normAutofit fontScale="92500" lnSpcReduction="10000"/>
          </a:bodyPr>
          <a:lstStyle/>
          <a:p>
            <a:endParaRPr lang="en-US" dirty="0"/>
          </a:p>
          <a:p>
            <a:r>
              <a:rPr lang="en-US" sz="2000" dirty="0"/>
              <a:t>Incorrect: </a:t>
            </a:r>
            <a:r>
              <a:rPr lang="en-US" sz="2000" i="1" dirty="0"/>
              <a:t>A good </a:t>
            </a:r>
            <a:r>
              <a:rPr lang="en-US" sz="2000" b="1" i="1" dirty="0"/>
              <a:t>doctor</a:t>
            </a:r>
            <a:r>
              <a:rPr lang="en-US" sz="2000" i="1" dirty="0"/>
              <a:t> will always listen to </a:t>
            </a:r>
            <a:r>
              <a:rPr lang="en-US" sz="2000" b="1" i="1" dirty="0"/>
              <a:t>his</a:t>
            </a:r>
            <a:r>
              <a:rPr lang="en-US" sz="2000" i="1" dirty="0"/>
              <a:t> patients.</a:t>
            </a:r>
            <a:endParaRPr lang="en-US" sz="2000" dirty="0"/>
          </a:p>
          <a:p>
            <a:pPr marL="0" indent="0">
              <a:buNone/>
            </a:pPr>
            <a:r>
              <a:rPr lang="en-IN" sz="2000" dirty="0"/>
              <a:t>The pronoun in the sentence above is incorrect because it expresses the idea that all doctors are male, which is not true. Let’s look at a correction:</a:t>
            </a:r>
            <a:endParaRPr lang="en-US" sz="2000" dirty="0"/>
          </a:p>
          <a:p>
            <a:pPr marL="0" indent="0">
              <a:buNone/>
            </a:pPr>
            <a:r>
              <a:rPr lang="en-US" sz="2000" dirty="0"/>
              <a:t>Correct: </a:t>
            </a:r>
            <a:r>
              <a:rPr lang="en-US" sz="2000" i="1" dirty="0"/>
              <a:t>Good </a:t>
            </a:r>
            <a:r>
              <a:rPr lang="en-US" sz="2000" b="1" dirty="0"/>
              <a:t>doctors</a:t>
            </a:r>
            <a:r>
              <a:rPr lang="en-US" sz="2000" i="1" dirty="0"/>
              <a:t> will always listen to </a:t>
            </a:r>
            <a:r>
              <a:rPr lang="en-US" sz="2000" b="1" i="1" dirty="0"/>
              <a:t>their</a:t>
            </a:r>
            <a:r>
              <a:rPr lang="en-US" sz="2000" i="1" dirty="0"/>
              <a:t> patients.</a:t>
            </a:r>
            <a:endParaRPr lang="en-US" sz="2000" dirty="0"/>
          </a:p>
          <a:p>
            <a:pPr marL="0" indent="0">
              <a:buNone/>
            </a:pPr>
            <a:r>
              <a:rPr lang="en-IN" sz="2000" dirty="0"/>
              <a:t>The writer of the correct sentence made the noun and pronouns plural so that they refer to all people, not just one gender.</a:t>
            </a:r>
            <a:endParaRPr lang="en-US" sz="2000" dirty="0"/>
          </a:p>
          <a:p>
            <a:r>
              <a:rPr lang="en-IN" sz="2000" b="1" dirty="0"/>
              <a:t>Principle 4: Ensure each pronoun matches the type of noun that it replaces.</a:t>
            </a:r>
            <a:endParaRPr lang="en-US" sz="2000" b="1" dirty="0"/>
          </a:p>
          <a:p>
            <a:pPr marL="0" indent="0">
              <a:buNone/>
            </a:pPr>
            <a:r>
              <a:rPr lang="en-IN" sz="2000" dirty="0"/>
              <a:t>Be sure the pronoun you use correctly matches the noun it replaces. Use the pronoun </a:t>
            </a:r>
            <a:r>
              <a:rPr lang="en-IN" sz="2000" i="1" dirty="0"/>
              <a:t>who</a:t>
            </a:r>
            <a:r>
              <a:rPr lang="en-IN" sz="2000" dirty="0"/>
              <a:t> when referring to people, </a:t>
            </a:r>
            <a:r>
              <a:rPr lang="en-IN" sz="2000" i="1" dirty="0"/>
              <a:t>that</a:t>
            </a:r>
            <a:r>
              <a:rPr lang="en-IN" sz="2000" dirty="0"/>
              <a:t> when referring to things, </a:t>
            </a:r>
            <a:r>
              <a:rPr lang="en-IN" sz="2000" i="1" dirty="0"/>
              <a:t>when</a:t>
            </a:r>
            <a:r>
              <a:rPr lang="en-IN" sz="2000" dirty="0"/>
              <a:t> </a:t>
            </a:r>
            <a:r>
              <a:rPr lang="en-IN" sz="2000" dirty="0" err="1"/>
              <a:t>when</a:t>
            </a:r>
            <a:r>
              <a:rPr lang="en-IN" sz="2000" dirty="0"/>
              <a:t> referring to time, and </a:t>
            </a:r>
            <a:r>
              <a:rPr lang="en-IN" sz="2000" i="1" dirty="0"/>
              <a:t>where</a:t>
            </a:r>
            <a:r>
              <a:rPr lang="en-IN" sz="2000" dirty="0"/>
              <a:t> when referring to places. See the following example:</a:t>
            </a:r>
            <a:endParaRPr lang="en-US" sz="2000" dirty="0"/>
          </a:p>
          <a:p>
            <a:pPr marL="0" indent="0">
              <a:buNone/>
            </a:pPr>
            <a:r>
              <a:rPr lang="en-US" sz="2000" dirty="0"/>
              <a:t>Incorrect: </a:t>
            </a:r>
            <a:r>
              <a:rPr lang="en-US" sz="2000" i="1" dirty="0"/>
              <a:t>I know a woman </a:t>
            </a:r>
            <a:r>
              <a:rPr lang="en-US" sz="2000" b="1" dirty="0"/>
              <a:t>that</a:t>
            </a:r>
            <a:r>
              <a:rPr lang="en-US" sz="2000" i="1" dirty="0"/>
              <a:t> can type 80 words per minute.</a:t>
            </a:r>
            <a:endParaRPr lang="en-US" sz="2000" dirty="0"/>
          </a:p>
          <a:p>
            <a:pPr marL="0" indent="0">
              <a:buNone/>
            </a:pPr>
            <a:r>
              <a:rPr lang="en-US" sz="2000" dirty="0"/>
              <a:t>Correct: </a:t>
            </a:r>
            <a:r>
              <a:rPr lang="en-US" sz="2000" i="1" dirty="0"/>
              <a:t>I know a woman </a:t>
            </a:r>
            <a:r>
              <a:rPr lang="en-US" sz="2000" b="1" dirty="0"/>
              <a:t>who</a:t>
            </a:r>
            <a:r>
              <a:rPr lang="en-US" sz="2000" i="1" dirty="0"/>
              <a:t> can type 80 words per minute.</a:t>
            </a:r>
            <a:endParaRPr lang="en-US" sz="2000" dirty="0"/>
          </a:p>
          <a:p>
            <a:pPr marL="0" indent="0">
              <a:buNone/>
            </a:pPr>
            <a:r>
              <a:rPr lang="en-IN" sz="2000" dirty="0"/>
              <a:t>In the incorrect sentence, the writer used the pronoun </a:t>
            </a:r>
            <a:r>
              <a:rPr lang="en-IN" sz="2000" i="1" dirty="0"/>
              <a:t>that</a:t>
            </a:r>
            <a:r>
              <a:rPr lang="en-IN" sz="2000" dirty="0"/>
              <a:t> to replace the noun </a:t>
            </a:r>
            <a:r>
              <a:rPr lang="en-IN" sz="2000" i="1" dirty="0"/>
              <a:t>woman</a:t>
            </a:r>
            <a:r>
              <a:rPr lang="en-IN" sz="2000" dirty="0"/>
              <a:t>. Since </a:t>
            </a:r>
            <a:r>
              <a:rPr lang="en-IN" sz="2000" i="1" dirty="0"/>
              <a:t>woman</a:t>
            </a:r>
            <a:r>
              <a:rPr lang="en-IN" sz="2000" dirty="0"/>
              <a:t> is a person, the correct pronoun in this sentence is </a:t>
            </a:r>
            <a:r>
              <a:rPr lang="en-IN" sz="2000" i="1" dirty="0"/>
              <a:t>who</a:t>
            </a:r>
            <a:r>
              <a:rPr lang="en-IN" sz="2000" dirty="0"/>
              <a:t>.</a:t>
            </a:r>
            <a:endParaRPr lang="en-US" sz="2000" dirty="0"/>
          </a:p>
          <a:p>
            <a:r>
              <a:rPr lang="en-IN" sz="2000" b="1" dirty="0"/>
              <a:t>Principle 5: Use a pronoun only if it is clear which noun the pronoun replaces</a:t>
            </a:r>
            <a:r>
              <a:rPr lang="en-IN" b="1" dirty="0"/>
              <a:t>.</a:t>
            </a:r>
            <a:endParaRPr lang="en-US" b="1" dirty="0"/>
          </a:p>
          <a:p>
            <a:endParaRPr lang="en-US" dirty="0"/>
          </a:p>
        </p:txBody>
      </p:sp>
    </p:spTree>
    <p:extLst>
      <p:ext uri="{BB962C8B-B14F-4D97-AF65-F5344CB8AC3E}">
        <p14:creationId xmlns:p14="http://schemas.microsoft.com/office/powerpoint/2010/main" val="377462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85800"/>
            <a:ext cx="9795404" cy="4986338"/>
          </a:xfrm>
        </p:spPr>
        <p:txBody>
          <a:bodyPr/>
          <a:lstStyle/>
          <a:p>
            <a:endParaRPr lang="en-US" dirty="0"/>
          </a:p>
          <a:p>
            <a:pPr marL="0" indent="0">
              <a:buNone/>
            </a:pPr>
            <a:r>
              <a:rPr lang="en-IN" sz="2000" dirty="0"/>
              <a:t>Remember that a pronoun replaces a noun, so be sure it is clear which noun the pronoun replaces. Look at the following passage:</a:t>
            </a:r>
            <a:endParaRPr lang="en-US" sz="2000" dirty="0"/>
          </a:p>
          <a:p>
            <a:pPr marL="0" indent="0">
              <a:buNone/>
            </a:pPr>
            <a:r>
              <a:rPr lang="en-US" sz="2000" dirty="0"/>
              <a:t>Unclear: </a:t>
            </a:r>
            <a:r>
              <a:rPr lang="en-US" sz="2000" i="1" dirty="0"/>
              <a:t>All of the patients arrived late for their appointments, and I missed my lunch hour. </a:t>
            </a:r>
            <a:r>
              <a:rPr lang="en-US" sz="2000" b="1" i="1" dirty="0"/>
              <a:t>This</a:t>
            </a:r>
            <a:r>
              <a:rPr lang="en-US" sz="2000" i="1" dirty="0"/>
              <a:t> made me upset for the rest of the day.</a:t>
            </a:r>
            <a:endParaRPr lang="en-US" sz="2000" dirty="0"/>
          </a:p>
          <a:p>
            <a:pPr marL="0" indent="0">
              <a:buNone/>
            </a:pPr>
            <a:r>
              <a:rPr lang="en-IN" sz="2000" dirty="0"/>
              <a:t>In the sentence above, it is not clear what </a:t>
            </a:r>
            <a:r>
              <a:rPr lang="en-IN" sz="2000" i="1" dirty="0"/>
              <a:t>this</a:t>
            </a:r>
            <a:r>
              <a:rPr lang="en-IN" sz="2000" dirty="0"/>
              <a:t> refers to. Was the employee upset because the patients arrived late or because he missed lunch? Was he upset because of both situations? It is not clear. See the correction below:</a:t>
            </a:r>
            <a:endParaRPr lang="en-US" sz="2000" dirty="0"/>
          </a:p>
          <a:p>
            <a:pPr marL="0" indent="0">
              <a:buNone/>
            </a:pPr>
            <a:r>
              <a:rPr lang="en-US" sz="2000" dirty="0"/>
              <a:t>Better: </a:t>
            </a:r>
            <a:r>
              <a:rPr lang="en-US" sz="2000" i="1" dirty="0"/>
              <a:t>All of the patients arrived late for their appointments, and I missed my lunch hour. </a:t>
            </a:r>
            <a:r>
              <a:rPr lang="en-US" sz="2000" b="1" i="1" dirty="0"/>
              <a:t>Missing lunch</a:t>
            </a:r>
            <a:r>
              <a:rPr lang="en-US" sz="2000" i="1" dirty="0"/>
              <a:t> made me upset for the rest of the day.</a:t>
            </a:r>
            <a:endParaRPr lang="en-US" sz="2000" dirty="0"/>
          </a:p>
          <a:p>
            <a:pPr marL="0" indent="0">
              <a:buNone/>
            </a:pPr>
            <a:r>
              <a:rPr lang="en-IN" sz="2000" dirty="0"/>
              <a:t>In the correction, the writer makes it clear which situation made him feel upset. In this passage, it was best to not use a pronoun.</a:t>
            </a:r>
            <a:endParaRPr lang="en-US" sz="2000" dirty="0"/>
          </a:p>
          <a:p>
            <a:endParaRPr lang="en-US" sz="2000" dirty="0"/>
          </a:p>
        </p:txBody>
      </p:sp>
    </p:spTree>
    <p:extLst>
      <p:ext uri="{BB962C8B-B14F-4D97-AF65-F5344CB8AC3E}">
        <p14:creationId xmlns:p14="http://schemas.microsoft.com/office/powerpoint/2010/main" val="1400137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14351"/>
            <a:ext cx="8596668" cy="4772024"/>
          </a:xfrm>
        </p:spPr>
        <p:txBody>
          <a:bodyPr>
            <a:noAutofit/>
          </a:bodyPr>
          <a:lstStyle/>
          <a:p>
            <a:r>
              <a:rPr lang="en-US" sz="2000" b="1" dirty="0"/>
              <a:t>Pronoun Exercises with Answers | Spotting Errors </a:t>
            </a:r>
          </a:p>
          <a:p>
            <a:pPr marL="0" indent="0">
              <a:buNone/>
            </a:pPr>
            <a:r>
              <a:rPr lang="en-US" sz="2000" dirty="0"/>
              <a:t>Let ……………..go to the movie today. (we, us)</a:t>
            </a:r>
          </a:p>
          <a:p>
            <a:pPr marL="0" indent="0">
              <a:buNone/>
            </a:pPr>
            <a:r>
              <a:rPr lang="en-US" sz="2000" dirty="0"/>
              <a:t>I know the woman ……………..child was hurt. (who, whose, whom)</a:t>
            </a:r>
          </a:p>
          <a:p>
            <a:pPr marL="0" indent="0">
              <a:buNone/>
            </a:pPr>
            <a:r>
              <a:rPr lang="en-US" sz="2000" dirty="0"/>
              <a:t>……………..have you got in your pocket? (which, what)</a:t>
            </a:r>
          </a:p>
          <a:p>
            <a:pPr marL="0" indent="0">
              <a:buNone/>
            </a:pPr>
            <a:r>
              <a:rPr lang="en-US" sz="2000" dirty="0"/>
              <a:t>Take anything…………you like. (which, that)</a:t>
            </a:r>
          </a:p>
          <a:p>
            <a:pPr marL="0" indent="0">
              <a:buNone/>
            </a:pPr>
            <a:r>
              <a:rPr lang="en-US" sz="2000" dirty="0"/>
              <a:t>……………..can I do for you? (what, which, that)</a:t>
            </a:r>
          </a:p>
          <a:p>
            <a:pPr marL="0" indent="0">
              <a:buNone/>
            </a:pPr>
            <a:r>
              <a:rPr lang="en-US" sz="2000" dirty="0"/>
              <a:t>This room is for you and ……………. (me, myself)</a:t>
            </a:r>
          </a:p>
          <a:p>
            <a:pPr marL="0" indent="0">
              <a:buNone/>
            </a:pPr>
            <a:r>
              <a:rPr lang="en-US" sz="2000" dirty="0"/>
              <a:t>He behaved in such a manner ………….. I had never hoped. (that, as, which)</a:t>
            </a:r>
          </a:p>
          <a:p>
            <a:pPr marL="0" indent="0">
              <a:buNone/>
            </a:pPr>
            <a:r>
              <a:rPr lang="en-US" sz="2000" dirty="0"/>
              <a:t>…………..are you asking about? (who, whom, which)</a:t>
            </a:r>
          </a:p>
          <a:p>
            <a:pPr marL="0" indent="0">
              <a:buNone/>
            </a:pPr>
            <a:r>
              <a:rPr lang="en-US" sz="2000" dirty="0"/>
              <a:t>Behind ………………….and ……………were many seats. (he, him, I, me)</a:t>
            </a:r>
          </a:p>
          <a:p>
            <a:pPr marL="0" indent="0">
              <a:buNone/>
            </a:pPr>
            <a:r>
              <a:rPr lang="en-US" sz="2000" dirty="0"/>
              <a:t>Neither she nor they have brought …………books. (her, their)</a:t>
            </a:r>
          </a:p>
          <a:p>
            <a:endParaRPr lang="en-US" sz="2000" dirty="0"/>
          </a:p>
        </p:txBody>
      </p:sp>
    </p:spTree>
    <p:extLst>
      <p:ext uri="{BB962C8B-B14F-4D97-AF65-F5344CB8AC3E}">
        <p14:creationId xmlns:p14="http://schemas.microsoft.com/office/powerpoint/2010/main" val="3823566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42913"/>
            <a:ext cx="8596668" cy="5598450"/>
          </a:xfrm>
        </p:spPr>
        <p:txBody>
          <a:bodyPr>
            <a:normAutofit/>
          </a:bodyPr>
          <a:lstStyle/>
          <a:p>
            <a:r>
              <a:rPr lang="en-US" sz="2400" b="1" dirty="0"/>
              <a:t>Check Your Answers</a:t>
            </a:r>
          </a:p>
          <a:p>
            <a:r>
              <a:rPr lang="en-US" sz="2000" dirty="0"/>
              <a:t>Let us go to the movie today. (we, us)</a:t>
            </a:r>
          </a:p>
          <a:p>
            <a:r>
              <a:rPr lang="en-US" sz="2000" dirty="0"/>
              <a:t>I know the woman whose child was hurt. (who, whose, whom)</a:t>
            </a:r>
          </a:p>
          <a:p>
            <a:r>
              <a:rPr lang="en-US" sz="2000" dirty="0"/>
              <a:t>What have you got in your pocket? (which, what)</a:t>
            </a:r>
          </a:p>
          <a:p>
            <a:r>
              <a:rPr lang="en-US" sz="2000" dirty="0"/>
              <a:t>Take anything that you like. (which, that)</a:t>
            </a:r>
          </a:p>
          <a:p>
            <a:r>
              <a:rPr lang="en-US" sz="2000" dirty="0"/>
              <a:t>What can I do for you? (what, which, that)</a:t>
            </a:r>
          </a:p>
          <a:p>
            <a:r>
              <a:rPr lang="en-US" sz="2000" dirty="0"/>
              <a:t>This room is for you and me. (me, myself)</a:t>
            </a:r>
          </a:p>
          <a:p>
            <a:r>
              <a:rPr lang="en-US" sz="2000" dirty="0"/>
              <a:t>He behaved in such a manner as I had never hoped. (that, as, which)</a:t>
            </a:r>
          </a:p>
          <a:p>
            <a:r>
              <a:rPr lang="en-US" sz="2000" dirty="0"/>
              <a:t>Who are you asking about? (who, whom, which)</a:t>
            </a:r>
          </a:p>
          <a:p>
            <a:r>
              <a:rPr lang="en-US" sz="2000" dirty="0"/>
              <a:t>Behind him and me were many seats. (he, him, I, me)</a:t>
            </a:r>
          </a:p>
          <a:p>
            <a:r>
              <a:rPr lang="en-US" sz="2000" dirty="0"/>
              <a:t>Neither she nor they have brought their books. (her, their)</a:t>
            </a:r>
          </a:p>
          <a:p>
            <a:endParaRPr lang="en-US" sz="2000" dirty="0"/>
          </a:p>
        </p:txBody>
      </p:sp>
    </p:spTree>
    <p:extLst>
      <p:ext uri="{BB962C8B-B14F-4D97-AF65-F5344CB8AC3E}">
        <p14:creationId xmlns:p14="http://schemas.microsoft.com/office/powerpoint/2010/main" val="260808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E6D7-FC07-5E4D-E4A1-271C5A7A4FFE}"/>
              </a:ext>
            </a:extLst>
          </p:cNvPr>
          <p:cNvSpPr>
            <a:spLocks noGrp="1"/>
          </p:cNvSpPr>
          <p:nvPr>
            <p:ph type="ctrTitle"/>
          </p:nvPr>
        </p:nvSpPr>
        <p:spPr/>
        <p:txBody>
          <a:bodyPr/>
          <a:lstStyle/>
          <a:p>
            <a:r>
              <a:rPr lang="en-IN" dirty="0"/>
              <a:t>UNIT 1(Lecture-1)</a:t>
            </a:r>
          </a:p>
        </p:txBody>
      </p:sp>
      <p:sp>
        <p:nvSpPr>
          <p:cNvPr id="3" name="Subtitle 2">
            <a:extLst>
              <a:ext uri="{FF2B5EF4-FFF2-40B4-BE49-F238E27FC236}">
                <a16:creationId xmlns:a16="http://schemas.microsoft.com/office/drawing/2014/main" id="{EDE45D84-1993-554B-C76C-0DE0B855B0A4}"/>
              </a:ext>
            </a:extLst>
          </p:cNvPr>
          <p:cNvSpPr>
            <a:spLocks noGrp="1"/>
          </p:cNvSpPr>
          <p:nvPr>
            <p:ph type="subTitle" idx="1"/>
          </p:nvPr>
        </p:nvSpPr>
        <p:spPr/>
        <p:txBody>
          <a:bodyPr/>
          <a:lstStyle/>
          <a:p>
            <a:r>
              <a:rPr lang="en-US" sz="1800" dirty="0"/>
              <a:t>Errors based on parts of speech</a:t>
            </a:r>
            <a:endParaRPr lang="en-IN" dirty="0"/>
          </a:p>
        </p:txBody>
      </p:sp>
    </p:spTree>
    <p:extLst>
      <p:ext uri="{BB962C8B-B14F-4D97-AF65-F5344CB8AC3E}">
        <p14:creationId xmlns:p14="http://schemas.microsoft.com/office/powerpoint/2010/main" val="315745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28639"/>
            <a:ext cx="10024004" cy="5512724"/>
          </a:xfrm>
        </p:spPr>
        <p:txBody>
          <a:bodyPr>
            <a:normAutofit fontScale="92500" lnSpcReduction="20000"/>
          </a:bodyPr>
          <a:lstStyle/>
          <a:p>
            <a:endParaRPr lang="en-US" dirty="0"/>
          </a:p>
          <a:p>
            <a:r>
              <a:rPr lang="en-IN" sz="3000" b="1" dirty="0"/>
              <a:t>Errors Related to Verbs in a Sentence</a:t>
            </a:r>
            <a:endParaRPr lang="en-US" sz="3000" b="1" dirty="0"/>
          </a:p>
          <a:p>
            <a:pPr marL="0" indent="0">
              <a:buNone/>
            </a:pPr>
            <a:r>
              <a:rPr lang="en-IN" b="1" dirty="0"/>
              <a:t>Definition of Verb</a:t>
            </a:r>
            <a:endParaRPr lang="en-US" b="1" dirty="0"/>
          </a:p>
          <a:p>
            <a:pPr marL="0" indent="0">
              <a:buNone/>
            </a:pPr>
            <a:r>
              <a:rPr lang="en-IN" b="1" i="1" dirty="0"/>
              <a:t>Verbs are words that show an action (sing), occurrence (develop), or state of being (exist</a:t>
            </a:r>
            <a:r>
              <a:rPr lang="en-IN" b="1" dirty="0"/>
              <a:t>)</a:t>
            </a:r>
            <a:endParaRPr lang="en-US" b="1" dirty="0"/>
          </a:p>
          <a:p>
            <a:pPr marL="0" indent="0">
              <a:buNone/>
            </a:pPr>
            <a:r>
              <a:rPr lang="en-IN" b="1" dirty="0"/>
              <a:t>Verb tense errors</a:t>
            </a:r>
            <a:endParaRPr lang="en-US" dirty="0"/>
          </a:p>
          <a:p>
            <a:pPr marL="0" indent="0">
              <a:buNone/>
            </a:pPr>
            <a:r>
              <a:rPr lang="en-IN" dirty="0"/>
              <a:t>Verb tense error is one of the most common errors made when it comes to verbs. It is the use of the wrong verb in a sentence. Tenses are important because they tell the time of an action or event. If the tense of the action is wrong, it will send the wrong message. To avoid this error, you must be sure of the tense and write it down correctly to pass the right message across.</a:t>
            </a:r>
            <a:endParaRPr lang="en-US" dirty="0"/>
          </a:p>
          <a:p>
            <a:pPr marL="0" indent="0">
              <a:buNone/>
            </a:pPr>
            <a:r>
              <a:rPr lang="en-IN" b="1" dirty="0"/>
              <a:t>For example: </a:t>
            </a:r>
            <a:endParaRPr lang="en-US" dirty="0"/>
          </a:p>
          <a:p>
            <a:pPr marL="0" indent="0">
              <a:buNone/>
            </a:pPr>
            <a:r>
              <a:rPr lang="en-IN" dirty="0"/>
              <a:t>I am going to the store to bought milk</a:t>
            </a:r>
            <a:endParaRPr lang="en-US" dirty="0"/>
          </a:p>
          <a:p>
            <a:pPr marL="0" indent="0">
              <a:buNone/>
            </a:pPr>
            <a:r>
              <a:rPr lang="en-IN" dirty="0"/>
              <a:t>Have you did your chores?</a:t>
            </a:r>
            <a:endParaRPr lang="en-US" dirty="0"/>
          </a:p>
          <a:p>
            <a:pPr marL="0" indent="0">
              <a:buNone/>
            </a:pPr>
            <a:r>
              <a:rPr lang="en-IN" dirty="0"/>
              <a:t>She always swept the class when she comes in the morning.</a:t>
            </a:r>
            <a:endParaRPr lang="en-US" dirty="0"/>
          </a:p>
          <a:p>
            <a:pPr marL="0" indent="0">
              <a:buNone/>
            </a:pPr>
            <a:r>
              <a:rPr lang="en-IN" b="1" dirty="0"/>
              <a:t>The correct sentences are:</a:t>
            </a:r>
            <a:endParaRPr lang="en-US" dirty="0"/>
          </a:p>
          <a:p>
            <a:pPr marL="0" indent="0">
              <a:buNone/>
            </a:pPr>
            <a:r>
              <a:rPr lang="en-IN" dirty="0"/>
              <a:t>I am going to the store to buy some milk.</a:t>
            </a:r>
            <a:endParaRPr lang="en-US" dirty="0"/>
          </a:p>
          <a:p>
            <a:pPr marL="0" indent="0">
              <a:buNone/>
            </a:pPr>
            <a:r>
              <a:rPr lang="en-IN" dirty="0"/>
              <a:t>Have you done your homework?</a:t>
            </a:r>
            <a:endParaRPr lang="en-US" dirty="0"/>
          </a:p>
          <a:p>
            <a:pPr marL="0" indent="0">
              <a:buNone/>
            </a:pPr>
            <a:r>
              <a:rPr lang="en-IN" dirty="0"/>
              <a:t>She always sweeps the class when she comes in the morning.</a:t>
            </a:r>
            <a:endParaRPr lang="en-US" dirty="0"/>
          </a:p>
          <a:p>
            <a:endParaRPr lang="en-US" dirty="0"/>
          </a:p>
        </p:txBody>
      </p:sp>
    </p:spTree>
    <p:extLst>
      <p:ext uri="{BB962C8B-B14F-4D97-AF65-F5344CB8AC3E}">
        <p14:creationId xmlns:p14="http://schemas.microsoft.com/office/powerpoint/2010/main" val="319482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728663"/>
            <a:ext cx="9809691" cy="5829300"/>
          </a:xfrm>
        </p:spPr>
        <p:txBody>
          <a:bodyPr>
            <a:normAutofit fontScale="85000" lnSpcReduction="20000"/>
          </a:bodyPr>
          <a:lstStyle/>
          <a:p>
            <a:endParaRPr lang="en-US" dirty="0"/>
          </a:p>
          <a:p>
            <a:r>
              <a:rPr lang="en-IN" sz="2200" b="1" dirty="0"/>
              <a:t>Subject-Verb agreement errors</a:t>
            </a:r>
            <a:endParaRPr lang="en-US" sz="2200" dirty="0"/>
          </a:p>
          <a:p>
            <a:pPr marL="0" indent="0">
              <a:buNone/>
            </a:pPr>
            <a:r>
              <a:rPr lang="en-IN" sz="2200" dirty="0"/>
              <a:t>The subject-verb agreement error has to do with the mismatch of the subject with the verbs. This means that the verb tense does not match the number of the subject in the sentence. Let’s look at a few rules to keep in mind to avoid the subject-verb agreement error:</a:t>
            </a:r>
            <a:endParaRPr lang="en-US" sz="2200" dirty="0"/>
          </a:p>
          <a:p>
            <a:pPr marL="0" indent="0">
              <a:buNone/>
            </a:pPr>
            <a:r>
              <a:rPr lang="en-IN" sz="2200" b="1" dirty="0"/>
              <a:t>1. If the subject (i.e. is, has, was) is singular, then the verb must be singular. If the subject is plural (i.e. are, have, were) the verb must be plural.</a:t>
            </a:r>
            <a:endParaRPr lang="en-US" sz="2200" dirty="0"/>
          </a:p>
          <a:p>
            <a:pPr marL="0" indent="0">
              <a:buNone/>
            </a:pPr>
            <a:r>
              <a:rPr lang="en-IN" sz="2200" dirty="0"/>
              <a:t>For example,</a:t>
            </a:r>
            <a:endParaRPr lang="en-US" sz="2200" dirty="0"/>
          </a:p>
          <a:p>
            <a:pPr marL="0" indent="0">
              <a:buNone/>
            </a:pPr>
            <a:r>
              <a:rPr lang="en-IN" sz="2200" dirty="0"/>
              <a:t>He sleeps, they sleep</a:t>
            </a:r>
            <a:endParaRPr lang="en-US" sz="2200" dirty="0"/>
          </a:p>
          <a:p>
            <a:r>
              <a:rPr lang="en-IN" sz="2200" dirty="0"/>
              <a:t> </a:t>
            </a:r>
            <a:r>
              <a:rPr lang="en-IN" sz="2200" b="1" dirty="0"/>
              <a:t>2. If the word joins two subjects, then the verb must be plural. </a:t>
            </a:r>
            <a:endParaRPr lang="en-US" sz="2200" dirty="0"/>
          </a:p>
          <a:p>
            <a:pPr marL="0" indent="0">
              <a:buNone/>
            </a:pPr>
            <a:r>
              <a:rPr lang="en-IN" sz="2200" dirty="0"/>
              <a:t>For example,</a:t>
            </a:r>
            <a:endParaRPr lang="en-US" sz="2200" dirty="0"/>
          </a:p>
          <a:p>
            <a:pPr marL="0" indent="0">
              <a:buNone/>
            </a:pPr>
            <a:r>
              <a:rPr lang="en-IN" sz="2200" dirty="0"/>
              <a:t>Sean and I are skating</a:t>
            </a:r>
            <a:endParaRPr lang="en-US" sz="2200" dirty="0"/>
          </a:p>
          <a:p>
            <a:r>
              <a:rPr lang="en-IN" sz="2200" b="1" dirty="0"/>
              <a:t>3. Two subjects that are joined with neither…nor, either…. or etc. will agree with the nearest subject. </a:t>
            </a:r>
            <a:endParaRPr lang="en-US" sz="2200" dirty="0"/>
          </a:p>
          <a:p>
            <a:pPr marL="0" indent="0">
              <a:buNone/>
            </a:pPr>
            <a:r>
              <a:rPr lang="en-IN" sz="2200" dirty="0"/>
              <a:t>For example,</a:t>
            </a:r>
          </a:p>
          <a:p>
            <a:pPr marL="0" indent="0">
              <a:buNone/>
            </a:pPr>
            <a:r>
              <a:rPr lang="en-IN" sz="2200" dirty="0"/>
              <a:t>Neither Stephen nor James came home early </a:t>
            </a:r>
            <a:endParaRPr lang="en-US" sz="2200" dirty="0"/>
          </a:p>
          <a:p>
            <a:pPr marL="0" indent="0">
              <a:buNone/>
            </a:pPr>
            <a:r>
              <a:rPr lang="en-IN" sz="2200" dirty="0"/>
              <a:t>Either my siblings or my best friend could have done this.</a:t>
            </a:r>
            <a:endParaRPr lang="en-US" sz="2200" dirty="0"/>
          </a:p>
          <a:p>
            <a:endParaRPr lang="en-US" sz="1900" dirty="0"/>
          </a:p>
          <a:p>
            <a:pPr marL="0" indent="0">
              <a:buNone/>
            </a:pPr>
            <a:endParaRPr lang="en-US" sz="1900" dirty="0"/>
          </a:p>
          <a:p>
            <a:endParaRPr lang="en-US" sz="1900" dirty="0"/>
          </a:p>
        </p:txBody>
      </p:sp>
    </p:spTree>
    <p:extLst>
      <p:ext uri="{BB962C8B-B14F-4D97-AF65-F5344CB8AC3E}">
        <p14:creationId xmlns:p14="http://schemas.microsoft.com/office/powerpoint/2010/main" val="1444596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772" y="546102"/>
            <a:ext cx="9838266" cy="5526086"/>
          </a:xfrm>
        </p:spPr>
        <p:txBody>
          <a:bodyPr>
            <a:normAutofit/>
          </a:bodyPr>
          <a:lstStyle/>
          <a:p>
            <a:pPr marL="0" indent="0">
              <a:buNone/>
            </a:pPr>
            <a:r>
              <a:rPr lang="en-IN" b="1" dirty="0"/>
              <a:t>4. A proper noun in plural form takes a singular verb.</a:t>
            </a:r>
            <a:endParaRPr lang="en-US" dirty="0"/>
          </a:p>
          <a:p>
            <a:r>
              <a:rPr lang="en-IN" dirty="0"/>
              <a:t>For example,</a:t>
            </a:r>
            <a:endParaRPr lang="en-US" dirty="0"/>
          </a:p>
          <a:p>
            <a:r>
              <a:rPr lang="en-IN" dirty="0"/>
              <a:t>Measles is common among children.</a:t>
            </a:r>
            <a:endParaRPr lang="en-US" dirty="0"/>
          </a:p>
          <a:p>
            <a:r>
              <a:rPr lang="en-IN" dirty="0"/>
              <a:t>Mathematics is dreaded by many students.</a:t>
            </a:r>
            <a:endParaRPr lang="en-US" dirty="0"/>
          </a:p>
          <a:p>
            <a:r>
              <a:rPr lang="en-IN" dirty="0"/>
              <a:t>Here are some examples of disagreement verb errors:</a:t>
            </a:r>
            <a:endParaRPr lang="en-US" dirty="0"/>
          </a:p>
          <a:p>
            <a:r>
              <a:rPr lang="en-IN" dirty="0"/>
              <a:t>The boys loves sandwiches</a:t>
            </a:r>
            <a:endParaRPr lang="en-US" dirty="0"/>
          </a:p>
          <a:p>
            <a:r>
              <a:rPr lang="en-IN" dirty="0"/>
              <a:t>My mother and I is going to the market</a:t>
            </a:r>
            <a:endParaRPr lang="en-US" dirty="0"/>
          </a:p>
          <a:p>
            <a:r>
              <a:rPr lang="en-IN" dirty="0"/>
              <a:t>Hilda eat lunch by1 pm every day</a:t>
            </a:r>
            <a:endParaRPr lang="en-US" dirty="0"/>
          </a:p>
          <a:p>
            <a:r>
              <a:rPr lang="en-IN" dirty="0"/>
              <a:t>The correct sentences are:</a:t>
            </a:r>
            <a:endParaRPr lang="en-US" dirty="0"/>
          </a:p>
          <a:p>
            <a:r>
              <a:rPr lang="en-IN" dirty="0"/>
              <a:t>The boys love sandwiches</a:t>
            </a:r>
            <a:endParaRPr lang="en-US" dirty="0"/>
          </a:p>
          <a:p>
            <a:r>
              <a:rPr lang="en-IN" dirty="0"/>
              <a:t>My mother and I are going to the market</a:t>
            </a:r>
            <a:endParaRPr lang="en-US" dirty="0"/>
          </a:p>
          <a:p>
            <a:r>
              <a:rPr lang="en-IN" dirty="0"/>
              <a:t>Hilda eats lunch by 1pm every day.</a:t>
            </a:r>
            <a:endParaRPr lang="en-US" dirty="0"/>
          </a:p>
          <a:p>
            <a:endParaRPr lang="en-US" dirty="0"/>
          </a:p>
          <a:p>
            <a:endParaRPr lang="en-US" dirty="0"/>
          </a:p>
        </p:txBody>
      </p:sp>
    </p:spTree>
    <p:extLst>
      <p:ext uri="{BB962C8B-B14F-4D97-AF65-F5344CB8AC3E}">
        <p14:creationId xmlns:p14="http://schemas.microsoft.com/office/powerpoint/2010/main" val="2974971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sz="2400" b="1" dirty="0"/>
              <a:t>Conclusion</a:t>
            </a:r>
            <a:endParaRPr lang="en-US" sz="2400" b="1" dirty="0"/>
          </a:p>
          <a:p>
            <a:r>
              <a:rPr lang="en-IN" sz="2400" dirty="0"/>
              <a:t>A verb is a part of speech that describes actions and state of being. There are many types of verbs. The most common are regular, irregular, main, and auxiliary verbs. Verb errors are caused by mistakes in tenses and subject-verb agreement. There are rules to note to avoid these errors. </a:t>
            </a:r>
            <a:endParaRPr lang="en-US" sz="2400" dirty="0"/>
          </a:p>
          <a:p>
            <a:endParaRPr lang="en-US" sz="2400" dirty="0"/>
          </a:p>
        </p:txBody>
      </p:sp>
    </p:spTree>
    <p:extLst>
      <p:ext uri="{BB962C8B-B14F-4D97-AF65-F5344CB8AC3E}">
        <p14:creationId xmlns:p14="http://schemas.microsoft.com/office/powerpoint/2010/main" val="3395407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77334" y="271463"/>
            <a:ext cx="8596668" cy="5769899"/>
          </a:xfrm>
        </p:spPr>
        <p:txBody>
          <a:bodyPr>
            <a:normAutofit/>
          </a:bodyPr>
          <a:lstStyle/>
          <a:p>
            <a:endParaRPr lang="en-US" dirty="0"/>
          </a:p>
          <a:p>
            <a:r>
              <a:rPr lang="en-US" sz="2400" dirty="0"/>
              <a:t>Choose the correct option.</a:t>
            </a:r>
          </a:p>
          <a:p>
            <a:r>
              <a:rPr lang="en-US" sz="2000" dirty="0"/>
              <a:t>1. Everybody have/ has to work.</a:t>
            </a:r>
          </a:p>
          <a:p>
            <a:r>
              <a:rPr lang="en-US" sz="2000" dirty="0"/>
              <a:t>2. Every boy and every girl have/ has got a book.</a:t>
            </a:r>
          </a:p>
          <a:p>
            <a:r>
              <a:rPr lang="en-US" sz="2000" dirty="0"/>
              <a:t>3. Each boy was / were present.</a:t>
            </a:r>
          </a:p>
          <a:p>
            <a:r>
              <a:rPr lang="en-US" sz="2000" dirty="0"/>
              <a:t>4. Each of the boys plays /  play cricket.</a:t>
            </a:r>
          </a:p>
          <a:p>
            <a:r>
              <a:rPr lang="en-US" sz="2000" dirty="0"/>
              <a:t>5. Each of them have/ has gone.</a:t>
            </a:r>
          </a:p>
          <a:p>
            <a:r>
              <a:rPr lang="en-US" sz="2000" dirty="0"/>
              <a:t>6. Neither Ram nor Rahim are / is present in the meeting.</a:t>
            </a:r>
          </a:p>
          <a:p>
            <a:r>
              <a:rPr lang="en-US" sz="2000" dirty="0"/>
              <a:t>7. Neither </a:t>
            </a:r>
            <a:r>
              <a:rPr lang="en-US" sz="2000" dirty="0" err="1"/>
              <a:t>Ajoy</a:t>
            </a:r>
            <a:r>
              <a:rPr lang="en-US" sz="2000" dirty="0"/>
              <a:t> nor his brothers is /are present.</a:t>
            </a:r>
          </a:p>
          <a:p>
            <a:r>
              <a:rPr lang="en-US" sz="2000" dirty="0"/>
              <a:t>8. None of them was / were present in the meeting.</a:t>
            </a:r>
          </a:p>
          <a:p>
            <a:r>
              <a:rPr lang="en-US" sz="2000" dirty="0"/>
              <a:t>9. Ram as well as his brothers has / have come.</a:t>
            </a:r>
          </a:p>
          <a:p>
            <a:r>
              <a:rPr lang="en-US" sz="2000" dirty="0"/>
              <a:t>10. It is you who has / have done wrong.</a:t>
            </a:r>
          </a:p>
          <a:p>
            <a:pPr marL="0" indent="0">
              <a:buNone/>
            </a:pPr>
            <a:endParaRPr lang="en-US" sz="2000" dirty="0"/>
          </a:p>
          <a:p>
            <a:endParaRPr lang="en-US" dirty="0"/>
          </a:p>
        </p:txBody>
      </p:sp>
    </p:spTree>
    <p:extLst>
      <p:ext uri="{BB962C8B-B14F-4D97-AF65-F5344CB8AC3E}">
        <p14:creationId xmlns:p14="http://schemas.microsoft.com/office/powerpoint/2010/main" val="1313534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57225"/>
            <a:ext cx="8596668" cy="5384137"/>
          </a:xfrm>
        </p:spPr>
        <p:txBody>
          <a:bodyPr>
            <a:noAutofit/>
          </a:bodyPr>
          <a:lstStyle/>
          <a:p>
            <a:r>
              <a:rPr lang="en-US" sz="2400" dirty="0"/>
              <a:t>ANSWERS</a:t>
            </a:r>
          </a:p>
          <a:p>
            <a:r>
              <a:rPr lang="en-US" sz="2400" dirty="0"/>
              <a:t>1.has</a:t>
            </a:r>
          </a:p>
          <a:p>
            <a:r>
              <a:rPr lang="en-US" sz="2400" dirty="0"/>
              <a:t>2. has</a:t>
            </a:r>
          </a:p>
          <a:p>
            <a:r>
              <a:rPr lang="en-US" sz="2400" dirty="0"/>
              <a:t>3.was</a:t>
            </a:r>
          </a:p>
          <a:p>
            <a:r>
              <a:rPr lang="en-US" sz="2400" dirty="0"/>
              <a:t>4. plays</a:t>
            </a:r>
          </a:p>
          <a:p>
            <a:r>
              <a:rPr lang="en-US" sz="2400" dirty="0"/>
              <a:t>5.has</a:t>
            </a:r>
          </a:p>
          <a:p>
            <a:r>
              <a:rPr lang="en-US" sz="2400" dirty="0"/>
              <a:t>6. is</a:t>
            </a:r>
          </a:p>
          <a:p>
            <a:r>
              <a:rPr lang="en-US" sz="2400" dirty="0"/>
              <a:t>7. are</a:t>
            </a:r>
          </a:p>
          <a:p>
            <a:r>
              <a:rPr lang="en-US" sz="2400" dirty="0"/>
              <a:t>8. was</a:t>
            </a:r>
          </a:p>
          <a:p>
            <a:r>
              <a:rPr lang="en-US" sz="2400" dirty="0"/>
              <a:t>9. has</a:t>
            </a:r>
          </a:p>
          <a:p>
            <a:r>
              <a:rPr lang="en-US" sz="2400" dirty="0"/>
              <a:t>10. have</a:t>
            </a:r>
          </a:p>
        </p:txBody>
      </p:sp>
    </p:spTree>
    <p:extLst>
      <p:ext uri="{BB962C8B-B14F-4D97-AF65-F5344CB8AC3E}">
        <p14:creationId xmlns:p14="http://schemas.microsoft.com/office/powerpoint/2010/main" val="3164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050" y="200025"/>
            <a:ext cx="10877550" cy="6300788"/>
          </a:xfrm>
        </p:spPr>
        <p:txBody>
          <a:bodyPr/>
          <a:lstStyle/>
          <a:p>
            <a:pPr marL="0" indent="0">
              <a:buNone/>
            </a:pPr>
            <a:endParaRPr lang="en-US" dirty="0"/>
          </a:p>
          <a:p>
            <a:pPr marL="0" indent="0">
              <a:buNone/>
            </a:pPr>
            <a:r>
              <a:rPr lang="en-US" dirty="0"/>
              <a:t>    </a:t>
            </a:r>
            <a:r>
              <a:rPr lang="en-US" sz="4000" dirty="0"/>
              <a:t>ERRORS   IN  PARTS  OF  SPEECH  </a:t>
            </a:r>
          </a:p>
          <a:p>
            <a:pPr marL="0" indent="0">
              <a:buNone/>
            </a:pPr>
            <a:r>
              <a:rPr lang="en-US" sz="4000" u="sng"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212" y="2015978"/>
            <a:ext cx="7486651" cy="4484835"/>
          </a:xfrm>
          <a:prstGeom prst="rect">
            <a:avLst/>
          </a:prstGeom>
        </p:spPr>
      </p:pic>
    </p:spTree>
    <p:extLst>
      <p:ext uri="{BB962C8B-B14F-4D97-AF65-F5344CB8AC3E}">
        <p14:creationId xmlns:p14="http://schemas.microsoft.com/office/powerpoint/2010/main" val="272294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557213"/>
            <a:ext cx="9144000" cy="5600700"/>
          </a:xfrm>
        </p:spPr>
        <p:txBody>
          <a:bodyPr/>
          <a:lstStyle/>
          <a:p>
            <a:endParaRPr lang="en-US" dirty="0"/>
          </a:p>
          <a:p>
            <a:endParaRPr lang="en-US" dirty="0"/>
          </a:p>
        </p:txBody>
      </p:sp>
      <p:pic>
        <p:nvPicPr>
          <p:cNvPr id="4" name="Picture 3" descr="brown wooden blocks on white tabl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988" y="314325"/>
            <a:ext cx="9115425" cy="5843588"/>
          </a:xfrm>
          <a:prstGeom prst="rect">
            <a:avLst/>
          </a:prstGeom>
          <a:noFill/>
          <a:ln>
            <a:noFill/>
          </a:ln>
        </p:spPr>
      </p:pic>
    </p:spTree>
    <p:extLst>
      <p:ext uri="{BB962C8B-B14F-4D97-AF65-F5344CB8AC3E}">
        <p14:creationId xmlns:p14="http://schemas.microsoft.com/office/powerpoint/2010/main" val="285646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213" y="200025"/>
            <a:ext cx="10272712" cy="5529263"/>
          </a:xfrm>
        </p:spPr>
        <p:txBody>
          <a:bodyPr>
            <a:normAutofit/>
          </a:bodyPr>
          <a:lstStyle/>
          <a:p>
            <a:r>
              <a:rPr lang="en-IN" sz="2400" b="1" dirty="0"/>
              <a:t>Errors</a:t>
            </a:r>
            <a:r>
              <a:rPr lang="en-IN" sz="2400" dirty="0"/>
              <a:t> related to parts of speech are mistakes that people make with the words they use. These mistakes can happen when people are speaking or writing. There are many different types of errors. Let’s take a closer look at each one.</a:t>
            </a:r>
            <a:endParaRPr lang="en-US" sz="2400" dirty="0"/>
          </a:p>
          <a:p>
            <a:r>
              <a:rPr lang="en-IN" sz="2400" b="1" dirty="0"/>
              <a:t>Common Noun Errors</a:t>
            </a:r>
            <a:endParaRPr lang="en-US" sz="2400" dirty="0"/>
          </a:p>
          <a:p>
            <a:pPr marL="0" indent="0">
              <a:buNone/>
            </a:pPr>
            <a:r>
              <a:rPr lang="en-IN" sz="2400" b="1" dirty="0"/>
              <a:t>Definition of Noun –</a:t>
            </a:r>
            <a:endParaRPr lang="en-US" sz="2400" dirty="0"/>
          </a:p>
          <a:p>
            <a:pPr marL="0" indent="0">
              <a:buNone/>
            </a:pPr>
            <a:r>
              <a:rPr lang="en-IN" sz="2400" i="1" dirty="0"/>
              <a:t>Nouns</a:t>
            </a:r>
            <a:r>
              <a:rPr lang="en-IN" sz="2400" dirty="0"/>
              <a:t> make up the largest class of words in most languages, including English. A noun is a word that refers to a thing (</a:t>
            </a:r>
            <a:r>
              <a:rPr lang="en-IN" sz="2400" i="1" dirty="0"/>
              <a:t>book</a:t>
            </a:r>
            <a:r>
              <a:rPr lang="en-IN" sz="2400" dirty="0"/>
              <a:t>), a person (</a:t>
            </a:r>
            <a:r>
              <a:rPr lang="en-IN" sz="2400" i="1" dirty="0"/>
              <a:t>Noah Webster</a:t>
            </a:r>
            <a:r>
              <a:rPr lang="en-IN" sz="2400" dirty="0"/>
              <a:t>), an animal (</a:t>
            </a:r>
            <a:r>
              <a:rPr lang="en-IN" sz="2400" i="1" dirty="0"/>
              <a:t>cat</a:t>
            </a:r>
            <a:r>
              <a:rPr lang="en-IN" sz="2400" dirty="0"/>
              <a:t>), a place (</a:t>
            </a:r>
            <a:r>
              <a:rPr lang="en-IN" sz="2400" i="1" dirty="0"/>
              <a:t>Omaha</a:t>
            </a:r>
            <a:r>
              <a:rPr lang="en-IN" sz="2400" dirty="0"/>
              <a:t>), a quality (</a:t>
            </a:r>
            <a:r>
              <a:rPr lang="en-IN" sz="2400" i="1" dirty="0"/>
              <a:t>softness</a:t>
            </a:r>
            <a:r>
              <a:rPr lang="en-IN" sz="2400" dirty="0"/>
              <a:t>), an idea (</a:t>
            </a:r>
            <a:r>
              <a:rPr lang="en-IN" sz="2400" i="1" dirty="0"/>
              <a:t>justice</a:t>
            </a:r>
            <a:r>
              <a:rPr lang="en-IN" sz="2400" dirty="0"/>
              <a:t>), or an action (</a:t>
            </a:r>
            <a:r>
              <a:rPr lang="en-IN" sz="2400" i="1" dirty="0" err="1"/>
              <a:t>yodeling</a:t>
            </a:r>
            <a:r>
              <a:rPr lang="en-IN" sz="2400" dirty="0"/>
              <a:t>). It's usually a single word, but not always: </a:t>
            </a:r>
            <a:r>
              <a:rPr lang="en-IN" sz="2400" i="1" dirty="0"/>
              <a:t>cake</a:t>
            </a:r>
            <a:r>
              <a:rPr lang="en-IN" sz="2400" dirty="0"/>
              <a:t>, </a:t>
            </a:r>
            <a:r>
              <a:rPr lang="en-IN" sz="2400" i="1" dirty="0"/>
              <a:t>shoes</a:t>
            </a:r>
            <a:r>
              <a:rPr lang="en-IN" sz="2400" dirty="0"/>
              <a:t>, </a:t>
            </a:r>
            <a:r>
              <a:rPr lang="en-IN" sz="2400" i="1" dirty="0"/>
              <a:t>school bus</a:t>
            </a:r>
            <a:r>
              <a:rPr lang="en-IN" sz="2400" dirty="0"/>
              <a:t>, and </a:t>
            </a:r>
            <a:r>
              <a:rPr lang="en-IN" sz="2400" i="1" dirty="0"/>
              <a:t>time and a half</a:t>
            </a:r>
            <a:r>
              <a:rPr lang="en-IN" sz="2400" dirty="0"/>
              <a:t> are all nouns.</a:t>
            </a:r>
            <a:endParaRPr lang="en-US" sz="2400" dirty="0"/>
          </a:p>
          <a:p>
            <a:pPr marL="0" indent="0">
              <a:buNone/>
            </a:pPr>
            <a:endParaRPr lang="en-US" sz="2400" dirty="0"/>
          </a:p>
        </p:txBody>
      </p:sp>
    </p:spTree>
    <p:extLst>
      <p:ext uri="{BB962C8B-B14F-4D97-AF65-F5344CB8AC3E}">
        <p14:creationId xmlns:p14="http://schemas.microsoft.com/office/powerpoint/2010/main" val="3617062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14325"/>
            <a:ext cx="10838391" cy="5727037"/>
          </a:xfrm>
        </p:spPr>
        <p:txBody>
          <a:bodyPr/>
          <a:lstStyle/>
          <a:p>
            <a:r>
              <a:rPr lang="en-IN" b="1" dirty="0"/>
              <a:t>1</a:t>
            </a:r>
            <a:r>
              <a:rPr lang="en-IN" sz="2000" b="1" dirty="0"/>
              <a:t>. The nouns such as Poetry, Scenery, Advice, Bread, Luggage, Stationery, Cutlery, Furniture, Baggage, etc. are always used in singular form and take singular verbs –</a:t>
            </a:r>
            <a:endParaRPr lang="en-US" sz="2000" dirty="0"/>
          </a:p>
          <a:p>
            <a:pPr marL="0" indent="0">
              <a:buNone/>
            </a:pPr>
            <a:r>
              <a:rPr lang="en-IN" sz="2000" dirty="0"/>
              <a:t>e.g. The Furniture of the house is beautiful.</a:t>
            </a:r>
            <a:endParaRPr lang="en-US" sz="2000" dirty="0"/>
          </a:p>
          <a:p>
            <a:pPr marL="0" indent="0">
              <a:buNone/>
            </a:pPr>
            <a:r>
              <a:rPr lang="en-IN" sz="2000" dirty="0"/>
              <a:t>The Poetry of Keats is sensual.</a:t>
            </a:r>
            <a:endParaRPr lang="en-US" sz="2000" dirty="0"/>
          </a:p>
          <a:p>
            <a:r>
              <a:rPr lang="en-IN" sz="2000" b="1" dirty="0"/>
              <a:t>2. The following nouns look plural due to their structure, but in reality they are singular and take singular verbs with them –</a:t>
            </a:r>
            <a:endParaRPr lang="en-US" sz="2000" dirty="0"/>
          </a:p>
          <a:p>
            <a:pPr marL="0" indent="0">
              <a:buNone/>
            </a:pPr>
            <a:r>
              <a:rPr lang="en-IN" sz="2000" dirty="0"/>
              <a:t>The nouns are – News, Politics, Physics, Statistics, Ethics, Economics etc.</a:t>
            </a:r>
            <a:endParaRPr lang="en-US" sz="2000" dirty="0"/>
          </a:p>
          <a:p>
            <a:pPr marL="0" indent="0">
              <a:buNone/>
            </a:pPr>
            <a:r>
              <a:rPr lang="en-IN" sz="2000" dirty="0"/>
              <a:t>e.g. This news is not good.</a:t>
            </a:r>
            <a:endParaRPr lang="en-US" sz="2000" dirty="0"/>
          </a:p>
          <a:p>
            <a:r>
              <a:rPr lang="en-IN" sz="2000" dirty="0"/>
              <a:t>Note – But if we use the or Possessive Adjectives (My, Your, our etc.) before them, they are used as plural and take plural likewise.</a:t>
            </a:r>
            <a:endParaRPr lang="en-US" sz="2000" dirty="0"/>
          </a:p>
          <a:p>
            <a:pPr marL="0" indent="0">
              <a:buNone/>
            </a:pPr>
            <a:r>
              <a:rPr lang="en-IN" sz="2000" dirty="0"/>
              <a:t>e.g. My mathematics are very good.</a:t>
            </a:r>
            <a:endParaRPr lang="en-US" sz="2000" dirty="0"/>
          </a:p>
          <a:p>
            <a:pPr marL="0" indent="0">
              <a:buNone/>
            </a:pPr>
            <a:r>
              <a:rPr lang="en-IN" sz="2000" dirty="0"/>
              <a:t>Here mathematics is not a subject but the power of calculation.</a:t>
            </a:r>
            <a:endParaRPr lang="en-US" sz="2000" dirty="0"/>
          </a:p>
          <a:p>
            <a:endParaRPr lang="en-US" sz="2000" dirty="0"/>
          </a:p>
        </p:txBody>
      </p:sp>
    </p:spTree>
    <p:extLst>
      <p:ext uri="{BB962C8B-B14F-4D97-AF65-F5344CB8AC3E}">
        <p14:creationId xmlns:p14="http://schemas.microsoft.com/office/powerpoint/2010/main" val="353810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4521" y="603252"/>
            <a:ext cx="9966853" cy="5611811"/>
          </a:xfrm>
        </p:spPr>
        <p:txBody>
          <a:bodyPr/>
          <a:lstStyle/>
          <a:p>
            <a:endParaRPr lang="en-US" dirty="0"/>
          </a:p>
          <a:p>
            <a:r>
              <a:rPr lang="en-IN" sz="2000" b="1" dirty="0"/>
              <a:t>3. The Nouns such as Sheep, Deer, Cattle, Gentry, Poultry, Folk, People, Cavalry, Police, Infantry etc. are used only as plural nouns and carry plural verbs with them.</a:t>
            </a:r>
            <a:endParaRPr lang="en-US" sz="2000" dirty="0"/>
          </a:p>
          <a:p>
            <a:pPr marL="0" indent="0">
              <a:buNone/>
            </a:pPr>
            <a:r>
              <a:rPr lang="en-IN" sz="2000" dirty="0"/>
              <a:t>e.g. The Cattle are grazing in the field.</a:t>
            </a:r>
            <a:endParaRPr lang="en-US" sz="2000" dirty="0"/>
          </a:p>
          <a:p>
            <a:pPr marL="0" indent="0">
              <a:buNone/>
            </a:pPr>
            <a:r>
              <a:rPr lang="en-IN" sz="2000" dirty="0"/>
              <a:t>The Police have arrested the thief.</a:t>
            </a:r>
            <a:endParaRPr lang="en-US" sz="2000" dirty="0"/>
          </a:p>
          <a:p>
            <a:r>
              <a:rPr lang="en-IN" sz="2000" b="1" dirty="0"/>
              <a:t>4. The nouns such as Committee, Jury, Council, Team, Opposition, Club, Choir, Orchestra </a:t>
            </a:r>
            <a:r>
              <a:rPr lang="en-IN" sz="2000" b="1" dirty="0" err="1"/>
              <a:t>etc</a:t>
            </a:r>
            <a:r>
              <a:rPr lang="en-IN" sz="2000" b="1" dirty="0"/>
              <a:t> are used as singular if taken as Collective Nouns. But if the same nouns are used as Nouns of Multitude they are considered plural and take plural verbs.</a:t>
            </a:r>
            <a:endParaRPr lang="en-US" sz="2000" dirty="0"/>
          </a:p>
          <a:p>
            <a:pPr marL="0" indent="0">
              <a:buNone/>
            </a:pPr>
            <a:r>
              <a:rPr lang="en-IN" sz="2000" dirty="0"/>
              <a:t>e.g. The team has given a very good performance. (Unity)</a:t>
            </a:r>
            <a:endParaRPr lang="en-US" sz="2000" dirty="0"/>
          </a:p>
          <a:p>
            <a:pPr marL="0" indent="0">
              <a:buNone/>
            </a:pPr>
            <a:r>
              <a:rPr lang="en-IN" sz="2000" dirty="0"/>
              <a:t>The team are fighting like street boys</a:t>
            </a:r>
            <a:endParaRPr lang="en-US" sz="2000" dirty="0"/>
          </a:p>
          <a:p>
            <a:r>
              <a:rPr lang="en-IN" sz="2000" b="1" dirty="0"/>
              <a:t> Common Errors – Rules of Nouns</a:t>
            </a:r>
            <a:endParaRPr lang="en-US" sz="2000" dirty="0"/>
          </a:p>
          <a:p>
            <a:endParaRPr lang="en-US" sz="2000" dirty="0"/>
          </a:p>
        </p:txBody>
      </p:sp>
    </p:spTree>
    <p:extLst>
      <p:ext uri="{BB962C8B-B14F-4D97-AF65-F5344CB8AC3E}">
        <p14:creationId xmlns:p14="http://schemas.microsoft.com/office/powerpoint/2010/main" val="341712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514351"/>
            <a:ext cx="9809691" cy="5527012"/>
          </a:xfrm>
        </p:spPr>
        <p:txBody>
          <a:bodyPr>
            <a:normAutofit fontScale="92500" lnSpcReduction="10000"/>
          </a:bodyPr>
          <a:lstStyle/>
          <a:p>
            <a:r>
              <a:rPr lang="en-IN" sz="1900" b="1" dirty="0"/>
              <a:t>5. If the structure – Any Singular Noun + Preposition + Same Noun is given. it is followed by singular verb –</a:t>
            </a:r>
            <a:endParaRPr lang="en-US" sz="1900" dirty="0"/>
          </a:p>
          <a:p>
            <a:pPr marL="0" indent="0">
              <a:buNone/>
            </a:pPr>
            <a:r>
              <a:rPr lang="en-IN" sz="1900" dirty="0"/>
              <a:t>e.g. Man after man is being killed.</a:t>
            </a:r>
            <a:endParaRPr lang="en-US" sz="1900" dirty="0"/>
          </a:p>
          <a:p>
            <a:pPr marL="0" indent="0">
              <a:buNone/>
            </a:pPr>
            <a:r>
              <a:rPr lang="en-IN" sz="1900" dirty="0"/>
              <a:t>In this structure only Singular nouns shall be used at both the positions.</a:t>
            </a:r>
            <a:endParaRPr lang="en-US" sz="1900" dirty="0"/>
          </a:p>
          <a:p>
            <a:r>
              <a:rPr lang="en-IN" sz="1900" b="1" dirty="0"/>
              <a:t>6. The nouns such as Wood, Brick, Stone, Glass etc. are generally used as uncountable nouns –</a:t>
            </a:r>
            <a:endParaRPr lang="en-US" sz="1900" dirty="0"/>
          </a:p>
          <a:p>
            <a:pPr marL="0" indent="0">
              <a:buNone/>
            </a:pPr>
            <a:r>
              <a:rPr lang="en-IN" sz="1900" dirty="0"/>
              <a:t>e.g. This house is made of brick.</a:t>
            </a:r>
            <a:endParaRPr lang="en-US" sz="1900" dirty="0"/>
          </a:p>
          <a:p>
            <a:r>
              <a:rPr lang="en-IN" sz="1900" b="1" dirty="0"/>
              <a:t>7. When stone is used for weight, it remains same. But when it comes for other meaning, it can have its plural.</a:t>
            </a:r>
            <a:endParaRPr lang="en-US" sz="1900" dirty="0"/>
          </a:p>
          <a:p>
            <a:pPr marL="0" indent="0">
              <a:buNone/>
            </a:pPr>
            <a:r>
              <a:rPr lang="en-IN" sz="1900" dirty="0"/>
              <a:t>For Example –</a:t>
            </a:r>
            <a:endParaRPr lang="en-US" sz="1900" dirty="0"/>
          </a:p>
          <a:p>
            <a:pPr marL="0" indent="0">
              <a:buNone/>
            </a:pPr>
            <a:r>
              <a:rPr lang="en-IN" sz="1900" dirty="0"/>
              <a:t>Diamond and Emerald are precious stones.</a:t>
            </a:r>
            <a:endParaRPr lang="en-US" sz="1900" dirty="0"/>
          </a:p>
          <a:p>
            <a:pPr marL="0" indent="0">
              <a:buNone/>
            </a:pPr>
            <a:r>
              <a:rPr lang="en-IN" sz="1900" dirty="0"/>
              <a:t>He weighs only 10 stone.</a:t>
            </a:r>
            <a:endParaRPr lang="en-US" sz="1900" dirty="0"/>
          </a:p>
          <a:p>
            <a:r>
              <a:rPr lang="en-IN" sz="1900" b="1" dirty="0"/>
              <a:t>8. Use of Yoke –</a:t>
            </a:r>
            <a:endParaRPr lang="en-US" sz="1900" dirty="0"/>
          </a:p>
          <a:p>
            <a:pPr marL="0" indent="0">
              <a:buNone/>
            </a:pPr>
            <a:r>
              <a:rPr lang="en-IN" sz="1900" dirty="0"/>
              <a:t>Yoke means A piece of wood placed on the necks of oxen. It remains unchanged as plural or singular. But it can take </a:t>
            </a:r>
            <a:r>
              <a:rPr lang="en-IN" sz="1900" b="1" i="1" dirty="0"/>
              <a:t>a, one, two, three</a:t>
            </a:r>
            <a:r>
              <a:rPr lang="en-IN" sz="1900" dirty="0"/>
              <a:t> etc. before it.</a:t>
            </a:r>
            <a:endParaRPr lang="en-US" sz="1900" dirty="0"/>
          </a:p>
          <a:p>
            <a:pPr marL="0" indent="0">
              <a:buNone/>
            </a:pPr>
            <a:r>
              <a:rPr lang="en-IN" sz="1900" dirty="0"/>
              <a:t>A yoke, Two yoke etc.</a:t>
            </a:r>
            <a:endParaRPr lang="en-US" sz="1900" dirty="0"/>
          </a:p>
          <a:p>
            <a:pPr marL="0" indent="0">
              <a:buNone/>
            </a:pPr>
            <a:endParaRPr lang="en-US" dirty="0"/>
          </a:p>
          <a:p>
            <a:endParaRPr lang="en-US" dirty="0"/>
          </a:p>
        </p:txBody>
      </p:sp>
    </p:spTree>
    <p:extLst>
      <p:ext uri="{BB962C8B-B14F-4D97-AF65-F5344CB8AC3E}">
        <p14:creationId xmlns:p14="http://schemas.microsoft.com/office/powerpoint/2010/main" val="235105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0234" y="346077"/>
            <a:ext cx="10066866" cy="5683248"/>
          </a:xfrm>
        </p:spPr>
        <p:txBody>
          <a:bodyPr/>
          <a:lstStyle/>
          <a:p>
            <a:endParaRPr lang="en-US" dirty="0"/>
          </a:p>
          <a:p>
            <a:r>
              <a:rPr lang="en-IN" b="1" dirty="0"/>
              <a:t>9. Use of Brother –</a:t>
            </a:r>
            <a:endParaRPr lang="en-US" dirty="0"/>
          </a:p>
          <a:p>
            <a:pPr marL="0" indent="0">
              <a:buNone/>
            </a:pPr>
            <a:r>
              <a:rPr lang="en-IN" dirty="0"/>
              <a:t>It has two plurals. Brothers and Brethren.  When there is the blood relationship, it is brothers and when it is used in the general sense, it is brothers. e.g.</a:t>
            </a:r>
            <a:endParaRPr lang="en-US" dirty="0"/>
          </a:p>
          <a:p>
            <a:pPr marL="0" indent="0">
              <a:buNone/>
            </a:pPr>
            <a:r>
              <a:rPr lang="en-IN" dirty="0"/>
              <a:t>Ram and Sam are brothers.</a:t>
            </a:r>
            <a:endParaRPr lang="en-US" dirty="0"/>
          </a:p>
          <a:p>
            <a:pPr marL="0" indent="0">
              <a:buNone/>
            </a:pPr>
            <a:r>
              <a:rPr lang="en-IN" dirty="0"/>
              <a:t>All Indians are brethren.</a:t>
            </a:r>
            <a:endParaRPr lang="en-US" dirty="0"/>
          </a:p>
          <a:p>
            <a:r>
              <a:rPr lang="en-IN" b="1" dirty="0"/>
              <a:t>Learn Some more usage of Nouns –</a:t>
            </a:r>
            <a:endParaRPr lang="en-US" dirty="0"/>
          </a:p>
          <a:p>
            <a:pPr marL="0" indent="0">
              <a:buNone/>
            </a:pPr>
            <a:r>
              <a:rPr lang="en-IN" b="1" dirty="0"/>
              <a:t>Use of People –</a:t>
            </a:r>
            <a:endParaRPr lang="en-US" dirty="0"/>
          </a:p>
          <a:p>
            <a:pPr marL="0" indent="0">
              <a:buNone/>
            </a:pPr>
            <a:r>
              <a:rPr lang="en-IN" dirty="0"/>
              <a:t>People are not good here. (Group of persons)</a:t>
            </a:r>
            <a:endParaRPr lang="en-US" dirty="0"/>
          </a:p>
          <a:p>
            <a:pPr marL="0" indent="0">
              <a:buNone/>
            </a:pPr>
            <a:r>
              <a:rPr lang="en-IN" dirty="0"/>
              <a:t>The French are an old people (Tribe, Community)</a:t>
            </a:r>
            <a:endParaRPr lang="en-US" dirty="0"/>
          </a:p>
          <a:p>
            <a:pPr marL="0" indent="0">
              <a:buNone/>
            </a:pPr>
            <a:r>
              <a:rPr lang="en-IN" dirty="0"/>
              <a:t>Peoples of Europe and the USA are friends. (People of two different places)</a:t>
            </a:r>
            <a:endParaRPr lang="en-US" dirty="0"/>
          </a:p>
          <a:p>
            <a:endParaRPr lang="en-US" dirty="0"/>
          </a:p>
        </p:txBody>
      </p:sp>
    </p:spTree>
    <p:extLst>
      <p:ext uri="{BB962C8B-B14F-4D97-AF65-F5344CB8AC3E}">
        <p14:creationId xmlns:p14="http://schemas.microsoft.com/office/powerpoint/2010/main" val="41703343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1463</TotalTime>
  <Words>2987</Words>
  <Application>Microsoft Office PowerPoint</Application>
  <PresentationFormat>Widescreen</PresentationFormat>
  <Paragraphs>221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Trebuchet MS</vt:lpstr>
      <vt:lpstr>Verdana</vt:lpstr>
      <vt:lpstr>Wingdings 3</vt:lpstr>
      <vt:lpstr>Facet</vt:lpstr>
      <vt:lpstr>PEV112</vt:lpstr>
      <vt:lpstr>UNIT 1(Lecture-1)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Nisha Sharma</cp:lastModifiedBy>
  <cp:revision>46</cp:revision>
  <dcterms:created xsi:type="dcterms:W3CDTF">2023-07-26T07:25:48Z</dcterms:created>
  <dcterms:modified xsi:type="dcterms:W3CDTF">2023-07-27T08:57:13Z</dcterms:modified>
</cp:coreProperties>
</file>