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7" r:id="rId2"/>
    <p:sldId id="256" r:id="rId3"/>
    <p:sldId id="257" r:id="rId4"/>
    <p:sldId id="258" r:id="rId5"/>
    <p:sldId id="259" r:id="rId6"/>
    <p:sldId id="274" r:id="rId7"/>
    <p:sldId id="260" r:id="rId8"/>
    <p:sldId id="279" r:id="rId9"/>
    <p:sldId id="280" r:id="rId10"/>
    <p:sldId id="277" r:id="rId11"/>
    <p:sldId id="261" r:id="rId12"/>
    <p:sldId id="275" r:id="rId13"/>
    <p:sldId id="262" r:id="rId14"/>
    <p:sldId id="263" r:id="rId15"/>
    <p:sldId id="265" r:id="rId16"/>
    <p:sldId id="266" r:id="rId17"/>
    <p:sldId id="278" r:id="rId18"/>
    <p:sldId id="264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E33-3AC1-405F-AB83-AB769FE19F1D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8C5D-17C7-4A5C-BA02-342EEEE2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9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E33-3AC1-405F-AB83-AB769FE19F1D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8C5D-17C7-4A5C-BA02-342EEEE2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10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E33-3AC1-405F-AB83-AB769FE19F1D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8C5D-17C7-4A5C-BA02-342EEEE2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05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E33-3AC1-405F-AB83-AB769FE19F1D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8C5D-17C7-4A5C-BA02-342EEEE2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09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E33-3AC1-405F-AB83-AB769FE19F1D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8C5D-17C7-4A5C-BA02-342EEEE2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05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E33-3AC1-405F-AB83-AB769FE19F1D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8C5D-17C7-4A5C-BA02-342EEEE2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36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E33-3AC1-405F-AB83-AB769FE19F1D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8C5D-17C7-4A5C-BA02-342EEEE2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60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E33-3AC1-405F-AB83-AB769FE19F1D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8C5D-17C7-4A5C-BA02-342EEEE2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06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E33-3AC1-405F-AB83-AB769FE19F1D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8C5D-17C7-4A5C-BA02-342EEEE2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78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E33-3AC1-405F-AB83-AB769FE19F1D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8C5D-17C7-4A5C-BA02-342EEEE2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00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E33-3AC1-405F-AB83-AB769FE19F1D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8C5D-17C7-4A5C-BA02-342EEEE2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32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24E33-3AC1-405F-AB83-AB769FE19F1D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8C5D-17C7-4A5C-BA02-342EEEE2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46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E246A7D-DE1F-30F1-1379-F58D4E72E8B0}"/>
              </a:ext>
            </a:extLst>
          </p:cNvPr>
          <p:cNvSpPr txBox="1">
            <a:spLocks/>
          </p:cNvSpPr>
          <p:nvPr/>
        </p:nvSpPr>
        <p:spPr>
          <a:xfrm>
            <a:off x="2063469" y="673367"/>
            <a:ext cx="8413826" cy="3260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TOPIC</a:t>
            </a:r>
            <a:br>
              <a:rPr lang="en-US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435FA4C0-E1D5-4325-17A2-8C664A4CD17A}"/>
              </a:ext>
            </a:extLst>
          </p:cNvPr>
          <p:cNvSpPr/>
          <p:nvPr/>
        </p:nvSpPr>
        <p:spPr>
          <a:xfrm>
            <a:off x="2541037" y="2640563"/>
            <a:ext cx="7764379" cy="10974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ADVERB</a:t>
            </a:r>
          </a:p>
        </p:txBody>
      </p:sp>
    </p:spTree>
    <p:extLst>
      <p:ext uri="{BB962C8B-B14F-4D97-AF65-F5344CB8AC3E}">
        <p14:creationId xmlns:p14="http://schemas.microsoft.com/office/powerpoint/2010/main" val="2150803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E246A7D-DE1F-30F1-1379-F58D4E72E8B0}"/>
              </a:ext>
            </a:extLst>
          </p:cNvPr>
          <p:cNvSpPr txBox="1">
            <a:spLocks/>
          </p:cNvSpPr>
          <p:nvPr/>
        </p:nvSpPr>
        <p:spPr>
          <a:xfrm>
            <a:off x="2063469" y="673367"/>
            <a:ext cx="8413826" cy="3260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TOPIC</a:t>
            </a:r>
            <a:br>
              <a:rPr lang="en-US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435FA4C0-E1D5-4325-17A2-8C664A4CD17A}"/>
              </a:ext>
            </a:extLst>
          </p:cNvPr>
          <p:cNvSpPr/>
          <p:nvPr/>
        </p:nvSpPr>
        <p:spPr>
          <a:xfrm>
            <a:off x="2541037" y="2640563"/>
            <a:ext cx="7764379" cy="10974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ADJECTIVES</a:t>
            </a:r>
          </a:p>
        </p:txBody>
      </p:sp>
    </p:spTree>
    <p:extLst>
      <p:ext uri="{BB962C8B-B14F-4D97-AF65-F5344CB8AC3E}">
        <p14:creationId xmlns:p14="http://schemas.microsoft.com/office/powerpoint/2010/main" val="392105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12A70-02A4-A0D4-F793-64C028308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865" y="1017038"/>
            <a:ext cx="11134725" cy="56028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adjective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 </a:t>
            </a:r>
            <a:r>
              <a:rPr lang="en-IN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part of speech that can be used to describe or provide more information about a noun or pronoun that acts as the subject in a sentence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Example : Jackson is angry man.</a:t>
            </a:r>
          </a:p>
          <a:p>
            <a:pPr marL="0" indent="0">
              <a:buNone/>
            </a:pP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 “angry” is an adjective</a:t>
            </a:r>
          </a:p>
          <a:p>
            <a:pPr marL="0" indent="0">
              <a:buNone/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8C46563-3741-CC43-29B2-A8AFAE31E949}"/>
              </a:ext>
            </a:extLst>
          </p:cNvPr>
          <p:cNvSpPr/>
          <p:nvPr/>
        </p:nvSpPr>
        <p:spPr>
          <a:xfrm>
            <a:off x="568865" y="-2357"/>
            <a:ext cx="10940847" cy="53994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OF ADJECTIVES</a:t>
            </a:r>
          </a:p>
        </p:txBody>
      </p:sp>
    </p:spTree>
    <p:extLst>
      <p:ext uri="{BB962C8B-B14F-4D97-AF65-F5344CB8AC3E}">
        <p14:creationId xmlns:p14="http://schemas.microsoft.com/office/powerpoint/2010/main" val="64655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90150E-DD15-89AB-A1BC-97D9227B2C79}"/>
              </a:ext>
            </a:extLst>
          </p:cNvPr>
          <p:cNvSpPr txBox="1"/>
          <p:nvPr/>
        </p:nvSpPr>
        <p:spPr>
          <a:xfrm>
            <a:off x="568864" y="1218248"/>
            <a:ext cx="10702515" cy="4064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first error involves the word “enough”: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Enough goes </a:t>
            </a:r>
            <a:r>
              <a:rPr lang="en-I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adjectives, adverbs, and verbs: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/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Don’t say: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This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shelf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isn’t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enough big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for all the books.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Say: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This shelf isn’t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 enough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for all the books.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Enough goes </a:t>
            </a:r>
            <a:r>
              <a:rPr lang="en-IN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before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nouns: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We don’t have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enough 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players 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a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team.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Do you have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enough money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to buy that house?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02B02D21-85E2-99FF-3E36-086927AA376F}"/>
              </a:ext>
            </a:extLst>
          </p:cNvPr>
          <p:cNvSpPr/>
          <p:nvPr/>
        </p:nvSpPr>
        <p:spPr>
          <a:xfrm>
            <a:off x="568865" y="-2357"/>
            <a:ext cx="10940847" cy="53994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31754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5AFE-C3F7-A4EA-B4E0-F1A26E61A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403" y="740036"/>
            <a:ext cx="11144250" cy="5576888"/>
          </a:xfrm>
        </p:spPr>
        <p:txBody>
          <a:bodyPr>
            <a:noAutofit/>
          </a:bodyPr>
          <a:lstStyle/>
          <a:p>
            <a:pPr algn="just" fontAlgn="base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 only use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much 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many 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before nouns.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With adjectives and adverbs, we use only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Don’t say: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I can’t believe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much beautiful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he is.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Say: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 can’t believe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beautiful 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is.</a:t>
            </a:r>
          </a:p>
          <a:p>
            <a:pPr algn="just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Adjectives before nouns are always singular in English, even if the noun is plural!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Don’t say: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These are my 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favorites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bags.</a:t>
            </a:r>
          </a:p>
          <a:p>
            <a:pPr marL="0" indent="0" algn="just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Say: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These are my </a:t>
            </a:r>
            <a:r>
              <a:rPr lang="en-I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favorite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bags.</a:t>
            </a:r>
          </a:p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C3491731-0D91-7567-5BEE-74499A5B70A0}"/>
              </a:ext>
            </a:extLst>
          </p:cNvPr>
          <p:cNvSpPr/>
          <p:nvPr/>
        </p:nvSpPr>
        <p:spPr>
          <a:xfrm>
            <a:off x="568865" y="-2357"/>
            <a:ext cx="10940847" cy="53994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3200" b="1" dirty="0">
                <a:solidFill>
                  <a:sysClr val="window" lastClr="FFFFFF"/>
                </a:solidFill>
                <a:latin typeface="Calibri"/>
              </a:rPr>
              <a:t>Rules on adjectives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68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8F94-2DF3-D9C9-C9B0-43C03C59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53" y="790745"/>
            <a:ext cx="11036559" cy="1964364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adjectives – especially “others” – can be used in plural form, if the noun was mentioned earlier</a:t>
            </a:r>
            <a:b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of the shows on this channel are great, and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others 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terrible.</a:t>
            </a:r>
            <a:b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(= other shows on this channel)</a:t>
            </a:r>
            <a:b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1F1B-305F-7B4B-AC70-6E7CFE80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865" y="2919898"/>
            <a:ext cx="11201400" cy="2790437"/>
          </a:xfrm>
        </p:spPr>
        <p:txBody>
          <a:bodyPr>
            <a:noAutofit/>
          </a:bodyPr>
          <a:lstStyle/>
          <a:p>
            <a:pPr algn="just" fontAlgn="base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words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so, very, really, 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 all used before adjectives and adverbs to add emphasis or describe something that is intense: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/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Don’t say: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Last night I was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lot 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tired.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Say: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Last night I was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so/very/really 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tired.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6A2C557B-137C-C3FF-B89F-F9DDE6837A26}"/>
              </a:ext>
            </a:extLst>
          </p:cNvPr>
          <p:cNvSpPr/>
          <p:nvPr/>
        </p:nvSpPr>
        <p:spPr>
          <a:xfrm>
            <a:off x="568865" y="-2357"/>
            <a:ext cx="10940847" cy="53994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3200" b="1" dirty="0">
                <a:solidFill>
                  <a:sysClr val="window" lastClr="FFFFFF"/>
                </a:solidFill>
                <a:latin typeface="Calibri"/>
              </a:rPr>
              <a:t>Rules on adjectives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55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4ECF-4F83-1789-E76C-9BE7E21CE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12" y="3107092"/>
            <a:ext cx="10515600" cy="316307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can also use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lot 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verbs to describe something we do frequently/often: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Do you read 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lot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new computer is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 better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than my old one.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Say: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My computer is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much better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than my old one.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C9DAD-31BB-D0DF-6797-0AF15B474108}"/>
              </a:ext>
            </a:extLst>
          </p:cNvPr>
          <p:cNvSpPr txBox="1"/>
          <p:nvPr/>
        </p:nvSpPr>
        <p:spPr>
          <a:xfrm>
            <a:off x="758112" y="934392"/>
            <a:ext cx="7095930" cy="169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lot of / lots of 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 used before nouns to describe a large quantity: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I ate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lot of / lots of 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pizza last night.</a:t>
            </a:r>
            <a:endParaRPr lang="en-IN" sz="24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36EA6A9-1CB5-ECFD-9E60-D1D3FBF31C51}"/>
              </a:ext>
            </a:extLst>
          </p:cNvPr>
          <p:cNvSpPr/>
          <p:nvPr/>
        </p:nvSpPr>
        <p:spPr>
          <a:xfrm>
            <a:off x="568865" y="-2357"/>
            <a:ext cx="10940847" cy="53994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3200" b="1" dirty="0">
                <a:solidFill>
                  <a:sysClr val="window" lastClr="FFFFFF"/>
                </a:solidFill>
                <a:latin typeface="Calibri"/>
              </a:rPr>
              <a:t>Rules on adjectives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9144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3D89-D672-4840-7187-BDBA8880A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49" y="923731"/>
            <a:ext cx="10515600" cy="5719763"/>
          </a:xfrm>
        </p:spPr>
        <p:txBody>
          <a:bodyPr>
            <a:normAutofit/>
          </a:bodyPr>
          <a:lstStyle/>
          <a:p>
            <a:pPr algn="just" fontAlgn="base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Let’s review how we form comparative adjectives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base">
              <a:spcAft>
                <a:spcPts val="1500"/>
              </a:spcAft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fast →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faster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Words ending in Y: easy →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easier</a:t>
            </a:r>
          </a:p>
          <a:p>
            <a:pPr marL="0" indent="0" algn="just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Irregular: good/bad →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better/worse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We only use “more” to make comparisons using adjectives of 2+ words: more popular, more interesting, more efficient, more        comfortable, etc. The word “better” is </a:t>
            </a:r>
            <a:r>
              <a:rPr lang="en-IN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already 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comparative, so we shouldn’t add “more.”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lesson is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much 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easier than yesterday’s.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/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/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65870D-0934-C90A-A313-68A4287D239E}"/>
              </a:ext>
            </a:extLst>
          </p:cNvPr>
          <p:cNvSpPr/>
          <p:nvPr/>
        </p:nvSpPr>
        <p:spPr>
          <a:xfrm>
            <a:off x="568865" y="-2357"/>
            <a:ext cx="10940847" cy="53994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3200" b="1" dirty="0">
                <a:solidFill>
                  <a:sysClr val="window" lastClr="FFFFFF"/>
                </a:solidFill>
                <a:latin typeface="Calibri"/>
              </a:rPr>
              <a:t>Rules on adjectives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934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CE5E04-A8E2-E2F1-84A6-26B07E34CC91}"/>
              </a:ext>
            </a:extLst>
          </p:cNvPr>
          <p:cNvSpPr txBox="1"/>
          <p:nvPr/>
        </p:nvSpPr>
        <p:spPr>
          <a:xfrm>
            <a:off x="793101" y="957105"/>
            <a:ext cx="10711543" cy="4179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fontAlgn="base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when talking about a </a:t>
            </a:r>
            <a:r>
              <a:rPr lang="en-IN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specific 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distance, we say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away from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or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simply from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Don’t say: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apartment is ten miles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from here.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Say: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apartment is ten miles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away 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here.</a:t>
            </a:r>
          </a:p>
          <a:p>
            <a:pPr marL="0" indent="0" algn="just" fontAlgn="base">
              <a:buNone/>
            </a:pP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is confusing because the question might ask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“How far…?”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but we don’t use the word “far” when giving an answer with a specific distance: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far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is the nearest gas station? /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 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the nearest gas station?</a:t>
            </a:r>
          </a:p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951ECE6E-28B7-DF5C-9F22-F64004B26043}"/>
              </a:ext>
            </a:extLst>
          </p:cNvPr>
          <p:cNvSpPr/>
          <p:nvPr/>
        </p:nvSpPr>
        <p:spPr>
          <a:xfrm>
            <a:off x="568865" y="-2357"/>
            <a:ext cx="10940847" cy="53994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3200" b="1" dirty="0">
                <a:solidFill>
                  <a:sysClr val="window" lastClr="FFFFFF"/>
                </a:solidFill>
                <a:latin typeface="Calibri"/>
              </a:rPr>
              <a:t>Rules on adjectives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5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2C100-55F4-9284-2F45-88B09215F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60" y="811763"/>
            <a:ext cx="11483176" cy="593436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Söhne"/>
              </a:rPr>
              <a:t>Let’s Practice :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"</a:t>
            </a:r>
            <a:r>
              <a:rPr lang="en-US" sz="2400" b="0" i="0" dirty="0">
                <a:effectLst/>
                <a:latin typeface="Söhne"/>
              </a:rPr>
              <a:t>There are __________ many people waiting in line.“</a:t>
            </a:r>
          </a:p>
          <a:p>
            <a:pPr marL="0" indent="0" algn="l">
              <a:buNone/>
            </a:pPr>
            <a:r>
              <a:rPr lang="en-US" sz="2400" dirty="0">
                <a:latin typeface="Söhne"/>
              </a:rPr>
              <a:t>  </a:t>
            </a:r>
            <a:r>
              <a:rPr lang="en-US" sz="2400" b="0" i="0" dirty="0">
                <a:effectLst/>
                <a:latin typeface="Söhne"/>
              </a:rPr>
              <a:t>a) lot 		b) so 		c) well</a:t>
            </a:r>
          </a:p>
          <a:p>
            <a:pPr marL="0" indent="0"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b="0" i="0" dirty="0">
                <a:effectLst/>
                <a:latin typeface="Söhne"/>
              </a:rPr>
              <a:t>"She sings __________ that it brings tears to my eyes." 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Söhne"/>
              </a:rPr>
              <a:t>    </a:t>
            </a:r>
            <a:r>
              <a:rPr lang="en-US" sz="2400" dirty="0">
                <a:latin typeface="Söhne"/>
              </a:rPr>
              <a:t>a)</a:t>
            </a:r>
            <a:r>
              <a:rPr lang="en-US" sz="2400" b="0" i="0" dirty="0">
                <a:effectLst/>
                <a:latin typeface="Söhne"/>
              </a:rPr>
              <a:t>lot </a:t>
            </a:r>
            <a:r>
              <a:rPr lang="en-US" sz="2400" dirty="0">
                <a:latin typeface="Söhne"/>
              </a:rPr>
              <a:t>		b)</a:t>
            </a:r>
            <a:r>
              <a:rPr lang="en-US" sz="2400" b="0" i="0" dirty="0">
                <a:effectLst/>
                <a:latin typeface="Söhne"/>
              </a:rPr>
              <a:t>so</a:t>
            </a:r>
            <a:r>
              <a:rPr lang="en-US" sz="2400" dirty="0">
                <a:latin typeface="Söhne"/>
              </a:rPr>
              <a:t>		c)</a:t>
            </a:r>
            <a:r>
              <a:rPr lang="en-US" sz="2400" b="0" i="0" dirty="0">
                <a:effectLst/>
                <a:latin typeface="Söhne"/>
              </a:rPr>
              <a:t> well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 </a:t>
            </a:r>
            <a:r>
              <a:rPr lang="en-US" sz="2000" b="0" i="0" dirty="0">
                <a:effectLst/>
                <a:latin typeface="Söhne"/>
              </a:rPr>
              <a:t>The __________ book is on the shelf.</a:t>
            </a:r>
          </a:p>
          <a:p>
            <a:pPr marL="0" indent="0" algn="l">
              <a:buNone/>
            </a:pPr>
            <a:r>
              <a:rPr lang="en-US" sz="2000" b="0" i="0" dirty="0">
                <a:effectLst/>
                <a:latin typeface="Söhne"/>
              </a:rPr>
              <a:t>   a) interesting </a:t>
            </a:r>
          </a:p>
          <a:p>
            <a:pPr marL="0" indent="0" algn="l">
              <a:buNone/>
            </a:pPr>
            <a:r>
              <a:rPr lang="en-US" sz="2000" b="0" i="0" dirty="0">
                <a:effectLst/>
                <a:latin typeface="Söhne"/>
              </a:rPr>
              <a:t>   b) interested</a:t>
            </a:r>
          </a:p>
          <a:p>
            <a:pPr marL="0" indent="0" algn="l">
              <a:buNone/>
            </a:pPr>
            <a:r>
              <a:rPr lang="en-US" sz="2000" b="0" i="0" dirty="0">
                <a:effectLst/>
                <a:latin typeface="Söhne"/>
              </a:rPr>
              <a:t>   c) interestingly</a:t>
            </a:r>
          </a:p>
          <a:p>
            <a:pPr marL="0" indent="0" algn="l">
              <a:buNone/>
            </a:pPr>
            <a:r>
              <a:rPr lang="en-US" sz="2000" b="0" i="0" dirty="0">
                <a:effectLst/>
                <a:latin typeface="Söhne"/>
              </a:rPr>
              <a:t>   d) interestedly</a:t>
            </a:r>
          </a:p>
          <a:p>
            <a:pPr marL="0" indent="0" algn="l">
              <a:buNone/>
            </a:pPr>
            <a:r>
              <a:rPr lang="en-US" sz="1900" b="0" i="0" dirty="0">
                <a:effectLst/>
                <a:latin typeface="Söhne"/>
              </a:rPr>
              <a:t>3. The __________ mountain peaks were covered in snow.</a:t>
            </a:r>
          </a:p>
          <a:p>
            <a:pPr marL="0" indent="0" algn="l">
              <a:buNone/>
            </a:pPr>
            <a:r>
              <a:rPr lang="en-US" sz="1900" b="0" i="0" dirty="0">
                <a:effectLst/>
                <a:latin typeface="Söhne"/>
              </a:rPr>
              <a:t> a) majestic </a:t>
            </a:r>
          </a:p>
          <a:p>
            <a:pPr marL="0" indent="0" algn="l">
              <a:buNone/>
            </a:pPr>
            <a:r>
              <a:rPr lang="en-US" sz="1900" b="0" i="0" dirty="0">
                <a:effectLst/>
                <a:latin typeface="Söhne"/>
              </a:rPr>
              <a:t> b) majestically</a:t>
            </a:r>
          </a:p>
          <a:p>
            <a:pPr marL="0" indent="0" algn="l">
              <a:buNone/>
            </a:pPr>
            <a:r>
              <a:rPr lang="en-US" sz="1900" b="0" i="0" dirty="0">
                <a:effectLst/>
                <a:latin typeface="Söhne"/>
              </a:rPr>
              <a:t> c) majesty </a:t>
            </a:r>
          </a:p>
          <a:p>
            <a:pPr marL="0" indent="0" algn="l">
              <a:buNone/>
            </a:pPr>
            <a:r>
              <a:rPr lang="en-US" sz="1900" b="0" i="0" dirty="0">
                <a:effectLst/>
                <a:latin typeface="Söhne"/>
              </a:rPr>
              <a:t> d) majestical</a:t>
            </a:r>
          </a:p>
          <a:p>
            <a:pPr marL="0" indent="0">
              <a:buNone/>
            </a:pPr>
            <a:br>
              <a:rPr lang="en-US" sz="1100" dirty="0"/>
            </a:br>
            <a:br>
              <a:rPr lang="en-US" sz="1600" dirty="0"/>
            </a:b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70EF17FE-4327-38EF-04AA-F22746072200}"/>
              </a:ext>
            </a:extLst>
          </p:cNvPr>
          <p:cNvSpPr/>
          <p:nvPr/>
        </p:nvSpPr>
        <p:spPr>
          <a:xfrm>
            <a:off x="568865" y="-2357"/>
            <a:ext cx="10940847" cy="53994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3200" b="1" dirty="0">
                <a:solidFill>
                  <a:sysClr val="window" lastClr="FFFFFF"/>
                </a:solidFill>
                <a:latin typeface="Calibri"/>
              </a:rPr>
              <a:t>QUESTIONS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15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3612-0000-F2FC-E9CB-D054C5164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208"/>
            <a:ext cx="10515600" cy="60555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Söhne"/>
              </a:rPr>
              <a:t>The weather is so __________ today that we decided to go to the beach. 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Söhne"/>
              </a:rPr>
              <a:t>      a) sunny</a:t>
            </a:r>
          </a:p>
          <a:p>
            <a:pPr marL="0" indent="0">
              <a:buNone/>
            </a:pPr>
            <a:r>
              <a:rPr lang="en-US" sz="1600" dirty="0">
                <a:latin typeface="Söhne"/>
              </a:rPr>
              <a:t>     </a:t>
            </a:r>
            <a:r>
              <a:rPr lang="en-US" sz="1600" b="0" i="0" dirty="0">
                <a:effectLst/>
                <a:latin typeface="Söhne"/>
              </a:rPr>
              <a:t> b) sunnier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Söhne"/>
              </a:rPr>
              <a:t>      c) sunniest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Söhne"/>
              </a:rPr>
              <a:t>      d) sunnily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0" i="0" dirty="0">
                <a:effectLst/>
                <a:latin typeface="Söhne"/>
              </a:rPr>
              <a:t>She was wearing a __________ dress at the party. 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Söhne"/>
              </a:rPr>
              <a:t>     a) beautiful 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Söhne"/>
              </a:rPr>
              <a:t>     b) beautifully 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Söhne"/>
              </a:rPr>
              <a:t>     c) beautify </a:t>
            </a:r>
          </a:p>
          <a:p>
            <a:pPr marL="0" indent="0">
              <a:buNone/>
            </a:pPr>
            <a:r>
              <a:rPr lang="en-US" sz="1600" b="0" i="0" dirty="0">
                <a:effectLst/>
                <a:latin typeface="Söhne"/>
              </a:rPr>
              <a:t>      d) beauty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b="0" i="0" dirty="0">
                <a:effectLst/>
                <a:latin typeface="Söhne"/>
              </a:rPr>
              <a:t>The __________ boy found a lost puppy and returned it to its owner.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Söhne"/>
              </a:rPr>
              <a:t>      a) kind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Söhne"/>
              </a:rPr>
              <a:t>      b) kindly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Söhne"/>
              </a:rPr>
              <a:t>      c) kindness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Söhne"/>
              </a:rPr>
              <a:t>      d) kinder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6207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1EAE64-7359-BB32-95DC-CAE862C5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473"/>
            <a:ext cx="10515600" cy="551449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adverb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 a word that modifies (describes) a verb (“he sings loudly”), an adjective (“very tall”), another adverb (“ended too quickly”), ...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95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 kinds of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adverbs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go in different positions in a sentence. The usage is sometimes very different, too. </a:t>
            </a:r>
          </a:p>
          <a:p>
            <a:pPr algn="just">
              <a:lnSpc>
                <a:spcPct val="107000"/>
              </a:lnSpc>
              <a:spcAft>
                <a:spcPts val="195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are some common mistakes in the use of adverbs.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95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Incorrect: Ram plays tennis good.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95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Correct: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plays tennis well.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95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an adjective. The adverb for this meaning is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sz="2400" dirty="0"/>
          </a:p>
        </p:txBody>
      </p:sp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6AB5A40D-2F03-297B-1A33-F21A7ED231FA}"/>
              </a:ext>
            </a:extLst>
          </p:cNvPr>
          <p:cNvSpPr/>
          <p:nvPr/>
        </p:nvSpPr>
        <p:spPr>
          <a:xfrm>
            <a:off x="923730" y="0"/>
            <a:ext cx="10515601" cy="3810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IN" sz="2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IN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 of an adverb </a:t>
            </a:r>
            <a:endParaRPr lang="en-IN" sz="2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146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0D7C9-045E-5680-5D45-54A38676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04" y="233265"/>
            <a:ext cx="11139196" cy="630749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            Answers</a:t>
            </a:r>
          </a:p>
          <a:p>
            <a:pPr marL="0" indent="0">
              <a:buNone/>
            </a:pPr>
            <a:r>
              <a:rPr lang="en-IN" dirty="0"/>
              <a:t>1.  (a)  so   (b)  C</a:t>
            </a:r>
          </a:p>
          <a:p>
            <a:pPr marL="514350" indent="-514350">
              <a:buAutoNum type="arabicPeriod" startAt="2"/>
            </a:pPr>
            <a:r>
              <a:rPr lang="en-IN" b="0" i="0" dirty="0">
                <a:effectLst/>
                <a:latin typeface="Söhne"/>
              </a:rPr>
              <a:t>Answer: a) interesting</a:t>
            </a:r>
          </a:p>
          <a:p>
            <a:pPr marL="0" indent="0" algn="l">
              <a:buNone/>
            </a:pPr>
            <a:r>
              <a:rPr lang="en-IN" b="0" i="0" dirty="0">
                <a:effectLst/>
                <a:latin typeface="Söhne"/>
              </a:rPr>
              <a:t>3    Answer: a) majestic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4. </a:t>
            </a:r>
            <a:r>
              <a:rPr lang="en-IN" b="0" i="0" dirty="0">
                <a:effectLst/>
                <a:latin typeface="Söhne"/>
              </a:rPr>
              <a:t>Answer: a) sunny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5.</a:t>
            </a:r>
            <a:r>
              <a:rPr lang="en-IN" b="0" i="0" dirty="0">
                <a:effectLst/>
                <a:latin typeface="Söhne"/>
              </a:rPr>
              <a:t> Answer: a) beautiful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6.</a:t>
            </a:r>
            <a:r>
              <a:rPr lang="en-IN" b="0" i="0" dirty="0">
                <a:effectLst/>
                <a:latin typeface="Söhne"/>
              </a:rPr>
              <a:t> Answer: a) kind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6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B7BB-2866-B0C5-09A0-B89FB5EC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" y="277338"/>
            <a:ext cx="11303235" cy="539944"/>
          </a:xfrm>
        </p:spPr>
        <p:txBody>
          <a:bodyPr>
            <a:normAutofit fontScale="90000"/>
          </a:bodyPr>
          <a:lstStyle/>
          <a:p>
            <a:r>
              <a:rPr lang="en-IN" sz="1600" dirty="0"/>
              <a:t> . </a:t>
            </a:r>
            <a:br>
              <a:rPr lang="en-IN" sz="1600" dirty="0"/>
            </a:br>
            <a:br>
              <a:rPr lang="en-IN" sz="1600" dirty="0"/>
            </a:b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B74D4-04C6-6FD2-09DD-415ACEA7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865" y="817281"/>
            <a:ext cx="11147323" cy="57801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7000"/>
              </a:lnSpc>
              <a:spcAft>
                <a:spcPts val="1950"/>
              </a:spcAft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used without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much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before adjectives, adverbs and verbs in the positive degree</a:t>
            </a:r>
          </a:p>
          <a:p>
            <a:pPr algn="just">
              <a:lnSpc>
                <a:spcPct val="107000"/>
              </a:lnSpc>
              <a:spcAft>
                <a:spcPts val="195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He is very much tired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Correct:  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is very tired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7000"/>
              </a:lnSpc>
              <a:spcAft>
                <a:spcPts val="1950"/>
              </a:spcAft>
              <a:buNone/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950"/>
              </a:spcAft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 the structure too…to.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95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Incorrect: 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is very Weak to walk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  : 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too weak to walk</a:t>
            </a:r>
          </a:p>
          <a:p>
            <a:pPr algn="just">
              <a:lnSpc>
                <a:spcPct val="107000"/>
              </a:lnSpc>
              <a:spcAft>
                <a:spcPts val="1950"/>
              </a:spcAft>
            </a:pPr>
            <a:endParaRPr lang="en-IN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950"/>
              </a:spcAft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Adverbs of manner usually go in the end-position.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95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Incorrect: 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carefully spoke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Correct: 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spoke carefully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73CB0C0-3A91-D67F-6B21-764D57FF7950}"/>
              </a:ext>
            </a:extLst>
          </p:cNvPr>
          <p:cNvSpPr/>
          <p:nvPr/>
        </p:nvSpPr>
        <p:spPr>
          <a:xfrm>
            <a:off x="568865" y="-9417"/>
            <a:ext cx="10940847" cy="53994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ADVERB</a:t>
            </a:r>
          </a:p>
        </p:txBody>
      </p:sp>
    </p:spTree>
    <p:extLst>
      <p:ext uri="{BB962C8B-B14F-4D97-AF65-F5344CB8AC3E}">
        <p14:creationId xmlns:p14="http://schemas.microsoft.com/office/powerpoint/2010/main" val="417639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72763-148B-DD21-0DED-6D3538384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865" y="836165"/>
            <a:ext cx="11196484" cy="548424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adverb enough goes after the adjective or adverb it modifies.</a:t>
            </a:r>
          </a:p>
          <a:p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95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Incorrect: 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forest is enough spacious for us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		</a:t>
            </a:r>
          </a:p>
          <a:p>
            <a:pPr algn="just">
              <a:lnSpc>
                <a:spcPct val="107000"/>
              </a:lnSpc>
              <a:spcAft>
                <a:spcPts val="195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Correct: 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forest is spacious enough for us.</a:t>
            </a:r>
          </a:p>
          <a:p>
            <a:pPr algn="just">
              <a:lnSpc>
                <a:spcPct val="107000"/>
              </a:lnSpc>
              <a:spcAft>
                <a:spcPts val="1950"/>
              </a:spcAft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Know cannot be directly followed by an infinitive. Instead we use the structure know how to.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1950"/>
              </a:spcAft>
              <a:buNone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Incorrect: 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she knows to make pizza.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 algn="just">
              <a:lnSpc>
                <a:spcPct val="107000"/>
              </a:lnSpc>
              <a:spcAft>
                <a:spcPts val="1950"/>
              </a:spcAft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Correct: :  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 knows how to make pizza.</a:t>
            </a:r>
          </a:p>
          <a:p>
            <a:pPr marL="0" indent="0" algn="just">
              <a:lnSpc>
                <a:spcPct val="107000"/>
              </a:lnSpc>
              <a:spcAft>
                <a:spcPts val="195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2400" dirty="0"/>
          </a:p>
        </p:txBody>
      </p:sp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316EFEAD-0C16-A13A-FD17-44BDFEB94C1D}"/>
              </a:ext>
            </a:extLst>
          </p:cNvPr>
          <p:cNvSpPr/>
          <p:nvPr/>
        </p:nvSpPr>
        <p:spPr>
          <a:xfrm>
            <a:off x="568865" y="-2357"/>
            <a:ext cx="10940847" cy="53994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ADVERB</a:t>
            </a:r>
          </a:p>
        </p:txBody>
      </p:sp>
    </p:spTree>
    <p:extLst>
      <p:ext uri="{BB962C8B-B14F-4D97-AF65-F5344CB8AC3E}">
        <p14:creationId xmlns:p14="http://schemas.microsoft.com/office/powerpoint/2010/main" val="415663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2FAB-459B-600D-1013-5F2B7CAC4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815651"/>
            <a:ext cx="11601450" cy="5529263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195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 errors with adverbs are spelling errors:</a:t>
            </a:r>
          </a:p>
          <a:p>
            <a:pPr algn="just">
              <a:spcBef>
                <a:spcPts val="750"/>
              </a:spcBef>
              <a:spcAft>
                <a:spcPts val="750"/>
              </a:spcAft>
            </a:pP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happened quite accidentally.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750"/>
              </a:spcBef>
              <a:spcAft>
                <a:spcPts val="75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Not: … </a:t>
            </a:r>
            <a:r>
              <a:rPr lang="en-US" sz="2400" strike="sng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quite  </a:t>
            </a:r>
            <a:r>
              <a:rPr lang="en-US" sz="2400" strike="sng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accidentaly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750"/>
              </a:spcBef>
              <a:spcAft>
                <a:spcPts val="750"/>
              </a:spcAft>
              <a:buNone/>
            </a:pPr>
            <a:endParaRPr lang="en-US" sz="24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750"/>
              </a:spcBef>
              <a:spcAft>
                <a:spcPts val="750"/>
              </a:spcAft>
            </a:pP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were happily married for 20 years.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750"/>
              </a:spcBef>
              <a:spcAft>
                <a:spcPts val="75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Not: </a:t>
            </a:r>
            <a:r>
              <a:rPr lang="en-US" sz="2400" strike="sng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were </a:t>
            </a:r>
            <a:r>
              <a:rPr lang="en-US" sz="2400" strike="sng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happyly</a:t>
            </a:r>
            <a:r>
              <a:rPr lang="en-US" sz="2400" strike="sng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married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…</a:t>
            </a:r>
          </a:p>
          <a:p>
            <a:pPr marL="0" indent="0" algn="just">
              <a:spcBef>
                <a:spcPts val="750"/>
              </a:spcBef>
              <a:spcAft>
                <a:spcPts val="750"/>
              </a:spcAft>
              <a:buNone/>
            </a:pP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750"/>
              </a:spcBef>
              <a:spcAft>
                <a:spcPts val="750"/>
              </a:spcAft>
            </a:pP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building was completely destroyed.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750"/>
              </a:spcBef>
              <a:spcAft>
                <a:spcPts val="75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Not: … </a:t>
            </a:r>
            <a:r>
              <a:rPr lang="en-US" sz="2400" strike="sng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completly</a:t>
            </a:r>
            <a:r>
              <a:rPr lang="en-US" sz="2400" strike="sng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destroyed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Bef>
                <a:spcPts val="750"/>
              </a:spcBef>
              <a:spcAft>
                <a:spcPts val="750"/>
              </a:spcAft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750"/>
              </a:spcBef>
              <a:spcAft>
                <a:spcPts val="750"/>
              </a:spcAft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750"/>
              </a:spcBef>
              <a:spcAft>
                <a:spcPts val="750"/>
              </a:spcAft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750"/>
              </a:spcBef>
              <a:spcAft>
                <a:spcPts val="750"/>
              </a:spcAft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B57380EF-CE23-B6A6-77D4-F9BD2261B713}"/>
              </a:ext>
            </a:extLst>
          </p:cNvPr>
          <p:cNvSpPr/>
          <p:nvPr/>
        </p:nvSpPr>
        <p:spPr>
          <a:xfrm>
            <a:off x="568865" y="-2357"/>
            <a:ext cx="10940847" cy="53994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ADVERB</a:t>
            </a:r>
          </a:p>
        </p:txBody>
      </p:sp>
    </p:spTree>
    <p:extLst>
      <p:ext uri="{BB962C8B-B14F-4D97-AF65-F5344CB8AC3E}">
        <p14:creationId xmlns:p14="http://schemas.microsoft.com/office/powerpoint/2010/main" val="292715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0B9181-874B-B295-024E-79EBB6D6F92F}"/>
              </a:ext>
            </a:extLst>
          </p:cNvPr>
          <p:cNvSpPr txBox="1"/>
          <p:nvPr/>
        </p:nvSpPr>
        <p:spPr>
          <a:xfrm>
            <a:off x="643812" y="1141194"/>
            <a:ext cx="10767527" cy="4852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750"/>
              </a:spcBef>
              <a:spcAft>
                <a:spcPts val="75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Adverbs and adverb phrases indicating frequency don’t usually go after the verb phrase. They usually go in mid position:</a:t>
            </a:r>
          </a:p>
          <a:p>
            <a:pPr algn="just">
              <a:spcBef>
                <a:spcPts val="750"/>
              </a:spcBef>
              <a:spcAft>
                <a:spcPts val="750"/>
              </a:spcAft>
            </a:pP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 usually goes to the gym after school.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750"/>
              </a:spcBef>
              <a:spcAft>
                <a:spcPts val="75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Not: </a:t>
            </a:r>
            <a:r>
              <a:rPr lang="en-US" sz="2400" strike="sng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goes usually to the park after school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Bef>
                <a:spcPts val="750"/>
              </a:spcBef>
              <a:spcAft>
                <a:spcPts val="750"/>
              </a:spcAft>
            </a:pP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750"/>
              </a:spcBef>
              <a:spcAft>
                <a:spcPts val="75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Adverbs and adverb phrases indicating time usually go in end position: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750"/>
              </a:spcBef>
              <a:spcAft>
                <a:spcPts val="750"/>
              </a:spcAft>
            </a:pP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I’ll post the CDs to you tomorrow.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750"/>
              </a:spcBef>
              <a:spcAft>
                <a:spcPts val="75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Not: </a:t>
            </a:r>
            <a:r>
              <a:rPr lang="en-US" sz="2400" strike="sng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I’ll post tomorrow the CDs to you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750"/>
              </a:spcBef>
              <a:spcAft>
                <a:spcPts val="750"/>
              </a:spcAft>
              <a:buNone/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912C7E1C-7445-00A9-40AE-FF5C9202E0BB}"/>
              </a:ext>
            </a:extLst>
          </p:cNvPr>
          <p:cNvSpPr/>
          <p:nvPr/>
        </p:nvSpPr>
        <p:spPr>
          <a:xfrm>
            <a:off x="568865" y="-2357"/>
            <a:ext cx="10940847" cy="53994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ADVERB: FORMS</a:t>
            </a:r>
          </a:p>
        </p:txBody>
      </p:sp>
    </p:spTree>
    <p:extLst>
      <p:ext uri="{BB962C8B-B14F-4D97-AF65-F5344CB8AC3E}">
        <p14:creationId xmlns:p14="http://schemas.microsoft.com/office/powerpoint/2010/main" val="240583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1C6CD-5A40-1EA4-EED6-0395916DF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2" y="989045"/>
            <a:ext cx="10515600" cy="6335486"/>
          </a:xfrm>
        </p:spPr>
        <p:txBody>
          <a:bodyPr>
            <a:normAutofit/>
          </a:bodyPr>
          <a:lstStyle/>
          <a:p>
            <a:r>
              <a:rPr lang="en-IN" sz="2400" dirty="0"/>
              <a:t>Let’s Practice :</a:t>
            </a:r>
          </a:p>
          <a:p>
            <a:pPr marL="0" indent="0" algn="l">
              <a:buNone/>
            </a:pPr>
            <a:r>
              <a:rPr lang="en-US" sz="2400" b="0" i="0" dirty="0">
                <a:effectLst/>
                <a:latin typeface="Söhne"/>
              </a:rPr>
              <a:t>Choose the correct option to complete the sentence: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Söhne"/>
              </a:rPr>
              <a:t> "She plays the piano __________.“</a:t>
            </a:r>
          </a:p>
          <a:p>
            <a:pPr marL="0" indent="0" algn="l">
              <a:buNone/>
            </a:pPr>
            <a:r>
              <a:rPr lang="en-US" sz="2400" dirty="0">
                <a:latin typeface="Söhne"/>
              </a:rPr>
              <a:t>    </a:t>
            </a:r>
            <a:r>
              <a:rPr lang="en-US" sz="2400" b="0" i="0" dirty="0">
                <a:effectLst/>
                <a:latin typeface="Söhne"/>
              </a:rPr>
              <a:t> a) good 		</a:t>
            </a:r>
            <a:r>
              <a:rPr lang="en-US" sz="2400" dirty="0">
                <a:latin typeface="Söhne"/>
              </a:rPr>
              <a:t>  </a:t>
            </a:r>
            <a:r>
              <a:rPr lang="en-US" sz="2400" b="0" i="0" dirty="0">
                <a:effectLst/>
                <a:latin typeface="Söhne"/>
              </a:rPr>
              <a:t>b) well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Söhne"/>
              </a:rPr>
              <a:t>"The team performed __________ in the tournament.“ 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dirty="0">
                <a:latin typeface="Söhne"/>
              </a:rPr>
              <a:t>    </a:t>
            </a:r>
            <a:r>
              <a:rPr lang="en-US" sz="2400" b="0" i="0" dirty="0">
                <a:effectLst/>
                <a:latin typeface="Söhne"/>
              </a:rPr>
              <a:t>a) good 		</a:t>
            </a:r>
            <a:r>
              <a:rPr lang="en-US" sz="2400" dirty="0">
                <a:latin typeface="Söhne"/>
              </a:rPr>
              <a:t> </a:t>
            </a:r>
            <a:r>
              <a:rPr lang="en-US" sz="2400" b="0" i="0" dirty="0">
                <a:effectLst/>
                <a:latin typeface="Söhne"/>
              </a:rPr>
              <a:t>b) well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effectLst/>
                <a:latin typeface="Söhne"/>
              </a:rPr>
              <a:t>"I have studied hard; I think I know __________ for the test." 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Söhne"/>
              </a:rPr>
              <a:t>      a)Enough		b) good 		c) well	</a:t>
            </a:r>
          </a:p>
          <a:p>
            <a:pPr marL="0" indent="0" algn="l">
              <a:buNone/>
            </a:pPr>
            <a:r>
              <a:rPr lang="en-US" sz="2000" b="0" i="0" dirty="0">
                <a:effectLst/>
                <a:latin typeface="Söhne"/>
              </a:rPr>
              <a:t>     Which of the following words is an adverb?</a:t>
            </a:r>
          </a:p>
          <a:p>
            <a:pPr algn="l"/>
            <a:r>
              <a:rPr lang="en-US" sz="2000" b="0" i="0" dirty="0">
                <a:effectLst/>
                <a:latin typeface="Söhne"/>
              </a:rPr>
              <a:t>    A) Beautiful</a:t>
            </a:r>
          </a:p>
          <a:p>
            <a:pPr algn="l"/>
            <a:r>
              <a:rPr lang="en-US" sz="2000" b="0" i="0" dirty="0">
                <a:effectLst/>
                <a:latin typeface="Söhne"/>
              </a:rPr>
              <a:t>    B) Quickly</a:t>
            </a:r>
          </a:p>
          <a:p>
            <a:pPr algn="l"/>
            <a:r>
              <a:rPr lang="en-US" sz="2000" b="0" i="0" dirty="0">
                <a:effectLst/>
                <a:latin typeface="Söhne"/>
              </a:rPr>
              <a:t>    C) Happy </a:t>
            </a:r>
          </a:p>
          <a:p>
            <a:pPr algn="l"/>
            <a:r>
              <a:rPr lang="en-US" sz="2000" b="0" i="0" dirty="0">
                <a:effectLst/>
                <a:latin typeface="Söhne"/>
              </a:rPr>
              <a:t>    D) Big  </a:t>
            </a:r>
          </a:p>
          <a:p>
            <a:pPr marL="0" indent="0">
              <a:buNone/>
            </a:pPr>
            <a:endParaRPr lang="en-US" sz="2400" b="0" i="0" dirty="0">
              <a:effectLst/>
              <a:latin typeface="Söhne"/>
            </a:endParaRPr>
          </a:p>
        </p:txBody>
      </p:sp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2856B6AF-6500-7B02-AFD1-063705E706ED}"/>
              </a:ext>
            </a:extLst>
          </p:cNvPr>
          <p:cNvSpPr/>
          <p:nvPr/>
        </p:nvSpPr>
        <p:spPr>
          <a:xfrm>
            <a:off x="558282" y="0"/>
            <a:ext cx="10940847" cy="53994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3200" b="1" dirty="0">
                <a:solidFill>
                  <a:sysClr val="window" lastClr="FFFFFF"/>
                </a:solidFill>
                <a:latin typeface="Calibri"/>
              </a:rPr>
              <a:t>QUESTIONS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48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47488-F3A5-5ABC-B854-4AFE4510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368559"/>
            <a:ext cx="10961914" cy="6120881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Söhne"/>
              </a:rPr>
              <a:t>The students worked __________ to complete their assignments.</a:t>
            </a:r>
          </a:p>
          <a:p>
            <a:pPr algn="l"/>
            <a:r>
              <a:rPr lang="en-US" sz="2000" b="0" i="0" dirty="0">
                <a:effectLst/>
                <a:latin typeface="Söhne"/>
              </a:rPr>
              <a:t>a) hardly</a:t>
            </a:r>
          </a:p>
          <a:p>
            <a:pPr algn="l"/>
            <a:r>
              <a:rPr lang="en-US" sz="2000" b="0" i="0" dirty="0">
                <a:effectLst/>
                <a:latin typeface="Söhne"/>
              </a:rPr>
              <a:t> b) quickly</a:t>
            </a:r>
          </a:p>
          <a:p>
            <a:pPr algn="l"/>
            <a:r>
              <a:rPr lang="en-US" sz="2000" b="0" i="0" dirty="0">
                <a:effectLst/>
                <a:latin typeface="Söhne"/>
              </a:rPr>
              <a:t>c) goodly </a:t>
            </a:r>
          </a:p>
          <a:p>
            <a:pPr algn="l"/>
            <a:r>
              <a:rPr lang="en-US" sz="2000" b="0" i="0" dirty="0">
                <a:effectLst/>
                <a:latin typeface="Söhne"/>
              </a:rPr>
              <a:t>d) running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Söhne"/>
              </a:rPr>
              <a:t>Sure! I'll provide a sentence with a blank, and you can fill in the blank with the appropriate form of the adverb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She sings __________ than anyone else in the choir.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The car moved __________ through the narrow streets.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He speaks English __________.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The team performed __________ during the championship match.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effectLst/>
                <a:latin typeface="Söhne"/>
              </a:rPr>
              <a:t>The children played __________ in the park.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40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31AA-FBEE-AAFF-7EC4-7D87D6C0B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27" y="401216"/>
            <a:ext cx="11101873" cy="608355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Answers</a:t>
            </a:r>
          </a:p>
          <a:p>
            <a:pPr marL="514350" indent="-514350">
              <a:buAutoNum type="arabicPeriod"/>
            </a:pPr>
            <a:r>
              <a:rPr lang="en-IN" dirty="0"/>
              <a:t>B</a:t>
            </a:r>
          </a:p>
          <a:p>
            <a:pPr marL="514350" indent="-514350">
              <a:buAutoNum type="arabicPeriod"/>
            </a:pPr>
            <a:r>
              <a:rPr lang="en-IN" dirty="0"/>
              <a:t>B</a:t>
            </a:r>
          </a:p>
          <a:p>
            <a:pPr marL="514350" indent="-514350">
              <a:buAutoNum type="arabicPeriod"/>
            </a:pPr>
            <a:r>
              <a:rPr lang="en-IN" dirty="0"/>
              <a:t>A</a:t>
            </a:r>
          </a:p>
          <a:p>
            <a:pPr marL="514350" indent="-514350">
              <a:buAutoNum type="arabicPeriod"/>
            </a:pPr>
            <a:r>
              <a:rPr lang="en-IN" dirty="0"/>
              <a:t>B</a:t>
            </a:r>
          </a:p>
          <a:p>
            <a:pPr marL="514350" indent="-514350">
              <a:buAutoNum type="arabicPeriod"/>
            </a:pPr>
            <a:r>
              <a:rPr lang="en-IN" dirty="0"/>
              <a:t>B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She sings </a:t>
            </a:r>
            <a:r>
              <a:rPr lang="en-US" b="1" i="0" dirty="0">
                <a:effectLst/>
                <a:latin typeface="Söhne"/>
              </a:rPr>
              <a:t>better</a:t>
            </a:r>
            <a:r>
              <a:rPr lang="en-US" b="0" i="0" dirty="0">
                <a:effectLst/>
                <a:latin typeface="Söhne"/>
              </a:rPr>
              <a:t> than anyone else in the choir.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The car moved </a:t>
            </a:r>
            <a:r>
              <a:rPr lang="en-US" b="1" i="0" dirty="0">
                <a:effectLst/>
                <a:latin typeface="Söhne"/>
              </a:rPr>
              <a:t>swiftly</a:t>
            </a:r>
            <a:r>
              <a:rPr lang="en-US" b="0" i="0" dirty="0">
                <a:effectLst/>
                <a:latin typeface="Söhne"/>
              </a:rPr>
              <a:t> through the narrow streets.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He speaks English </a:t>
            </a:r>
            <a:r>
              <a:rPr lang="en-US" b="1" i="0" dirty="0">
                <a:effectLst/>
                <a:latin typeface="Söhne"/>
              </a:rPr>
              <a:t>fluently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The team performed </a:t>
            </a:r>
            <a:r>
              <a:rPr lang="en-US" b="1" i="0" dirty="0">
                <a:effectLst/>
                <a:latin typeface="Söhne"/>
              </a:rPr>
              <a:t>excellently</a:t>
            </a:r>
            <a:r>
              <a:rPr lang="en-US" b="0" i="0" dirty="0">
                <a:effectLst/>
                <a:latin typeface="Söhne"/>
              </a:rPr>
              <a:t> during the championship match.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The children played </a:t>
            </a:r>
            <a:r>
              <a:rPr lang="en-US" b="1" i="0" dirty="0">
                <a:effectLst/>
                <a:latin typeface="Söhne"/>
              </a:rPr>
              <a:t>happily</a:t>
            </a:r>
            <a:r>
              <a:rPr lang="en-US" b="0" i="0" dirty="0">
                <a:effectLst/>
                <a:latin typeface="Söhne"/>
              </a:rPr>
              <a:t> in the park.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57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708</TotalTime>
  <Words>1442</Words>
  <Application>Microsoft Office PowerPoint</Application>
  <PresentationFormat>Widescreen</PresentationFormat>
  <Paragraphs>191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Söhne</vt:lpstr>
      <vt:lpstr>Times New Roman</vt:lpstr>
      <vt:lpstr>Wingdings</vt:lpstr>
      <vt:lpstr>Office Theme</vt:lpstr>
      <vt:lpstr>PowerPoint Presentation</vt:lpstr>
      <vt:lpstr>PowerPoint Presentation</vt:lpstr>
      <vt:lpstr> .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adjectives – especially “others” – can be used in plural form, if the noun was mentioned earlier Some of the shows on this channel are great, and others are terrible. (= other shows on this channel)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ADVERBS</dc:title>
  <dc:creator>Armaan Ansari</dc:creator>
  <cp:lastModifiedBy>namratasethi19@outlook.com</cp:lastModifiedBy>
  <cp:revision>15</cp:revision>
  <dcterms:created xsi:type="dcterms:W3CDTF">2023-07-25T15:27:25Z</dcterms:created>
  <dcterms:modified xsi:type="dcterms:W3CDTF">2023-08-11T04:03:25Z</dcterms:modified>
</cp:coreProperties>
</file>