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HBqGLYefiQtJbMEL4Whiai/DM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17171182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3" name="Google Shape;6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cadaff3e74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9" name="Google Shape;189;g1cadaff3e74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1cadaff3e74_0_30:notes"/>
          <p:cNvSpPr txBox="1"/>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76" name="Google Shape;7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1" name="Google Shape;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7" name="Google Shape;1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1" name="Google Shape;1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5" name="Google Shape;17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 name="Google Shape;20;p12"/>
          <p:cNvSpPr txBox="1">
            <a:spLocks noGrp="1"/>
          </p:cNvSpPr>
          <p:nvPr>
            <p:ph type="body" idx="1"/>
          </p:nvPr>
        </p:nvSpPr>
        <p:spPr>
          <a:xfrm>
            <a:off x="1069975" y="2120900"/>
            <a:ext cx="10058400" cy="40513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21" name="Google Shape;21;p12"/>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2"/>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13"/>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6" name="Google Shape;26;p13"/>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27" name="Google Shape;27;p13"/>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2" name="Google Shape;32;p14"/>
          <p:cNvSpPr txBox="1">
            <a:spLocks noGrp="1"/>
          </p:cNvSpPr>
          <p:nvPr>
            <p:ph type="body" idx="1"/>
          </p:nvPr>
        </p:nvSpPr>
        <p:spPr>
          <a:xfrm rot="5400000">
            <a:off x="4073525" y="-882650"/>
            <a:ext cx="4051300" cy="100584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14"/>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15"/>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16"/>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48" name="Google Shape;48;p17"/>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17"/>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0" name="Google Shape;50;p17"/>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1" name="Google Shape;51;p17"/>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18"/>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8" name="Google Shape;58;p18"/>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1400"/>
              <a:buNone/>
              <a:defRPr sz="5400" b="0" i="0" u="none" strike="noStrike" cap="none">
                <a:latin typeface="Rockwell"/>
                <a:ea typeface="Rockwell"/>
                <a:cs typeface="Rockwell"/>
                <a:sym typeface="Rockwell"/>
              </a:defRPr>
            </a:lvl1pPr>
            <a:lvl2pPr marR="0" lvl="1"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2pPr>
            <a:lvl3pPr marR="0" lvl="2"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3pPr>
            <a:lvl4pPr marR="0" lvl="3"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4pPr>
            <a:lvl5pPr marR="0" lvl="4"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5pPr>
            <a:lvl6pPr marR="0" lvl="5"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6pPr>
            <a:lvl7pPr marR="0" lvl="6"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7pPr>
            <a:lvl8pPr marR="0" lvl="7"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8pPr>
            <a:lvl9pPr marR="0" lvl="8"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9pPr>
          </a:lstStyle>
          <a:p>
            <a:endParaRPr/>
          </a:p>
        </p:txBody>
      </p:sp>
      <p:sp>
        <p:nvSpPr>
          <p:cNvPr id="11" name="Google Shape;11;p11"/>
          <p:cNvSpPr txBox="1">
            <a:spLocks noGrp="1"/>
          </p:cNvSpPr>
          <p:nvPr>
            <p:ph type="body" idx="1"/>
          </p:nvPr>
        </p:nvSpPr>
        <p:spPr>
          <a:xfrm>
            <a:off x="1069975" y="2120900"/>
            <a:ext cx="10058400" cy="4051300"/>
          </a:xfrm>
          <a:prstGeom prst="rect">
            <a:avLst/>
          </a:prstGeom>
          <a:noFill/>
          <a:ln>
            <a:noFill/>
          </a:ln>
        </p:spPr>
        <p:txBody>
          <a:bodyPr spcFirstLastPara="1" wrap="square" lIns="91425" tIns="45700" rIns="91425" bIns="45700" anchor="t" anchorCtr="0">
            <a:no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1"/>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1"/>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1"/>
          <p:cNvGrpSpPr/>
          <p:nvPr/>
        </p:nvGrpSpPr>
        <p:grpSpPr>
          <a:xfrm>
            <a:off x="11401425" y="6229350"/>
            <a:ext cx="457200" cy="457200"/>
            <a:chOff x="11361456" y="6195813"/>
            <a:chExt cx="548640" cy="548640"/>
          </a:xfrm>
        </p:grpSpPr>
        <p:sp>
          <p:nvSpPr>
            <p:cNvPr id="15" name="Google Shape;15;p11"/>
            <p:cNvSpPr/>
            <p:nvPr/>
          </p:nvSpPr>
          <p:spPr>
            <a:xfrm>
              <a:off x="11361456" y="6195813"/>
              <a:ext cx="548640" cy="548640"/>
            </a:xfrm>
            <a:prstGeom prst="ellipse">
              <a:avLst/>
            </a:prstGeom>
            <a:blipFill rotWithShape="1">
              <a:blip r:embed="rId9">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11395746" y="6230103"/>
              <a:ext cx="480060" cy="480060"/>
            </a:xfrm>
            <a:prstGeom prst="ellipse">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grpSp>
      <p:sp>
        <p:nvSpPr>
          <p:cNvPr id="17" name="Google Shape;17;p11"/>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67" name="Google Shape;67;p1"/>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68" name="Google Shape;68;p1"/>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69" name="Google Shape;69;p1"/>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70" name="Google Shape;70;p1"/>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71" name="Google Shape;71;p1"/>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72" name="Google Shape;72;p1"/>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73" name="Google Shape;73;p1"/>
          <p:cNvSpPr txBox="1"/>
          <p:nvPr/>
        </p:nvSpPr>
        <p:spPr>
          <a:xfrm>
            <a:off x="2365375" y="2708275"/>
            <a:ext cx="79200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F7F7F"/>
              </a:buClr>
              <a:buSzPts val="4800"/>
              <a:buFont typeface="Calibri"/>
              <a:buNone/>
            </a:pPr>
            <a:r>
              <a:rPr lang="en-US" sz="4800" b="1">
                <a:solidFill>
                  <a:srgbClr val="7F7F7F"/>
                </a:solidFill>
                <a:latin typeface="Calibri"/>
                <a:ea typeface="Calibri"/>
                <a:cs typeface="Calibri"/>
                <a:sym typeface="Calibri"/>
              </a:rPr>
              <a:t>Big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cadaff3e74_0_30"/>
          <p:cNvSpPr txBox="1"/>
          <p:nvPr/>
        </p:nvSpPr>
        <p:spPr>
          <a:xfrm>
            <a:off x="690562" y="882650"/>
            <a:ext cx="61800" cy="597540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3" name="Google Shape;193;g1cadaff3e74_0_30"/>
          <p:cNvSpPr txBox="1"/>
          <p:nvPr/>
        </p:nvSpPr>
        <p:spPr>
          <a:xfrm>
            <a:off x="820737" y="1204912"/>
            <a:ext cx="71400" cy="56532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4" name="Google Shape;194;g1cadaff3e74_0_30"/>
          <p:cNvSpPr txBox="1"/>
          <p:nvPr/>
        </p:nvSpPr>
        <p:spPr>
          <a:xfrm rot="5400000">
            <a:off x="6607262" y="-4640237"/>
            <a:ext cx="55500" cy="1114890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5" name="Google Shape;195;g1cadaff3e74_0_30"/>
          <p:cNvSpPr txBox="1"/>
          <p:nvPr/>
        </p:nvSpPr>
        <p:spPr>
          <a:xfrm rot="5400000">
            <a:off x="6777899" y="-4307749"/>
            <a:ext cx="45900"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196" name="Google Shape;196;g1cadaff3e74_0_30"/>
          <p:cNvPicPr preferRelativeResize="0"/>
          <p:nvPr/>
        </p:nvPicPr>
        <p:blipFill rotWithShape="1">
          <a:blip r:embed="rId3">
            <a:alphaModFix/>
          </a:blip>
          <a:srcRect/>
          <a:stretch/>
        </p:blipFill>
        <p:spPr>
          <a:xfrm>
            <a:off x="293687" y="284162"/>
            <a:ext cx="1196974" cy="1196974"/>
          </a:xfrm>
          <a:prstGeom prst="rect">
            <a:avLst/>
          </a:prstGeom>
          <a:noFill/>
          <a:ln>
            <a:noFill/>
          </a:ln>
        </p:spPr>
      </p:pic>
      <p:sp>
        <p:nvSpPr>
          <p:cNvPr id="197" name="Google Shape;197;g1cadaff3e74_0_30"/>
          <p:cNvSpPr txBox="1"/>
          <p:nvPr/>
        </p:nvSpPr>
        <p:spPr>
          <a:xfrm rot="2700000" flipH="1">
            <a:off x="11864813" y="6114983"/>
            <a:ext cx="46245" cy="896894"/>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8" name="Google Shape;198;g1cadaff3e74_0_30"/>
          <p:cNvSpPr txBox="1"/>
          <p:nvPr/>
        </p:nvSpPr>
        <p:spPr>
          <a:xfrm rot="2700000">
            <a:off x="11656923" y="6616708"/>
            <a:ext cx="628759" cy="46245"/>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9" name="Google Shape;199;g1cadaff3e74_0_30"/>
          <p:cNvSpPr txBox="1"/>
          <p:nvPr/>
        </p:nvSpPr>
        <p:spPr>
          <a:xfrm>
            <a:off x="1592262" y="19050"/>
            <a:ext cx="93171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a:solidFill>
                  <a:srgbClr val="7F7F7F"/>
                </a:solidFill>
                <a:latin typeface="Calibri"/>
                <a:ea typeface="Calibri"/>
                <a:cs typeface="Calibri"/>
                <a:sym typeface="Calibri"/>
              </a:rPr>
              <a:t>Skill Set</a:t>
            </a:r>
            <a:endParaRPr/>
          </a:p>
        </p:txBody>
      </p:sp>
      <p:sp>
        <p:nvSpPr>
          <p:cNvPr id="200" name="Google Shape;200;g1cadaff3e74_0_30"/>
          <p:cNvSpPr txBox="1"/>
          <p:nvPr/>
        </p:nvSpPr>
        <p:spPr>
          <a:xfrm>
            <a:off x="1204450" y="1481125"/>
            <a:ext cx="102978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Analytical Skills</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Data Visualization Skills</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Problem Solving Skills</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SQL – Structured Query Language</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Skills of Programming - Python, Java, R</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80" name="Google Shape;80;p2"/>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81" name="Google Shape;81;p2"/>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82" name="Google Shape;82;p2"/>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83" name="Google Shape;83;p2"/>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84" name="Google Shape;84;p2"/>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85" name="Google Shape;85;p2"/>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86" name="Google Shape;86;p2"/>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Introduction</a:t>
            </a:r>
            <a:endParaRPr/>
          </a:p>
        </p:txBody>
      </p:sp>
      <p:sp>
        <p:nvSpPr>
          <p:cNvPr id="87" name="Google Shape;87;p2"/>
          <p:cNvSpPr txBox="1"/>
          <p:nvPr/>
        </p:nvSpPr>
        <p:spPr>
          <a:xfrm>
            <a:off x="1592250" y="1717725"/>
            <a:ext cx="9725100" cy="1416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latin typeface="Times New Roman"/>
                <a:ea typeface="Times New Roman"/>
                <a:cs typeface="Times New Roman"/>
                <a:sym typeface="Times New Roman"/>
              </a:rPr>
              <a:t>Data that is always increasing and cannot be processed and stored on a single machine is termed as Big Data.</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p:txBody>
      </p:sp>
      <p:pic>
        <p:nvPicPr>
          <p:cNvPr id="88" name="Google Shape;88;p2"/>
          <p:cNvPicPr preferRelativeResize="0"/>
          <p:nvPr/>
        </p:nvPicPr>
        <p:blipFill>
          <a:blip r:embed="rId4">
            <a:alphaModFix/>
          </a:blip>
          <a:stretch>
            <a:fillRect/>
          </a:stretch>
        </p:blipFill>
        <p:spPr>
          <a:xfrm>
            <a:off x="1834012" y="2590275"/>
            <a:ext cx="8778750" cy="4107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95" name="Google Shape;95;p3"/>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96" name="Google Shape;96;p3"/>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97" name="Google Shape;97;p3"/>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98" name="Google Shape;98;p3"/>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99" name="Google Shape;99;p3"/>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00" name="Google Shape;100;p3"/>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01" name="Google Shape;101;p3"/>
          <p:cNvSpPr txBox="1"/>
          <p:nvPr/>
        </p:nvSpPr>
        <p:spPr>
          <a:xfrm>
            <a:off x="1592262" y="19050"/>
            <a:ext cx="9317100" cy="8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Motivation</a:t>
            </a:r>
            <a:endParaRPr/>
          </a:p>
        </p:txBody>
      </p:sp>
      <p:sp>
        <p:nvSpPr>
          <p:cNvPr id="102" name="Google Shape;102;p3"/>
          <p:cNvSpPr txBox="1"/>
          <p:nvPr/>
        </p:nvSpPr>
        <p:spPr>
          <a:xfrm>
            <a:off x="1060450" y="1625600"/>
            <a:ext cx="10672500" cy="3879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latin typeface="Times New Roman"/>
                <a:ea typeface="Times New Roman"/>
                <a:cs typeface="Times New Roman"/>
                <a:sym typeface="Times New Roman"/>
              </a:rPr>
              <a:t>Big Data has given the organization a new way to analyze and visualize their data effectively.</a:t>
            </a: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r>
              <a:rPr lang="en-US" sz="2000">
                <a:latin typeface="Times New Roman"/>
                <a:ea typeface="Times New Roman"/>
                <a:cs typeface="Times New Roman"/>
                <a:sym typeface="Times New Roman"/>
              </a:rPr>
              <a:t>For example:</a:t>
            </a:r>
            <a:endParaRPr sz="20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0" lvl="0" indent="0" algn="just" rtl="0">
              <a:spcBef>
                <a:spcPts val="0"/>
              </a:spcBef>
              <a:spcAft>
                <a:spcPts val="0"/>
              </a:spcAft>
              <a:buNone/>
            </a:pPr>
            <a:r>
              <a:rPr lang="en-US" sz="2000" b="1">
                <a:latin typeface="Times New Roman"/>
                <a:ea typeface="Times New Roman"/>
                <a:cs typeface="Times New Roman"/>
                <a:sym typeface="Times New Roman"/>
              </a:rPr>
              <a:t>Business: </a:t>
            </a:r>
            <a:r>
              <a:rPr lang="en-US" sz="2000">
                <a:latin typeface="Times New Roman"/>
                <a:ea typeface="Times New Roman"/>
                <a:cs typeface="Times New Roman"/>
                <a:sym typeface="Times New Roman"/>
              </a:rPr>
              <a:t>Customer Feedback, trends etc.</a:t>
            </a:r>
            <a:endParaRPr sz="20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Health:</a:t>
            </a:r>
            <a:r>
              <a:rPr lang="en-US" sz="2000">
                <a:latin typeface="Times New Roman"/>
                <a:ea typeface="Times New Roman"/>
                <a:cs typeface="Times New Roman"/>
                <a:sym typeface="Times New Roman"/>
              </a:rPr>
              <a:t> Health care organizations are leveraging big data technology to capture all the information about a patient to get more complete view for insight into care coordination, health management &amp; outcome.</a:t>
            </a: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09" name="Google Shape;109;p4"/>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10" name="Google Shape;110;p4"/>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11" name="Google Shape;111;p4"/>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112" name="Google Shape;112;p4"/>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113" name="Google Shape;113;p4"/>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14" name="Google Shape;114;p4"/>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15" name="Google Shape;115;p4"/>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Applications</a:t>
            </a:r>
            <a:endParaRPr/>
          </a:p>
        </p:txBody>
      </p:sp>
      <p:sp>
        <p:nvSpPr>
          <p:cNvPr id="116" name="Google Shape;116;p4"/>
          <p:cNvSpPr txBox="1"/>
          <p:nvPr/>
        </p:nvSpPr>
        <p:spPr>
          <a:xfrm>
            <a:off x="1191075" y="1379125"/>
            <a:ext cx="10642800" cy="5418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Times New Roman"/>
                <a:ea typeface="Times New Roman"/>
                <a:cs typeface="Times New Roman"/>
                <a:sym typeface="Times New Roman"/>
              </a:rPr>
              <a:t>Tracking Customer Spending Habit, Shopping Behavior:</a:t>
            </a:r>
            <a:r>
              <a:rPr lang="en-US" sz="2000">
                <a:latin typeface="Times New Roman"/>
                <a:ea typeface="Times New Roman"/>
                <a:cs typeface="Times New Roman"/>
                <a:sym typeface="Times New Roman"/>
              </a:rPr>
              <a:t> In big retails store (like Amazon, Walmart, Big Bazar etc.) management team has to keep data of customer’s spending habit shopping behavior, customer’s most liked product (so that they can keep those products in the store).</a:t>
            </a: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r>
              <a:rPr lang="en-US" sz="2000" b="1">
                <a:latin typeface="Times New Roman"/>
                <a:ea typeface="Times New Roman"/>
                <a:cs typeface="Times New Roman"/>
                <a:sym typeface="Times New Roman"/>
              </a:rPr>
              <a:t>Recommendation: </a:t>
            </a:r>
            <a:r>
              <a:rPr lang="en-US" sz="2000">
                <a:latin typeface="Times New Roman"/>
                <a:ea typeface="Times New Roman"/>
                <a:cs typeface="Times New Roman"/>
                <a:sym typeface="Times New Roman"/>
              </a:rPr>
              <a:t>By tracking customer spending habit, shopping behavior, Big retails store provide a recommendation to the customer. E-commerce site like Amazon, Walmart, Flipkart does product recommendation.</a:t>
            </a: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Education Sector:</a:t>
            </a:r>
            <a:r>
              <a:rPr lang="en-US" sz="2000">
                <a:latin typeface="Times New Roman"/>
                <a:ea typeface="Times New Roman"/>
                <a:cs typeface="Times New Roman"/>
                <a:sym typeface="Times New Roman"/>
              </a:rPr>
              <a:t> Online educational course conducting organization utilize big data to search candidate, interested in that course. If someone searches for YouTube tutorial video on a subject, then online or offline course provider organization on that subject send ad online to that person about their course.</a:t>
            </a:r>
            <a:endParaRPr sz="20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23" name="Google Shape;123;p5"/>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24" name="Google Shape;124;p5"/>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25" name="Google Shape;125;p5"/>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126" name="Google Shape;126;p5"/>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127" name="Google Shape;127;p5"/>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28" name="Google Shape;128;p5"/>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29" name="Google Shape;129;p5"/>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Challenges</a:t>
            </a:r>
            <a:endParaRPr/>
          </a:p>
        </p:txBody>
      </p:sp>
      <p:sp>
        <p:nvSpPr>
          <p:cNvPr id="130" name="Google Shape;130;p5"/>
          <p:cNvSpPr txBox="1"/>
          <p:nvPr/>
        </p:nvSpPr>
        <p:spPr>
          <a:xfrm>
            <a:off x="1242400" y="1565400"/>
            <a:ext cx="10683000" cy="262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US" sz="2000">
                <a:solidFill>
                  <a:schemeClr val="dk1"/>
                </a:solidFill>
                <a:latin typeface="Times New Roman"/>
                <a:ea typeface="Times New Roman"/>
                <a:cs typeface="Times New Roman"/>
                <a:sym typeface="Times New Roman"/>
              </a:rPr>
              <a:t>Lack of knowledge Professionals</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US" sz="2000">
                <a:solidFill>
                  <a:schemeClr val="dk1"/>
                </a:solidFill>
                <a:latin typeface="Times New Roman"/>
                <a:ea typeface="Times New Roman"/>
                <a:cs typeface="Times New Roman"/>
                <a:sym typeface="Times New Roman"/>
              </a:rPr>
              <a:t>Lack of proper understanding of Massive Data</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US" sz="2000">
                <a:solidFill>
                  <a:schemeClr val="dk1"/>
                </a:solidFill>
                <a:latin typeface="Times New Roman"/>
                <a:ea typeface="Times New Roman"/>
                <a:cs typeface="Times New Roman"/>
                <a:sym typeface="Times New Roman"/>
              </a:rPr>
              <a:t>Data Growth Issues</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US" sz="2000">
                <a:solidFill>
                  <a:schemeClr val="dk1"/>
                </a:solidFill>
                <a:latin typeface="Times New Roman"/>
                <a:ea typeface="Times New Roman"/>
                <a:cs typeface="Times New Roman"/>
                <a:sym typeface="Times New Roman"/>
              </a:rPr>
              <a:t>Integrating Data from a Spread of Sources</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400"/>
              </a:spcAft>
              <a:buNone/>
            </a:pPr>
            <a:r>
              <a:rPr lang="en-US" sz="2000">
                <a:solidFill>
                  <a:schemeClr val="dk1"/>
                </a:solidFill>
                <a:latin typeface="Times New Roman"/>
                <a:ea typeface="Times New Roman"/>
                <a:cs typeface="Times New Roman"/>
                <a:sym typeface="Times New Roman"/>
              </a:rPr>
              <a:t>Securing Data</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37" name="Google Shape;137;p6"/>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38" name="Google Shape;138;p6"/>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39" name="Google Shape;139;p6"/>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140" name="Google Shape;140;p6"/>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141" name="Google Shape;141;p6"/>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42" name="Google Shape;142;p6"/>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43" name="Google Shape;143;p6"/>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Tools and techniques</a:t>
            </a:r>
            <a:endParaRPr/>
          </a:p>
        </p:txBody>
      </p:sp>
      <p:pic>
        <p:nvPicPr>
          <p:cNvPr id="144" name="Google Shape;144;p6"/>
          <p:cNvPicPr preferRelativeResize="0"/>
          <p:nvPr/>
        </p:nvPicPr>
        <p:blipFill>
          <a:blip r:embed="rId4">
            <a:alphaModFix/>
          </a:blip>
          <a:stretch>
            <a:fillRect/>
          </a:stretch>
        </p:blipFill>
        <p:spPr>
          <a:xfrm>
            <a:off x="1044575" y="1633525"/>
            <a:ext cx="10191401" cy="507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51" name="Google Shape;151;p7"/>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52" name="Google Shape;152;p7"/>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53" name="Google Shape;153;p7"/>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154" name="Google Shape;154;p7"/>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155" name="Google Shape;155;p7"/>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56" name="Google Shape;156;p7"/>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57" name="Google Shape;157;p7"/>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Employ and utilize</a:t>
            </a:r>
            <a:endParaRPr/>
          </a:p>
        </p:txBody>
      </p:sp>
      <p:sp>
        <p:nvSpPr>
          <p:cNvPr id="158" name="Google Shape;158;p7"/>
          <p:cNvSpPr txBox="1"/>
          <p:nvPr/>
        </p:nvSpPr>
        <p:spPr>
          <a:xfrm>
            <a:off x="1437449" y="1481125"/>
            <a:ext cx="10295400" cy="2247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7F7F7F"/>
              </a:buClr>
              <a:buSzPts val="4800"/>
              <a:buFont typeface="Calibri"/>
              <a:buNone/>
            </a:pPr>
            <a:r>
              <a:rPr lang="en-US" sz="2000">
                <a:solidFill>
                  <a:schemeClr val="dk1"/>
                </a:solidFill>
                <a:latin typeface="Times New Roman"/>
                <a:ea typeface="Times New Roman"/>
                <a:cs typeface="Times New Roman"/>
                <a:sym typeface="Times New Roman"/>
              </a:rPr>
              <a:t>Organizations can use big data analytics systems and software to make data-driven decisions that can improve business-related outcomes. </a:t>
            </a:r>
            <a:endParaRPr sz="20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7F7F7F"/>
              </a:buClr>
              <a:buSzPts val="4800"/>
              <a:buFont typeface="Calibri"/>
              <a:buNone/>
            </a:pPr>
            <a:endParaRPr sz="20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7F7F7F"/>
              </a:buClr>
              <a:buSzPts val="4800"/>
              <a:buFont typeface="Calibri"/>
              <a:buNone/>
            </a:pPr>
            <a:r>
              <a:rPr lang="en-US" sz="2000">
                <a:solidFill>
                  <a:schemeClr val="dk1"/>
                </a:solidFill>
                <a:latin typeface="Times New Roman"/>
                <a:ea typeface="Times New Roman"/>
                <a:cs typeface="Times New Roman"/>
                <a:sym typeface="Times New Roman"/>
              </a:rPr>
              <a:t>The benefits may include more effective marketing, new revenue opportunities, customer personalization and improved operational efficiency. </a:t>
            </a:r>
            <a:endParaRPr sz="20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7F7F7F"/>
              </a:buClr>
              <a:buSzPts val="4800"/>
              <a:buFont typeface="Calibri"/>
              <a:buNone/>
            </a:pPr>
            <a:endParaRPr sz="20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7F7F7F"/>
              </a:buClr>
              <a:buSzPts val="4800"/>
              <a:buFont typeface="Calibri"/>
              <a:buNone/>
            </a:pPr>
            <a:r>
              <a:rPr lang="en-US" sz="2000">
                <a:solidFill>
                  <a:schemeClr val="dk1"/>
                </a:solidFill>
                <a:latin typeface="Times New Roman"/>
                <a:ea typeface="Times New Roman"/>
                <a:cs typeface="Times New Roman"/>
                <a:sym typeface="Times New Roman"/>
              </a:rPr>
              <a:t>With an effective strategy, these benefits can provide competitive advantages over rivals.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65" name="Google Shape;165;p8"/>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66" name="Google Shape;166;p8"/>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67" name="Google Shape;167;p8"/>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168" name="Google Shape;168;p8"/>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169" name="Google Shape;169;p8"/>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70" name="Google Shape;170;p8"/>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71" name="Google Shape;171;p8"/>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Current trends and opportunities</a:t>
            </a:r>
            <a:endParaRPr/>
          </a:p>
        </p:txBody>
      </p:sp>
      <p:pic>
        <p:nvPicPr>
          <p:cNvPr id="172" name="Google Shape;172;p8"/>
          <p:cNvPicPr preferRelativeResize="0"/>
          <p:nvPr/>
        </p:nvPicPr>
        <p:blipFill>
          <a:blip r:embed="rId4">
            <a:alphaModFix/>
          </a:blip>
          <a:stretch>
            <a:fillRect/>
          </a:stretch>
        </p:blipFill>
        <p:spPr>
          <a:xfrm>
            <a:off x="2311712" y="1416600"/>
            <a:ext cx="8600024" cy="512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79" name="Google Shape;179;p9"/>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0" name="Google Shape;180;p9"/>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1" name="Google Shape;181;p9"/>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182" name="Google Shape;182;p9"/>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183" name="Google Shape;183;p9"/>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4" name="Google Shape;184;p9"/>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5" name="Google Shape;185;p9"/>
          <p:cNvSpPr txBox="1"/>
          <p:nvPr/>
        </p:nvSpPr>
        <p:spPr>
          <a:xfrm>
            <a:off x="1592262" y="19050"/>
            <a:ext cx="93171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Job roles </a:t>
            </a:r>
            <a:endParaRPr/>
          </a:p>
        </p:txBody>
      </p:sp>
      <p:sp>
        <p:nvSpPr>
          <p:cNvPr id="186" name="Google Shape;186;p9"/>
          <p:cNvSpPr txBox="1"/>
          <p:nvPr/>
        </p:nvSpPr>
        <p:spPr>
          <a:xfrm>
            <a:off x="1204450" y="1481125"/>
            <a:ext cx="102978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Times New Roman"/>
                <a:ea typeface="Times New Roman"/>
                <a:cs typeface="Times New Roman"/>
                <a:sym typeface="Times New Roman"/>
              </a:rPr>
              <a:t>Business Analyst</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Data Analyst</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Data Scientist</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Data Engineer/Data Architect</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Machine Learning Engineer</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Big Data Engineer</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Custom</PresentationFormat>
  <Paragraphs>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Acer</cp:lastModifiedBy>
  <cp:revision>1</cp:revision>
  <dcterms:created xsi:type="dcterms:W3CDTF">2021-01-08T07:09:52Z</dcterms:created>
  <dcterms:modified xsi:type="dcterms:W3CDTF">2023-01-07T04:54:31Z</dcterms:modified>
</cp:coreProperties>
</file>