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0" r:id="rId5"/>
    <p:sldId id="260" r:id="rId6"/>
    <p:sldId id="269" r:id="rId7"/>
    <p:sldId id="261" r:id="rId8"/>
    <p:sldId id="262" r:id="rId9"/>
    <p:sldId id="263" r:id="rId10"/>
    <p:sldId id="267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80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42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73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38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2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08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05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62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92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8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79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0455A-A683-40A7-86A0-8102A8BCC39D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97751-7DAA-4B21-A110-B7B958D66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69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1(Lesson10)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Assignment Operators, Bitwise Operators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7072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0744" y="1305342"/>
            <a:ext cx="77632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Problem:</a:t>
            </a:r>
          </a:p>
          <a:p>
            <a:endParaRPr lang="en-IN" dirty="0"/>
          </a:p>
          <a:p>
            <a:r>
              <a:rPr lang="en-IN" dirty="0"/>
              <a:t>Take two integers x and y as inputs from the console using input() function. For each bitwise operator ( &gt;&gt; , &lt;&lt;, &amp;, |, ~, and ^ ), print to the console, the result of applying these operators on the two input integers as shown in the example.</a:t>
            </a:r>
          </a:p>
          <a:p>
            <a:endParaRPr lang="en-IN" dirty="0"/>
          </a:p>
          <a:p>
            <a:r>
              <a:rPr lang="en-IN" dirty="0"/>
              <a:t>Sample Input and Output:</a:t>
            </a:r>
          </a:p>
          <a:p>
            <a:endParaRPr lang="en-IN" dirty="0"/>
          </a:p>
          <a:p>
            <a:r>
              <a:rPr lang="en-IN" dirty="0"/>
              <a:t>Enter an integer value: 52</a:t>
            </a:r>
          </a:p>
          <a:p>
            <a:r>
              <a:rPr lang="en-IN" dirty="0"/>
              <a:t>Enter an integer value: 20</a:t>
            </a:r>
          </a:p>
          <a:p>
            <a:r>
              <a:rPr lang="en-IN" dirty="0"/>
              <a:t>52 &gt;&gt; 20 is ?</a:t>
            </a:r>
          </a:p>
          <a:p>
            <a:r>
              <a:rPr lang="en-IN" dirty="0"/>
              <a:t>52 &lt;&lt; 20 is ?</a:t>
            </a:r>
          </a:p>
          <a:p>
            <a:r>
              <a:rPr lang="en-IN" dirty="0"/>
              <a:t>52 &amp; 20 is ?</a:t>
            </a:r>
          </a:p>
          <a:p>
            <a:r>
              <a:rPr lang="en-IN" dirty="0"/>
              <a:t>52 | 20 is ?</a:t>
            </a:r>
          </a:p>
          <a:p>
            <a:r>
              <a:rPr lang="en-IN" dirty="0"/>
              <a:t>~ 52 is ?</a:t>
            </a:r>
          </a:p>
          <a:p>
            <a:r>
              <a:rPr lang="en-IN" dirty="0"/>
              <a:t>52 ^ 20 is ?</a:t>
            </a:r>
          </a:p>
        </p:txBody>
      </p:sp>
    </p:spTree>
    <p:extLst>
      <p:ext uri="{BB962C8B-B14F-4D97-AF65-F5344CB8AC3E}">
        <p14:creationId xmlns:p14="http://schemas.microsoft.com/office/powerpoint/2010/main" val="3348159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2768" y="1430911"/>
            <a:ext cx="76443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Solution:</a:t>
            </a:r>
          </a:p>
          <a:p>
            <a:endParaRPr lang="en-IN" dirty="0"/>
          </a:p>
          <a:p>
            <a:r>
              <a:rPr lang="en-IN" dirty="0"/>
              <a:t>Enter an integer value: 52</a:t>
            </a:r>
          </a:p>
          <a:p>
            <a:r>
              <a:rPr lang="en-IN" dirty="0"/>
              <a:t>Enter an integer value: 20</a:t>
            </a:r>
          </a:p>
          <a:p>
            <a:r>
              <a:rPr lang="en-IN" dirty="0"/>
              <a:t>52 &gt;&gt; 20 is 0</a:t>
            </a:r>
          </a:p>
          <a:p>
            <a:r>
              <a:rPr lang="en-IN" dirty="0"/>
              <a:t>52 &lt;&lt; 20 is 54525952</a:t>
            </a:r>
          </a:p>
          <a:p>
            <a:r>
              <a:rPr lang="en-IN" dirty="0"/>
              <a:t>52 &amp; 20 is 20</a:t>
            </a:r>
          </a:p>
          <a:p>
            <a:r>
              <a:rPr lang="en-IN" dirty="0"/>
              <a:t>52 | 20 is 52</a:t>
            </a:r>
          </a:p>
          <a:p>
            <a:r>
              <a:rPr lang="en-IN" dirty="0"/>
              <a:t>~ 52 is -53</a:t>
            </a:r>
          </a:p>
          <a:p>
            <a:r>
              <a:rPr lang="en-IN" dirty="0"/>
              <a:t>52 ^ 20 is 32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481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60448" y="138408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Problem: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Enter an integer value: 12</a:t>
            </a:r>
          </a:p>
          <a:p>
            <a:r>
              <a:rPr lang="en-IN" dirty="0"/>
              <a:t>Enter an integer value: 3</a:t>
            </a:r>
          </a:p>
          <a:p>
            <a:r>
              <a:rPr lang="en-IN" dirty="0"/>
              <a:t>12 &gt;&gt; 3 is ?</a:t>
            </a:r>
          </a:p>
          <a:p>
            <a:r>
              <a:rPr lang="en-IN" dirty="0"/>
              <a:t>12 &lt;&lt; 3 is ?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7996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6984" y="168583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Solution:</a:t>
            </a:r>
          </a:p>
          <a:p>
            <a:r>
              <a:rPr lang="en-IN" dirty="0"/>
              <a:t>Enter an integer value: 12</a:t>
            </a:r>
          </a:p>
          <a:p>
            <a:r>
              <a:rPr lang="en-IN" dirty="0"/>
              <a:t>Enter an integer value: 3</a:t>
            </a:r>
          </a:p>
          <a:p>
            <a:r>
              <a:rPr lang="en-IN" dirty="0"/>
              <a:t>12 &gt;&gt; 3 is 1</a:t>
            </a:r>
          </a:p>
          <a:p>
            <a:r>
              <a:rPr lang="en-IN" dirty="0"/>
              <a:t>12 &lt;&lt; 3 is 96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447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286" y="1329236"/>
            <a:ext cx="10515600" cy="3120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An assignment operator assigns the value on the right side of the assignment operator to the variable on the left side.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The right side of the operator can be an operand or an expression that  results in a value. 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The left hand side should be 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a = 52 is a simple assignment operator that assigns the value 52 on the right to the variable a on the left a variable.</a:t>
            </a:r>
          </a:p>
        </p:txBody>
      </p:sp>
    </p:spTree>
    <p:extLst>
      <p:ext uri="{BB962C8B-B14F-4D97-AF65-F5344CB8AC3E}">
        <p14:creationId xmlns:p14="http://schemas.microsoft.com/office/powerpoint/2010/main" val="208017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034" y="1024437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dirty="0"/>
              <a:t>Python programming language supports the following assignment operators: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			Assigns values from right side operands 		c = a + b assigns value of a + b into c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to left side operand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			Adds right operand to the left operand and		c += a, equivalent to c = c + a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assign the result to left operand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-=			Subtracts right operand from the left		c -= a, equivalent to c = c - a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operand and assign the result to left operand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*=			Multiplies right operand with the left and		c *= a, equivalent to c = c * a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assign the result to left opera</a:t>
            </a:r>
          </a:p>
        </p:txBody>
      </p:sp>
    </p:spTree>
    <p:extLst>
      <p:ext uri="{BB962C8B-B14F-4D97-AF65-F5344CB8AC3E}">
        <p14:creationId xmlns:p14="http://schemas.microsoft.com/office/powerpoint/2010/main" val="22857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7064" y="106649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which of the following is correct output  for given expression?</a:t>
            </a:r>
          </a:p>
          <a:p>
            <a:r>
              <a:rPr lang="en-IN" dirty="0"/>
              <a:t>x=20</a:t>
            </a:r>
          </a:p>
          <a:p>
            <a:endParaRPr lang="en-IN" dirty="0"/>
          </a:p>
          <a:p>
            <a:r>
              <a:rPr lang="en-IN" dirty="0"/>
              <a:t>x*=5 will print ?</a:t>
            </a:r>
          </a:p>
          <a:p>
            <a:endParaRPr lang="en-IN" dirty="0"/>
          </a:p>
          <a:p>
            <a:r>
              <a:rPr lang="en-IN" dirty="0"/>
              <a:t>a)20</a:t>
            </a:r>
          </a:p>
          <a:p>
            <a:r>
              <a:rPr lang="en-IN" dirty="0"/>
              <a:t>b)100</a:t>
            </a:r>
          </a:p>
          <a:p>
            <a:r>
              <a:rPr lang="en-IN" dirty="0"/>
              <a:t>c)5</a:t>
            </a:r>
          </a:p>
          <a:p>
            <a:r>
              <a:rPr lang="en-IN" dirty="0"/>
              <a:t>d None of these</a:t>
            </a:r>
          </a:p>
        </p:txBody>
      </p:sp>
    </p:spTree>
    <p:extLst>
      <p:ext uri="{BB962C8B-B14F-4D97-AF65-F5344CB8AC3E}">
        <p14:creationId xmlns:p14="http://schemas.microsoft.com/office/powerpoint/2010/main" val="3597562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035" y="594360"/>
            <a:ext cx="10515600" cy="58430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>
                <a:cs typeface="Times New Roman" panose="02020603050405020304" pitchFamily="18" charset="0"/>
              </a:rPr>
              <a:t>/=	Divides left operand with the right and			c /= a, equivalent to c = c / a</a:t>
            </a:r>
          </a:p>
          <a:p>
            <a:pPr marL="0" indent="0" algn="just">
              <a:buNone/>
            </a:pPr>
            <a:r>
              <a:rPr lang="en-US" sz="1600" dirty="0">
                <a:cs typeface="Times New Roman" panose="02020603050405020304" pitchFamily="18" charset="0"/>
              </a:rPr>
              <a:t>	assign the result to left operand</a:t>
            </a:r>
          </a:p>
          <a:p>
            <a:pPr marL="0" indent="0" algn="just">
              <a:buNone/>
            </a:pPr>
            <a:endParaRPr lang="en-US" sz="1600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cs typeface="Times New Roman" panose="02020603050405020304" pitchFamily="18" charset="0"/>
              </a:rPr>
              <a:t>**=	Performs exponential calculation on left and right operand 	c **= a, equivalent to c = c ** a</a:t>
            </a:r>
          </a:p>
          <a:p>
            <a:pPr marL="0" indent="0" algn="just">
              <a:buNone/>
            </a:pPr>
            <a:r>
              <a:rPr lang="en-US" sz="1600" dirty="0">
                <a:cs typeface="Times New Roman" panose="02020603050405020304" pitchFamily="18" charset="0"/>
              </a:rPr>
              <a:t>	and assign </a:t>
            </a:r>
            <a:r>
              <a:rPr lang="en-US" sz="1800" dirty="0">
                <a:cs typeface="Times New Roman" panose="02020603050405020304" pitchFamily="18" charset="0"/>
              </a:rPr>
              <a:t>the</a:t>
            </a:r>
            <a:r>
              <a:rPr lang="en-US" sz="1600" dirty="0">
                <a:cs typeface="Times New Roman" panose="02020603050405020304" pitchFamily="18" charset="0"/>
              </a:rPr>
              <a:t> result to left operand</a:t>
            </a:r>
          </a:p>
          <a:p>
            <a:pPr marL="0" indent="0" algn="just">
              <a:buNone/>
            </a:pPr>
            <a:endParaRPr lang="en-US" sz="1600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cs typeface="Times New Roman" panose="02020603050405020304" pitchFamily="18" charset="0"/>
              </a:rPr>
              <a:t>%=	Performs modulo division of left and right operands and		c %= a, equivalent to c = c % a</a:t>
            </a:r>
          </a:p>
          <a:p>
            <a:pPr marL="0" indent="0" algn="just">
              <a:buNone/>
            </a:pPr>
            <a:r>
              <a:rPr lang="en-US" sz="1600" dirty="0">
                <a:cs typeface="Times New Roman" panose="02020603050405020304" pitchFamily="18" charset="0"/>
              </a:rPr>
              <a:t>	assign the result to left operand</a:t>
            </a:r>
          </a:p>
          <a:p>
            <a:pPr marL="0" indent="0" algn="just">
              <a:buNone/>
            </a:pPr>
            <a:endParaRPr lang="en-US" sz="1600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cs typeface="Times New Roman" panose="02020603050405020304" pitchFamily="18" charset="0"/>
              </a:rPr>
              <a:t>//=	Performs floor division on left and right operands and		c //= a, equivalent to c = c // a</a:t>
            </a:r>
          </a:p>
          <a:p>
            <a:pPr marL="0" indent="0" algn="just">
              <a:buNone/>
            </a:pPr>
            <a:r>
              <a:rPr lang="en-US" sz="1600" dirty="0">
                <a:cs typeface="Times New Roman" panose="02020603050405020304" pitchFamily="18" charset="0"/>
              </a:rPr>
              <a:t>	assign the result to left operand</a:t>
            </a:r>
            <a:endParaRPr lang="en-IN" sz="1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01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7064" y="116061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which of the following is correct for given expression?</a:t>
            </a:r>
          </a:p>
          <a:p>
            <a:r>
              <a:rPr lang="en-IN" dirty="0"/>
              <a:t>x%=5</a:t>
            </a:r>
          </a:p>
          <a:p>
            <a:r>
              <a:rPr lang="en-IN" dirty="0"/>
              <a:t>print(x)</a:t>
            </a:r>
          </a:p>
          <a:p>
            <a:endParaRPr lang="en-IN" dirty="0"/>
          </a:p>
          <a:p>
            <a:r>
              <a:rPr lang="en-IN" dirty="0"/>
              <a:t>a)6</a:t>
            </a:r>
          </a:p>
          <a:p>
            <a:r>
              <a:rPr lang="en-IN" dirty="0"/>
              <a:t>b)5</a:t>
            </a:r>
          </a:p>
          <a:p>
            <a:r>
              <a:rPr lang="en-IN" dirty="0"/>
              <a:t>c)1</a:t>
            </a:r>
          </a:p>
          <a:p>
            <a:r>
              <a:rPr lang="en-IN" dirty="0"/>
              <a:t>d None of these</a:t>
            </a:r>
          </a:p>
        </p:txBody>
      </p:sp>
    </p:spTree>
    <p:extLst>
      <p:ext uri="{BB962C8B-B14F-4D97-AF65-F5344CB8AC3E}">
        <p14:creationId xmlns:p14="http://schemas.microsoft.com/office/powerpoint/2010/main" val="263829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908" y="129527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Python</a:t>
            </a:r>
            <a:r>
              <a:rPr lang="en-US" sz="2000" dirty="0"/>
              <a:t> allows simple syntax for assigning same value to multiple variables as follows (</a:t>
            </a:r>
            <a:r>
              <a:rPr lang="en-US" sz="2000" b="1" dirty="0"/>
              <a:t>chained assignment</a:t>
            </a:r>
            <a:r>
              <a:rPr lang="en-US" sz="2000" dirty="0"/>
              <a:t>):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x=y=z=12</a:t>
            </a:r>
          </a:p>
          <a:p>
            <a:pPr marL="0" indent="0">
              <a:buNone/>
            </a:pPr>
            <a:r>
              <a:rPr lang="en-US" sz="2000" dirty="0"/>
              <a:t>12 is assigned to </a:t>
            </a:r>
            <a:r>
              <a:rPr lang="en-US" sz="2000" dirty="0" err="1"/>
              <a:t>x,y</a:t>
            </a:r>
            <a:r>
              <a:rPr lang="en-US" sz="2000" dirty="0"/>
              <a:t> and z</a:t>
            </a:r>
          </a:p>
          <a:p>
            <a:pPr marL="0" indent="0">
              <a:buNone/>
            </a:pPr>
            <a:r>
              <a:rPr lang="en-US" sz="2000" dirty="0"/>
              <a:t>Similarly, you can assign multiple values to multiple variables in a single statement:</a:t>
            </a:r>
          </a:p>
          <a:p>
            <a:pPr marL="0" indent="0">
              <a:buNone/>
            </a:pPr>
            <a:r>
              <a:rPr lang="en-US" sz="2000" dirty="0" err="1"/>
              <a:t>a,b,c</a:t>
            </a:r>
            <a:r>
              <a:rPr lang="en-US" sz="2000" dirty="0"/>
              <a:t>=12,45.67,”naman”</a:t>
            </a:r>
          </a:p>
          <a:p>
            <a:pPr marL="0" indent="0">
              <a:buNone/>
            </a:pPr>
            <a:r>
              <a:rPr lang="en-US" sz="2000" dirty="0"/>
              <a:t>A will get value 12,b will get 45.67 and c will get “</a:t>
            </a:r>
            <a:r>
              <a:rPr lang="en-US" sz="2000" dirty="0" err="1"/>
              <a:t>naman</a:t>
            </a:r>
            <a:r>
              <a:rPr lang="en-US" sz="2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739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9536" y="566660"/>
            <a:ext cx="1021384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Python Bitwise Operators take one or two operands, and operate on them bit by bit, instead of whole. Following are the bitwise operators in Python</a:t>
            </a:r>
          </a:p>
          <a:p>
            <a:endParaRPr lang="en-IN" dirty="0"/>
          </a:p>
          <a:p>
            <a:r>
              <a:rPr lang="en-IN" dirty="0"/>
              <a:t>1. &lt;&lt; (Left shift) - Multiply by 2 ** number of bits</a:t>
            </a:r>
          </a:p>
          <a:p>
            <a:endParaRPr lang="en-IN" dirty="0"/>
          </a:p>
          <a:p>
            <a:r>
              <a:rPr lang="en-IN" dirty="0"/>
              <a:t>Example: x = 12 and x &lt;&lt; 2 will return 48 i.e. (12 * (2 ** 2)) This is similar to multiplication and more efficient than the regular method</a:t>
            </a:r>
          </a:p>
          <a:p>
            <a:endParaRPr lang="en-IN" dirty="0"/>
          </a:p>
          <a:p>
            <a:r>
              <a:rPr lang="en-IN" dirty="0"/>
              <a:t>2. &gt;&gt; (Right shift) - divide by 2 ** number of bits</a:t>
            </a:r>
          </a:p>
          <a:p>
            <a:endParaRPr lang="en-IN" dirty="0"/>
          </a:p>
          <a:p>
            <a:r>
              <a:rPr lang="en-IN" dirty="0"/>
              <a:t>Example: x = 48 and x &gt;&gt; 3 will return 6 i.e. (48 / (2 ** 3)) This is similar to division by powers of 2 (2, 4, 8, 16 etc.)</a:t>
            </a:r>
          </a:p>
          <a:p>
            <a:endParaRPr lang="en-IN" dirty="0"/>
          </a:p>
          <a:p>
            <a:r>
              <a:rPr lang="en-IN" dirty="0"/>
              <a:t>3. &amp; (AND) - If both bits in the compared position are 1, the bit in the resulting binary representation is 1 (1 × 1 = 1) i.e. True; otherwise, the result is 0 (1 × 0 = 0 and 0 × 0 = 0) i.e. False.</a:t>
            </a:r>
          </a:p>
          <a:p>
            <a:endParaRPr lang="en-IN" dirty="0"/>
          </a:p>
          <a:p>
            <a:r>
              <a:rPr lang="en-IN" dirty="0"/>
              <a:t>Example : x &amp; y Does a "bitwise and". If the bit in x and the corresponding bit in y are 1, then the bit in the result will be 1. otherwise it will be zero.</a:t>
            </a:r>
          </a:p>
          <a:p>
            <a:endParaRPr lang="en-IN" dirty="0"/>
          </a:p>
          <a:p>
            <a:r>
              <a:rPr lang="en-IN" dirty="0"/>
              <a:t>2 &amp; 5 will result in zero because (010 &amp; 101 = 000). 3 &amp; 5 will result in 1 because (011 &amp; 101 = 001)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1857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7280" y="751344"/>
            <a:ext cx="968349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4. | (OR) - If the result in each position is 0(False) if both bits are 0, while otherwise the result is 1(True).</a:t>
            </a:r>
          </a:p>
          <a:p>
            <a:r>
              <a:rPr lang="en-IN" dirty="0"/>
              <a:t>Example : x | y Does a "bitwise or". If the bit in both operands is zero, then the resulting bit is zero. otherwise it is 1.</a:t>
            </a:r>
          </a:p>
          <a:p>
            <a:endParaRPr lang="en-IN" dirty="0"/>
          </a:p>
          <a:p>
            <a:r>
              <a:rPr lang="en-IN" dirty="0"/>
              <a:t>2 | 5 will result in 7 because (010 |101 = 111) and 3 | 5 will also result in 7 because (011 | 101 = 111)</a:t>
            </a:r>
          </a:p>
          <a:p>
            <a:endParaRPr lang="en-IN" dirty="0"/>
          </a:p>
          <a:p>
            <a:r>
              <a:rPr lang="en-IN" dirty="0"/>
              <a:t>5. ~ (NOT) - The bitwise NOT, or complement, is a unary operation that performs logical negation on each bit, forming the ones' complement of the given binary value. Bits that are 0 become 1, and those that are 1 become 0.</a:t>
            </a:r>
          </a:p>
          <a:p>
            <a:endParaRPr lang="en-IN" dirty="0"/>
          </a:p>
          <a:p>
            <a:r>
              <a:rPr lang="en-IN" dirty="0"/>
              <a:t>Example : ~ Returns the complement of x . If the bit is 1 it will become zero and if the bit is zero it will become 1.</a:t>
            </a:r>
          </a:p>
          <a:p>
            <a:endParaRPr lang="en-IN" dirty="0"/>
          </a:p>
          <a:p>
            <a:r>
              <a:rPr lang="en-IN" dirty="0"/>
              <a:t>~5 will result in 2 because (~101 = 010) and ~2 will become 5 because (~010 = 101). This is true only for unsigned integers.</a:t>
            </a:r>
          </a:p>
          <a:p>
            <a:r>
              <a:rPr lang="en-IN" dirty="0"/>
              <a:t>6. ^ (Bitwise XOR) - If the comparison of two bits, being 1 if the two bits are different, and 0 if they are the same.</a:t>
            </a:r>
          </a:p>
          <a:p>
            <a:r>
              <a:rPr lang="en-IN" dirty="0"/>
              <a:t>Example: Does a "bitwise exclusive or". If the bit in in either operands is 1, but not in both, then the resultant bit will be 1. Otherwise it will be 0.</a:t>
            </a:r>
          </a:p>
          <a:p>
            <a:endParaRPr lang="en-IN" dirty="0"/>
          </a:p>
          <a:p>
            <a:r>
              <a:rPr lang="en-IN" dirty="0"/>
              <a:t>5 ^ 3 will result in 6 because (101 ^ 011 = 110)</a:t>
            </a:r>
          </a:p>
        </p:txBody>
      </p:sp>
    </p:spTree>
    <p:extLst>
      <p:ext uri="{BB962C8B-B14F-4D97-AF65-F5344CB8AC3E}">
        <p14:creationId xmlns:p14="http://schemas.microsoft.com/office/powerpoint/2010/main" val="1560114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1245</Words>
  <Application>Microsoft Office PowerPoint</Application>
  <PresentationFormat>Widescreen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Unit 1(Lesson10)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1(Lesson7)</dc:title>
  <dc:creator>DELL</dc:creator>
  <cp:lastModifiedBy>satyakumarchaudhary603@outlook.com</cp:lastModifiedBy>
  <cp:revision>45</cp:revision>
  <dcterms:created xsi:type="dcterms:W3CDTF">2022-09-02T03:42:29Z</dcterms:created>
  <dcterms:modified xsi:type="dcterms:W3CDTF">2023-03-24T16:09:41Z</dcterms:modified>
</cp:coreProperties>
</file>