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0B39-FA3E-3F5E-365F-C2DFF64E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7D23A-B020-D040-81B7-998ED1A5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BDFC-8C83-61F9-6353-7A2D961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0507-9A68-9773-0404-18460E64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52E8-A66A-8ABC-C63A-EF3F1D3B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C685-9824-E3C3-559D-6943CDC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4993C-ADF4-68AA-9013-AD299042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C06B-6157-18EA-1F59-544618D9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E857-0988-1701-B4DC-7B2A209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2951-BCA6-0E50-1097-B1F2ACEC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6DF72-693A-74CA-104D-2E3FCD0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9AB3-25E5-C28C-5611-27D7FEBB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46E1-E525-075A-3C46-2B9BCFBC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42AF-D11C-74F2-FCC0-1AC49C58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BD98D-8003-B97E-5C84-4F40C7FA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6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9F06-8007-7083-E0B9-153153AF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25BA-315F-556A-D0A9-FEB670F9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AC28-FC60-04E1-BB74-A3B056CF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616ED-D897-AC1A-4C85-3FEACBAC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C65D-D0ED-FB7B-74DC-9BF31D13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9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97A-519E-70D4-C45D-B3D20A9A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0DB5-AFB0-D26C-7BB6-8016E57E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0F97-385C-DAED-B451-170BBEBD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114C-BCD8-D98F-8C4D-20D7A9BE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30D5-5C5D-9B4E-1423-149D63D3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26E2-CBD7-72BA-7982-7E2CD9E2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E7C00-A9BC-463E-8380-5F76DC39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9538-B3B3-5B75-53D2-5A38D112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BB31-70AE-8528-17FA-07337C17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5CBA-E2EE-FFF7-C8A9-C501ECCD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50E9-4482-212D-E387-1D625F9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7633-66B5-3251-A291-4BBD2EA3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7A9C-B629-54EA-328D-8BBC0C6C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80D2-7FEA-BEAE-1BA9-643FD05E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A7172-0E66-9221-5553-4572814F7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56A2-74FF-46DE-A4AF-73B21CF36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449E2-3CC3-4409-210B-F0CDAF3E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8C448-FFA4-C3E5-7091-BD5C24D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47D91-5707-CBBA-018A-16260BFA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9169-43EC-B66B-5057-645B9B5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2EF97-E8A8-F715-215A-3AC70BC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935DA-DD85-515A-CC99-D9CDE2FB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F81E8-D6DC-DC3B-4BCB-3FA85FCB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A2ACF-4E8C-8065-C090-0E99FFEE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99AB1-C3FB-BF00-B078-F4A6F57B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A0F9-4E8B-4D73-524B-737C136A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5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162E-D323-36A1-85BC-D321126C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1F95-7C53-5799-0001-C0A333D6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CA5A5-613B-7F37-431B-35A45B08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561D4-B99D-1ECF-15BF-69D00B0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9C86-680A-961B-0807-E60683B8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05479-9FE0-2B2C-A151-37F4C51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3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3F04-D7B2-8B85-B305-9A74F61A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B21E3-642D-D2BD-E644-E1839CBA2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D3FD-E9D7-AFA6-41E3-E7A50AE8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76D8-BF96-E1E4-2034-28BCC10C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4A806-E3FD-B3EC-E95F-51388B67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5BB0-6B3B-AEFD-E4E8-5DDAA8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BB594-5CED-DFD4-4821-D68D5A6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3345E-874B-C813-F8AE-4E9C67CB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8C83-ED21-A7F7-10B1-44F16832F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0300-44EE-4994-9B81-1C642CFCD282}" type="datetimeFigureOut">
              <a:rPr lang="en-IN" smtClean="0"/>
              <a:t>22-11-2022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4EE5-B72B-EC91-0F30-508141980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3B3C-88D1-4C2D-F26D-F1A0F630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E92-5CF9-4421-BF0A-0FA9DABCF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090A-FD02-B10A-DE07-284464EC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2666"/>
          </a:xfrm>
        </p:spPr>
        <p:txBody>
          <a:bodyPr>
            <a:normAutofit/>
          </a:bodyPr>
          <a:lstStyle/>
          <a:p>
            <a:r>
              <a:rPr lang="en-US" sz="4000" dirty="0"/>
              <a:t>UNIT-1(Lesson 2)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B7999-1043-C026-AB1C-7643ED42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6" y="2341409"/>
            <a:ext cx="9144000" cy="1655762"/>
          </a:xfrm>
        </p:spPr>
        <p:txBody>
          <a:bodyPr/>
          <a:lstStyle/>
          <a:p>
            <a:r>
              <a:rPr lang="en-US" dirty="0"/>
              <a:t>Lists, Sets, Tuples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67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EC43-E830-EF74-964F-7839F7A91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487680"/>
            <a:ext cx="10866120" cy="568928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1" dirty="0"/>
              <a:t>Lists</a:t>
            </a:r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212529"/>
                </a:solidFill>
                <a:effectLst/>
              </a:rPr>
              <a:t>List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is a data type of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Python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used to store multiple values of different types of data at a time. List are represented with </a:t>
            </a:r>
            <a:r>
              <a:rPr lang="en-US" sz="1800" dirty="0"/>
              <a:t>[]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A list can be created by putting comma separated values between square brackets </a:t>
            </a:r>
            <a:r>
              <a:rPr lang="en-US" sz="1800" dirty="0"/>
              <a:t>[]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1800" dirty="0"/>
            </a:br>
            <a:r>
              <a:rPr lang="en-US" sz="1800" b="0" i="0" dirty="0">
                <a:solidFill>
                  <a:srgbClr val="212529"/>
                </a:solidFill>
                <a:effectLst/>
              </a:rPr>
              <a:t>The following program shows creation of two lists namely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list1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and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list2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:</a:t>
            </a:r>
          </a:p>
          <a:p>
            <a:pPr marL="0" indent="0" algn="l">
              <a:buNone/>
            </a:pPr>
            <a:endParaRPr lang="en-IN" sz="1800" b="0" i="1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FBC06-E86E-DF1D-F545-4FC97F5AE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356610"/>
            <a:ext cx="4111265" cy="1072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7B751-1210-75B3-8EED-33943CD63A62}"/>
              </a:ext>
            </a:extLst>
          </p:cNvPr>
          <p:cNvSpPr txBox="1"/>
          <p:nvPr/>
        </p:nvSpPr>
        <p:spPr>
          <a:xfrm>
            <a:off x="838198" y="3643336"/>
            <a:ext cx="98960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</a:rPr>
              <a:t>Values stored in the list are accessed using an</a:t>
            </a:r>
            <a:r>
              <a:rPr lang="en-US" b="1" i="0" dirty="0">
                <a:solidFill>
                  <a:srgbClr val="212529"/>
                </a:solidFill>
                <a:effectLst/>
              </a:rPr>
              <a:t> index</a:t>
            </a:r>
            <a:r>
              <a:rPr lang="en-US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</a:rPr>
              <a:t>Index range between </a:t>
            </a:r>
            <a:r>
              <a:rPr lang="en-US" dirty="0"/>
              <a:t>0 to n-1</a:t>
            </a:r>
            <a:r>
              <a:rPr lang="en-US" b="0" i="0" dirty="0">
                <a:solidFill>
                  <a:srgbClr val="212529"/>
                </a:solidFill>
                <a:effectLst/>
              </a:rPr>
              <a:t>, where </a:t>
            </a:r>
            <a:r>
              <a:rPr lang="en-US" dirty="0"/>
              <a:t>n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is the number of values in the list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529"/>
                </a:solidFill>
                <a:effectLst/>
              </a:rPr>
              <a:t>Python allows negative indexing for lists. The index of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-1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refers to the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last value of the list</a:t>
            </a:r>
            <a:r>
              <a:rPr lang="en-US" b="0" i="0" dirty="0">
                <a:solidFill>
                  <a:srgbClr val="212529"/>
                </a:solidFill>
                <a:effectLst/>
              </a:rPr>
              <a:t>,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-2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refers to the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second last value of the list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and so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89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4984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i="0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endParaRPr lang="en-US" sz="1800" b="1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212529"/>
                </a:solidFill>
                <a:effectLst/>
              </a:rPr>
              <a:t>Printing lists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: The lists can be printed using the in-built function 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print()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 as shown below.</a:t>
            </a:r>
            <a:br>
              <a:rPr lang="en-US" sz="1800" dirty="0"/>
            </a:b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473F7-B3F1-0B79-DC3E-22AD6CB2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1709944"/>
            <a:ext cx="6692347" cy="36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1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498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212529"/>
                </a:solidFill>
                <a:effectLst/>
              </a:rPr>
              <a:t>Sets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</a:rPr>
              <a:t>A </a:t>
            </a:r>
            <a:r>
              <a:rPr lang="en-US" sz="2000" b="1" dirty="0">
                <a:solidFill>
                  <a:srgbClr val="212529"/>
                </a:solidFill>
              </a:rPr>
              <a:t>set</a:t>
            </a:r>
            <a:r>
              <a:rPr lang="en-US" sz="2000" dirty="0">
                <a:solidFill>
                  <a:srgbClr val="212529"/>
                </a:solidFill>
              </a:rPr>
              <a:t> is a </a:t>
            </a:r>
            <a:r>
              <a:rPr lang="en-US" sz="2000" b="1" dirty="0">
                <a:solidFill>
                  <a:srgbClr val="212529"/>
                </a:solidFill>
              </a:rPr>
              <a:t>mutable data type </a:t>
            </a:r>
            <a:r>
              <a:rPr lang="en-US" sz="2000" dirty="0">
                <a:solidFill>
                  <a:srgbClr val="212529"/>
                </a:solidFill>
              </a:rPr>
              <a:t>that contains an unordered collection of items.</a:t>
            </a:r>
          </a:p>
          <a:p>
            <a:pPr marL="0" indent="0">
              <a:buNone/>
            </a:pPr>
            <a:endParaRPr lang="en-US" sz="20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12529"/>
                </a:solidFill>
              </a:rPr>
              <a:t>Every element in the set should be unique (no duplicates) and must be immutable (which cannot be changed). But the set itself is mutable. We can add or remove items / elements from it.</a:t>
            </a:r>
          </a:p>
          <a:p>
            <a:pPr marL="0" indent="0">
              <a:buNone/>
            </a:pPr>
            <a:endParaRPr lang="en-US" sz="20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212529"/>
                </a:solidFill>
              </a:rPr>
              <a:t>Example:   {1,2,3,4,”a”}</a:t>
            </a:r>
          </a:p>
          <a:p>
            <a:pPr marL="0" indent="0">
              <a:buNone/>
            </a:pPr>
            <a:endParaRPr lang="en-US" sz="2000" b="1" dirty="0">
              <a:solidFill>
                <a:srgbClr val="21252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212529"/>
                </a:solidFill>
              </a:rPr>
              <a:t>Dictionary is not mutable nor immutable.</a:t>
            </a:r>
          </a:p>
        </p:txBody>
      </p:sp>
    </p:spTree>
    <p:extLst>
      <p:ext uri="{BB962C8B-B14F-4D97-AF65-F5344CB8AC3E}">
        <p14:creationId xmlns:p14="http://schemas.microsoft.com/office/powerpoint/2010/main" val="409012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07CD-4BC5-48E2-0993-55F15B01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6"/>
            <a:ext cx="10515600" cy="6498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212529"/>
                </a:solidFill>
                <a:effectLst/>
              </a:rPr>
              <a:t>Tuples</a:t>
            </a:r>
          </a:p>
          <a:p>
            <a:pPr marL="0" indent="0">
              <a:buNone/>
            </a:pPr>
            <a:endParaRPr lang="en-US" b="1" i="1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A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tuple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is a data type similar to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list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</a:t>
            </a:r>
            <a:br>
              <a:rPr lang="en-US" sz="2000" b="0" i="0" dirty="0">
                <a:solidFill>
                  <a:srgbClr val="212529"/>
                </a:solidFill>
                <a:effectLst/>
              </a:rPr>
            </a:br>
            <a:endParaRPr lang="en-US" sz="2000" b="0" i="0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12529"/>
                </a:solidFill>
                <a:effectLst/>
              </a:rPr>
              <a:t>The major differences between the two are: Lists are enclosed in square brackets </a:t>
            </a:r>
            <a:r>
              <a:rPr lang="en-US" sz="2000" dirty="0"/>
              <a:t>[]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and their elements and size can be changed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(mutable)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, while tuples are enclosed in parentheses </a:t>
            </a:r>
            <a:r>
              <a:rPr lang="en-US" sz="2000" dirty="0"/>
              <a:t>()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 and their elements cannot be changed </a:t>
            </a:r>
            <a:r>
              <a:rPr lang="en-US" sz="2000" b="1" i="0" dirty="0">
                <a:solidFill>
                  <a:srgbClr val="212529"/>
                </a:solidFill>
                <a:effectLst/>
              </a:rPr>
              <a:t>(immutable)</a:t>
            </a:r>
            <a:r>
              <a:rPr lang="en-US" sz="2000" b="0" i="0" dirty="0">
                <a:solidFill>
                  <a:srgbClr val="212529"/>
                </a:solidFill>
                <a:effectLst/>
              </a:rPr>
              <a:t>.</a:t>
            </a:r>
            <a:endParaRPr lang="en-US" sz="20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12529"/>
                </a:solidFill>
              </a:rPr>
              <a:t>Example:   (1,2,3,4,”a”)</a:t>
            </a:r>
          </a:p>
        </p:txBody>
      </p:sp>
    </p:spTree>
    <p:extLst>
      <p:ext uri="{BB962C8B-B14F-4D97-AF65-F5344CB8AC3E}">
        <p14:creationId xmlns:p14="http://schemas.microsoft.com/office/powerpoint/2010/main" val="202676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285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UNIT-1(Lesson 2)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UNIT-1(Lesson 2)</dc:title>
  <dc:creator>Salil Batra</dc:creator>
  <cp:lastModifiedBy>satyakumarchaudhary603@outlook.com</cp:lastModifiedBy>
  <cp:revision>21</cp:revision>
  <dcterms:created xsi:type="dcterms:W3CDTF">2022-08-31T08:49:22Z</dcterms:created>
  <dcterms:modified xsi:type="dcterms:W3CDTF">2022-11-22T16:26:10Z</dcterms:modified>
</cp:coreProperties>
</file>