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6" r:id="rId2"/>
    <p:sldId id="267" r:id="rId3"/>
    <p:sldId id="268" r:id="rId4"/>
    <p:sldId id="269" r:id="rId5"/>
    <p:sldId id="270" r:id="rId6"/>
    <p:sldId id="279" r:id="rId7"/>
    <p:sldId id="271" r:id="rId8"/>
    <p:sldId id="274" r:id="rId9"/>
    <p:sldId id="275" r:id="rId10"/>
    <p:sldId id="325" r:id="rId11"/>
    <p:sldId id="326" r:id="rId12"/>
    <p:sldId id="276" r:id="rId13"/>
    <p:sldId id="277"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60E5F-EF4F-4079-8D4B-3D41D11EF88D}" type="datetimeFigureOut">
              <a:rPr lang="en-IN" smtClean="0"/>
              <a:t>16-12-2022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9D0F-C0D9-4D22-89BD-7B4DC01FC45F}" type="slidenum">
              <a:rPr lang="en-IN" smtClean="0"/>
              <a:t>‹#›</a:t>
            </a:fld>
            <a:endParaRPr lang="en-IN"/>
          </a:p>
        </p:txBody>
      </p:sp>
    </p:spTree>
    <p:extLst>
      <p:ext uri="{BB962C8B-B14F-4D97-AF65-F5344CB8AC3E}">
        <p14:creationId xmlns:p14="http://schemas.microsoft.com/office/powerpoint/2010/main" val="2843620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B</a:t>
            </a:r>
            <a:endParaRPr lang="en-IN" dirty="0"/>
          </a:p>
        </p:txBody>
      </p:sp>
      <p:sp>
        <p:nvSpPr>
          <p:cNvPr id="4" name="Slide Number Placeholder 3"/>
          <p:cNvSpPr>
            <a:spLocks noGrp="1"/>
          </p:cNvSpPr>
          <p:nvPr>
            <p:ph type="sldNum" sz="quarter" idx="5"/>
          </p:nvPr>
        </p:nvSpPr>
        <p:spPr/>
        <p:txBody>
          <a:bodyPr/>
          <a:lstStyle/>
          <a:p>
            <a:pPr>
              <a:defRPr/>
            </a:pPr>
            <a:fld id="{ADF37481-A237-4C72-81F7-AAEAC62384E4}" type="slidenum">
              <a:rPr lang="en-GB" altLang="en-US" smtClean="0"/>
              <a:pPr>
                <a:defRPr/>
              </a:pPr>
              <a:t>10</a:t>
            </a:fld>
            <a:endParaRPr lang="en-GB" altLang="en-US"/>
          </a:p>
        </p:txBody>
      </p:sp>
    </p:spTree>
    <p:extLst>
      <p:ext uri="{BB962C8B-B14F-4D97-AF65-F5344CB8AC3E}">
        <p14:creationId xmlns:p14="http://schemas.microsoft.com/office/powerpoint/2010/main" val="3437947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B</a:t>
            </a:r>
            <a:endParaRPr lang="en-IN" dirty="0"/>
          </a:p>
        </p:txBody>
      </p:sp>
      <p:sp>
        <p:nvSpPr>
          <p:cNvPr id="4" name="Slide Number Placeholder 3"/>
          <p:cNvSpPr>
            <a:spLocks noGrp="1"/>
          </p:cNvSpPr>
          <p:nvPr>
            <p:ph type="sldNum" sz="quarter" idx="5"/>
          </p:nvPr>
        </p:nvSpPr>
        <p:spPr/>
        <p:txBody>
          <a:bodyPr/>
          <a:lstStyle/>
          <a:p>
            <a:pPr>
              <a:defRPr/>
            </a:pPr>
            <a:fld id="{ADF37481-A237-4C72-81F7-AAEAC62384E4}" type="slidenum">
              <a:rPr lang="en-GB" altLang="en-US" smtClean="0"/>
              <a:pPr>
                <a:defRPr/>
              </a:pPr>
              <a:t>11</a:t>
            </a:fld>
            <a:endParaRPr lang="en-GB" altLang="en-US"/>
          </a:p>
        </p:txBody>
      </p:sp>
    </p:spTree>
    <p:extLst>
      <p:ext uri="{BB962C8B-B14F-4D97-AF65-F5344CB8AC3E}">
        <p14:creationId xmlns:p14="http://schemas.microsoft.com/office/powerpoint/2010/main" val="356151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0B39-FA3E-3F5E-365F-C2DFF64E5B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47D23A-B020-D040-81B7-998ED1A584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B4BDFC-8C83-61F9-6353-7A2D96165190}"/>
              </a:ext>
            </a:extLst>
          </p:cNvPr>
          <p:cNvSpPr>
            <a:spLocks noGrp="1"/>
          </p:cNvSpPr>
          <p:nvPr>
            <p:ph type="dt" sz="half" idx="10"/>
          </p:nvPr>
        </p:nvSpPr>
        <p:spPr/>
        <p:txBody>
          <a:bodyPr/>
          <a:lstStyle/>
          <a:p>
            <a:fld id="{D7FC0300-44EE-4994-9B81-1C642CFCD282}" type="datetimeFigureOut">
              <a:rPr lang="en-IN" smtClean="0"/>
              <a:t>16-12-2022</a:t>
            </a:fld>
            <a:endParaRPr lang="en-IN"/>
          </a:p>
        </p:txBody>
      </p:sp>
      <p:sp>
        <p:nvSpPr>
          <p:cNvPr id="5" name="Footer Placeholder 4">
            <a:extLst>
              <a:ext uri="{FF2B5EF4-FFF2-40B4-BE49-F238E27FC236}">
                <a16:creationId xmlns:a16="http://schemas.microsoft.com/office/drawing/2014/main" id="{4D9E0507-9A68-9773-0404-18460E6440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952E8-A66A-8ABC-C63A-EF3F1D3BEB0E}"/>
              </a:ext>
            </a:extLst>
          </p:cNvPr>
          <p:cNvSpPr>
            <a:spLocks noGrp="1"/>
          </p:cNvSpPr>
          <p:nvPr>
            <p:ph type="sldNum" sz="quarter" idx="12"/>
          </p:nvPr>
        </p:nvSpPr>
        <p:spPr/>
        <p:txBody>
          <a:bodyPr/>
          <a:lstStyle/>
          <a:p>
            <a:fld id="{8959EE92-5CF9-4421-BF0A-0FA9DABCF261}" type="slidenum">
              <a:rPr lang="en-IN" smtClean="0"/>
              <a:t>‹#›</a:t>
            </a:fld>
            <a:endParaRPr lang="en-IN"/>
          </a:p>
        </p:txBody>
      </p:sp>
    </p:spTree>
    <p:extLst>
      <p:ext uri="{BB962C8B-B14F-4D97-AF65-F5344CB8AC3E}">
        <p14:creationId xmlns:p14="http://schemas.microsoft.com/office/powerpoint/2010/main" val="335107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C685-9824-E3C3-559D-6943CDC709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34993C-ADF4-68AA-9013-AD29904288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B3C06B-6157-18EA-1F59-544618D99F5F}"/>
              </a:ext>
            </a:extLst>
          </p:cNvPr>
          <p:cNvSpPr>
            <a:spLocks noGrp="1"/>
          </p:cNvSpPr>
          <p:nvPr>
            <p:ph type="dt" sz="half" idx="10"/>
          </p:nvPr>
        </p:nvSpPr>
        <p:spPr/>
        <p:txBody>
          <a:bodyPr/>
          <a:lstStyle/>
          <a:p>
            <a:fld id="{D7FC0300-44EE-4994-9B81-1C642CFCD282}" type="datetimeFigureOut">
              <a:rPr lang="en-IN" smtClean="0"/>
              <a:t>16-12-2022</a:t>
            </a:fld>
            <a:endParaRPr lang="en-IN"/>
          </a:p>
        </p:txBody>
      </p:sp>
      <p:sp>
        <p:nvSpPr>
          <p:cNvPr id="5" name="Footer Placeholder 4">
            <a:extLst>
              <a:ext uri="{FF2B5EF4-FFF2-40B4-BE49-F238E27FC236}">
                <a16:creationId xmlns:a16="http://schemas.microsoft.com/office/drawing/2014/main" id="{F1ECE857-0988-1701-B4DC-7B2A209A6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52951-BCA6-0E50-1097-B1F2ACEC030E}"/>
              </a:ext>
            </a:extLst>
          </p:cNvPr>
          <p:cNvSpPr>
            <a:spLocks noGrp="1"/>
          </p:cNvSpPr>
          <p:nvPr>
            <p:ph type="sldNum" sz="quarter" idx="12"/>
          </p:nvPr>
        </p:nvSpPr>
        <p:spPr/>
        <p:txBody>
          <a:bodyPr/>
          <a:lstStyle/>
          <a:p>
            <a:fld id="{8959EE92-5CF9-4421-BF0A-0FA9DABCF261}" type="slidenum">
              <a:rPr lang="en-IN" smtClean="0"/>
              <a:t>‹#›</a:t>
            </a:fld>
            <a:endParaRPr lang="en-IN"/>
          </a:p>
        </p:txBody>
      </p:sp>
    </p:spTree>
    <p:extLst>
      <p:ext uri="{BB962C8B-B14F-4D97-AF65-F5344CB8AC3E}">
        <p14:creationId xmlns:p14="http://schemas.microsoft.com/office/powerpoint/2010/main" val="183325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A6DF72-693A-74CA-104D-2E3FCD0783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E69AB3-25E5-C28C-5611-27D7FEBBB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BB46E1-E525-075A-3C46-2B9BCFBCBA21}"/>
              </a:ext>
            </a:extLst>
          </p:cNvPr>
          <p:cNvSpPr>
            <a:spLocks noGrp="1"/>
          </p:cNvSpPr>
          <p:nvPr>
            <p:ph type="dt" sz="half" idx="10"/>
          </p:nvPr>
        </p:nvSpPr>
        <p:spPr/>
        <p:txBody>
          <a:bodyPr/>
          <a:lstStyle/>
          <a:p>
            <a:fld id="{D7FC0300-44EE-4994-9B81-1C642CFCD282}" type="datetimeFigureOut">
              <a:rPr lang="en-IN" smtClean="0"/>
              <a:t>16-12-2022</a:t>
            </a:fld>
            <a:endParaRPr lang="en-IN"/>
          </a:p>
        </p:txBody>
      </p:sp>
      <p:sp>
        <p:nvSpPr>
          <p:cNvPr id="5" name="Footer Placeholder 4">
            <a:extLst>
              <a:ext uri="{FF2B5EF4-FFF2-40B4-BE49-F238E27FC236}">
                <a16:creationId xmlns:a16="http://schemas.microsoft.com/office/drawing/2014/main" id="{C1C842AF-D11C-74F2-FCC0-1AC49C58CC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2BD98D-8003-B97E-5C84-4F40C7FA8BE4}"/>
              </a:ext>
            </a:extLst>
          </p:cNvPr>
          <p:cNvSpPr>
            <a:spLocks noGrp="1"/>
          </p:cNvSpPr>
          <p:nvPr>
            <p:ph type="sldNum" sz="quarter" idx="12"/>
          </p:nvPr>
        </p:nvSpPr>
        <p:spPr/>
        <p:txBody>
          <a:bodyPr/>
          <a:lstStyle/>
          <a:p>
            <a:fld id="{8959EE92-5CF9-4421-BF0A-0FA9DABCF261}" type="slidenum">
              <a:rPr lang="en-IN" smtClean="0"/>
              <a:t>‹#›</a:t>
            </a:fld>
            <a:endParaRPr lang="en-IN"/>
          </a:p>
        </p:txBody>
      </p:sp>
    </p:spTree>
    <p:extLst>
      <p:ext uri="{BB962C8B-B14F-4D97-AF65-F5344CB8AC3E}">
        <p14:creationId xmlns:p14="http://schemas.microsoft.com/office/powerpoint/2010/main" val="371726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A9F06-8007-7083-E0B9-153153AFA2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CE25BA-315F-556A-D0A9-FEB670F91D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2AC28-FC60-04E1-BB74-A3B056CFC50A}"/>
              </a:ext>
            </a:extLst>
          </p:cNvPr>
          <p:cNvSpPr>
            <a:spLocks noGrp="1"/>
          </p:cNvSpPr>
          <p:nvPr>
            <p:ph type="dt" sz="half" idx="10"/>
          </p:nvPr>
        </p:nvSpPr>
        <p:spPr/>
        <p:txBody>
          <a:bodyPr/>
          <a:lstStyle/>
          <a:p>
            <a:fld id="{D7FC0300-44EE-4994-9B81-1C642CFCD282}" type="datetimeFigureOut">
              <a:rPr lang="en-IN" smtClean="0"/>
              <a:t>16-12-2022</a:t>
            </a:fld>
            <a:endParaRPr lang="en-IN"/>
          </a:p>
        </p:txBody>
      </p:sp>
      <p:sp>
        <p:nvSpPr>
          <p:cNvPr id="5" name="Footer Placeholder 4">
            <a:extLst>
              <a:ext uri="{FF2B5EF4-FFF2-40B4-BE49-F238E27FC236}">
                <a16:creationId xmlns:a16="http://schemas.microsoft.com/office/drawing/2014/main" id="{DD5616ED-D897-AC1A-4C85-3FEACBACE1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10C65D-D0ED-FB7B-74DC-9BF31D13D436}"/>
              </a:ext>
            </a:extLst>
          </p:cNvPr>
          <p:cNvSpPr>
            <a:spLocks noGrp="1"/>
          </p:cNvSpPr>
          <p:nvPr>
            <p:ph type="sldNum" sz="quarter" idx="12"/>
          </p:nvPr>
        </p:nvSpPr>
        <p:spPr/>
        <p:txBody>
          <a:bodyPr/>
          <a:lstStyle/>
          <a:p>
            <a:fld id="{8959EE92-5CF9-4421-BF0A-0FA9DABCF261}" type="slidenum">
              <a:rPr lang="en-IN" smtClean="0"/>
              <a:t>‹#›</a:t>
            </a:fld>
            <a:endParaRPr lang="en-IN"/>
          </a:p>
        </p:txBody>
      </p:sp>
    </p:spTree>
    <p:extLst>
      <p:ext uri="{BB962C8B-B14F-4D97-AF65-F5344CB8AC3E}">
        <p14:creationId xmlns:p14="http://schemas.microsoft.com/office/powerpoint/2010/main" val="381609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697A-519E-70D4-C45D-B3D20A9A4B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D70DB5-AFB0-D26C-7BB6-8016E57E7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70F97-385C-DAED-B451-170BBEBD7DE1}"/>
              </a:ext>
            </a:extLst>
          </p:cNvPr>
          <p:cNvSpPr>
            <a:spLocks noGrp="1"/>
          </p:cNvSpPr>
          <p:nvPr>
            <p:ph type="dt" sz="half" idx="10"/>
          </p:nvPr>
        </p:nvSpPr>
        <p:spPr/>
        <p:txBody>
          <a:bodyPr/>
          <a:lstStyle/>
          <a:p>
            <a:fld id="{D7FC0300-44EE-4994-9B81-1C642CFCD282}" type="datetimeFigureOut">
              <a:rPr lang="en-IN" smtClean="0"/>
              <a:t>16-12-2022</a:t>
            </a:fld>
            <a:endParaRPr lang="en-IN"/>
          </a:p>
        </p:txBody>
      </p:sp>
      <p:sp>
        <p:nvSpPr>
          <p:cNvPr id="5" name="Footer Placeholder 4">
            <a:extLst>
              <a:ext uri="{FF2B5EF4-FFF2-40B4-BE49-F238E27FC236}">
                <a16:creationId xmlns:a16="http://schemas.microsoft.com/office/drawing/2014/main" id="{02B6114C-BCD8-D98F-8C4D-20D7A9BE8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230D5-5C5D-9B4E-1423-149D63D36CEF}"/>
              </a:ext>
            </a:extLst>
          </p:cNvPr>
          <p:cNvSpPr>
            <a:spLocks noGrp="1"/>
          </p:cNvSpPr>
          <p:nvPr>
            <p:ph type="sldNum" sz="quarter" idx="12"/>
          </p:nvPr>
        </p:nvSpPr>
        <p:spPr/>
        <p:txBody>
          <a:bodyPr/>
          <a:lstStyle/>
          <a:p>
            <a:fld id="{8959EE92-5CF9-4421-BF0A-0FA9DABCF261}" type="slidenum">
              <a:rPr lang="en-IN" smtClean="0"/>
              <a:t>‹#›</a:t>
            </a:fld>
            <a:endParaRPr lang="en-IN"/>
          </a:p>
        </p:txBody>
      </p:sp>
    </p:spTree>
    <p:extLst>
      <p:ext uri="{BB962C8B-B14F-4D97-AF65-F5344CB8AC3E}">
        <p14:creationId xmlns:p14="http://schemas.microsoft.com/office/powerpoint/2010/main" val="163157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26E2-CBD7-72BA-7982-7E2CD9E28B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0E7C00-A9BC-463E-8380-5F76DC39E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449538-B3B3-5B75-53D2-5A38D1124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9EBB31-70AE-8528-17FA-07337C17C429}"/>
              </a:ext>
            </a:extLst>
          </p:cNvPr>
          <p:cNvSpPr>
            <a:spLocks noGrp="1"/>
          </p:cNvSpPr>
          <p:nvPr>
            <p:ph type="dt" sz="half" idx="10"/>
          </p:nvPr>
        </p:nvSpPr>
        <p:spPr/>
        <p:txBody>
          <a:bodyPr/>
          <a:lstStyle/>
          <a:p>
            <a:fld id="{D7FC0300-44EE-4994-9B81-1C642CFCD282}" type="datetimeFigureOut">
              <a:rPr lang="en-IN" smtClean="0"/>
              <a:t>16-12-2022</a:t>
            </a:fld>
            <a:endParaRPr lang="en-IN"/>
          </a:p>
        </p:txBody>
      </p:sp>
      <p:sp>
        <p:nvSpPr>
          <p:cNvPr id="6" name="Footer Placeholder 5">
            <a:extLst>
              <a:ext uri="{FF2B5EF4-FFF2-40B4-BE49-F238E27FC236}">
                <a16:creationId xmlns:a16="http://schemas.microsoft.com/office/drawing/2014/main" id="{233F5CBA-E2EE-FFF7-C8A9-C501ECCD4F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2650E9-4482-212D-E387-1D625F9A7810}"/>
              </a:ext>
            </a:extLst>
          </p:cNvPr>
          <p:cNvSpPr>
            <a:spLocks noGrp="1"/>
          </p:cNvSpPr>
          <p:nvPr>
            <p:ph type="sldNum" sz="quarter" idx="12"/>
          </p:nvPr>
        </p:nvSpPr>
        <p:spPr/>
        <p:txBody>
          <a:bodyPr/>
          <a:lstStyle/>
          <a:p>
            <a:fld id="{8959EE92-5CF9-4421-BF0A-0FA9DABCF261}" type="slidenum">
              <a:rPr lang="en-IN" smtClean="0"/>
              <a:t>‹#›</a:t>
            </a:fld>
            <a:endParaRPr lang="en-IN"/>
          </a:p>
        </p:txBody>
      </p:sp>
    </p:spTree>
    <p:extLst>
      <p:ext uri="{BB962C8B-B14F-4D97-AF65-F5344CB8AC3E}">
        <p14:creationId xmlns:p14="http://schemas.microsoft.com/office/powerpoint/2010/main" val="415682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7633-66B5-3251-A291-4BBD2EA372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647A9C-B629-54EA-328D-8BBC0C6CC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C180D2-7FEA-BEAE-1BA9-643FD05EDA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6A7172-0E66-9221-5553-4572814F7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6D56A2-74FF-46DE-A4AF-73B21CF36F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A449E2-3CC3-4409-210B-F0CDAF3E2702}"/>
              </a:ext>
            </a:extLst>
          </p:cNvPr>
          <p:cNvSpPr>
            <a:spLocks noGrp="1"/>
          </p:cNvSpPr>
          <p:nvPr>
            <p:ph type="dt" sz="half" idx="10"/>
          </p:nvPr>
        </p:nvSpPr>
        <p:spPr/>
        <p:txBody>
          <a:bodyPr/>
          <a:lstStyle/>
          <a:p>
            <a:fld id="{D7FC0300-44EE-4994-9B81-1C642CFCD282}" type="datetimeFigureOut">
              <a:rPr lang="en-IN" smtClean="0"/>
              <a:t>16-12-2022</a:t>
            </a:fld>
            <a:endParaRPr lang="en-IN"/>
          </a:p>
        </p:txBody>
      </p:sp>
      <p:sp>
        <p:nvSpPr>
          <p:cNvPr id="8" name="Footer Placeholder 7">
            <a:extLst>
              <a:ext uri="{FF2B5EF4-FFF2-40B4-BE49-F238E27FC236}">
                <a16:creationId xmlns:a16="http://schemas.microsoft.com/office/drawing/2014/main" id="{0A38C448-FFA4-C3E5-7091-BD5C24DACC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D47D91-5707-CBBA-018A-16260BFAB09A}"/>
              </a:ext>
            </a:extLst>
          </p:cNvPr>
          <p:cNvSpPr>
            <a:spLocks noGrp="1"/>
          </p:cNvSpPr>
          <p:nvPr>
            <p:ph type="sldNum" sz="quarter" idx="12"/>
          </p:nvPr>
        </p:nvSpPr>
        <p:spPr/>
        <p:txBody>
          <a:bodyPr/>
          <a:lstStyle/>
          <a:p>
            <a:fld id="{8959EE92-5CF9-4421-BF0A-0FA9DABCF261}" type="slidenum">
              <a:rPr lang="en-IN" smtClean="0"/>
              <a:t>‹#›</a:t>
            </a:fld>
            <a:endParaRPr lang="en-IN"/>
          </a:p>
        </p:txBody>
      </p:sp>
    </p:spTree>
    <p:extLst>
      <p:ext uri="{BB962C8B-B14F-4D97-AF65-F5344CB8AC3E}">
        <p14:creationId xmlns:p14="http://schemas.microsoft.com/office/powerpoint/2010/main" val="305154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C9169-43EC-B66B-5057-645B9B59D2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62EF97-E8A8-F715-215A-3AC70BC22F18}"/>
              </a:ext>
            </a:extLst>
          </p:cNvPr>
          <p:cNvSpPr>
            <a:spLocks noGrp="1"/>
          </p:cNvSpPr>
          <p:nvPr>
            <p:ph type="dt" sz="half" idx="10"/>
          </p:nvPr>
        </p:nvSpPr>
        <p:spPr/>
        <p:txBody>
          <a:bodyPr/>
          <a:lstStyle/>
          <a:p>
            <a:fld id="{D7FC0300-44EE-4994-9B81-1C642CFCD282}" type="datetimeFigureOut">
              <a:rPr lang="en-IN" smtClean="0"/>
              <a:t>16-12-2022</a:t>
            </a:fld>
            <a:endParaRPr lang="en-IN"/>
          </a:p>
        </p:txBody>
      </p:sp>
      <p:sp>
        <p:nvSpPr>
          <p:cNvPr id="4" name="Footer Placeholder 3">
            <a:extLst>
              <a:ext uri="{FF2B5EF4-FFF2-40B4-BE49-F238E27FC236}">
                <a16:creationId xmlns:a16="http://schemas.microsoft.com/office/drawing/2014/main" id="{6A3935DA-DD85-515A-CC99-D9CDE2FBD7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1F81E8-D6DC-DC3B-4BCB-3FA85FCBEB9D}"/>
              </a:ext>
            </a:extLst>
          </p:cNvPr>
          <p:cNvSpPr>
            <a:spLocks noGrp="1"/>
          </p:cNvSpPr>
          <p:nvPr>
            <p:ph type="sldNum" sz="quarter" idx="12"/>
          </p:nvPr>
        </p:nvSpPr>
        <p:spPr/>
        <p:txBody>
          <a:bodyPr/>
          <a:lstStyle/>
          <a:p>
            <a:fld id="{8959EE92-5CF9-4421-BF0A-0FA9DABCF261}" type="slidenum">
              <a:rPr lang="en-IN" smtClean="0"/>
              <a:t>‹#›</a:t>
            </a:fld>
            <a:endParaRPr lang="en-IN"/>
          </a:p>
        </p:txBody>
      </p:sp>
    </p:spTree>
    <p:extLst>
      <p:ext uri="{BB962C8B-B14F-4D97-AF65-F5344CB8AC3E}">
        <p14:creationId xmlns:p14="http://schemas.microsoft.com/office/powerpoint/2010/main" val="255712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A2ACF-4E8C-8065-C090-0E99FFEE1CA8}"/>
              </a:ext>
            </a:extLst>
          </p:cNvPr>
          <p:cNvSpPr>
            <a:spLocks noGrp="1"/>
          </p:cNvSpPr>
          <p:nvPr>
            <p:ph type="dt" sz="half" idx="10"/>
          </p:nvPr>
        </p:nvSpPr>
        <p:spPr/>
        <p:txBody>
          <a:bodyPr/>
          <a:lstStyle/>
          <a:p>
            <a:fld id="{D7FC0300-44EE-4994-9B81-1C642CFCD282}" type="datetimeFigureOut">
              <a:rPr lang="en-IN" smtClean="0"/>
              <a:t>16-12-2022</a:t>
            </a:fld>
            <a:endParaRPr lang="en-IN"/>
          </a:p>
        </p:txBody>
      </p:sp>
      <p:sp>
        <p:nvSpPr>
          <p:cNvPr id="3" name="Footer Placeholder 2">
            <a:extLst>
              <a:ext uri="{FF2B5EF4-FFF2-40B4-BE49-F238E27FC236}">
                <a16:creationId xmlns:a16="http://schemas.microsoft.com/office/drawing/2014/main" id="{46099AB1-C3FB-BF00-B078-F4A6F57B7B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F3A0F9-4E8B-4D73-524B-737C136A2038}"/>
              </a:ext>
            </a:extLst>
          </p:cNvPr>
          <p:cNvSpPr>
            <a:spLocks noGrp="1"/>
          </p:cNvSpPr>
          <p:nvPr>
            <p:ph type="sldNum" sz="quarter" idx="12"/>
          </p:nvPr>
        </p:nvSpPr>
        <p:spPr/>
        <p:txBody>
          <a:bodyPr/>
          <a:lstStyle/>
          <a:p>
            <a:fld id="{8959EE92-5CF9-4421-BF0A-0FA9DABCF261}" type="slidenum">
              <a:rPr lang="en-IN" smtClean="0"/>
              <a:t>‹#›</a:t>
            </a:fld>
            <a:endParaRPr lang="en-IN"/>
          </a:p>
        </p:txBody>
      </p:sp>
    </p:spTree>
    <p:extLst>
      <p:ext uri="{BB962C8B-B14F-4D97-AF65-F5344CB8AC3E}">
        <p14:creationId xmlns:p14="http://schemas.microsoft.com/office/powerpoint/2010/main" val="245035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162E-D323-36A1-85BC-D321126CB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361F95-7C53-5799-0001-C0A333D6B8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6CA5A5-613B-7F37-431B-35A45B08A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561D4-B99D-1ECF-15BF-69D00B09F172}"/>
              </a:ext>
            </a:extLst>
          </p:cNvPr>
          <p:cNvSpPr>
            <a:spLocks noGrp="1"/>
          </p:cNvSpPr>
          <p:nvPr>
            <p:ph type="dt" sz="half" idx="10"/>
          </p:nvPr>
        </p:nvSpPr>
        <p:spPr/>
        <p:txBody>
          <a:bodyPr/>
          <a:lstStyle/>
          <a:p>
            <a:fld id="{D7FC0300-44EE-4994-9B81-1C642CFCD282}" type="datetimeFigureOut">
              <a:rPr lang="en-IN" smtClean="0"/>
              <a:t>16-12-2022</a:t>
            </a:fld>
            <a:endParaRPr lang="en-IN"/>
          </a:p>
        </p:txBody>
      </p:sp>
      <p:sp>
        <p:nvSpPr>
          <p:cNvPr id="6" name="Footer Placeholder 5">
            <a:extLst>
              <a:ext uri="{FF2B5EF4-FFF2-40B4-BE49-F238E27FC236}">
                <a16:creationId xmlns:a16="http://schemas.microsoft.com/office/drawing/2014/main" id="{CC779C86-680A-961B-0807-E60683B870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605479-9FE0-2B2C-A151-37F4C5120D0B}"/>
              </a:ext>
            </a:extLst>
          </p:cNvPr>
          <p:cNvSpPr>
            <a:spLocks noGrp="1"/>
          </p:cNvSpPr>
          <p:nvPr>
            <p:ph type="sldNum" sz="quarter" idx="12"/>
          </p:nvPr>
        </p:nvSpPr>
        <p:spPr/>
        <p:txBody>
          <a:bodyPr/>
          <a:lstStyle/>
          <a:p>
            <a:fld id="{8959EE92-5CF9-4421-BF0A-0FA9DABCF261}" type="slidenum">
              <a:rPr lang="en-IN" smtClean="0"/>
              <a:t>‹#›</a:t>
            </a:fld>
            <a:endParaRPr lang="en-IN"/>
          </a:p>
        </p:txBody>
      </p:sp>
    </p:spTree>
    <p:extLst>
      <p:ext uri="{BB962C8B-B14F-4D97-AF65-F5344CB8AC3E}">
        <p14:creationId xmlns:p14="http://schemas.microsoft.com/office/powerpoint/2010/main" val="351834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3F04-D7B2-8B85-B305-9A74F61A0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2B21E3-642D-D2BD-E644-E1839CBA2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5BD3FD-E9D7-AFA6-41E3-E7A50AE8E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976D8-BF96-E1E4-2034-28BCC10C762C}"/>
              </a:ext>
            </a:extLst>
          </p:cNvPr>
          <p:cNvSpPr>
            <a:spLocks noGrp="1"/>
          </p:cNvSpPr>
          <p:nvPr>
            <p:ph type="dt" sz="half" idx="10"/>
          </p:nvPr>
        </p:nvSpPr>
        <p:spPr/>
        <p:txBody>
          <a:bodyPr/>
          <a:lstStyle/>
          <a:p>
            <a:fld id="{D7FC0300-44EE-4994-9B81-1C642CFCD282}" type="datetimeFigureOut">
              <a:rPr lang="en-IN" smtClean="0"/>
              <a:t>16-12-2022</a:t>
            </a:fld>
            <a:endParaRPr lang="en-IN"/>
          </a:p>
        </p:txBody>
      </p:sp>
      <p:sp>
        <p:nvSpPr>
          <p:cNvPr id="6" name="Footer Placeholder 5">
            <a:extLst>
              <a:ext uri="{FF2B5EF4-FFF2-40B4-BE49-F238E27FC236}">
                <a16:creationId xmlns:a16="http://schemas.microsoft.com/office/drawing/2014/main" id="{56D4A806-E3FD-B3EC-E95F-51388B6743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A25BB0-6B3B-AEFD-E4E8-5DDAA80DC6E2}"/>
              </a:ext>
            </a:extLst>
          </p:cNvPr>
          <p:cNvSpPr>
            <a:spLocks noGrp="1"/>
          </p:cNvSpPr>
          <p:nvPr>
            <p:ph type="sldNum" sz="quarter" idx="12"/>
          </p:nvPr>
        </p:nvSpPr>
        <p:spPr/>
        <p:txBody>
          <a:bodyPr/>
          <a:lstStyle/>
          <a:p>
            <a:fld id="{8959EE92-5CF9-4421-BF0A-0FA9DABCF261}" type="slidenum">
              <a:rPr lang="en-IN" smtClean="0"/>
              <a:t>‹#›</a:t>
            </a:fld>
            <a:endParaRPr lang="en-IN"/>
          </a:p>
        </p:txBody>
      </p:sp>
    </p:spTree>
    <p:extLst>
      <p:ext uri="{BB962C8B-B14F-4D97-AF65-F5344CB8AC3E}">
        <p14:creationId xmlns:p14="http://schemas.microsoft.com/office/powerpoint/2010/main" val="285693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BB594-5CED-DFD4-4821-D68D5A637C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43345E-874B-C813-F8AE-4E9C67CB8C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5E8C83-ED21-A7F7-10B1-44F16832F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C0300-44EE-4994-9B81-1C642CFCD282}" type="datetimeFigureOut">
              <a:rPr lang="en-IN" smtClean="0"/>
              <a:t>16-12-2022</a:t>
            </a:fld>
            <a:endParaRPr lang="en-IN"/>
          </a:p>
        </p:txBody>
      </p:sp>
      <p:sp>
        <p:nvSpPr>
          <p:cNvPr id="5" name="Footer Placeholder 4">
            <a:extLst>
              <a:ext uri="{FF2B5EF4-FFF2-40B4-BE49-F238E27FC236}">
                <a16:creationId xmlns:a16="http://schemas.microsoft.com/office/drawing/2014/main" id="{EC224EE5-B72B-EC91-0F30-508141980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2B3B3C-88D1-4C2D-F26D-F1A0F630C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9EE92-5CF9-4421-BF0A-0FA9DABCF261}" type="slidenum">
              <a:rPr lang="en-IN" smtClean="0"/>
              <a:t>‹#›</a:t>
            </a:fld>
            <a:endParaRPr lang="en-IN"/>
          </a:p>
        </p:txBody>
      </p:sp>
    </p:spTree>
    <p:extLst>
      <p:ext uri="{BB962C8B-B14F-4D97-AF65-F5344CB8AC3E}">
        <p14:creationId xmlns:p14="http://schemas.microsoft.com/office/powerpoint/2010/main" val="2992414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F1199-5042-BF8D-4BD8-B1C36A0E3EF6}"/>
              </a:ext>
            </a:extLst>
          </p:cNvPr>
          <p:cNvSpPr txBox="1"/>
          <p:nvPr/>
        </p:nvSpPr>
        <p:spPr>
          <a:xfrm>
            <a:off x="1838325" y="2228850"/>
            <a:ext cx="9934575" cy="1200329"/>
          </a:xfrm>
          <a:prstGeom prst="rect">
            <a:avLst/>
          </a:prstGeom>
          <a:noFill/>
        </p:spPr>
        <p:txBody>
          <a:bodyPr wrap="square" rtlCol="0">
            <a:spAutoFit/>
          </a:bodyPr>
          <a:lstStyle/>
          <a:p>
            <a:r>
              <a:rPr lang="en-US" sz="3600" dirty="0"/>
              <a:t>Unit 2:</a:t>
            </a:r>
          </a:p>
          <a:p>
            <a:r>
              <a:rPr lang="en-US" sz="3600" dirty="0"/>
              <a:t>Lessons 1,2 and 3</a:t>
            </a:r>
            <a:endParaRPr lang="en-IN" sz="3600" dirty="0"/>
          </a:p>
        </p:txBody>
      </p:sp>
    </p:spTree>
    <p:extLst>
      <p:ext uri="{BB962C8B-B14F-4D97-AF65-F5344CB8AC3E}">
        <p14:creationId xmlns:p14="http://schemas.microsoft.com/office/powerpoint/2010/main" val="1614879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D3193-9985-5CD9-1612-8DEF12A245CB}"/>
              </a:ext>
            </a:extLst>
          </p:cNvPr>
          <p:cNvSpPr>
            <a:spLocks noGrp="1"/>
          </p:cNvSpPr>
          <p:nvPr>
            <p:ph idx="1"/>
          </p:nvPr>
        </p:nvSpPr>
        <p:spPr>
          <a:xfrm>
            <a:off x="609599" y="954087"/>
            <a:ext cx="7782561" cy="4949825"/>
          </a:xfrm>
        </p:spPr>
        <p:txBody>
          <a:bodyPr/>
          <a:lstStyle/>
          <a:p>
            <a:pPr marL="0" indent="0" eaLnBrk="1" hangingPunct="1">
              <a:buNone/>
              <a:defRPr/>
            </a:pPr>
            <a:r>
              <a:rPr lang="en-US" dirty="0"/>
              <a:t>What is the output of the following?</a:t>
            </a:r>
          </a:p>
          <a:p>
            <a:pPr marL="0" indent="0" eaLnBrk="1" hangingPunct="1">
              <a:buNone/>
              <a:defRPr/>
            </a:pPr>
            <a:endParaRPr lang="en-US" dirty="0"/>
          </a:p>
          <a:p>
            <a:pPr marL="0" indent="0" eaLnBrk="1" hangingPunct="1">
              <a:buNone/>
              <a:defRPr/>
            </a:pPr>
            <a:r>
              <a:rPr lang="en-US" dirty="0"/>
              <a:t>if (10 &lt; 0) and (0 &lt; -10):</a:t>
            </a:r>
          </a:p>
          <a:p>
            <a:pPr marL="0" indent="0" eaLnBrk="1" hangingPunct="1">
              <a:buNone/>
              <a:defRPr/>
            </a:pPr>
            <a:r>
              <a:rPr lang="en-US" dirty="0"/>
              <a:t>    print("A")</a:t>
            </a:r>
          </a:p>
          <a:p>
            <a:pPr marL="0" indent="0" eaLnBrk="1" hangingPunct="1">
              <a:buNone/>
              <a:defRPr/>
            </a:pPr>
            <a:r>
              <a:rPr lang="en-US" dirty="0" err="1"/>
              <a:t>elif</a:t>
            </a:r>
            <a:r>
              <a:rPr lang="en-US" dirty="0"/>
              <a:t> (10 &gt; 0) or False:</a:t>
            </a:r>
          </a:p>
          <a:p>
            <a:pPr marL="0" indent="0" eaLnBrk="1" hangingPunct="1">
              <a:buNone/>
              <a:defRPr/>
            </a:pPr>
            <a:r>
              <a:rPr lang="en-US" dirty="0"/>
              <a:t>    print("B")</a:t>
            </a:r>
          </a:p>
          <a:p>
            <a:pPr marL="0" indent="0" eaLnBrk="1" hangingPunct="1">
              <a:buNone/>
              <a:defRPr/>
            </a:pPr>
            <a:r>
              <a:rPr lang="en-US" dirty="0"/>
              <a:t>else:</a:t>
            </a:r>
          </a:p>
          <a:p>
            <a:pPr marL="0" indent="0" eaLnBrk="1" hangingPunct="1">
              <a:buNone/>
              <a:defRPr/>
            </a:pPr>
            <a:r>
              <a:rPr lang="en-US" dirty="0"/>
              <a:t>    print("C")</a:t>
            </a:r>
            <a:endParaRPr lang="en-GB" dirty="0"/>
          </a:p>
        </p:txBody>
      </p:sp>
      <p:sp>
        <p:nvSpPr>
          <p:cNvPr id="4" name="TextBox 3">
            <a:extLst>
              <a:ext uri="{FF2B5EF4-FFF2-40B4-BE49-F238E27FC236}">
                <a16:creationId xmlns:a16="http://schemas.microsoft.com/office/drawing/2014/main" id="{2034BDE8-0170-F37B-BC69-EC07E00951F2}"/>
              </a:ext>
            </a:extLst>
          </p:cNvPr>
          <p:cNvSpPr txBox="1"/>
          <p:nvPr/>
        </p:nvSpPr>
        <p:spPr>
          <a:xfrm>
            <a:off x="6409690" y="1994238"/>
            <a:ext cx="6096000" cy="1815882"/>
          </a:xfrm>
          <a:prstGeom prst="rect">
            <a:avLst/>
          </a:prstGeom>
          <a:noFill/>
        </p:spPr>
        <p:txBody>
          <a:bodyPr wrap="square">
            <a:spAutoFit/>
          </a:bodyPr>
          <a:lstStyle/>
          <a:p>
            <a:r>
              <a:rPr lang="en-IN" sz="2800" dirty="0"/>
              <a:t>A: A</a:t>
            </a:r>
          </a:p>
          <a:p>
            <a:r>
              <a:rPr lang="en-IN" sz="2800" dirty="0"/>
              <a:t>B: B</a:t>
            </a:r>
          </a:p>
          <a:p>
            <a:r>
              <a:rPr lang="en-IN" sz="2800" dirty="0"/>
              <a:t>C:C</a:t>
            </a:r>
          </a:p>
          <a:p>
            <a:r>
              <a:rPr lang="en-IN" sz="2800" dirty="0"/>
              <a:t>D: Error</a:t>
            </a:r>
          </a:p>
        </p:txBody>
      </p:sp>
    </p:spTree>
    <p:extLst>
      <p:ext uri="{BB962C8B-B14F-4D97-AF65-F5344CB8AC3E}">
        <p14:creationId xmlns:p14="http://schemas.microsoft.com/office/powerpoint/2010/main" val="155099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34BDE8-0170-F37B-BC69-EC07E00951F2}"/>
              </a:ext>
            </a:extLst>
          </p:cNvPr>
          <p:cNvSpPr txBox="1"/>
          <p:nvPr/>
        </p:nvSpPr>
        <p:spPr>
          <a:xfrm>
            <a:off x="6096000" y="3110029"/>
            <a:ext cx="6096000" cy="1815882"/>
          </a:xfrm>
          <a:prstGeom prst="rect">
            <a:avLst/>
          </a:prstGeom>
          <a:noFill/>
        </p:spPr>
        <p:txBody>
          <a:bodyPr wrap="square">
            <a:spAutoFit/>
          </a:bodyPr>
          <a:lstStyle/>
          <a:p>
            <a:r>
              <a:rPr lang="en-IN" sz="2800" dirty="0"/>
              <a:t>A: A is minimum</a:t>
            </a:r>
          </a:p>
          <a:p>
            <a:r>
              <a:rPr lang="en-IN" sz="2800" dirty="0"/>
              <a:t>B: B is minimum</a:t>
            </a:r>
          </a:p>
          <a:p>
            <a:r>
              <a:rPr lang="en-IN" sz="2800" dirty="0"/>
              <a:t>C:C is minimum</a:t>
            </a:r>
          </a:p>
          <a:p>
            <a:r>
              <a:rPr lang="en-IN" sz="2800" dirty="0"/>
              <a:t>D: Error</a:t>
            </a:r>
          </a:p>
        </p:txBody>
      </p:sp>
      <p:sp>
        <p:nvSpPr>
          <p:cNvPr id="5" name="Rectangle 2">
            <a:extLst>
              <a:ext uri="{FF2B5EF4-FFF2-40B4-BE49-F238E27FC236}">
                <a16:creationId xmlns:a16="http://schemas.microsoft.com/office/drawing/2014/main" id="{9863A6CB-05E9-6E4D-9C06-DA983F4C80FD}"/>
              </a:ext>
            </a:extLst>
          </p:cNvPr>
          <p:cNvSpPr>
            <a:spLocks noGrp="1" noChangeArrowheads="1"/>
          </p:cNvSpPr>
          <p:nvPr>
            <p:ph idx="1"/>
          </p:nvPr>
        </p:nvSpPr>
        <p:spPr bwMode="auto">
          <a:xfrm>
            <a:off x="609599" y="1413069"/>
            <a:ext cx="966787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cs typeface="Lucida Sans Unicode" panose="020B0602030504020204" pitchFamily="34" charset="0"/>
              </a:rPr>
              <a:t>Predict output of the following python program.</a:t>
            </a:r>
            <a:br>
              <a:rPr kumimoji="0" lang="en-US" altLang="en-US" sz="1050"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a:ln>
                  <a:noFill/>
                </a:ln>
                <a:effectLst/>
                <a:cs typeface="Lucida Sans Unicode" panose="020B0602030504020204" pitchFamily="34" charset="0"/>
              </a:rPr>
              <a:t>a, b, c = 5, 1, 15</a:t>
            </a:r>
            <a:br>
              <a:rPr kumimoji="0" lang="en-US" altLang="en-US" b="0" i="0" u="none" strike="noStrike" cap="none" normalizeH="0" baseline="0" dirty="0">
                <a:ln>
                  <a:noFill/>
                </a:ln>
                <a:effectLst/>
                <a:cs typeface="Lucida Sans Unicode" panose="020B0602030504020204" pitchFamily="34" charset="0"/>
              </a:rPr>
            </a:br>
            <a:br>
              <a:rPr kumimoji="0" lang="en-US" altLang="en-US"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a:ln>
                  <a:noFill/>
                </a:ln>
                <a:effectLst/>
                <a:cs typeface="Lucida Sans Unicode" panose="020B0602030504020204" pitchFamily="34" charset="0"/>
              </a:rPr>
              <a:t>if (a &lt; b) and (a &lt; c):</a:t>
            </a:r>
            <a:br>
              <a:rPr kumimoji="0" lang="en-US" altLang="en-US"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a:ln>
                  <a:noFill/>
                </a:ln>
                <a:effectLst/>
                <a:cs typeface="Lucida Sans Unicode" panose="020B0602030504020204" pitchFamily="34" charset="0"/>
              </a:rPr>
              <a:t>  print("A is minimum") </a:t>
            </a:r>
            <a:br>
              <a:rPr kumimoji="0" lang="en-US" altLang="en-US"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err="1">
                <a:ln>
                  <a:noFill/>
                </a:ln>
                <a:effectLst/>
                <a:cs typeface="Lucida Sans Unicode" panose="020B0602030504020204" pitchFamily="34" charset="0"/>
              </a:rPr>
              <a:t>elif</a:t>
            </a:r>
            <a:r>
              <a:rPr kumimoji="0" lang="en-US" altLang="en-US" b="0" i="0" u="none" strike="noStrike" cap="none" normalizeH="0" baseline="0" dirty="0">
                <a:ln>
                  <a:noFill/>
                </a:ln>
                <a:effectLst/>
                <a:cs typeface="Lucida Sans Unicode" panose="020B0602030504020204" pitchFamily="34" charset="0"/>
              </a:rPr>
              <a:t> (b &lt; a) and (b &lt; c):</a:t>
            </a:r>
            <a:br>
              <a:rPr kumimoji="0" lang="en-US" altLang="en-US"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a:ln>
                  <a:noFill/>
                </a:ln>
                <a:effectLst/>
                <a:cs typeface="Lucida Sans Unicode" panose="020B0602030504020204" pitchFamily="34" charset="0"/>
              </a:rPr>
              <a:t>  print("B is minimum")</a:t>
            </a:r>
            <a:br>
              <a:rPr kumimoji="0" lang="en-US" altLang="en-US"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a:ln>
                  <a:noFill/>
                </a:ln>
                <a:effectLst/>
                <a:cs typeface="Lucida Sans Unicode" panose="020B0602030504020204" pitchFamily="34" charset="0"/>
              </a:rPr>
              <a:t>else:</a:t>
            </a:r>
            <a:br>
              <a:rPr kumimoji="0" lang="en-US" altLang="en-US"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a:ln>
                  <a:noFill/>
                </a:ln>
                <a:effectLst/>
                <a:cs typeface="Lucida Sans Unicode" panose="020B0602030504020204" pitchFamily="34" charset="0"/>
              </a:rPr>
              <a:t>  print("C is minimum") </a:t>
            </a:r>
          </a:p>
        </p:txBody>
      </p:sp>
    </p:spTree>
    <p:extLst>
      <p:ext uri="{BB962C8B-B14F-4D97-AF65-F5344CB8AC3E}">
        <p14:creationId xmlns:p14="http://schemas.microsoft.com/office/powerpoint/2010/main" val="3099917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485934-815D-28E5-D614-649F3A31A0FA}"/>
              </a:ext>
            </a:extLst>
          </p:cNvPr>
          <p:cNvSpPr txBox="1"/>
          <p:nvPr/>
        </p:nvSpPr>
        <p:spPr>
          <a:xfrm>
            <a:off x="566737" y="445264"/>
            <a:ext cx="11058525" cy="5632311"/>
          </a:xfrm>
          <a:prstGeom prst="rect">
            <a:avLst/>
          </a:prstGeom>
          <a:noFill/>
        </p:spPr>
        <p:txBody>
          <a:bodyPr wrap="square">
            <a:spAutoFit/>
          </a:bodyPr>
          <a:lstStyle/>
          <a:p>
            <a:r>
              <a:rPr lang="en-IN" sz="2400" b="1" dirty="0"/>
              <a:t>Important Points: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The if </a:t>
            </a:r>
            <a:r>
              <a:rPr lang="en-IN" sz="2400" dirty="0" err="1"/>
              <a:t>elif</a:t>
            </a:r>
            <a:r>
              <a:rPr lang="en-IN" sz="2400" dirty="0"/>
              <a:t> else construct is used when we have multiple mutually exclusive expressions.</a:t>
            </a:r>
          </a:p>
          <a:p>
            <a:endParaRPr lang="en-IN" sz="2400" dirty="0"/>
          </a:p>
          <a:p>
            <a:pPr marL="285750" indent="-285750">
              <a:buFont typeface="Arial" panose="020B0604020202020204" pitchFamily="34" charset="0"/>
              <a:buChar char="•"/>
            </a:pPr>
            <a:r>
              <a:rPr lang="en-IN" sz="2400" dirty="0"/>
              <a:t>If the condition for if is false, then the condition for the next </a:t>
            </a:r>
            <a:r>
              <a:rPr lang="en-IN" sz="2400" dirty="0" err="1"/>
              <a:t>elif</a:t>
            </a:r>
            <a:r>
              <a:rPr lang="en-IN" sz="2400" dirty="0"/>
              <a:t> is evaluated and so on </a:t>
            </a:r>
            <a:r>
              <a:rPr lang="en-IN" sz="2400" dirty="0" err="1"/>
              <a:t>upto</a:t>
            </a:r>
            <a:r>
              <a:rPr lang="en-IN" sz="2400" dirty="0"/>
              <a:t> the next </a:t>
            </a:r>
            <a:r>
              <a:rPr lang="en-IN" sz="2400" dirty="0" err="1"/>
              <a:t>elif</a:t>
            </a:r>
            <a:r>
              <a:rPr lang="en-IN" sz="2400" dirty="0"/>
              <a:t>.</a:t>
            </a:r>
          </a:p>
          <a:p>
            <a:endParaRPr lang="en-IN" sz="2400" dirty="0"/>
          </a:p>
          <a:p>
            <a:pPr marL="285750" indent="-285750">
              <a:buFont typeface="Arial" panose="020B0604020202020204" pitchFamily="34" charset="0"/>
              <a:buChar char="•"/>
            </a:pPr>
            <a:r>
              <a:rPr lang="en-IN" sz="2400" dirty="0"/>
              <a:t>If all the conditions are false, then the body of else is executed.</a:t>
            </a:r>
          </a:p>
          <a:p>
            <a:endParaRPr lang="en-IN" sz="2400" dirty="0"/>
          </a:p>
          <a:p>
            <a:pPr marL="285750" indent="-285750">
              <a:buFont typeface="Arial" panose="020B0604020202020204" pitchFamily="34" charset="0"/>
              <a:buChar char="•"/>
            </a:pPr>
            <a:r>
              <a:rPr lang="en-IN" sz="2400" dirty="0"/>
              <a:t>Only one block among if </a:t>
            </a:r>
            <a:r>
              <a:rPr lang="en-IN" sz="2400" dirty="0" err="1"/>
              <a:t>elif</a:t>
            </a:r>
            <a:r>
              <a:rPr lang="en-IN" sz="2400" dirty="0"/>
              <a:t> else blocks is executed based on the condition.</a:t>
            </a:r>
          </a:p>
          <a:p>
            <a:endParaRPr lang="en-IN" sz="2400" dirty="0"/>
          </a:p>
          <a:p>
            <a:pPr marL="285750" indent="-285750">
              <a:buFont typeface="Arial" panose="020B0604020202020204" pitchFamily="34" charset="0"/>
              <a:buChar char="•"/>
            </a:pPr>
            <a:r>
              <a:rPr lang="en-IN" sz="2400" dirty="0"/>
              <a:t>The if block can have only one else block, but it can have multiple </a:t>
            </a:r>
            <a:r>
              <a:rPr lang="en-IN" sz="2400" dirty="0" err="1"/>
              <a:t>elif</a:t>
            </a:r>
            <a:r>
              <a:rPr lang="en-IN" sz="2400" dirty="0"/>
              <a:t> blocks.</a:t>
            </a:r>
          </a:p>
          <a:p>
            <a:endParaRPr lang="en-IN" sz="2400" dirty="0"/>
          </a:p>
          <a:p>
            <a:pPr marL="285750" indent="-285750">
              <a:buFont typeface="Arial" panose="020B0604020202020204" pitchFamily="34" charset="0"/>
              <a:buChar char="•"/>
            </a:pPr>
            <a:r>
              <a:rPr lang="en-IN" sz="2400" dirty="0"/>
              <a:t>Indentation is used for each of the if-</a:t>
            </a:r>
            <a:r>
              <a:rPr lang="en-IN" sz="2400" dirty="0" err="1"/>
              <a:t>elif</a:t>
            </a:r>
            <a:r>
              <a:rPr lang="en-IN" sz="2400" dirty="0"/>
              <a:t>-else blocks</a:t>
            </a:r>
          </a:p>
        </p:txBody>
      </p:sp>
    </p:spTree>
    <p:extLst>
      <p:ext uri="{BB962C8B-B14F-4D97-AF65-F5344CB8AC3E}">
        <p14:creationId xmlns:p14="http://schemas.microsoft.com/office/powerpoint/2010/main" val="1789954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81988-CC60-7E1F-E587-10ACCE749D42}"/>
              </a:ext>
            </a:extLst>
          </p:cNvPr>
          <p:cNvSpPr txBox="1"/>
          <p:nvPr/>
        </p:nvSpPr>
        <p:spPr>
          <a:xfrm>
            <a:off x="428624" y="394692"/>
            <a:ext cx="11572875" cy="6894195"/>
          </a:xfrm>
          <a:prstGeom prst="rect">
            <a:avLst/>
          </a:prstGeom>
          <a:noFill/>
        </p:spPr>
        <p:txBody>
          <a:bodyPr wrap="square">
            <a:spAutoFit/>
          </a:bodyPr>
          <a:lstStyle/>
          <a:p>
            <a:r>
              <a:rPr lang="en-US" sz="2800" b="1" dirty="0">
                <a:solidFill>
                  <a:srgbClr val="C00000"/>
                </a:solidFill>
              </a:rPr>
              <a:t>Practice Programs:</a:t>
            </a:r>
          </a:p>
          <a:p>
            <a:endParaRPr lang="en-US" dirty="0">
              <a:solidFill>
                <a:srgbClr val="C00000"/>
              </a:solidFill>
            </a:endParaRPr>
          </a:p>
          <a:p>
            <a:r>
              <a:rPr lang="en-US" dirty="0"/>
              <a:t>1. Write a program to calculate the electricity bill, we must understand electricity charges and rates.</a:t>
            </a:r>
          </a:p>
          <a:p>
            <a:endParaRPr lang="en-US" dirty="0"/>
          </a:p>
          <a:p>
            <a:r>
              <a:rPr lang="en-US" dirty="0"/>
              <a:t>1 - 100 unit - 1.5/-</a:t>
            </a:r>
          </a:p>
          <a:p>
            <a:r>
              <a:rPr lang="en-US" dirty="0"/>
              <a:t>101-200 unit - 2.5/-</a:t>
            </a:r>
          </a:p>
          <a:p>
            <a:r>
              <a:rPr lang="en-US" dirty="0"/>
              <a:t>201-300 unit - 4/-</a:t>
            </a:r>
          </a:p>
          <a:p>
            <a:r>
              <a:rPr lang="en-US" dirty="0"/>
              <a:t>300 - 350 unit - 5/- </a:t>
            </a:r>
          </a:p>
          <a:p>
            <a:r>
              <a:rPr lang="en-US" dirty="0"/>
              <a:t>above 350 -  15 /- </a:t>
            </a:r>
          </a:p>
          <a:p>
            <a:endParaRPr lang="en-US" dirty="0"/>
          </a:p>
          <a:p>
            <a:r>
              <a:rPr lang="en-US" dirty="0"/>
              <a:t>2. Write a program that prompts the user to enter a weight in pounds and height in inches and then displays the BMI. </a:t>
            </a:r>
          </a:p>
          <a:p>
            <a:r>
              <a:rPr lang="en-US" dirty="0"/>
              <a:t>Note that one pound is 0.45359237 kilograms and one inch is 0.0254 meters. Use ladder if concept.</a:t>
            </a:r>
          </a:p>
          <a:p>
            <a:endParaRPr lang="en-US" dirty="0"/>
          </a:p>
          <a:p>
            <a:r>
              <a:rPr lang="en-US" dirty="0"/>
              <a:t>if </a:t>
            </a:r>
            <a:r>
              <a:rPr lang="en-US" dirty="0" err="1"/>
              <a:t>bmi</a:t>
            </a:r>
            <a:r>
              <a:rPr lang="en-US" dirty="0"/>
              <a:t> &lt; 18.5</a:t>
            </a:r>
          </a:p>
          <a:p>
            <a:r>
              <a:rPr lang="en-US" dirty="0"/>
              <a:t> print("Underweight")</a:t>
            </a:r>
          </a:p>
          <a:p>
            <a:r>
              <a:rPr lang="en-US" dirty="0"/>
              <a:t>if </a:t>
            </a:r>
            <a:r>
              <a:rPr lang="en-US" dirty="0" err="1"/>
              <a:t>bmi</a:t>
            </a:r>
            <a:r>
              <a:rPr lang="en-US" dirty="0"/>
              <a:t> &lt; 25</a:t>
            </a:r>
          </a:p>
          <a:p>
            <a:r>
              <a:rPr lang="en-US" dirty="0"/>
              <a:t> print("Normal")</a:t>
            </a:r>
          </a:p>
          <a:p>
            <a:r>
              <a:rPr lang="en-US" dirty="0"/>
              <a:t>if </a:t>
            </a:r>
            <a:r>
              <a:rPr lang="en-US" dirty="0" err="1"/>
              <a:t>bmi</a:t>
            </a:r>
            <a:r>
              <a:rPr lang="en-US" dirty="0"/>
              <a:t> &lt; 30</a:t>
            </a:r>
          </a:p>
          <a:p>
            <a:r>
              <a:rPr lang="en-US" dirty="0"/>
              <a:t> print("Overweight")</a:t>
            </a:r>
          </a:p>
          <a:p>
            <a:r>
              <a:rPr lang="en-US" dirty="0"/>
              <a:t>else</a:t>
            </a:r>
          </a:p>
          <a:p>
            <a:r>
              <a:rPr lang="en-US" dirty="0"/>
              <a:t> print("Obese")</a:t>
            </a:r>
            <a:br>
              <a:rPr lang="en-US" dirty="0"/>
            </a:br>
            <a:endParaRPr lang="en-US" dirty="0"/>
          </a:p>
          <a:p>
            <a:br>
              <a:rPr lang="en-US" dirty="0"/>
            </a:br>
            <a:endParaRPr lang="en-IN" dirty="0"/>
          </a:p>
        </p:txBody>
      </p:sp>
      <p:sp>
        <p:nvSpPr>
          <p:cNvPr id="4" name="TextBox 3">
            <a:extLst>
              <a:ext uri="{FF2B5EF4-FFF2-40B4-BE49-F238E27FC236}">
                <a16:creationId xmlns:a16="http://schemas.microsoft.com/office/drawing/2014/main" id="{945C4000-CBFB-5ADE-C8FF-6C52281B2335}"/>
              </a:ext>
            </a:extLst>
          </p:cNvPr>
          <p:cNvSpPr txBox="1"/>
          <p:nvPr/>
        </p:nvSpPr>
        <p:spPr>
          <a:xfrm>
            <a:off x="5086350" y="4515921"/>
            <a:ext cx="6096000" cy="369332"/>
          </a:xfrm>
          <a:prstGeom prst="rect">
            <a:avLst/>
          </a:prstGeom>
          <a:noFill/>
        </p:spPr>
        <p:txBody>
          <a:bodyPr wrap="square">
            <a:spAutoFit/>
          </a:bodyPr>
          <a:lstStyle/>
          <a:p>
            <a:r>
              <a:rPr lang="en-IN" dirty="0" err="1"/>
              <a:t>bmi</a:t>
            </a:r>
            <a:r>
              <a:rPr lang="en-IN" dirty="0"/>
              <a:t> = </a:t>
            </a:r>
            <a:r>
              <a:rPr lang="en-IN" dirty="0" err="1"/>
              <a:t>weightInKilograms</a:t>
            </a:r>
            <a:r>
              <a:rPr lang="en-IN" dirty="0"/>
              <a:t> / (</a:t>
            </a:r>
            <a:r>
              <a:rPr lang="en-IN" dirty="0" err="1"/>
              <a:t>heightInMeters</a:t>
            </a:r>
            <a:r>
              <a:rPr lang="en-IN" dirty="0"/>
              <a:t> * </a:t>
            </a:r>
            <a:r>
              <a:rPr lang="en-IN" dirty="0" err="1"/>
              <a:t>heightInMeters</a:t>
            </a:r>
            <a:r>
              <a:rPr lang="en-IN" dirty="0"/>
              <a:t>)</a:t>
            </a:r>
          </a:p>
        </p:txBody>
      </p:sp>
    </p:spTree>
    <p:extLst>
      <p:ext uri="{BB962C8B-B14F-4D97-AF65-F5344CB8AC3E}">
        <p14:creationId xmlns:p14="http://schemas.microsoft.com/office/powerpoint/2010/main" val="396542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38AAB8-E935-07A0-C87E-50B18764A1C5}"/>
              </a:ext>
            </a:extLst>
          </p:cNvPr>
          <p:cNvSpPr txBox="1"/>
          <p:nvPr/>
        </p:nvSpPr>
        <p:spPr>
          <a:xfrm>
            <a:off x="419100" y="1041738"/>
            <a:ext cx="11353800" cy="1569660"/>
          </a:xfrm>
          <a:prstGeom prst="rect">
            <a:avLst/>
          </a:prstGeom>
          <a:noFill/>
        </p:spPr>
        <p:txBody>
          <a:bodyPr wrap="square">
            <a:spAutoFit/>
          </a:bodyPr>
          <a:lstStyle/>
          <a:p>
            <a:r>
              <a:rPr lang="en-IN" sz="2400" dirty="0"/>
              <a:t>3. Suppose you shop for rice and find it in two different sized packages. You would like to write a program to compare the costs of the packages. The program prompts the user to enter the weight and price of each package and then displays the one with the better price. Here is a sample run:</a:t>
            </a:r>
          </a:p>
        </p:txBody>
      </p:sp>
      <p:pic>
        <p:nvPicPr>
          <p:cNvPr id="7" name="Picture 6">
            <a:extLst>
              <a:ext uri="{FF2B5EF4-FFF2-40B4-BE49-F238E27FC236}">
                <a16:creationId xmlns:a16="http://schemas.microsoft.com/office/drawing/2014/main" id="{C9483905-D1BB-8F1E-E97E-75BF4ADAF792}"/>
              </a:ext>
            </a:extLst>
          </p:cNvPr>
          <p:cNvPicPr>
            <a:picLocks noChangeAspect="1"/>
          </p:cNvPicPr>
          <p:nvPr/>
        </p:nvPicPr>
        <p:blipFill>
          <a:blip r:embed="rId2"/>
          <a:stretch>
            <a:fillRect/>
          </a:stretch>
        </p:blipFill>
        <p:spPr>
          <a:xfrm>
            <a:off x="1947862" y="3290887"/>
            <a:ext cx="8296275" cy="1152525"/>
          </a:xfrm>
          <a:prstGeom prst="rect">
            <a:avLst/>
          </a:prstGeom>
        </p:spPr>
      </p:pic>
      <p:sp>
        <p:nvSpPr>
          <p:cNvPr id="3" name="TextBox 2">
            <a:extLst>
              <a:ext uri="{FF2B5EF4-FFF2-40B4-BE49-F238E27FC236}">
                <a16:creationId xmlns:a16="http://schemas.microsoft.com/office/drawing/2014/main" id="{E756F56F-49AE-89A8-DD0F-558D923EB5E8}"/>
              </a:ext>
            </a:extLst>
          </p:cNvPr>
          <p:cNvSpPr txBox="1"/>
          <p:nvPr/>
        </p:nvSpPr>
        <p:spPr>
          <a:xfrm>
            <a:off x="547686" y="4846766"/>
            <a:ext cx="11096625" cy="1938992"/>
          </a:xfrm>
          <a:prstGeom prst="rect">
            <a:avLst/>
          </a:prstGeom>
          <a:noFill/>
        </p:spPr>
        <p:txBody>
          <a:bodyPr wrap="square">
            <a:spAutoFit/>
          </a:bodyPr>
          <a:lstStyle/>
          <a:p>
            <a:r>
              <a:rPr lang="en-US" sz="2400" dirty="0"/>
              <a:t>4. Write a Python program to check a triangle is equilateral, isosceles or scalene.</a:t>
            </a:r>
          </a:p>
          <a:p>
            <a:r>
              <a:rPr lang="en-US" sz="2400" dirty="0"/>
              <a:t> </a:t>
            </a:r>
            <a:br>
              <a:rPr lang="en-US" sz="2400" dirty="0"/>
            </a:br>
            <a:r>
              <a:rPr lang="en-US" sz="2400" dirty="0"/>
              <a:t>Note :An equilateral triangle is a triangle in which all three sides are equal.</a:t>
            </a:r>
            <a:br>
              <a:rPr lang="en-US" sz="2400" dirty="0"/>
            </a:br>
            <a:r>
              <a:rPr lang="en-US" sz="2400" dirty="0"/>
              <a:t>A scalene triangle is a triangle that has three unequal sides.</a:t>
            </a:r>
            <a:br>
              <a:rPr lang="en-US" sz="2400" dirty="0"/>
            </a:br>
            <a:r>
              <a:rPr lang="en-US" sz="2400" dirty="0"/>
              <a:t>An isosceles triangle is a triangle with (at least) two equal sides.</a:t>
            </a:r>
            <a:endParaRPr lang="en-IN" sz="2400" dirty="0"/>
          </a:p>
        </p:txBody>
      </p:sp>
    </p:spTree>
    <p:extLst>
      <p:ext uri="{BB962C8B-B14F-4D97-AF65-F5344CB8AC3E}">
        <p14:creationId xmlns:p14="http://schemas.microsoft.com/office/powerpoint/2010/main" val="131541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354665-95B9-701C-FB2A-575A9F400997}"/>
              </a:ext>
            </a:extLst>
          </p:cNvPr>
          <p:cNvSpPr txBox="1"/>
          <p:nvPr/>
        </p:nvSpPr>
        <p:spPr>
          <a:xfrm>
            <a:off x="0" y="278539"/>
            <a:ext cx="12144375" cy="2062103"/>
          </a:xfrm>
          <a:prstGeom prst="rect">
            <a:avLst/>
          </a:prstGeom>
          <a:noFill/>
        </p:spPr>
        <p:txBody>
          <a:bodyPr wrap="square">
            <a:spAutoFit/>
          </a:bodyPr>
          <a:lstStyle/>
          <a:p>
            <a:r>
              <a:rPr lang="en-US" sz="2400" b="1" i="0" dirty="0">
                <a:solidFill>
                  <a:srgbClr val="212529"/>
                </a:solidFill>
                <a:effectLst/>
                <a:latin typeface="-apple-system"/>
              </a:rPr>
              <a:t>Python</a:t>
            </a:r>
            <a:r>
              <a:rPr lang="en-US" sz="2400" b="0" i="0" dirty="0">
                <a:solidFill>
                  <a:srgbClr val="212529"/>
                </a:solidFill>
                <a:effectLst/>
                <a:latin typeface="-apple-system"/>
              </a:rPr>
              <a:t> provides special constructs to control the execution of one or more statements depending on a condition. Such constructs are called as</a:t>
            </a:r>
            <a:r>
              <a:rPr lang="en-US" sz="3200" b="1" i="0" dirty="0">
                <a:solidFill>
                  <a:srgbClr val="212529"/>
                </a:solidFill>
                <a:effectLst/>
                <a:latin typeface="-apple-system"/>
              </a:rPr>
              <a:t> </a:t>
            </a:r>
            <a:r>
              <a:rPr lang="en-US" sz="2400" b="1" dirty="0"/>
              <a:t>control statements</a:t>
            </a:r>
            <a:r>
              <a:rPr lang="en-US" sz="2400" b="1" i="0" dirty="0">
                <a:solidFill>
                  <a:srgbClr val="212529"/>
                </a:solidFill>
                <a:effectLst/>
                <a:latin typeface="-apple-system"/>
              </a:rPr>
              <a:t> or </a:t>
            </a:r>
            <a:r>
              <a:rPr lang="en-US" sz="2400" b="1" dirty="0"/>
              <a:t>control-flow statements</a:t>
            </a:r>
            <a:r>
              <a:rPr lang="en-US" sz="2400" b="0" i="0" dirty="0">
                <a:solidFill>
                  <a:srgbClr val="212529"/>
                </a:solidFill>
                <a:effectLst/>
                <a:latin typeface="-apple-system"/>
              </a:rPr>
              <a:t>. </a:t>
            </a:r>
          </a:p>
          <a:p>
            <a:r>
              <a:rPr lang="en-US" sz="2400" b="1" i="0" dirty="0">
                <a:solidFill>
                  <a:srgbClr val="212529"/>
                </a:solidFill>
                <a:effectLst/>
                <a:latin typeface="-apple-system"/>
              </a:rPr>
              <a:t>The control-flow statements are of </a:t>
            </a:r>
            <a:r>
              <a:rPr lang="en-US" sz="2400" b="1" i="0" dirty="0">
                <a:solidFill>
                  <a:srgbClr val="FF0000"/>
                </a:solidFill>
                <a:effectLst/>
                <a:latin typeface="-apple-system"/>
              </a:rPr>
              <a:t>three</a:t>
            </a:r>
            <a:r>
              <a:rPr lang="en-US" sz="2400" b="1" i="0" dirty="0">
                <a:solidFill>
                  <a:srgbClr val="212529"/>
                </a:solidFill>
                <a:effectLst/>
                <a:latin typeface="-apple-system"/>
              </a:rPr>
              <a:t> types:</a:t>
            </a:r>
            <a:br>
              <a:rPr lang="en-US" sz="2400" dirty="0"/>
            </a:br>
            <a:endParaRPr lang="en-IN" sz="2400" dirty="0"/>
          </a:p>
        </p:txBody>
      </p:sp>
      <p:pic>
        <p:nvPicPr>
          <p:cNvPr id="5" name="Picture 4">
            <a:extLst>
              <a:ext uri="{FF2B5EF4-FFF2-40B4-BE49-F238E27FC236}">
                <a16:creationId xmlns:a16="http://schemas.microsoft.com/office/drawing/2014/main" id="{51B894A7-DC45-F747-E6BD-6B8633F83B9D}"/>
              </a:ext>
            </a:extLst>
          </p:cNvPr>
          <p:cNvPicPr>
            <a:picLocks noChangeAspect="1"/>
          </p:cNvPicPr>
          <p:nvPr/>
        </p:nvPicPr>
        <p:blipFill>
          <a:blip r:embed="rId2"/>
          <a:stretch>
            <a:fillRect/>
          </a:stretch>
        </p:blipFill>
        <p:spPr>
          <a:xfrm>
            <a:off x="47625" y="2158720"/>
            <a:ext cx="10772775" cy="1402298"/>
          </a:xfrm>
          <a:prstGeom prst="rect">
            <a:avLst/>
          </a:prstGeom>
        </p:spPr>
      </p:pic>
      <p:pic>
        <p:nvPicPr>
          <p:cNvPr id="7" name="Picture 6">
            <a:extLst>
              <a:ext uri="{FF2B5EF4-FFF2-40B4-BE49-F238E27FC236}">
                <a16:creationId xmlns:a16="http://schemas.microsoft.com/office/drawing/2014/main" id="{E5BA9CD6-CD7B-E4C1-7351-29DA55F8E440}"/>
              </a:ext>
            </a:extLst>
          </p:cNvPr>
          <p:cNvPicPr>
            <a:picLocks noChangeAspect="1"/>
          </p:cNvPicPr>
          <p:nvPr/>
        </p:nvPicPr>
        <p:blipFill>
          <a:blip r:embed="rId3"/>
          <a:stretch>
            <a:fillRect/>
          </a:stretch>
        </p:blipFill>
        <p:spPr>
          <a:xfrm>
            <a:off x="952500" y="3750706"/>
            <a:ext cx="11191875" cy="1431705"/>
          </a:xfrm>
          <a:prstGeom prst="rect">
            <a:avLst/>
          </a:prstGeom>
        </p:spPr>
      </p:pic>
      <p:pic>
        <p:nvPicPr>
          <p:cNvPr id="9" name="Picture 8">
            <a:extLst>
              <a:ext uri="{FF2B5EF4-FFF2-40B4-BE49-F238E27FC236}">
                <a16:creationId xmlns:a16="http://schemas.microsoft.com/office/drawing/2014/main" id="{C06DD002-0D24-756D-F5E3-24FFADEFE22B}"/>
              </a:ext>
            </a:extLst>
          </p:cNvPr>
          <p:cNvPicPr>
            <a:picLocks noChangeAspect="1"/>
          </p:cNvPicPr>
          <p:nvPr/>
        </p:nvPicPr>
        <p:blipFill>
          <a:blip r:embed="rId4"/>
          <a:stretch>
            <a:fillRect/>
          </a:stretch>
        </p:blipFill>
        <p:spPr>
          <a:xfrm>
            <a:off x="47625" y="5372099"/>
            <a:ext cx="10772775" cy="1289912"/>
          </a:xfrm>
          <a:prstGeom prst="rect">
            <a:avLst/>
          </a:prstGeom>
        </p:spPr>
      </p:pic>
    </p:spTree>
    <p:extLst>
      <p:ext uri="{BB962C8B-B14F-4D97-AF65-F5344CB8AC3E}">
        <p14:creationId xmlns:p14="http://schemas.microsoft.com/office/powerpoint/2010/main" val="80665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2507CD-39A5-B73D-5E2F-FCBC92585250}"/>
              </a:ext>
            </a:extLst>
          </p:cNvPr>
          <p:cNvSpPr txBox="1"/>
          <p:nvPr/>
        </p:nvSpPr>
        <p:spPr>
          <a:xfrm>
            <a:off x="104774" y="371386"/>
            <a:ext cx="12011025" cy="7171194"/>
          </a:xfrm>
          <a:prstGeom prst="rect">
            <a:avLst/>
          </a:prstGeom>
          <a:noFill/>
        </p:spPr>
        <p:txBody>
          <a:bodyPr wrap="square">
            <a:spAutoFit/>
          </a:bodyPr>
          <a:lstStyle/>
          <a:p>
            <a:r>
              <a:rPr lang="en-IN" sz="2400" dirty="0"/>
              <a:t>The general </a:t>
            </a:r>
            <a:r>
              <a:rPr lang="en-IN" sz="2400" b="1" dirty="0"/>
              <a:t>syntax</a:t>
            </a:r>
            <a:r>
              <a:rPr lang="en-IN" sz="2400" dirty="0"/>
              <a:t> of </a:t>
            </a:r>
            <a:r>
              <a:rPr lang="en-IN" sz="2400" b="1" dirty="0"/>
              <a:t>if statement </a:t>
            </a:r>
            <a:r>
              <a:rPr lang="en-IN" sz="2400" dirty="0"/>
              <a:t>in Python is,</a:t>
            </a:r>
          </a:p>
          <a:p>
            <a:pPr lvl="6"/>
            <a:r>
              <a:rPr lang="en-IN" sz="2400" dirty="0"/>
              <a:t>If test expression</a:t>
            </a:r>
            <a:r>
              <a:rPr lang="en-IN" sz="3200" dirty="0">
                <a:solidFill>
                  <a:srgbClr val="FF0000"/>
                </a:solidFill>
              </a:rPr>
              <a:t>:</a:t>
            </a:r>
          </a:p>
          <a:p>
            <a:pPr lvl="8"/>
            <a:r>
              <a:rPr lang="en-IN" sz="2400" dirty="0"/>
              <a:t>	     statement(s)</a:t>
            </a:r>
          </a:p>
          <a:p>
            <a:endParaRPr lang="en-IN" sz="2400" dirty="0"/>
          </a:p>
          <a:p>
            <a:pPr lvl="6"/>
            <a:r>
              <a:rPr lang="en-IN" sz="2400" b="1" dirty="0"/>
              <a:t>Example:</a:t>
            </a:r>
            <a:endParaRPr lang="en-IN" sz="2400" dirty="0"/>
          </a:p>
          <a:p>
            <a:pPr lvl="8"/>
            <a:r>
              <a:rPr lang="en-US" sz="2400" dirty="0"/>
              <a:t>If x &gt; 0</a:t>
            </a:r>
            <a:r>
              <a:rPr lang="en-US" sz="3600" b="1" dirty="0">
                <a:solidFill>
                  <a:srgbClr val="FF0000"/>
                </a:solidFill>
              </a:rPr>
              <a:t>:</a:t>
            </a:r>
          </a:p>
          <a:p>
            <a:pPr lvl="8"/>
            <a:r>
              <a:rPr lang="en-US" sz="2400" dirty="0"/>
              <a:t>            print ("x is positive“)</a:t>
            </a:r>
          </a:p>
          <a:p>
            <a:endParaRPr lang="en-US" sz="2800" b="1" dirty="0"/>
          </a:p>
          <a:p>
            <a:r>
              <a:rPr lang="en-US" sz="2800" b="1" dirty="0"/>
              <a:t>Note:</a:t>
            </a:r>
          </a:p>
          <a:p>
            <a:endParaRPr lang="en-US" sz="2400" dirty="0"/>
          </a:p>
          <a:p>
            <a:r>
              <a:rPr lang="en-US" sz="2400" dirty="0"/>
              <a:t>•The if-construct is a selection statement, the statements within the block are executed only once when the condition evaluates to True, Otherwise the control goes to the first statement after the if-construct.</a:t>
            </a:r>
          </a:p>
          <a:p>
            <a:pPr marL="285750" indent="-285750">
              <a:buFont typeface="Arial" panose="020B0604020202020204" pitchFamily="34" charset="0"/>
              <a:buChar char="•"/>
            </a:pPr>
            <a:r>
              <a:rPr lang="en-US" sz="2400" dirty="0"/>
              <a:t>In Python, the body (block of statements) of the If statement is indicated by indentation.</a:t>
            </a:r>
          </a:p>
          <a:p>
            <a:pPr marL="285750" indent="-285750">
              <a:buFont typeface="Arial" panose="020B0604020202020204" pitchFamily="34" charset="0"/>
              <a:buChar char="•"/>
            </a:pPr>
            <a:r>
              <a:rPr lang="en-US" sz="2400" dirty="0"/>
              <a:t>Python interprets non-zero values as True. None and 0 are interpreted as False.</a:t>
            </a:r>
          </a:p>
          <a:p>
            <a:endParaRPr lang="en-IN" sz="2400" dirty="0"/>
          </a:p>
          <a:p>
            <a:endParaRPr lang="en-IN" sz="2400" dirty="0"/>
          </a:p>
          <a:p>
            <a:endParaRPr lang="en-IN" sz="2400" dirty="0"/>
          </a:p>
        </p:txBody>
      </p:sp>
    </p:spTree>
    <p:extLst>
      <p:ext uri="{BB962C8B-B14F-4D97-AF65-F5344CB8AC3E}">
        <p14:creationId xmlns:p14="http://schemas.microsoft.com/office/powerpoint/2010/main" val="242475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57055-7FEC-41C5-96EA-361B6B014880}"/>
              </a:ext>
            </a:extLst>
          </p:cNvPr>
          <p:cNvSpPr txBox="1"/>
          <p:nvPr/>
        </p:nvSpPr>
        <p:spPr>
          <a:xfrm>
            <a:off x="695325" y="692140"/>
            <a:ext cx="11106150" cy="5262979"/>
          </a:xfrm>
          <a:prstGeom prst="rect">
            <a:avLst/>
          </a:prstGeom>
          <a:noFill/>
        </p:spPr>
        <p:txBody>
          <a:bodyPr wrap="square">
            <a:spAutoFit/>
          </a:bodyPr>
          <a:lstStyle/>
          <a:p>
            <a:r>
              <a:rPr lang="en-IN" sz="2400" dirty="0"/>
              <a:t>Take an integer as input from the console using input() function. Write a program to check the given integer is divisible by 7 or not, print the result to the console as shown in the examples.</a:t>
            </a:r>
          </a:p>
          <a:p>
            <a:endParaRPr lang="en-IN" sz="2400" dirty="0">
              <a:solidFill>
                <a:srgbClr val="FF0000"/>
              </a:solidFill>
            </a:endParaRPr>
          </a:p>
          <a:p>
            <a:r>
              <a:rPr lang="en-IN" sz="2400" b="1" dirty="0">
                <a:solidFill>
                  <a:srgbClr val="FF0000"/>
                </a:solidFill>
              </a:rPr>
              <a:t>Case 1</a:t>
            </a:r>
          </a:p>
          <a:p>
            <a:r>
              <a:rPr lang="en-IN" sz="2400" dirty="0"/>
              <a:t>Sample Input and Output 1:</a:t>
            </a:r>
          </a:p>
          <a:p>
            <a:r>
              <a:rPr lang="en-IN" sz="2400" dirty="0"/>
              <a:t>Enter a number: 77</a:t>
            </a:r>
          </a:p>
          <a:p>
            <a:r>
              <a:rPr lang="en-IN" sz="2400" dirty="0"/>
              <a:t>Given number 77 is divisible by 7</a:t>
            </a:r>
          </a:p>
          <a:p>
            <a:r>
              <a:rPr lang="en-IN" sz="2400" dirty="0"/>
              <a:t>End of program</a:t>
            </a:r>
          </a:p>
          <a:p>
            <a:endParaRPr lang="en-IN" sz="2400" dirty="0"/>
          </a:p>
          <a:p>
            <a:r>
              <a:rPr lang="en-IN" sz="2400" b="1" dirty="0">
                <a:solidFill>
                  <a:srgbClr val="FF0000"/>
                </a:solidFill>
              </a:rPr>
              <a:t>Case 2</a:t>
            </a:r>
          </a:p>
          <a:p>
            <a:r>
              <a:rPr lang="en-IN" sz="2400" dirty="0"/>
              <a:t>Sample Input and Output 2:</a:t>
            </a:r>
          </a:p>
          <a:p>
            <a:r>
              <a:rPr lang="en-IN" sz="2400" dirty="0"/>
              <a:t>Enter a number: 40</a:t>
            </a:r>
          </a:p>
          <a:p>
            <a:r>
              <a:rPr lang="en-IN" sz="2400" dirty="0"/>
              <a:t>End of program</a:t>
            </a:r>
          </a:p>
        </p:txBody>
      </p:sp>
    </p:spTree>
    <p:extLst>
      <p:ext uri="{BB962C8B-B14F-4D97-AF65-F5344CB8AC3E}">
        <p14:creationId xmlns:p14="http://schemas.microsoft.com/office/powerpoint/2010/main" val="106497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CA149-38C2-E878-1791-068DFA9D6169}"/>
              </a:ext>
            </a:extLst>
          </p:cNvPr>
          <p:cNvSpPr txBox="1"/>
          <p:nvPr/>
        </p:nvSpPr>
        <p:spPr>
          <a:xfrm>
            <a:off x="381000" y="612844"/>
            <a:ext cx="11163300" cy="5632311"/>
          </a:xfrm>
          <a:prstGeom prst="rect">
            <a:avLst/>
          </a:prstGeom>
          <a:noFill/>
        </p:spPr>
        <p:txBody>
          <a:bodyPr wrap="square">
            <a:spAutoFit/>
          </a:bodyPr>
          <a:lstStyle/>
          <a:p>
            <a:r>
              <a:rPr lang="en-IN" sz="2400" b="1" dirty="0"/>
              <a:t>Select the correct output for the below Python code?</a:t>
            </a:r>
          </a:p>
          <a:p>
            <a:pPr lvl="4"/>
            <a:r>
              <a:rPr lang="en-IN" sz="2400" dirty="0"/>
              <a:t>a = 27</a:t>
            </a:r>
          </a:p>
          <a:p>
            <a:pPr lvl="4"/>
            <a:r>
              <a:rPr lang="en-IN" sz="2400" dirty="0"/>
              <a:t>b = 27.0</a:t>
            </a:r>
          </a:p>
          <a:p>
            <a:pPr lvl="4"/>
            <a:r>
              <a:rPr lang="en-IN" sz="2400" dirty="0"/>
              <a:t>if(a == b):</a:t>
            </a:r>
          </a:p>
          <a:p>
            <a:pPr lvl="4"/>
            <a:r>
              <a:rPr lang="en-IN" sz="2400" dirty="0"/>
              <a:t>	print("a and b are equal")</a:t>
            </a:r>
          </a:p>
          <a:p>
            <a:pPr lvl="4"/>
            <a:r>
              <a:rPr lang="en-IN" sz="2400" dirty="0"/>
              <a:t>if(a != b):</a:t>
            </a:r>
          </a:p>
          <a:p>
            <a:pPr lvl="4"/>
            <a:r>
              <a:rPr lang="en-IN" sz="2400" dirty="0"/>
              <a:t>	print("a and b are not equal") </a:t>
            </a:r>
          </a:p>
          <a:p>
            <a:endParaRPr lang="en-IN" sz="2400" dirty="0"/>
          </a:p>
          <a:p>
            <a:pPr marL="1257300" lvl="2" indent="-342900">
              <a:buFont typeface="+mj-lt"/>
              <a:buAutoNum type="alphaUcPeriod"/>
            </a:pPr>
            <a:r>
              <a:rPr lang="en-IN" sz="2400" dirty="0"/>
              <a:t>Interpreter Error</a:t>
            </a:r>
          </a:p>
          <a:p>
            <a:pPr marL="1257300" lvl="2" indent="-342900">
              <a:buFont typeface="+mj-lt"/>
              <a:buAutoNum type="alphaUcPeriod"/>
            </a:pPr>
            <a:endParaRPr lang="en-IN" sz="2400" dirty="0"/>
          </a:p>
          <a:p>
            <a:pPr marL="1257300" lvl="2" indent="-342900">
              <a:buFont typeface="+mj-lt"/>
              <a:buAutoNum type="alphaUcPeriod"/>
            </a:pPr>
            <a:r>
              <a:rPr lang="en-IN" sz="2400" dirty="0"/>
              <a:t>a and b are equal.</a:t>
            </a:r>
          </a:p>
          <a:p>
            <a:pPr marL="1257300" lvl="2" indent="-342900">
              <a:buFont typeface="+mj-lt"/>
              <a:buAutoNum type="alphaUcPeriod"/>
            </a:pPr>
            <a:endParaRPr lang="en-IN" sz="2400" dirty="0"/>
          </a:p>
          <a:p>
            <a:pPr marL="1257300" lvl="2" indent="-342900">
              <a:buFont typeface="+mj-lt"/>
              <a:buAutoNum type="alphaUcPeriod"/>
            </a:pPr>
            <a:r>
              <a:rPr lang="en-IN" sz="2400" dirty="0"/>
              <a:t>a and b are equal a and b are not equal</a:t>
            </a:r>
          </a:p>
          <a:p>
            <a:pPr marL="1257300" lvl="2" indent="-342900">
              <a:buFont typeface="+mj-lt"/>
              <a:buAutoNum type="alphaUcPeriod"/>
            </a:pPr>
            <a:endParaRPr lang="en-IN" sz="2400" dirty="0"/>
          </a:p>
          <a:p>
            <a:pPr marL="1257300" lvl="2" indent="-342900">
              <a:buFont typeface="+mj-lt"/>
              <a:buAutoNum type="alphaUcPeriod"/>
            </a:pPr>
            <a:r>
              <a:rPr lang="en-IN" sz="2400" dirty="0"/>
              <a:t>a and b are not equal.</a:t>
            </a:r>
          </a:p>
        </p:txBody>
      </p:sp>
    </p:spTree>
    <p:extLst>
      <p:ext uri="{BB962C8B-B14F-4D97-AF65-F5344CB8AC3E}">
        <p14:creationId xmlns:p14="http://schemas.microsoft.com/office/powerpoint/2010/main" val="125231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CA149-38C2-E878-1791-068DFA9D6169}"/>
              </a:ext>
            </a:extLst>
          </p:cNvPr>
          <p:cNvSpPr txBox="1"/>
          <p:nvPr/>
        </p:nvSpPr>
        <p:spPr>
          <a:xfrm>
            <a:off x="381000" y="612844"/>
            <a:ext cx="11163300" cy="5632311"/>
          </a:xfrm>
          <a:prstGeom prst="rect">
            <a:avLst/>
          </a:prstGeom>
          <a:noFill/>
        </p:spPr>
        <p:txBody>
          <a:bodyPr wrap="square">
            <a:spAutoFit/>
          </a:bodyPr>
          <a:lstStyle/>
          <a:p>
            <a:r>
              <a:rPr lang="en-IN" sz="2400" b="1" dirty="0"/>
              <a:t>Select the correct output for the below Python code?</a:t>
            </a:r>
          </a:p>
          <a:p>
            <a:pPr lvl="4"/>
            <a:r>
              <a:rPr lang="en-IN" sz="2400" dirty="0"/>
              <a:t>a = 27</a:t>
            </a:r>
          </a:p>
          <a:p>
            <a:pPr lvl="4"/>
            <a:r>
              <a:rPr lang="en-IN" sz="2400" dirty="0"/>
              <a:t>b = 27.0</a:t>
            </a:r>
          </a:p>
          <a:p>
            <a:pPr lvl="4"/>
            <a:r>
              <a:rPr lang="en-IN" sz="2400" dirty="0"/>
              <a:t>if(a == b):</a:t>
            </a:r>
          </a:p>
          <a:p>
            <a:pPr lvl="4"/>
            <a:r>
              <a:rPr lang="en-IN" sz="2400" dirty="0"/>
              <a:t>	print("a and b are equal")</a:t>
            </a:r>
          </a:p>
          <a:p>
            <a:pPr lvl="4"/>
            <a:r>
              <a:rPr lang="en-IN" sz="2400" dirty="0"/>
              <a:t>if(a != b):</a:t>
            </a:r>
          </a:p>
          <a:p>
            <a:pPr lvl="4"/>
            <a:r>
              <a:rPr lang="en-IN" sz="2400" dirty="0"/>
              <a:t>	print("a and b are not equal") </a:t>
            </a:r>
          </a:p>
          <a:p>
            <a:pPr lvl="4"/>
            <a:endParaRPr lang="en-IN" sz="2400" dirty="0"/>
          </a:p>
          <a:p>
            <a:pPr marL="1257300" lvl="2" indent="-342900">
              <a:buFont typeface="+mj-lt"/>
              <a:buAutoNum type="alphaUcPeriod"/>
            </a:pPr>
            <a:r>
              <a:rPr lang="en-IN" sz="2400" dirty="0"/>
              <a:t>Interpreter Error</a:t>
            </a:r>
          </a:p>
          <a:p>
            <a:pPr marL="1257300" lvl="2" indent="-342900">
              <a:buFont typeface="+mj-lt"/>
              <a:buAutoNum type="alphaUcPeriod"/>
            </a:pPr>
            <a:endParaRPr lang="en-IN" sz="2400" dirty="0"/>
          </a:p>
          <a:p>
            <a:pPr marL="1257300" lvl="2" indent="-342900">
              <a:buFont typeface="+mj-lt"/>
              <a:buAutoNum type="alphaUcPeriod"/>
            </a:pPr>
            <a:r>
              <a:rPr lang="en-IN" sz="2400" b="1" dirty="0"/>
              <a:t>a and b are equal.</a:t>
            </a:r>
          </a:p>
          <a:p>
            <a:pPr marL="1257300" lvl="2" indent="-342900">
              <a:buFont typeface="+mj-lt"/>
              <a:buAutoNum type="alphaUcPeriod"/>
            </a:pPr>
            <a:endParaRPr lang="en-IN" sz="2400" dirty="0"/>
          </a:p>
          <a:p>
            <a:pPr marL="1257300" lvl="2" indent="-342900">
              <a:buFont typeface="+mj-lt"/>
              <a:buAutoNum type="alphaUcPeriod"/>
            </a:pPr>
            <a:r>
              <a:rPr lang="en-IN" sz="2400" dirty="0"/>
              <a:t>a and b are equal a and b are not equal</a:t>
            </a:r>
          </a:p>
          <a:p>
            <a:pPr marL="1257300" lvl="2" indent="-342900">
              <a:buFont typeface="+mj-lt"/>
              <a:buAutoNum type="alphaUcPeriod"/>
            </a:pPr>
            <a:endParaRPr lang="en-IN" sz="2400" dirty="0"/>
          </a:p>
          <a:p>
            <a:pPr marL="1257300" lvl="2" indent="-342900">
              <a:buFont typeface="+mj-lt"/>
              <a:buAutoNum type="alphaUcPeriod"/>
            </a:pPr>
            <a:r>
              <a:rPr lang="en-IN" sz="2400" dirty="0"/>
              <a:t>a and b are not equal.</a:t>
            </a:r>
          </a:p>
        </p:txBody>
      </p:sp>
    </p:spTree>
    <p:extLst>
      <p:ext uri="{BB962C8B-B14F-4D97-AF65-F5344CB8AC3E}">
        <p14:creationId xmlns:p14="http://schemas.microsoft.com/office/powerpoint/2010/main" val="231372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CD9E8-8D75-31A3-2266-4E3D5D4139B5}"/>
              </a:ext>
            </a:extLst>
          </p:cNvPr>
          <p:cNvSpPr txBox="1"/>
          <p:nvPr/>
        </p:nvSpPr>
        <p:spPr>
          <a:xfrm>
            <a:off x="542924" y="367784"/>
            <a:ext cx="11477625" cy="5915017"/>
          </a:xfrm>
          <a:prstGeom prst="rect">
            <a:avLst/>
          </a:prstGeom>
          <a:noFill/>
        </p:spPr>
        <p:txBody>
          <a:bodyPr wrap="square">
            <a:spAutoFit/>
          </a:bodyPr>
          <a:lstStyle/>
          <a:p>
            <a:r>
              <a:rPr lang="en-IN" sz="2400" b="1" i="0" dirty="0">
                <a:solidFill>
                  <a:srgbClr val="FF0000"/>
                </a:solidFill>
                <a:effectLst/>
                <a:latin typeface="-apple-system"/>
              </a:rPr>
              <a:t> if-else statement</a:t>
            </a:r>
          </a:p>
          <a:p>
            <a:r>
              <a:rPr lang="en-US" sz="2400" dirty="0"/>
              <a:t>The if-else statement provides two different paths of execution depending on the result of the condition. The body of if is executed when the condition associated with the expression is true. </a:t>
            </a:r>
          </a:p>
          <a:p>
            <a:endParaRPr lang="en-US" sz="2400" dirty="0"/>
          </a:p>
          <a:p>
            <a:r>
              <a:rPr lang="en-US" sz="2400" b="1" dirty="0"/>
              <a:t>syntax for the if-else statement :</a:t>
            </a:r>
          </a:p>
          <a:p>
            <a:r>
              <a:rPr lang="en-US" sz="2400" dirty="0"/>
              <a:t>	if(expression):</a:t>
            </a:r>
          </a:p>
          <a:p>
            <a:r>
              <a:rPr lang="en-US" sz="2400" dirty="0"/>
              <a:t>		      body of If</a:t>
            </a:r>
          </a:p>
          <a:p>
            <a:r>
              <a:rPr lang="en-US" sz="2400" dirty="0"/>
              <a:t>	else:</a:t>
            </a:r>
          </a:p>
          <a:p>
            <a:r>
              <a:rPr lang="en-US" sz="2400" dirty="0"/>
              <a:t>	                    body of else</a:t>
            </a:r>
          </a:p>
          <a:p>
            <a:endParaRPr lang="en-US" sz="2400" dirty="0"/>
          </a:p>
          <a:p>
            <a:pPr marL="457200">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The alternatives are called branches.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Since the condition must be true or false, exactly one of the alternatives will be executed. The alternatives are called branches, because they are branches in the flow of execution.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5" name="TextBox 4">
            <a:extLst>
              <a:ext uri="{FF2B5EF4-FFF2-40B4-BE49-F238E27FC236}">
                <a16:creationId xmlns:a16="http://schemas.microsoft.com/office/drawing/2014/main" id="{FDB4FD83-007A-0A2C-B474-BD856A305CD0}"/>
              </a:ext>
            </a:extLst>
          </p:cNvPr>
          <p:cNvSpPr txBox="1"/>
          <p:nvPr/>
        </p:nvSpPr>
        <p:spPr>
          <a:xfrm>
            <a:off x="6362700" y="2683117"/>
            <a:ext cx="6096000" cy="1653594"/>
          </a:xfrm>
          <a:prstGeom prst="rect">
            <a:avLst/>
          </a:prstGeom>
          <a:noFill/>
        </p:spPr>
        <p:txBody>
          <a:bodyPr wrap="square">
            <a:spAutoFit/>
          </a:bodyPr>
          <a:lstStyle/>
          <a:p>
            <a:pPr marL="457200">
              <a:lnSpc>
                <a:spcPct val="107000"/>
              </a:lnSpc>
            </a:pPr>
            <a:r>
              <a:rPr lang="en-US" sz="2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if x%2 == 0:</a:t>
            </a:r>
            <a:endParaRPr lang="en-IN"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2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print (x, "is even“)</a:t>
            </a:r>
            <a:endParaRPr lang="en-IN"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2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2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print (x, "is odd“)</a:t>
            </a:r>
            <a:endParaRPr lang="en-IN"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838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311EA-934C-BC4E-AB56-D3749535D776}"/>
              </a:ext>
            </a:extLst>
          </p:cNvPr>
          <p:cNvSpPr txBox="1"/>
          <p:nvPr/>
        </p:nvSpPr>
        <p:spPr>
          <a:xfrm>
            <a:off x="714375" y="3686175"/>
            <a:ext cx="11201400" cy="2554545"/>
          </a:xfrm>
          <a:prstGeom prst="rect">
            <a:avLst/>
          </a:prstGeom>
          <a:noFill/>
        </p:spPr>
        <p:txBody>
          <a:bodyPr wrap="square" rtlCol="0">
            <a:spAutoFit/>
          </a:bodyPr>
          <a:lstStyle/>
          <a:p>
            <a:r>
              <a:rPr lang="en-US" sz="3200" dirty="0"/>
              <a:t>Practice Programs:</a:t>
            </a:r>
          </a:p>
          <a:p>
            <a:endParaRPr lang="en-US" sz="3200" dirty="0"/>
          </a:p>
          <a:p>
            <a:pPr marL="342900" indent="-342900">
              <a:buAutoNum type="arabicPeriod"/>
            </a:pPr>
            <a:r>
              <a:rPr lang="en-US" sz="3200" dirty="0"/>
              <a:t>Write a program to check number is even or not.</a:t>
            </a:r>
          </a:p>
          <a:p>
            <a:pPr marL="342900" indent="-342900">
              <a:buAutoNum type="arabicPeriod"/>
            </a:pPr>
            <a:r>
              <a:rPr lang="en-US" sz="3200" dirty="0"/>
              <a:t>Write a program to find the sum of two positive numbers.</a:t>
            </a:r>
          </a:p>
          <a:p>
            <a:endParaRPr lang="en-IN" sz="3200" dirty="0"/>
          </a:p>
        </p:txBody>
      </p:sp>
      <p:pic>
        <p:nvPicPr>
          <p:cNvPr id="4" name="Picture 3">
            <a:extLst>
              <a:ext uri="{FF2B5EF4-FFF2-40B4-BE49-F238E27FC236}">
                <a16:creationId xmlns:a16="http://schemas.microsoft.com/office/drawing/2014/main" id="{EB877618-0458-CEE0-6B2C-501854941A92}"/>
              </a:ext>
            </a:extLst>
          </p:cNvPr>
          <p:cNvPicPr>
            <a:picLocks noChangeAspect="1"/>
          </p:cNvPicPr>
          <p:nvPr/>
        </p:nvPicPr>
        <p:blipFill>
          <a:blip r:embed="rId2"/>
          <a:stretch>
            <a:fillRect/>
          </a:stretch>
        </p:blipFill>
        <p:spPr>
          <a:xfrm>
            <a:off x="714375" y="757237"/>
            <a:ext cx="10839450" cy="2505075"/>
          </a:xfrm>
          <a:prstGeom prst="rect">
            <a:avLst/>
          </a:prstGeom>
        </p:spPr>
      </p:pic>
    </p:spTree>
    <p:extLst>
      <p:ext uri="{BB962C8B-B14F-4D97-AF65-F5344CB8AC3E}">
        <p14:creationId xmlns:p14="http://schemas.microsoft.com/office/powerpoint/2010/main" val="73855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01494-A4B6-6273-B38C-477EE907EC1E}"/>
              </a:ext>
            </a:extLst>
          </p:cNvPr>
          <p:cNvSpPr txBox="1"/>
          <p:nvPr/>
        </p:nvSpPr>
        <p:spPr>
          <a:xfrm>
            <a:off x="257175" y="329684"/>
            <a:ext cx="11734800" cy="5293757"/>
          </a:xfrm>
          <a:prstGeom prst="rect">
            <a:avLst/>
          </a:prstGeom>
          <a:noFill/>
        </p:spPr>
        <p:txBody>
          <a:bodyPr wrap="square">
            <a:spAutoFit/>
          </a:bodyPr>
          <a:lstStyle/>
          <a:p>
            <a:r>
              <a:rPr lang="en-IN" sz="2000" b="1" i="0" dirty="0">
                <a:solidFill>
                  <a:srgbClr val="C00000"/>
                </a:solidFill>
                <a:effectLst/>
                <a:latin typeface="Courier New" panose="02070309020205020404" pitchFamily="49" charset="0"/>
              </a:rPr>
              <a:t>if-</a:t>
            </a:r>
            <a:r>
              <a:rPr lang="en-IN" sz="2000" b="1" i="0" dirty="0" err="1">
                <a:solidFill>
                  <a:srgbClr val="C00000"/>
                </a:solidFill>
                <a:effectLst/>
                <a:latin typeface="Courier New" panose="02070309020205020404" pitchFamily="49" charset="0"/>
              </a:rPr>
              <a:t>elif</a:t>
            </a:r>
            <a:r>
              <a:rPr lang="en-IN" sz="2000" b="1" i="0" dirty="0">
                <a:solidFill>
                  <a:srgbClr val="C00000"/>
                </a:solidFill>
                <a:effectLst/>
                <a:latin typeface="Courier New" panose="02070309020205020404" pitchFamily="49" charset="0"/>
              </a:rPr>
              <a:t>-else</a:t>
            </a:r>
          </a:p>
          <a:p>
            <a:endParaRPr lang="en-IN" sz="2000" b="1" dirty="0">
              <a:solidFill>
                <a:srgbClr val="C00000"/>
              </a:solidFill>
              <a:latin typeface="Courier New" panose="02070309020205020404" pitchFamily="49" charset="0"/>
            </a:endParaRPr>
          </a:p>
          <a:p>
            <a:r>
              <a:rPr lang="en-US" sz="2000" dirty="0"/>
              <a:t>The if-</a:t>
            </a:r>
            <a:r>
              <a:rPr lang="en-US" sz="2000" dirty="0" err="1"/>
              <a:t>elif</a:t>
            </a:r>
            <a:r>
              <a:rPr lang="en-US" sz="2000" dirty="0"/>
              <a:t>-else construct extends the if-else construct by allowing to chain multiple if constructs as shown below:</a:t>
            </a:r>
          </a:p>
          <a:p>
            <a:endParaRPr lang="en-US" sz="2000" dirty="0"/>
          </a:p>
          <a:p>
            <a:pPr lvl="3"/>
            <a:r>
              <a:rPr lang="en-US" sz="2000" dirty="0"/>
              <a:t>if test expression:</a:t>
            </a:r>
          </a:p>
          <a:p>
            <a:pPr lvl="3"/>
            <a:r>
              <a:rPr lang="en-US" sz="2000" dirty="0"/>
              <a:t>	﻿﻿﻿﻿﻿body of if</a:t>
            </a:r>
          </a:p>
          <a:p>
            <a:pPr lvl="3"/>
            <a:r>
              <a:rPr lang="en-US" sz="2000" dirty="0" err="1"/>
              <a:t>elif</a:t>
            </a:r>
            <a:r>
              <a:rPr lang="en-US" sz="2000" dirty="0"/>
              <a:t> test expression:</a:t>
            </a:r>
          </a:p>
          <a:p>
            <a:pPr lvl="3"/>
            <a:r>
              <a:rPr lang="en-US" sz="2000" dirty="0"/>
              <a:t>	 body of </a:t>
            </a:r>
            <a:r>
              <a:rPr lang="en-US" sz="2000" dirty="0" err="1"/>
              <a:t>elif</a:t>
            </a:r>
            <a:endParaRPr lang="en-US" sz="2000" dirty="0"/>
          </a:p>
          <a:p>
            <a:pPr lvl="3"/>
            <a:r>
              <a:rPr lang="en-US" sz="2000" dirty="0" err="1"/>
              <a:t>elif</a:t>
            </a:r>
            <a:r>
              <a:rPr lang="en-US" sz="2000" dirty="0"/>
              <a:t> test expression:</a:t>
            </a:r>
          </a:p>
          <a:p>
            <a:pPr lvl="3"/>
            <a:r>
              <a:rPr lang="en-US" sz="2000" dirty="0"/>
              <a:t>	 body of </a:t>
            </a:r>
            <a:r>
              <a:rPr lang="en-US" sz="2000" dirty="0" err="1"/>
              <a:t>elif</a:t>
            </a:r>
            <a:endParaRPr lang="en-US" sz="2000" dirty="0"/>
          </a:p>
          <a:p>
            <a:pPr lvl="3"/>
            <a:r>
              <a:rPr lang="en-US" sz="2000" dirty="0"/>
              <a:t>    ...</a:t>
            </a:r>
          </a:p>
          <a:p>
            <a:pPr lvl="3"/>
            <a:r>
              <a:rPr lang="en-US" sz="2000" dirty="0" err="1"/>
              <a:t>elif</a:t>
            </a:r>
            <a:r>
              <a:rPr lang="en-US" sz="2000" dirty="0"/>
              <a:t> test expression:</a:t>
            </a:r>
          </a:p>
          <a:p>
            <a:pPr lvl="3"/>
            <a:r>
              <a:rPr lang="en-US" sz="2000" dirty="0"/>
              <a:t>	 body of </a:t>
            </a:r>
            <a:r>
              <a:rPr lang="en-US" sz="2000" dirty="0" err="1"/>
              <a:t>elif</a:t>
            </a:r>
            <a:endParaRPr lang="en-US" sz="2000" dirty="0"/>
          </a:p>
          <a:p>
            <a:pPr lvl="3"/>
            <a:r>
              <a:rPr lang="en-US" sz="2000" dirty="0"/>
              <a:t>else:</a:t>
            </a:r>
          </a:p>
          <a:p>
            <a:pPr lvl="3"/>
            <a:r>
              <a:rPr lang="en-US" sz="2000" dirty="0"/>
              <a:t>	 body of else</a:t>
            </a:r>
          </a:p>
          <a:p>
            <a:endParaRPr lang="en-IN" sz="2000" b="1" dirty="0">
              <a:solidFill>
                <a:srgbClr val="C00000"/>
              </a:solidFill>
            </a:endParaRPr>
          </a:p>
        </p:txBody>
      </p:sp>
      <p:sp>
        <p:nvSpPr>
          <p:cNvPr id="5" name="TextBox 4">
            <a:extLst>
              <a:ext uri="{FF2B5EF4-FFF2-40B4-BE49-F238E27FC236}">
                <a16:creationId xmlns:a16="http://schemas.microsoft.com/office/drawing/2014/main" id="{2D5A7939-BF3A-46D3-0CE1-105A47AE4EF5}"/>
              </a:ext>
            </a:extLst>
          </p:cNvPr>
          <p:cNvSpPr txBox="1"/>
          <p:nvPr/>
        </p:nvSpPr>
        <p:spPr>
          <a:xfrm>
            <a:off x="5572125" y="1492098"/>
            <a:ext cx="6096000" cy="2956900"/>
          </a:xfrm>
          <a:prstGeom prst="rect">
            <a:avLst/>
          </a:prstGeom>
          <a:noFill/>
        </p:spPr>
        <p:txBody>
          <a:bodyPr wrap="square">
            <a:spAutoFit/>
          </a:bodyPr>
          <a:lstStyle/>
          <a:p>
            <a:pPr>
              <a:lnSpc>
                <a:spcPct val="107000"/>
              </a:lnSpc>
              <a:spcAft>
                <a:spcPts val="800"/>
              </a:spcAft>
            </a:pPr>
            <a:r>
              <a:rPr lang="en-GB" sz="24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if x &lt; y:</a:t>
            </a:r>
            <a:endParaRPr lang="en-IN"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print (x, "is less than", y)</a:t>
            </a:r>
            <a:endParaRPr lang="en-IN"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b="1" dirty="0" err="1">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elif</a:t>
            </a:r>
            <a:r>
              <a:rPr lang="en-GB" sz="24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x &gt; y:</a:t>
            </a:r>
            <a:endParaRPr lang="en-IN"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print (x, "is greater than", y)</a:t>
            </a:r>
            <a:endParaRPr lang="en-IN"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print (x, "and", y, "are equal“)</a:t>
            </a:r>
            <a:endParaRPr lang="en-IN"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5397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1167</Words>
  <Application>Microsoft Office PowerPoint</Application>
  <PresentationFormat>Widescreen</PresentationFormat>
  <Paragraphs>160</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UNIT-1(Lesson 2)</dc:title>
  <dc:creator>Shilpa</dc:creator>
  <cp:lastModifiedBy>satyakumarchaudhary603@outlook.com</cp:lastModifiedBy>
  <cp:revision>28</cp:revision>
  <dcterms:created xsi:type="dcterms:W3CDTF">2022-08-31T08:49:22Z</dcterms:created>
  <dcterms:modified xsi:type="dcterms:W3CDTF">2022-12-16T02:03:25Z</dcterms:modified>
</cp:coreProperties>
</file>