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9" r:id="rId4"/>
    <p:sldId id="260" r:id="rId5"/>
    <p:sldId id="288" r:id="rId6"/>
    <p:sldId id="286" r:id="rId7"/>
    <p:sldId id="261" r:id="rId8"/>
    <p:sldId id="257" r:id="rId9"/>
    <p:sldId id="262" r:id="rId10"/>
    <p:sldId id="265" r:id="rId11"/>
    <p:sldId id="289" r:id="rId12"/>
    <p:sldId id="290" r:id="rId13"/>
    <p:sldId id="291" r:id="rId14"/>
    <p:sldId id="294" r:id="rId15"/>
    <p:sldId id="292" r:id="rId16"/>
    <p:sldId id="293" r:id="rId17"/>
    <p:sldId id="295" r:id="rId18"/>
    <p:sldId id="267" r:id="rId19"/>
    <p:sldId id="268" r:id="rId20"/>
    <p:sldId id="279" r:id="rId21"/>
    <p:sldId id="269" r:id="rId22"/>
    <p:sldId id="281" r:id="rId23"/>
    <p:sldId id="270" r:id="rId24"/>
    <p:sldId id="282" r:id="rId25"/>
    <p:sldId id="271" r:id="rId26"/>
    <p:sldId id="283" r:id="rId27"/>
    <p:sldId id="272" r:id="rId28"/>
    <p:sldId id="285" r:id="rId29"/>
    <p:sldId id="273" r:id="rId30"/>
    <p:sldId id="274" r:id="rId31"/>
    <p:sldId id="275" r:id="rId32"/>
    <p:sldId id="276"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751D9-B0A5-4BAA-A60A-6038DE3585A0}" type="datetimeFigureOut">
              <a:rPr lang="en-IN" smtClean="0"/>
              <a:pPr/>
              <a:t>30-08-2022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2B782-1F31-423E-8394-EB85E0D36F29}" type="slidenum">
              <a:rPr lang="en-IN" smtClean="0"/>
              <a:pPr/>
              <a:t>‹#›</a:t>
            </a:fld>
            <a:endParaRPr lang="en-IN"/>
          </a:p>
        </p:txBody>
      </p:sp>
    </p:spTree>
    <p:extLst>
      <p:ext uri="{BB962C8B-B14F-4D97-AF65-F5344CB8AC3E}">
        <p14:creationId xmlns:p14="http://schemas.microsoft.com/office/powerpoint/2010/main" val="180126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F7C3503-9B08-4BB7-91CD-E35FB6F5686A}" type="slidenum">
              <a:rPr lang="en-IN" altLang="en-US" smtClean="0"/>
              <a:pPr/>
              <a:t>2</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D7C0D4C-53A7-41FB-BF93-C28571A6A57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30-08-2022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B5E9470-AF5A-40B0-8BAB-1DEB13267D68}" type="datetimeFigureOut">
              <a:rPr lang="en-IN" smtClean="0"/>
              <a:pPr/>
              <a:t>30-08-2022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D7C0D4C-53A7-41FB-BF93-C28571A6A5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pyder-ide.org/" TargetMode="External"/><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 Id="rId6" Type="http://schemas.openxmlformats.org/officeDocument/2006/relationships/hyperlink" Target="https://wingware.com/" TargetMode="External"/><Relationship Id="rId5" Type="http://schemas.openxmlformats.org/officeDocument/2006/relationships/hyperlink" Target="https://docs.python.org/3/library/idle" TargetMode="External"/><Relationship Id="rId4" Type="http://schemas.openxmlformats.org/officeDocument/2006/relationships/hyperlink" Target="http://www.pydev.org/"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nlinecourses.nptel.ac.in/noc21_cs32/pre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05930"/>
            <a:ext cx="8435280" cy="1470025"/>
          </a:xfrm>
        </p:spPr>
        <p:txBody>
          <a:bodyPr>
            <a:normAutofit fontScale="90000"/>
          </a:bodyPr>
          <a:lstStyle/>
          <a:p>
            <a:r>
              <a:rPr lang="en-IN" dirty="0"/>
              <a:t>Lecture 0</a:t>
            </a:r>
            <a:br>
              <a:rPr lang="en-IN" dirty="0"/>
            </a:br>
            <a:br>
              <a:rPr lang="en-IN" dirty="0"/>
            </a:br>
            <a:r>
              <a:rPr lang="en-IN" sz="2700" dirty="0"/>
              <a:t>INT108::</a:t>
            </a:r>
            <a:r>
              <a:rPr lang="en-US" altLang="en-US" sz="2700" dirty="0">
                <a:solidFill>
                  <a:srgbClr val="C00000"/>
                </a:solidFill>
              </a:rPr>
              <a:t> </a:t>
            </a:r>
            <a:r>
              <a:rPr lang="en-US" altLang="en-US" sz="2700" dirty="0">
                <a:solidFill>
                  <a:schemeClr val="bg1"/>
                </a:solidFill>
              </a:rPr>
              <a:t>PROGRAMMING IN PYTHON (Program practice) </a:t>
            </a:r>
            <a:endParaRPr lang="en-IN" dirty="0">
              <a:solidFill>
                <a:schemeClr val="bg1"/>
              </a:solidFill>
            </a:endParaRPr>
          </a:p>
        </p:txBody>
      </p:sp>
      <p:pic>
        <p:nvPicPr>
          <p:cNvPr id="4" name="Picture 3" descr="py.jpg"/>
          <p:cNvPicPr>
            <a:picLocks noChangeAspect="1"/>
          </p:cNvPicPr>
          <p:nvPr/>
        </p:nvPicPr>
        <p:blipFill>
          <a:blip r:embed="rId2" cstate="print"/>
          <a:stretch>
            <a:fillRect/>
          </a:stretch>
        </p:blipFill>
        <p:spPr>
          <a:xfrm>
            <a:off x="3059832" y="3429000"/>
            <a:ext cx="3096344" cy="2143125"/>
          </a:xfrm>
          <a:prstGeom prst="rect">
            <a:avLst/>
          </a:prstGeom>
        </p:spPr>
      </p:pic>
    </p:spTree>
    <p:extLst>
      <p:ext uri="{BB962C8B-B14F-4D97-AF65-F5344CB8AC3E}">
        <p14:creationId xmlns:p14="http://schemas.microsoft.com/office/powerpoint/2010/main" val="133970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Different Computer Languages</a:t>
            </a:r>
          </a:p>
        </p:txBody>
      </p:sp>
      <p:pic>
        <p:nvPicPr>
          <p:cNvPr id="9218" name="Picture 2" descr="Image result for high level vs. assembly langu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853927"/>
            <a:ext cx="6048672" cy="403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2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C97F-607B-C33E-667A-7E6DF6443DCC}"/>
              </a:ext>
            </a:extLst>
          </p:cNvPr>
          <p:cNvSpPr>
            <a:spLocks noGrp="1"/>
          </p:cNvSpPr>
          <p:nvPr>
            <p:ph type="title"/>
          </p:nvPr>
        </p:nvSpPr>
        <p:spPr>
          <a:xfrm>
            <a:off x="685800" y="332656"/>
            <a:ext cx="7772400" cy="648072"/>
          </a:xfrm>
        </p:spPr>
        <p:txBody>
          <a:bodyPr>
            <a:normAutofit fontScale="90000"/>
          </a:bodyPr>
          <a:lstStyle/>
          <a:p>
            <a:r>
              <a:rPr lang="en-US" dirty="0"/>
              <a:t>Language Translators</a:t>
            </a:r>
            <a:endParaRPr lang="en-IN" dirty="0"/>
          </a:p>
        </p:txBody>
      </p:sp>
      <p:sp>
        <p:nvSpPr>
          <p:cNvPr id="3" name="Content Placeholder 2">
            <a:extLst>
              <a:ext uri="{FF2B5EF4-FFF2-40B4-BE49-F238E27FC236}">
                <a16:creationId xmlns:a16="http://schemas.microsoft.com/office/drawing/2014/main" id="{57185D60-C0CC-687F-D016-77182C0664CC}"/>
              </a:ext>
            </a:extLst>
          </p:cNvPr>
          <p:cNvSpPr>
            <a:spLocks noGrp="1"/>
          </p:cNvSpPr>
          <p:nvPr>
            <p:ph sz="quarter" idx="1"/>
          </p:nvPr>
        </p:nvSpPr>
        <p:spPr>
          <a:xfrm>
            <a:off x="323528" y="1447800"/>
            <a:ext cx="8640960" cy="4572000"/>
          </a:xfrm>
        </p:spPr>
        <p:txBody>
          <a:bodyPr>
            <a:normAutofit/>
          </a:bodyPr>
          <a:lstStyle/>
          <a:p>
            <a:pPr algn="just"/>
            <a:r>
              <a:rPr lang="en-US" sz="1800" b="0" i="0" dirty="0">
                <a:solidFill>
                  <a:srgbClr val="000000"/>
                </a:solidFill>
                <a:effectLst/>
                <a:latin typeface="roboto" panose="02000000000000000000" pitchFamily="2" charset="0"/>
              </a:rPr>
              <a:t>Computers are electronic devices that can only understand machine-level binary code (0/1 or on/off), and it is extremely difficult to understand and write a program in machine language, so developers use human-readable high level and assembly instructions. </a:t>
            </a:r>
          </a:p>
          <a:p>
            <a:pPr algn="just"/>
            <a:r>
              <a:rPr lang="en-US" sz="1800" b="0" i="0" dirty="0">
                <a:solidFill>
                  <a:srgbClr val="000000"/>
                </a:solidFill>
                <a:effectLst/>
                <a:latin typeface="roboto" panose="02000000000000000000" pitchFamily="2" charset="0"/>
              </a:rPr>
              <a:t>To bridge that gap, a translator is used, which converts high-level instructions to machine-level instructions (0 and 1).</a:t>
            </a:r>
          </a:p>
          <a:p>
            <a:pPr algn="just"/>
            <a:r>
              <a:rPr lang="en-US" sz="1800" b="0" i="0" dirty="0">
                <a:solidFill>
                  <a:srgbClr val="000000"/>
                </a:solidFill>
                <a:effectLst/>
                <a:latin typeface="roboto" panose="02000000000000000000" pitchFamily="2" charset="0"/>
              </a:rPr>
              <a:t>The translator is a programming language processor that converts a high-level or assembly language program to machine-understandable low-level machine language without sacrificing the code's functionality.</a:t>
            </a:r>
          </a:p>
          <a:p>
            <a:pPr algn="just"/>
            <a:r>
              <a:rPr lang="en-US" sz="1800" dirty="0">
                <a:solidFill>
                  <a:srgbClr val="000000"/>
                </a:solidFill>
                <a:latin typeface="roboto" panose="02000000000000000000" pitchFamily="2" charset="0"/>
              </a:rPr>
              <a:t>There are 3 types:</a:t>
            </a:r>
          </a:p>
          <a:p>
            <a:pPr marL="0" indent="0" algn="just">
              <a:buNone/>
            </a:pPr>
            <a:r>
              <a:rPr lang="en-US" sz="1800" dirty="0">
                <a:solidFill>
                  <a:srgbClr val="000000"/>
                </a:solidFill>
                <a:latin typeface="roboto" panose="02000000000000000000" pitchFamily="2" charset="0"/>
              </a:rPr>
              <a:t>     </a:t>
            </a:r>
            <a:r>
              <a:rPr lang="en-US" sz="1400" dirty="0">
                <a:solidFill>
                  <a:srgbClr val="000000"/>
                </a:solidFill>
                <a:latin typeface="roboto" panose="02000000000000000000" pitchFamily="2" charset="0"/>
              </a:rPr>
              <a:t>1) Compiler</a:t>
            </a:r>
          </a:p>
          <a:p>
            <a:pPr marL="0" indent="0" algn="just">
              <a:buNone/>
            </a:pPr>
            <a:r>
              <a:rPr lang="en-US" sz="1400" dirty="0">
                <a:solidFill>
                  <a:srgbClr val="000000"/>
                </a:solidFill>
                <a:latin typeface="roboto" panose="02000000000000000000" pitchFamily="2" charset="0"/>
              </a:rPr>
              <a:t>      2) Interpreter</a:t>
            </a:r>
          </a:p>
          <a:p>
            <a:pPr marL="0" indent="0" algn="just">
              <a:buNone/>
            </a:pPr>
            <a:r>
              <a:rPr lang="en-US" sz="1400" dirty="0">
                <a:solidFill>
                  <a:srgbClr val="000000"/>
                </a:solidFill>
                <a:latin typeface="roboto" panose="02000000000000000000" pitchFamily="2" charset="0"/>
              </a:rPr>
              <a:t>      3) Assembler</a:t>
            </a:r>
          </a:p>
          <a:p>
            <a:pPr marL="0" indent="0" algn="just">
              <a:buNone/>
            </a:pPr>
            <a:endParaRPr lang="en-IN" sz="1400" dirty="0"/>
          </a:p>
        </p:txBody>
      </p:sp>
    </p:spTree>
    <p:extLst>
      <p:ext uri="{BB962C8B-B14F-4D97-AF65-F5344CB8AC3E}">
        <p14:creationId xmlns:p14="http://schemas.microsoft.com/office/powerpoint/2010/main" val="239522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D4E4-E8A3-52B5-72A4-25523D581462}"/>
              </a:ext>
            </a:extLst>
          </p:cNvPr>
          <p:cNvSpPr>
            <a:spLocks noGrp="1"/>
          </p:cNvSpPr>
          <p:nvPr>
            <p:ph type="title"/>
          </p:nvPr>
        </p:nvSpPr>
        <p:spPr/>
        <p:txBody>
          <a:bodyPr/>
          <a:lstStyle/>
          <a:p>
            <a:r>
              <a:rPr lang="en-US" dirty="0"/>
              <a:t>Compiler</a:t>
            </a:r>
            <a:endParaRPr lang="en-IN" dirty="0"/>
          </a:p>
        </p:txBody>
      </p:sp>
      <p:sp>
        <p:nvSpPr>
          <p:cNvPr id="3" name="Content Placeholder 2">
            <a:extLst>
              <a:ext uri="{FF2B5EF4-FFF2-40B4-BE49-F238E27FC236}">
                <a16:creationId xmlns:a16="http://schemas.microsoft.com/office/drawing/2014/main" id="{1AA71285-AB70-2DEF-A087-52834D30256C}"/>
              </a:ext>
            </a:extLst>
          </p:cNvPr>
          <p:cNvSpPr>
            <a:spLocks noGrp="1"/>
          </p:cNvSpPr>
          <p:nvPr>
            <p:ph sz="quarter" idx="1"/>
          </p:nvPr>
        </p:nvSpPr>
        <p:spPr/>
        <p:txBody>
          <a:bodyPr>
            <a:normAutofit/>
          </a:bodyPr>
          <a:lstStyle/>
          <a:p>
            <a:pPr algn="just"/>
            <a:r>
              <a:rPr lang="en-US" sz="1800" b="0" i="0" dirty="0">
                <a:solidFill>
                  <a:srgbClr val="000000"/>
                </a:solidFill>
                <a:effectLst/>
                <a:latin typeface="roboto" panose="02000000000000000000" pitchFamily="2" charset="0"/>
              </a:rPr>
              <a:t>The compiler is a language translator program that converts code written in a human-readable language, such as high-level language, to a low-level computer language, such as assembly language, machine code, or object code, and then produces an executable program.</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1" u="sng" dirty="0">
                <a:solidFill>
                  <a:srgbClr val="000000"/>
                </a:solidFill>
                <a:latin typeface="roboto" panose="02000000000000000000" pitchFamily="2" charset="0"/>
              </a:rPr>
              <a:t>Characteristics of Compiler:</a:t>
            </a:r>
          </a:p>
          <a:p>
            <a:pPr algn="just">
              <a:buFont typeface="Arial" panose="020B0604020202020204" pitchFamily="34" charset="0"/>
              <a:buChar char="•"/>
            </a:pPr>
            <a:r>
              <a:rPr lang="en-US" sz="1800" b="0" i="0" dirty="0">
                <a:solidFill>
                  <a:srgbClr val="000000"/>
                </a:solidFill>
                <a:effectLst/>
                <a:latin typeface="roboto" panose="02000000000000000000" pitchFamily="2" charset="0"/>
              </a:rPr>
              <a:t>Source code is converted to machine code before runtime. So, code execution at runtime is faster.</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Takes a lot of time to analyze and process the program. The compiling process is complicated.</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But Program execution is Fast</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Cannot create an executable program when there is a compile type error in the program.</a:t>
            </a:r>
            <a:endParaRPr lang="en-US" sz="1200" b="0" i="0" dirty="0">
              <a:solidFill>
                <a:srgbClr val="000000"/>
              </a:solidFill>
              <a:effectLst/>
              <a:latin typeface="roboto" panose="02000000000000000000" pitchFamily="2" charset="0"/>
            </a:endParaRPr>
          </a:p>
          <a:p>
            <a:pPr marL="0" indent="0" algn="just">
              <a:buNone/>
            </a:pPr>
            <a:endParaRPr lang="en-IN" sz="1800" dirty="0"/>
          </a:p>
        </p:txBody>
      </p:sp>
    </p:spTree>
    <p:extLst>
      <p:ext uri="{BB962C8B-B14F-4D97-AF65-F5344CB8AC3E}">
        <p14:creationId xmlns:p14="http://schemas.microsoft.com/office/powerpoint/2010/main" val="167195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0CDE-A01A-75CE-3F00-48A019C5ACD3}"/>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a16="http://schemas.microsoft.com/office/drawing/2014/main" id="{F45374A5-FED4-C97C-0092-C3CF9D882CB6}"/>
              </a:ext>
            </a:extLst>
          </p:cNvPr>
          <p:cNvSpPr>
            <a:spLocks noGrp="1"/>
          </p:cNvSpPr>
          <p:nvPr>
            <p:ph sz="quarter" idx="1"/>
          </p:nvPr>
        </p:nvSpPr>
        <p:spPr/>
        <p:txBody>
          <a:bodyPr/>
          <a:lstStyle/>
          <a:p>
            <a:pPr algn="just"/>
            <a:r>
              <a:rPr lang="en-US" sz="1800" b="0" i="0" dirty="0">
                <a:solidFill>
                  <a:srgbClr val="000000"/>
                </a:solidFill>
                <a:effectLst/>
                <a:latin typeface="roboto" panose="02000000000000000000" pitchFamily="2" charset="0"/>
              </a:rPr>
              <a:t>The Interpreter's source code is transformed into machine code at run time. The compiler, however, converts the code to machine code, i.e. an executable file, before the program starts.</a:t>
            </a:r>
            <a:endParaRPr lang="en-US" b="0" i="0" dirty="0">
              <a:solidFill>
                <a:srgbClr val="000000"/>
              </a:solidFill>
              <a:effectLst/>
              <a:latin typeface="roboto" panose="02000000000000000000" pitchFamily="2" charset="0"/>
            </a:endParaRPr>
          </a:p>
          <a:p>
            <a:pPr algn="just"/>
            <a:r>
              <a:rPr lang="en-US" sz="1800" b="0" i="0" dirty="0">
                <a:solidFill>
                  <a:srgbClr val="000000"/>
                </a:solidFill>
                <a:effectLst/>
                <a:latin typeface="roboto" panose="02000000000000000000" pitchFamily="2" charset="0"/>
              </a:rPr>
              <a:t>The interpreter program executes directly line by line by running the source code. So, it takes the source code, one line at a time, and translates it and runs it by the processor, then moves to the next line, translates it and runs it, and repeats until the program is finished.</a:t>
            </a:r>
          </a:p>
          <a:p>
            <a:pPr marL="0" indent="0" algn="just">
              <a:buNone/>
            </a:pPr>
            <a:r>
              <a:rPr lang="en-US" sz="1800" dirty="0">
                <a:solidFill>
                  <a:srgbClr val="000000"/>
                </a:solidFill>
                <a:latin typeface="roboto" panose="02000000000000000000" pitchFamily="2" charset="0"/>
              </a:rPr>
              <a:t>    </a:t>
            </a:r>
            <a:r>
              <a:rPr lang="en-US" sz="1800" b="1" u="sng" dirty="0">
                <a:solidFill>
                  <a:srgbClr val="000000"/>
                </a:solidFill>
                <a:latin typeface="roboto" panose="02000000000000000000" pitchFamily="2" charset="0"/>
              </a:rPr>
              <a:t>Characteristics of Interpreter:</a:t>
            </a:r>
          </a:p>
          <a:p>
            <a:pPr algn="l">
              <a:buFont typeface="Arial" panose="020B0604020202020204" pitchFamily="34" charset="0"/>
              <a:buChar char="•"/>
            </a:pPr>
            <a:r>
              <a:rPr lang="en-US" sz="1800" b="0" i="0" dirty="0">
                <a:solidFill>
                  <a:srgbClr val="000000"/>
                </a:solidFill>
                <a:effectLst/>
                <a:latin typeface="roboto" panose="02000000000000000000" pitchFamily="2" charset="0"/>
              </a:rPr>
              <a:t>Spends less time converting to machine code.</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No compilation stage is present in the interpreter while generating machine instructions.</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Program execution is slower because it gets converted to machine code at runtime.</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Easy for debugging and finding errors.</a:t>
            </a:r>
            <a:endParaRPr lang="en-US" sz="1200" b="0" i="0" dirty="0">
              <a:solidFill>
                <a:srgbClr val="000000"/>
              </a:solidFill>
              <a:effectLst/>
              <a:latin typeface="roboto" panose="02000000000000000000" pitchFamily="2" charset="0"/>
            </a:endParaRPr>
          </a:p>
          <a:p>
            <a:pPr marL="0" indent="0" algn="just">
              <a:buNone/>
            </a:pPr>
            <a:endParaRPr lang="en-US" sz="1800" b="0"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37500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BDB4-8FC1-90AF-CF7D-E46A29332991}"/>
              </a:ext>
            </a:extLst>
          </p:cNvPr>
          <p:cNvSpPr>
            <a:spLocks noGrp="1"/>
          </p:cNvSpPr>
          <p:nvPr>
            <p:ph type="title"/>
          </p:nvPr>
        </p:nvSpPr>
        <p:spPr>
          <a:xfrm>
            <a:off x="914400" y="274638"/>
            <a:ext cx="7772400" cy="706090"/>
          </a:xfrm>
        </p:spPr>
        <p:txBody>
          <a:bodyPr>
            <a:normAutofit fontScale="90000"/>
          </a:bodyPr>
          <a:lstStyle/>
          <a:p>
            <a:r>
              <a:rPr lang="en-US" dirty="0"/>
              <a:t>Compiler vs Interpreter</a:t>
            </a:r>
            <a:endParaRPr lang="en-IN" dirty="0"/>
          </a:p>
        </p:txBody>
      </p:sp>
      <p:graphicFrame>
        <p:nvGraphicFramePr>
          <p:cNvPr id="4" name="Content Placeholder 3">
            <a:extLst>
              <a:ext uri="{FF2B5EF4-FFF2-40B4-BE49-F238E27FC236}">
                <a16:creationId xmlns:a16="http://schemas.microsoft.com/office/drawing/2014/main" id="{6358AE9D-0B21-B98F-0FF9-1C89AF744C46}"/>
              </a:ext>
            </a:extLst>
          </p:cNvPr>
          <p:cNvGraphicFramePr>
            <a:graphicFrameLocks noGrp="1"/>
          </p:cNvGraphicFramePr>
          <p:nvPr>
            <p:ph sz="quarter" idx="1"/>
            <p:extLst>
              <p:ext uri="{D42A27DB-BD31-4B8C-83A1-F6EECF244321}">
                <p14:modId xmlns:p14="http://schemas.microsoft.com/office/powerpoint/2010/main" val="1658606706"/>
              </p:ext>
            </p:extLst>
          </p:nvPr>
        </p:nvGraphicFramePr>
        <p:xfrm>
          <a:off x="1043608" y="980729"/>
          <a:ext cx="7056784" cy="3840433"/>
        </p:xfrm>
        <a:graphic>
          <a:graphicData uri="http://schemas.openxmlformats.org/drawingml/2006/table">
            <a:tbl>
              <a:tblPr/>
              <a:tblGrid>
                <a:gridCol w="4293519">
                  <a:extLst>
                    <a:ext uri="{9D8B030D-6E8A-4147-A177-3AD203B41FA5}">
                      <a16:colId xmlns:a16="http://schemas.microsoft.com/office/drawing/2014/main" val="4025493664"/>
                    </a:ext>
                  </a:extLst>
                </a:gridCol>
                <a:gridCol w="2763265">
                  <a:extLst>
                    <a:ext uri="{9D8B030D-6E8A-4147-A177-3AD203B41FA5}">
                      <a16:colId xmlns:a16="http://schemas.microsoft.com/office/drawing/2014/main" val="769938763"/>
                    </a:ext>
                  </a:extLst>
                </a:gridCol>
              </a:tblGrid>
              <a:tr h="239827">
                <a:tc>
                  <a:txBody>
                    <a:bodyPr/>
                    <a:lstStyle/>
                    <a:p>
                      <a:r>
                        <a:rPr lang="en-IN" sz="1400" dirty="0">
                          <a:effectLst/>
                        </a:rPr>
                        <a:t>Compiler </a:t>
                      </a:r>
                      <a:r>
                        <a:rPr lang="en-IN" sz="1400" dirty="0" err="1">
                          <a:solidFill>
                            <a:schemeClr val="bg1"/>
                          </a:solidFill>
                          <a:effectLst/>
                        </a:rPr>
                        <a:t>Compiler</a:t>
                      </a:r>
                      <a:endParaRPr lang="en-IN" sz="1400" dirty="0">
                        <a:effectLst/>
                      </a:endParaRPr>
                    </a:p>
                  </a:txBody>
                  <a:tcPr marL="69273" marR="69273" marT="34636" marB="34636" anchor="ctr">
                    <a:lnL>
                      <a:noFill/>
                    </a:lnL>
                    <a:lnR>
                      <a:noFill/>
                    </a:lnR>
                    <a:lnT>
                      <a:noFill/>
                    </a:lnT>
                    <a:lnB>
                      <a:noFill/>
                    </a:lnB>
                    <a:solidFill>
                      <a:srgbClr val="000000"/>
                    </a:solidFill>
                  </a:tcPr>
                </a:tc>
                <a:tc>
                  <a:txBody>
                    <a:bodyPr/>
                    <a:lstStyle/>
                    <a:p>
                      <a:r>
                        <a:rPr lang="en-IN" sz="1400" dirty="0" err="1">
                          <a:effectLst/>
                        </a:rPr>
                        <a:t>Inte</a:t>
                      </a:r>
                      <a:r>
                        <a:rPr lang="en-IN" sz="1400" dirty="0">
                          <a:effectLst/>
                        </a:rPr>
                        <a:t> </a:t>
                      </a:r>
                      <a:r>
                        <a:rPr lang="en-IN" sz="1400" dirty="0">
                          <a:solidFill>
                            <a:schemeClr val="bg1"/>
                          </a:solidFill>
                          <a:effectLst/>
                        </a:rPr>
                        <a:t>Interpreter</a:t>
                      </a:r>
                      <a:endParaRPr lang="en-IN" sz="1400" dirty="0">
                        <a:effectLst/>
                      </a:endParaRPr>
                    </a:p>
                  </a:txBody>
                  <a:tcPr marL="69273" marR="69273" marT="34636" marB="34636" anchor="ctr">
                    <a:lnL>
                      <a:noFill/>
                    </a:lnL>
                    <a:lnR>
                      <a:noFill/>
                    </a:lnR>
                    <a:lnT>
                      <a:noFill/>
                    </a:lnT>
                    <a:lnB>
                      <a:noFill/>
                    </a:lnB>
                    <a:solidFill>
                      <a:srgbClr val="000000"/>
                    </a:solidFill>
                  </a:tcPr>
                </a:tc>
                <a:extLst>
                  <a:ext uri="{0D108BD9-81ED-4DB2-BD59-A6C34878D82A}">
                    <a16:rowId xmlns:a16="http://schemas.microsoft.com/office/drawing/2014/main" val="2962574328"/>
                  </a:ext>
                </a:extLst>
              </a:tr>
              <a:tr h="507033">
                <a:tc>
                  <a:txBody>
                    <a:bodyPr/>
                    <a:lstStyle/>
                    <a:p>
                      <a:r>
                        <a:rPr lang="en-US" sz="1400" dirty="0">
                          <a:effectLst/>
                        </a:rPr>
                        <a:t>Translate High-level language program into machine code before runtime</a:t>
                      </a:r>
                    </a:p>
                  </a:txBody>
                  <a:tcPr marL="69273" marR="69273" marT="34636" marB="34636" anchor="ctr">
                    <a:lnL>
                      <a:noFill/>
                    </a:lnL>
                    <a:lnR>
                      <a:noFill/>
                    </a:lnR>
                    <a:lnT>
                      <a:noFill/>
                    </a:lnT>
                    <a:lnB>
                      <a:noFill/>
                    </a:lnB>
                  </a:tcPr>
                </a:tc>
                <a:tc>
                  <a:txBody>
                    <a:bodyPr/>
                    <a:lstStyle/>
                    <a:p>
                      <a:r>
                        <a:rPr lang="en-US" sz="1400">
                          <a:effectLst/>
                        </a:rPr>
                        <a:t>Translate High-level language program into machine code at runtime</a:t>
                      </a:r>
                    </a:p>
                  </a:txBody>
                  <a:tcPr marL="69273" marR="69273" marT="34636" marB="34636" anchor="ctr">
                    <a:lnL>
                      <a:noFill/>
                    </a:lnL>
                    <a:lnR>
                      <a:noFill/>
                    </a:lnR>
                    <a:lnT>
                      <a:noFill/>
                    </a:lnT>
                    <a:lnB>
                      <a:noFill/>
                    </a:lnB>
                  </a:tcPr>
                </a:tc>
                <a:extLst>
                  <a:ext uri="{0D108BD9-81ED-4DB2-BD59-A6C34878D82A}">
                    <a16:rowId xmlns:a16="http://schemas.microsoft.com/office/drawing/2014/main" val="4282186169"/>
                  </a:ext>
                </a:extLst>
              </a:tr>
              <a:tr h="420874">
                <a:tc>
                  <a:txBody>
                    <a:bodyPr/>
                    <a:lstStyle/>
                    <a:p>
                      <a:r>
                        <a:rPr lang="en-US" sz="1400">
                          <a:effectLst/>
                        </a:rPr>
                        <a:t>The compiler needs a lot of time for the whole source code to be analyzed</a:t>
                      </a:r>
                    </a:p>
                  </a:txBody>
                  <a:tcPr marL="69273" marR="69273" marT="34636" marB="34636" anchor="ctr">
                    <a:lnL>
                      <a:noFill/>
                    </a:lnL>
                    <a:lnR>
                      <a:noFill/>
                    </a:lnR>
                    <a:lnT>
                      <a:noFill/>
                    </a:lnT>
                    <a:lnB>
                      <a:noFill/>
                    </a:lnB>
                  </a:tcPr>
                </a:tc>
                <a:tc>
                  <a:txBody>
                    <a:bodyPr/>
                    <a:lstStyle/>
                    <a:p>
                      <a:r>
                        <a:rPr lang="en-US" sz="1400">
                          <a:effectLst/>
                        </a:rPr>
                        <a:t>It takes less time for the source code to analyze</a:t>
                      </a:r>
                    </a:p>
                  </a:txBody>
                  <a:tcPr marL="69273" marR="69273" marT="34636" marB="34636" anchor="ctr">
                    <a:lnL>
                      <a:noFill/>
                    </a:lnL>
                    <a:lnR>
                      <a:noFill/>
                    </a:lnR>
                    <a:lnT>
                      <a:noFill/>
                    </a:lnT>
                    <a:lnB>
                      <a:noFill/>
                    </a:lnB>
                  </a:tcPr>
                </a:tc>
                <a:extLst>
                  <a:ext uri="{0D108BD9-81ED-4DB2-BD59-A6C34878D82A}">
                    <a16:rowId xmlns:a16="http://schemas.microsoft.com/office/drawing/2014/main" val="3627976805"/>
                  </a:ext>
                </a:extLst>
              </a:tr>
              <a:tr h="420874">
                <a:tc>
                  <a:txBody>
                    <a:bodyPr/>
                    <a:lstStyle/>
                    <a:p>
                      <a:r>
                        <a:rPr lang="en-US" sz="1400">
                          <a:effectLst/>
                        </a:rPr>
                        <a:t>The overall program execution time is relatively faster.</a:t>
                      </a:r>
                    </a:p>
                  </a:txBody>
                  <a:tcPr marL="69273" marR="69273" marT="34636" marB="34636" anchor="ctr">
                    <a:lnL>
                      <a:noFill/>
                    </a:lnL>
                    <a:lnR>
                      <a:noFill/>
                    </a:lnR>
                    <a:lnT>
                      <a:noFill/>
                    </a:lnT>
                    <a:lnB>
                      <a:noFill/>
                    </a:lnB>
                  </a:tcPr>
                </a:tc>
                <a:tc>
                  <a:txBody>
                    <a:bodyPr/>
                    <a:lstStyle/>
                    <a:p>
                      <a:r>
                        <a:rPr lang="en-US" sz="1400" dirty="0">
                          <a:effectLst/>
                        </a:rPr>
                        <a:t>Overall program execution time is relatively slower.</a:t>
                      </a:r>
                    </a:p>
                  </a:txBody>
                  <a:tcPr marL="69273" marR="69273" marT="34636" marB="34636" anchor="ctr">
                    <a:lnL>
                      <a:noFill/>
                    </a:lnL>
                    <a:lnR>
                      <a:noFill/>
                    </a:lnR>
                    <a:lnT>
                      <a:noFill/>
                    </a:lnT>
                    <a:lnB>
                      <a:noFill/>
                    </a:lnB>
                  </a:tcPr>
                </a:tc>
                <a:extLst>
                  <a:ext uri="{0D108BD9-81ED-4DB2-BD59-A6C34878D82A}">
                    <a16:rowId xmlns:a16="http://schemas.microsoft.com/office/drawing/2014/main" val="979765576"/>
                  </a:ext>
                </a:extLst>
              </a:tr>
              <a:tr h="786230">
                <a:tc>
                  <a:txBody>
                    <a:bodyPr/>
                    <a:lstStyle/>
                    <a:p>
                      <a:r>
                        <a:rPr lang="en-US" sz="1400">
                          <a:effectLst/>
                        </a:rPr>
                        <a:t>The compiler only generates an error message only after scanning the whole program. And all the errors are shown at the same time.</a:t>
                      </a:r>
                    </a:p>
                  </a:txBody>
                  <a:tcPr marL="69273" marR="69273" marT="34636" marB="34636" anchor="ctr">
                    <a:lnL>
                      <a:noFill/>
                    </a:lnL>
                    <a:lnR>
                      <a:noFill/>
                    </a:lnR>
                    <a:lnT>
                      <a:noFill/>
                    </a:lnT>
                    <a:lnB>
                      <a:noFill/>
                    </a:lnB>
                  </a:tcPr>
                </a:tc>
                <a:tc>
                  <a:txBody>
                    <a:bodyPr/>
                    <a:lstStyle/>
                    <a:p>
                      <a:r>
                        <a:rPr lang="en-US" sz="1400">
                          <a:effectLst/>
                        </a:rPr>
                        <a:t>Interpreter only shows one error at a time and if solved and again after interpreting the code then shows the next error if exists. </a:t>
                      </a:r>
                    </a:p>
                  </a:txBody>
                  <a:tcPr marL="69273" marR="69273" marT="34636" marB="34636" anchor="ctr">
                    <a:lnL>
                      <a:noFill/>
                    </a:lnL>
                    <a:lnR>
                      <a:noFill/>
                    </a:lnR>
                    <a:lnT>
                      <a:noFill/>
                    </a:lnT>
                    <a:lnB>
                      <a:noFill/>
                    </a:lnB>
                  </a:tcPr>
                </a:tc>
                <a:extLst>
                  <a:ext uri="{0D108BD9-81ED-4DB2-BD59-A6C34878D82A}">
                    <a16:rowId xmlns:a16="http://schemas.microsoft.com/office/drawing/2014/main" val="3878620148"/>
                  </a:ext>
                </a:extLst>
              </a:tr>
              <a:tr h="1081545">
                <a:tc>
                  <a:txBody>
                    <a:bodyPr/>
                    <a:lstStyle/>
                    <a:p>
                      <a:r>
                        <a:rPr lang="en-US" sz="1400" dirty="0">
                          <a:effectLst/>
                        </a:rPr>
                        <a:t>Debugging is relatively more difficult since there can be an error anywhere in the code.</a:t>
                      </a:r>
                    </a:p>
                  </a:txBody>
                  <a:tcPr marL="69273" marR="69273" marT="34636" marB="34636" anchor="ctr">
                    <a:lnL>
                      <a:noFill/>
                    </a:lnL>
                    <a:lnR>
                      <a:noFill/>
                    </a:lnR>
                    <a:lnT>
                      <a:noFill/>
                    </a:lnT>
                    <a:lnB>
                      <a:noFill/>
                    </a:lnB>
                  </a:tcPr>
                </a:tc>
                <a:tc>
                  <a:txBody>
                    <a:bodyPr/>
                    <a:lstStyle/>
                    <a:p>
                      <a:r>
                        <a:rPr lang="en-US" sz="1400" dirty="0">
                          <a:effectLst/>
                        </a:rPr>
                        <a:t>It is easier to debug since it continues to translate the program until the error is fixed. Show only one error at a time, and if solved then shows the next error if exists.</a:t>
                      </a:r>
                    </a:p>
                  </a:txBody>
                  <a:tcPr marL="69273" marR="69273" marT="34636" marB="34636" anchor="ctr">
                    <a:lnL>
                      <a:noFill/>
                    </a:lnL>
                    <a:lnR>
                      <a:noFill/>
                    </a:lnR>
                    <a:lnT>
                      <a:noFill/>
                    </a:lnT>
                    <a:lnB>
                      <a:noFill/>
                    </a:lnB>
                  </a:tcPr>
                </a:tc>
                <a:extLst>
                  <a:ext uri="{0D108BD9-81ED-4DB2-BD59-A6C34878D82A}">
                    <a16:rowId xmlns:a16="http://schemas.microsoft.com/office/drawing/2014/main" val="2608134146"/>
                  </a:ext>
                </a:extLst>
              </a:tr>
            </a:tbl>
          </a:graphicData>
        </a:graphic>
      </p:graphicFrame>
      <p:graphicFrame>
        <p:nvGraphicFramePr>
          <p:cNvPr id="5" name="Table 4">
            <a:extLst>
              <a:ext uri="{FF2B5EF4-FFF2-40B4-BE49-F238E27FC236}">
                <a16:creationId xmlns:a16="http://schemas.microsoft.com/office/drawing/2014/main" id="{45B93CE3-6EBA-5A24-6378-C3D47F16B600}"/>
              </a:ext>
            </a:extLst>
          </p:cNvPr>
          <p:cNvGraphicFramePr>
            <a:graphicFrameLocks noGrp="1"/>
          </p:cNvGraphicFramePr>
          <p:nvPr>
            <p:extLst>
              <p:ext uri="{D42A27DB-BD31-4B8C-83A1-F6EECF244321}">
                <p14:modId xmlns:p14="http://schemas.microsoft.com/office/powerpoint/2010/main" val="362007055"/>
              </p:ext>
            </p:extLst>
          </p:nvPr>
        </p:nvGraphicFramePr>
        <p:xfrm>
          <a:off x="897629" y="4941168"/>
          <a:ext cx="7272808" cy="518160"/>
        </p:xfrm>
        <a:graphic>
          <a:graphicData uri="http://schemas.openxmlformats.org/drawingml/2006/table">
            <a:tbl>
              <a:tblPr/>
              <a:tblGrid>
                <a:gridCol w="4424954">
                  <a:extLst>
                    <a:ext uri="{9D8B030D-6E8A-4147-A177-3AD203B41FA5}">
                      <a16:colId xmlns:a16="http://schemas.microsoft.com/office/drawing/2014/main" val="126509666"/>
                    </a:ext>
                  </a:extLst>
                </a:gridCol>
                <a:gridCol w="2847854">
                  <a:extLst>
                    <a:ext uri="{9D8B030D-6E8A-4147-A177-3AD203B41FA5}">
                      <a16:colId xmlns:a16="http://schemas.microsoft.com/office/drawing/2014/main" val="526715024"/>
                    </a:ext>
                  </a:extLst>
                </a:gridCol>
              </a:tblGrid>
              <a:tr h="360040">
                <a:tc>
                  <a:txBody>
                    <a:bodyPr/>
                    <a:lstStyle/>
                    <a:p>
                      <a:r>
                        <a:rPr lang="en-US" sz="1400" dirty="0">
                          <a:effectLst/>
                        </a:rPr>
                        <a:t>The compiler compiles the code before execution.</a:t>
                      </a:r>
                    </a:p>
                  </a:txBody>
                  <a:tcPr anchor="ctr">
                    <a:lnL>
                      <a:noFill/>
                    </a:lnL>
                    <a:lnR>
                      <a:noFill/>
                    </a:lnR>
                    <a:lnT>
                      <a:noFill/>
                    </a:lnT>
                    <a:lnB>
                      <a:noFill/>
                    </a:lnB>
                  </a:tcPr>
                </a:tc>
                <a:tc>
                  <a:txBody>
                    <a:bodyPr/>
                    <a:lstStyle/>
                    <a:p>
                      <a:r>
                        <a:rPr lang="en-US" sz="1400" dirty="0">
                          <a:effectLst/>
                        </a:rPr>
                        <a:t>Compilation and execution take place simultaneously.</a:t>
                      </a:r>
                    </a:p>
                  </a:txBody>
                  <a:tcPr anchor="ctr">
                    <a:lnL>
                      <a:noFill/>
                    </a:lnL>
                    <a:lnR>
                      <a:noFill/>
                    </a:lnR>
                    <a:lnT>
                      <a:noFill/>
                    </a:lnT>
                    <a:lnB>
                      <a:noFill/>
                    </a:lnB>
                  </a:tcPr>
                </a:tc>
                <a:extLst>
                  <a:ext uri="{0D108BD9-81ED-4DB2-BD59-A6C34878D82A}">
                    <a16:rowId xmlns:a16="http://schemas.microsoft.com/office/drawing/2014/main" val="2749600214"/>
                  </a:ext>
                </a:extLst>
              </a:tr>
            </a:tbl>
          </a:graphicData>
        </a:graphic>
      </p:graphicFrame>
      <p:graphicFrame>
        <p:nvGraphicFramePr>
          <p:cNvPr id="6" name="Table 5">
            <a:extLst>
              <a:ext uri="{FF2B5EF4-FFF2-40B4-BE49-F238E27FC236}">
                <a16:creationId xmlns:a16="http://schemas.microsoft.com/office/drawing/2014/main" id="{8F25AD0A-05D0-B405-3829-AA9C9C328413}"/>
              </a:ext>
            </a:extLst>
          </p:cNvPr>
          <p:cNvGraphicFramePr>
            <a:graphicFrameLocks noGrp="1"/>
          </p:cNvGraphicFramePr>
          <p:nvPr>
            <p:extLst>
              <p:ext uri="{D42A27DB-BD31-4B8C-83A1-F6EECF244321}">
                <p14:modId xmlns:p14="http://schemas.microsoft.com/office/powerpoint/2010/main" val="2216150917"/>
              </p:ext>
            </p:extLst>
          </p:nvPr>
        </p:nvGraphicFramePr>
        <p:xfrm>
          <a:off x="1043608" y="5517232"/>
          <a:ext cx="7056784" cy="906780"/>
        </p:xfrm>
        <a:graphic>
          <a:graphicData uri="http://schemas.openxmlformats.org/drawingml/2006/table">
            <a:tbl>
              <a:tblPr/>
              <a:tblGrid>
                <a:gridCol w="4293519">
                  <a:extLst>
                    <a:ext uri="{9D8B030D-6E8A-4147-A177-3AD203B41FA5}">
                      <a16:colId xmlns:a16="http://schemas.microsoft.com/office/drawing/2014/main" val="1814478192"/>
                    </a:ext>
                  </a:extLst>
                </a:gridCol>
                <a:gridCol w="2763265">
                  <a:extLst>
                    <a:ext uri="{9D8B030D-6E8A-4147-A177-3AD203B41FA5}">
                      <a16:colId xmlns:a16="http://schemas.microsoft.com/office/drawing/2014/main" val="157780796"/>
                    </a:ext>
                  </a:extLst>
                </a:gridCol>
              </a:tblGrid>
              <a:tr h="388620">
                <a:tc>
                  <a:txBody>
                    <a:bodyPr/>
                    <a:lstStyle/>
                    <a:p>
                      <a:r>
                        <a:rPr lang="en-US" sz="1400" dirty="0">
                          <a:effectLst/>
                        </a:rPr>
                        <a:t>Difficult error detection and removal</a:t>
                      </a:r>
                    </a:p>
                  </a:txBody>
                  <a:tcPr anchor="ctr">
                    <a:lnL>
                      <a:noFill/>
                    </a:lnL>
                    <a:lnR>
                      <a:noFill/>
                    </a:lnR>
                    <a:lnT>
                      <a:noFill/>
                    </a:lnT>
                    <a:lnB>
                      <a:noFill/>
                    </a:lnB>
                  </a:tcPr>
                </a:tc>
                <a:tc>
                  <a:txBody>
                    <a:bodyPr/>
                    <a:lstStyle/>
                    <a:p>
                      <a:r>
                        <a:rPr lang="en-US" sz="1400">
                          <a:effectLst/>
                        </a:rPr>
                        <a:t>Easy for error detection and removal</a:t>
                      </a:r>
                    </a:p>
                  </a:txBody>
                  <a:tcPr anchor="ctr">
                    <a:lnL>
                      <a:noFill/>
                    </a:lnL>
                    <a:lnR>
                      <a:noFill/>
                    </a:lnR>
                    <a:lnT>
                      <a:noFill/>
                    </a:lnT>
                    <a:lnB>
                      <a:noFill/>
                    </a:lnB>
                  </a:tcPr>
                </a:tc>
                <a:extLst>
                  <a:ext uri="{0D108BD9-81ED-4DB2-BD59-A6C34878D82A}">
                    <a16:rowId xmlns:a16="http://schemas.microsoft.com/office/drawing/2014/main" val="3612572898"/>
                  </a:ext>
                </a:extLst>
              </a:tr>
              <a:tr h="388620">
                <a:tc>
                  <a:txBody>
                    <a:bodyPr/>
                    <a:lstStyle/>
                    <a:p>
                      <a:r>
                        <a:rPr lang="en-US" sz="1400" dirty="0">
                          <a:effectLst/>
                        </a:rPr>
                        <a:t>The programming language that uses Compiler: C, C++, C#, Scala</a:t>
                      </a:r>
                    </a:p>
                  </a:txBody>
                  <a:tcPr anchor="ctr">
                    <a:lnL>
                      <a:noFill/>
                    </a:lnL>
                    <a:lnR>
                      <a:noFill/>
                    </a:lnR>
                    <a:lnT>
                      <a:noFill/>
                    </a:lnT>
                    <a:lnB>
                      <a:noFill/>
                    </a:lnB>
                  </a:tcPr>
                </a:tc>
                <a:tc>
                  <a:txBody>
                    <a:bodyPr/>
                    <a:lstStyle/>
                    <a:p>
                      <a:r>
                        <a:rPr lang="en-US" sz="1400" dirty="0">
                          <a:effectLst/>
                        </a:rPr>
                        <a:t>The programming language that uses Interpreters: Python, Perl, Ruby, PHP</a:t>
                      </a:r>
                    </a:p>
                  </a:txBody>
                  <a:tcPr anchor="ctr">
                    <a:lnL>
                      <a:noFill/>
                    </a:lnL>
                    <a:lnR>
                      <a:noFill/>
                    </a:lnR>
                    <a:lnT>
                      <a:noFill/>
                    </a:lnT>
                    <a:lnB>
                      <a:noFill/>
                    </a:lnB>
                  </a:tcPr>
                </a:tc>
                <a:extLst>
                  <a:ext uri="{0D108BD9-81ED-4DB2-BD59-A6C34878D82A}">
                    <a16:rowId xmlns:a16="http://schemas.microsoft.com/office/drawing/2014/main" val="1711428876"/>
                  </a:ext>
                </a:extLst>
              </a:tr>
            </a:tbl>
          </a:graphicData>
        </a:graphic>
      </p:graphicFrame>
    </p:spTree>
    <p:extLst>
      <p:ext uri="{BB962C8B-B14F-4D97-AF65-F5344CB8AC3E}">
        <p14:creationId xmlns:p14="http://schemas.microsoft.com/office/powerpoint/2010/main" val="361100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97DF-BBAC-EB68-2CAF-54F2FA341C0B}"/>
              </a:ext>
            </a:extLst>
          </p:cNvPr>
          <p:cNvSpPr>
            <a:spLocks noGrp="1"/>
          </p:cNvSpPr>
          <p:nvPr>
            <p:ph type="title"/>
          </p:nvPr>
        </p:nvSpPr>
        <p:spPr>
          <a:xfrm>
            <a:off x="914400" y="248005"/>
            <a:ext cx="7772400" cy="1143000"/>
          </a:xfrm>
        </p:spPr>
        <p:txBody>
          <a:bodyPr/>
          <a:lstStyle/>
          <a:p>
            <a:r>
              <a:rPr lang="en-US" dirty="0"/>
              <a:t>Assembler</a:t>
            </a:r>
            <a:endParaRPr lang="en-IN" dirty="0"/>
          </a:p>
        </p:txBody>
      </p:sp>
      <p:sp>
        <p:nvSpPr>
          <p:cNvPr id="3" name="Content Placeholder 2">
            <a:extLst>
              <a:ext uri="{FF2B5EF4-FFF2-40B4-BE49-F238E27FC236}">
                <a16:creationId xmlns:a16="http://schemas.microsoft.com/office/drawing/2014/main" id="{0C943D18-235A-8745-8DC9-CF6210FFDCE7}"/>
              </a:ext>
            </a:extLst>
          </p:cNvPr>
          <p:cNvSpPr>
            <a:spLocks noGrp="1"/>
          </p:cNvSpPr>
          <p:nvPr>
            <p:ph sz="quarter" idx="1"/>
          </p:nvPr>
        </p:nvSpPr>
        <p:spPr/>
        <p:txBody>
          <a:bodyPr>
            <a:normAutofit/>
          </a:bodyPr>
          <a:lstStyle/>
          <a:p>
            <a:pPr marL="0" indent="0">
              <a:buNone/>
            </a:pPr>
            <a:r>
              <a:rPr lang="en-US" sz="1800" b="0" i="0" dirty="0">
                <a:solidFill>
                  <a:srgbClr val="000000"/>
                </a:solidFill>
                <a:effectLst/>
                <a:latin typeface="roboto" panose="02000000000000000000" pitchFamily="2" charset="0"/>
              </a:rPr>
              <a:t>Assembler converts code written in assembly language into machine-level code. Assembly language contains machine opcode mnemonics so that assemblers translate from mnemonics to machine code</a:t>
            </a:r>
          </a:p>
          <a:p>
            <a:pPr marL="0" indent="0">
              <a:buNone/>
            </a:pPr>
            <a:endParaRPr lang="en-IN" sz="1800" dirty="0"/>
          </a:p>
          <a:p>
            <a:pPr marL="0" indent="0">
              <a:buNone/>
            </a:pPr>
            <a:endParaRPr lang="en-IN" sz="1800" dirty="0"/>
          </a:p>
        </p:txBody>
      </p:sp>
      <p:pic>
        <p:nvPicPr>
          <p:cNvPr id="1030" name="Picture 6" descr="Assembly Language Data Movement Instructions MOV Instruction Move">
            <a:extLst>
              <a:ext uri="{FF2B5EF4-FFF2-40B4-BE49-F238E27FC236}">
                <a16:creationId xmlns:a16="http://schemas.microsoft.com/office/drawing/2014/main" id="{6D07E976-871B-7066-74EC-AFDEEB32D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20887"/>
            <a:ext cx="6237312" cy="418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6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8588-9734-F342-F738-DCC262097F63}"/>
              </a:ext>
            </a:extLst>
          </p:cNvPr>
          <p:cNvSpPr>
            <a:spLocks noGrp="1"/>
          </p:cNvSpPr>
          <p:nvPr>
            <p:ph type="title"/>
          </p:nvPr>
        </p:nvSpPr>
        <p:spPr>
          <a:xfrm>
            <a:off x="941033" y="475729"/>
            <a:ext cx="7772400" cy="724942"/>
          </a:xfrm>
        </p:spPr>
        <p:txBody>
          <a:bodyPr>
            <a:normAutofit/>
          </a:bodyPr>
          <a:lstStyle/>
          <a:p>
            <a:r>
              <a:rPr lang="en-US" sz="2800" dirty="0"/>
              <a:t>History of Python</a:t>
            </a:r>
            <a:endParaRPr lang="en-IN" sz="2800" dirty="0"/>
          </a:p>
        </p:txBody>
      </p:sp>
      <p:sp>
        <p:nvSpPr>
          <p:cNvPr id="3" name="Content Placeholder 2">
            <a:extLst>
              <a:ext uri="{FF2B5EF4-FFF2-40B4-BE49-F238E27FC236}">
                <a16:creationId xmlns:a16="http://schemas.microsoft.com/office/drawing/2014/main" id="{D3B8BF91-1CA1-1D7F-1D3A-C8D958F5C847}"/>
              </a:ext>
            </a:extLst>
          </p:cNvPr>
          <p:cNvSpPr>
            <a:spLocks noGrp="1"/>
          </p:cNvSpPr>
          <p:nvPr>
            <p:ph sz="quarter" idx="1"/>
          </p:nvPr>
        </p:nvSpPr>
        <p:spPr/>
        <p:txBody>
          <a:bodyPr>
            <a:normAutofit/>
          </a:bodyPr>
          <a:lstStyle/>
          <a:p>
            <a:pPr algn="just"/>
            <a:r>
              <a:rPr lang="en-US" sz="1600" b="0" i="0" dirty="0">
                <a:effectLst/>
                <a:latin typeface="roboto" panose="02000000000000000000" pitchFamily="2" charset="0"/>
                <a:ea typeface="roboto" panose="02000000000000000000" pitchFamily="2" charset="0"/>
              </a:rPr>
              <a:t>Python</a:t>
            </a:r>
            <a:r>
              <a:rPr lang="en-US" sz="1600" b="0" i="0" dirty="0">
                <a:solidFill>
                  <a:srgbClr val="273239"/>
                </a:solidFill>
                <a:effectLst/>
                <a:latin typeface="roboto" panose="02000000000000000000" pitchFamily="2" charset="0"/>
                <a:ea typeface="roboto" panose="02000000000000000000" pitchFamily="2" charset="0"/>
              </a:rPr>
              <a:t> is a widely-used general-purpose, high-level programming language. It was initially designed by Guido van Rossum in 1991(first release Python 0.9.0) and developed by Python Software Foundation. </a:t>
            </a:r>
          </a:p>
          <a:p>
            <a:pPr algn="just"/>
            <a:r>
              <a:rPr lang="en-US" sz="1600" b="0" i="0" dirty="0">
                <a:solidFill>
                  <a:srgbClr val="273239"/>
                </a:solidFill>
                <a:effectLst/>
                <a:latin typeface="roboto" panose="02000000000000000000" pitchFamily="2" charset="0"/>
                <a:ea typeface="roboto" panose="02000000000000000000" pitchFamily="2" charset="0"/>
              </a:rPr>
              <a:t>It was mainly developed for emphasis on code readability, and its syntax allows programmers to express concepts in fewer lines of code.</a:t>
            </a:r>
          </a:p>
          <a:p>
            <a:pPr algn="just"/>
            <a:r>
              <a:rPr lang="en-US" sz="1600" b="0" i="0" dirty="0">
                <a:effectLst/>
                <a:latin typeface="roboto" panose="02000000000000000000" pitchFamily="2" charset="0"/>
                <a:ea typeface="roboto" panose="02000000000000000000" pitchFamily="2" charset="0"/>
              </a:rPr>
              <a:t>Work on Python  was started in the late 1980s by </a:t>
            </a:r>
            <a:r>
              <a:rPr lang="en-US" sz="1600" b="0" i="0" strike="noStrike" dirty="0">
                <a:effectLst/>
                <a:latin typeface="roboto" panose="02000000000000000000" pitchFamily="2" charset="0"/>
                <a:ea typeface="roboto" panose="02000000000000000000" pitchFamily="2" charset="0"/>
              </a:rPr>
              <a:t>Guido van Rossum</a:t>
            </a:r>
            <a:r>
              <a:rPr lang="en-US" sz="1600" b="0" i="0" dirty="0">
                <a:effectLst/>
                <a:latin typeface="roboto" panose="02000000000000000000" pitchFamily="2" charset="0"/>
                <a:ea typeface="roboto" panose="02000000000000000000" pitchFamily="2" charset="0"/>
              </a:rPr>
              <a:t> at </a:t>
            </a:r>
            <a:r>
              <a:rPr lang="en-US" sz="1600" b="0" i="0" strike="noStrike" dirty="0">
                <a:effectLst/>
                <a:latin typeface="roboto" panose="02000000000000000000" pitchFamily="2" charset="0"/>
                <a:ea typeface="roboto" panose="02000000000000000000" pitchFamily="2" charset="0"/>
              </a:rPr>
              <a:t>Centrum </a:t>
            </a:r>
            <a:r>
              <a:rPr lang="en-US" sz="1600" b="0" i="0" strike="noStrike" dirty="0" err="1">
                <a:effectLst/>
                <a:latin typeface="roboto" panose="02000000000000000000" pitchFamily="2" charset="0"/>
                <a:ea typeface="roboto" panose="02000000000000000000" pitchFamily="2" charset="0"/>
              </a:rPr>
              <a:t>Wiskunde</a:t>
            </a:r>
            <a:r>
              <a:rPr lang="en-US" sz="1600" b="0" i="0" strike="noStrike" dirty="0">
                <a:effectLst/>
                <a:latin typeface="roboto" panose="02000000000000000000" pitchFamily="2" charset="0"/>
                <a:ea typeface="roboto" panose="02000000000000000000" pitchFamily="2" charset="0"/>
              </a:rPr>
              <a:t> &amp; Informatica</a:t>
            </a:r>
            <a:r>
              <a:rPr lang="en-US" sz="1600" b="0" i="0" dirty="0">
                <a:effectLst/>
                <a:latin typeface="roboto" panose="02000000000000000000" pitchFamily="2" charset="0"/>
                <a:ea typeface="roboto" panose="02000000000000000000" pitchFamily="2" charset="0"/>
              </a:rPr>
              <a:t> (CWI) in the </a:t>
            </a:r>
            <a:r>
              <a:rPr lang="en-US" sz="1600" b="0" i="0" strike="noStrike" dirty="0">
                <a:effectLst/>
                <a:latin typeface="roboto" panose="02000000000000000000" pitchFamily="2" charset="0"/>
                <a:ea typeface="roboto" panose="02000000000000000000" pitchFamily="2" charset="0"/>
              </a:rPr>
              <a:t>Netherlands</a:t>
            </a:r>
            <a:r>
              <a:rPr lang="en-US" sz="1600" b="0" i="0" dirty="0">
                <a:effectLst/>
                <a:latin typeface="roboto" panose="02000000000000000000" pitchFamily="2" charset="0"/>
                <a:ea typeface="roboto" panose="02000000000000000000" pitchFamily="2" charset="0"/>
              </a:rPr>
              <a:t> as a successor to the ABC programming language, which was inspired by </a:t>
            </a:r>
            <a:r>
              <a:rPr lang="en-US" sz="1600" b="0" i="0" strike="noStrike" dirty="0">
                <a:effectLst/>
                <a:latin typeface="roboto" panose="02000000000000000000" pitchFamily="2" charset="0"/>
                <a:ea typeface="roboto" panose="02000000000000000000" pitchFamily="2" charset="0"/>
              </a:rPr>
              <a:t>SETL(Set language)</a:t>
            </a:r>
            <a:r>
              <a:rPr lang="en-US" sz="1600" b="0" i="0" dirty="0">
                <a:effectLst/>
                <a:latin typeface="roboto" panose="02000000000000000000" pitchFamily="2" charset="0"/>
                <a:ea typeface="roboto" panose="02000000000000000000" pitchFamily="2" charset="0"/>
              </a:rPr>
              <a:t>, capable of </a:t>
            </a:r>
            <a:r>
              <a:rPr lang="en-US" sz="1600" b="0" i="0" strike="noStrike" dirty="0">
                <a:effectLst/>
                <a:latin typeface="roboto" panose="02000000000000000000" pitchFamily="2" charset="0"/>
                <a:ea typeface="roboto" panose="02000000000000000000" pitchFamily="2" charset="0"/>
              </a:rPr>
              <a:t>exception handling</a:t>
            </a:r>
            <a:r>
              <a:rPr lang="en-US" sz="1600" b="0" i="0" dirty="0">
                <a:effectLst/>
                <a:latin typeface="roboto" panose="02000000000000000000" pitchFamily="2" charset="0"/>
                <a:ea typeface="roboto" panose="02000000000000000000" pitchFamily="2" charset="0"/>
              </a:rPr>
              <a:t> and interfacing with the </a:t>
            </a:r>
            <a:r>
              <a:rPr lang="en-US" sz="1600" b="0" i="0" strike="noStrike" dirty="0">
                <a:effectLst/>
                <a:latin typeface="roboto" panose="02000000000000000000" pitchFamily="2" charset="0"/>
                <a:ea typeface="roboto" panose="02000000000000000000" pitchFamily="2" charset="0"/>
              </a:rPr>
              <a:t>Amoeba</a:t>
            </a:r>
            <a:r>
              <a:rPr lang="en-US" sz="1600" b="0" i="0" dirty="0">
                <a:effectLst/>
                <a:latin typeface="roboto" panose="02000000000000000000" pitchFamily="2" charset="0"/>
                <a:ea typeface="roboto" panose="02000000000000000000" pitchFamily="2" charset="0"/>
              </a:rPr>
              <a:t> operating system. Its implementation began in December 1989.</a:t>
            </a:r>
          </a:p>
          <a:p>
            <a:pPr algn="just"/>
            <a:r>
              <a:rPr lang="en-US" sz="1600" dirty="0">
                <a:latin typeface="roboto" panose="02000000000000000000" pitchFamily="2" charset="0"/>
                <a:ea typeface="roboto" panose="02000000000000000000" pitchFamily="2" charset="0"/>
              </a:rPr>
              <a:t>Latest version: 3.10.6</a:t>
            </a:r>
          </a:p>
          <a:p>
            <a:pPr algn="just"/>
            <a:r>
              <a:rPr lang="en-US" sz="1600" dirty="0">
                <a:latin typeface="roboto" panose="02000000000000000000" pitchFamily="2" charset="0"/>
                <a:ea typeface="roboto" panose="02000000000000000000" pitchFamily="2" charset="0"/>
              </a:rPr>
              <a:t>Download link:</a:t>
            </a:r>
          </a:p>
          <a:p>
            <a:pPr marL="0" indent="0" algn="just">
              <a:buNone/>
            </a:pPr>
            <a:r>
              <a:rPr lang="en-US" sz="1600" dirty="0">
                <a:latin typeface="roboto" panose="02000000000000000000" pitchFamily="2" charset="0"/>
                <a:ea typeface="roboto" panose="02000000000000000000" pitchFamily="2" charset="0"/>
              </a:rPr>
              <a:t>      https://www.python.org/downloads/</a:t>
            </a:r>
            <a:endParaRPr lang="en-IN" sz="16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8B42E878-1981-9F59-2C54-7BF53856A40B}"/>
              </a:ext>
            </a:extLst>
          </p:cNvPr>
          <p:cNvPicPr>
            <a:picLocks noChangeAspect="1"/>
          </p:cNvPicPr>
          <p:nvPr/>
        </p:nvPicPr>
        <p:blipFill>
          <a:blip r:embed="rId2"/>
          <a:stretch>
            <a:fillRect/>
          </a:stretch>
        </p:blipFill>
        <p:spPr>
          <a:xfrm>
            <a:off x="6012160" y="3933056"/>
            <a:ext cx="2088232" cy="2086744"/>
          </a:xfrm>
          <a:prstGeom prst="rect">
            <a:avLst/>
          </a:prstGeom>
        </p:spPr>
      </p:pic>
    </p:spTree>
    <p:extLst>
      <p:ext uri="{BB962C8B-B14F-4D97-AF65-F5344CB8AC3E}">
        <p14:creationId xmlns:p14="http://schemas.microsoft.com/office/powerpoint/2010/main" val="395244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5240-0C46-2458-887D-9F27EE96E3CE}"/>
              </a:ext>
            </a:extLst>
          </p:cNvPr>
          <p:cNvSpPr>
            <a:spLocks noGrp="1"/>
          </p:cNvSpPr>
          <p:nvPr>
            <p:ph type="title"/>
          </p:nvPr>
        </p:nvSpPr>
        <p:spPr/>
        <p:txBody>
          <a:bodyPr/>
          <a:lstStyle/>
          <a:p>
            <a:r>
              <a:rPr lang="en-US" dirty="0"/>
              <a:t>Why Python</a:t>
            </a:r>
            <a:endParaRPr lang="en-IN" dirty="0"/>
          </a:p>
        </p:txBody>
      </p:sp>
      <p:sp>
        <p:nvSpPr>
          <p:cNvPr id="3" name="Content Placeholder 2">
            <a:extLst>
              <a:ext uri="{FF2B5EF4-FFF2-40B4-BE49-F238E27FC236}">
                <a16:creationId xmlns:a16="http://schemas.microsoft.com/office/drawing/2014/main" id="{C38AF3C0-39DA-ADFF-14ED-3676C9C57129}"/>
              </a:ext>
            </a:extLst>
          </p:cNvPr>
          <p:cNvSpPr>
            <a:spLocks noGrp="1"/>
          </p:cNvSpPr>
          <p:nvPr>
            <p:ph sz="quarter" idx="1"/>
          </p:nvPr>
        </p:nvSpPr>
        <p:spPr/>
        <p:txBody>
          <a:bodyPr>
            <a:normAutofit/>
          </a:bodyPr>
          <a:lstStyle/>
          <a:p>
            <a:pPr algn="just"/>
            <a:r>
              <a:rPr lang="en-US" sz="1800" b="1" i="0" dirty="0">
                <a:solidFill>
                  <a:srgbClr val="273239"/>
                </a:solidFill>
                <a:effectLst/>
                <a:latin typeface="urw-din"/>
              </a:rPr>
              <a:t>Python</a:t>
            </a:r>
            <a:r>
              <a:rPr lang="en-US" sz="1800" b="0" i="0" dirty="0">
                <a:solidFill>
                  <a:srgbClr val="273239"/>
                </a:solidFill>
                <a:effectLst/>
                <a:latin typeface="urw-din"/>
              </a:rPr>
              <a:t> is a dynamic, high-level, free open source, and interpreted programming language. It supports object-oriented programming as well as </a:t>
            </a:r>
            <a:r>
              <a:rPr lang="en-US" sz="1800" b="0" i="0" dirty="0">
                <a:effectLst/>
                <a:latin typeface="urw-din"/>
              </a:rPr>
              <a:t>procedural-oriented programming</a:t>
            </a:r>
            <a:r>
              <a:rPr lang="en-US" sz="1800" b="0" i="0" dirty="0">
                <a:solidFill>
                  <a:srgbClr val="273239"/>
                </a:solidFill>
                <a:effectLst/>
                <a:latin typeface="urw-din"/>
              </a:rPr>
              <a:t>.</a:t>
            </a:r>
          </a:p>
          <a:p>
            <a:pPr algn="just"/>
            <a:r>
              <a:rPr lang="en-US" sz="1800" dirty="0">
                <a:solidFill>
                  <a:srgbClr val="273239"/>
                </a:solidFill>
                <a:latin typeface="urw-din"/>
              </a:rPr>
              <a:t>Following are some of the features:</a:t>
            </a:r>
          </a:p>
          <a:p>
            <a:pPr algn="just">
              <a:buFont typeface="Wingdings" panose="05000000000000000000" pitchFamily="2" charset="2"/>
              <a:buChar char="Ø"/>
            </a:pPr>
            <a:r>
              <a:rPr lang="en-US" sz="1400" b="1" i="0" dirty="0">
                <a:solidFill>
                  <a:srgbClr val="273239"/>
                </a:solidFill>
                <a:effectLst/>
                <a:latin typeface="urw-din"/>
              </a:rPr>
              <a:t>Free and Open Source</a:t>
            </a:r>
          </a:p>
          <a:p>
            <a:pPr algn="just">
              <a:buFont typeface="Wingdings" panose="05000000000000000000" pitchFamily="2" charset="2"/>
              <a:buChar char="Ø"/>
            </a:pPr>
            <a:r>
              <a:rPr lang="en-US" sz="1400" b="1" dirty="0">
                <a:solidFill>
                  <a:srgbClr val="273239"/>
                </a:solidFill>
                <a:latin typeface="urw-din"/>
              </a:rPr>
              <a:t>Easy to code</a:t>
            </a:r>
          </a:p>
          <a:p>
            <a:pPr algn="just">
              <a:buFont typeface="Wingdings" panose="05000000000000000000" pitchFamily="2" charset="2"/>
              <a:buChar char="Ø"/>
            </a:pPr>
            <a:r>
              <a:rPr lang="en-US" sz="1400" b="1" i="0" dirty="0">
                <a:solidFill>
                  <a:srgbClr val="273239"/>
                </a:solidFill>
                <a:effectLst/>
                <a:latin typeface="urw-din"/>
              </a:rPr>
              <a:t>Easy to read</a:t>
            </a:r>
          </a:p>
          <a:p>
            <a:pPr algn="just">
              <a:buFont typeface="Wingdings" panose="05000000000000000000" pitchFamily="2" charset="2"/>
              <a:buChar char="Ø"/>
            </a:pPr>
            <a:r>
              <a:rPr lang="en-US" sz="1400" b="1" dirty="0">
                <a:solidFill>
                  <a:srgbClr val="273239"/>
                </a:solidFill>
                <a:latin typeface="urw-din"/>
              </a:rPr>
              <a:t>Object Oriented language</a:t>
            </a:r>
          </a:p>
          <a:p>
            <a:pPr algn="just">
              <a:buFont typeface="Wingdings" panose="05000000000000000000" pitchFamily="2" charset="2"/>
              <a:buChar char="Ø"/>
            </a:pPr>
            <a:r>
              <a:rPr lang="en-US" sz="1400" b="1" i="0" dirty="0">
                <a:solidFill>
                  <a:srgbClr val="273239"/>
                </a:solidFill>
                <a:effectLst/>
                <a:latin typeface="urw-din"/>
              </a:rPr>
              <a:t>GUI Programming Support</a:t>
            </a:r>
          </a:p>
          <a:p>
            <a:pPr algn="just">
              <a:buFont typeface="Wingdings" panose="05000000000000000000" pitchFamily="2" charset="2"/>
              <a:buChar char="Ø"/>
            </a:pPr>
            <a:r>
              <a:rPr lang="en-US" sz="1400" b="1" dirty="0">
                <a:solidFill>
                  <a:srgbClr val="273239"/>
                </a:solidFill>
                <a:latin typeface="urw-din"/>
              </a:rPr>
              <a:t>Easy to debug</a:t>
            </a:r>
          </a:p>
          <a:p>
            <a:pPr algn="just">
              <a:buFont typeface="Wingdings" panose="05000000000000000000" pitchFamily="2" charset="2"/>
              <a:buChar char="Ø"/>
            </a:pPr>
            <a:r>
              <a:rPr lang="en-US" sz="1400" b="1" i="0" dirty="0">
                <a:solidFill>
                  <a:srgbClr val="273239"/>
                </a:solidFill>
                <a:effectLst/>
                <a:latin typeface="urw-din"/>
              </a:rPr>
              <a:t>It is a portable language</a:t>
            </a:r>
          </a:p>
          <a:p>
            <a:pPr algn="just">
              <a:buFont typeface="Wingdings" panose="05000000000000000000" pitchFamily="2" charset="2"/>
              <a:buChar char="Ø"/>
            </a:pPr>
            <a:r>
              <a:rPr lang="en-US" sz="1400" b="1" dirty="0">
                <a:solidFill>
                  <a:srgbClr val="273239"/>
                </a:solidFill>
                <a:latin typeface="urw-din"/>
              </a:rPr>
              <a:t>It is an integrated language</a:t>
            </a:r>
          </a:p>
          <a:p>
            <a:pPr algn="just">
              <a:buFont typeface="Wingdings" panose="05000000000000000000" pitchFamily="2" charset="2"/>
              <a:buChar char="Ø"/>
            </a:pPr>
            <a:r>
              <a:rPr lang="en-US" sz="1400" b="1" dirty="0">
                <a:solidFill>
                  <a:srgbClr val="273239"/>
                </a:solidFill>
                <a:latin typeface="urw-din"/>
              </a:rPr>
              <a:t>Large standard library</a:t>
            </a:r>
          </a:p>
          <a:p>
            <a:pPr algn="just">
              <a:buFont typeface="Wingdings" panose="05000000000000000000" pitchFamily="2" charset="2"/>
              <a:buChar char="Ø"/>
            </a:pPr>
            <a:r>
              <a:rPr lang="en-US" sz="1400" b="1" dirty="0">
                <a:solidFill>
                  <a:srgbClr val="273239"/>
                </a:solidFill>
                <a:latin typeface="urw-din"/>
              </a:rPr>
              <a:t>Dynamically typed language</a:t>
            </a:r>
          </a:p>
          <a:p>
            <a:pPr algn="just">
              <a:buFont typeface="Wingdings" panose="05000000000000000000" pitchFamily="2" charset="2"/>
              <a:buChar char="Ø"/>
            </a:pPr>
            <a:r>
              <a:rPr lang="en-US" sz="1400" b="1" dirty="0">
                <a:solidFill>
                  <a:srgbClr val="273239"/>
                </a:solidFill>
                <a:latin typeface="urw-din"/>
              </a:rPr>
              <a:t>Frontend and Backend development</a:t>
            </a:r>
          </a:p>
          <a:p>
            <a:pPr marL="0" indent="0" algn="just">
              <a:buNone/>
            </a:pPr>
            <a:endParaRPr lang="en-US" sz="1400" b="1" dirty="0">
              <a:solidFill>
                <a:srgbClr val="273239"/>
              </a:solidFill>
              <a:latin typeface="urw-din"/>
            </a:endParaRPr>
          </a:p>
          <a:p>
            <a:pPr marL="0" indent="0" algn="just">
              <a:buNone/>
            </a:pPr>
            <a:endParaRPr lang="en-US" sz="1400" b="1" i="0" dirty="0">
              <a:solidFill>
                <a:srgbClr val="273239"/>
              </a:solidFill>
              <a:effectLst/>
              <a:latin typeface="urw-din"/>
            </a:endParaRPr>
          </a:p>
          <a:p>
            <a:pPr marL="0" indent="0" algn="just">
              <a:buNone/>
            </a:pPr>
            <a:endParaRPr lang="en-US" sz="2000" b="0" i="0" dirty="0">
              <a:solidFill>
                <a:srgbClr val="273239"/>
              </a:solidFill>
              <a:effectLst/>
              <a:latin typeface="urw-din"/>
            </a:endParaRPr>
          </a:p>
          <a:p>
            <a:pPr marL="0" indent="0" algn="just">
              <a:buNone/>
            </a:pPr>
            <a:endParaRPr lang="en-US" sz="1400" b="1" i="0" dirty="0">
              <a:solidFill>
                <a:srgbClr val="273239"/>
              </a:solidFill>
              <a:effectLst/>
              <a:latin typeface="urw-din"/>
            </a:endParaRPr>
          </a:p>
          <a:p>
            <a:pPr algn="just"/>
            <a:endParaRPr lang="en-IN" sz="2000" dirty="0"/>
          </a:p>
        </p:txBody>
      </p:sp>
    </p:spTree>
    <p:extLst>
      <p:ext uri="{BB962C8B-B14F-4D97-AF65-F5344CB8AC3E}">
        <p14:creationId xmlns:p14="http://schemas.microsoft.com/office/powerpoint/2010/main" val="64539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applications of pyth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836711"/>
            <a:ext cx="8496944" cy="459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57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3314"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476672"/>
            <a:ext cx="835740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7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11560" y="274638"/>
            <a:ext cx="8075240" cy="850106"/>
          </a:xfrm>
        </p:spPr>
        <p:txBody>
          <a:bodyPr/>
          <a:lstStyle/>
          <a:p>
            <a:pPr eaLnBrk="1" hangingPunct="1"/>
            <a:r>
              <a:rPr lang="en-IN" altLang="en-US" dirty="0">
                <a:solidFill>
                  <a:srgbClr val="FF0000"/>
                </a:solidFill>
              </a:rPr>
              <a:t>Course Overview</a:t>
            </a:r>
          </a:p>
        </p:txBody>
      </p:sp>
      <p:sp>
        <p:nvSpPr>
          <p:cNvPr id="3" name="Content Placeholder 2"/>
          <p:cNvSpPr>
            <a:spLocks noGrp="1"/>
          </p:cNvSpPr>
          <p:nvPr>
            <p:ph sz="quarter" idx="1"/>
          </p:nvPr>
        </p:nvSpPr>
        <p:spPr>
          <a:xfrm>
            <a:off x="611560" y="1268760"/>
            <a:ext cx="8075240" cy="4751040"/>
          </a:xfrm>
        </p:spPr>
        <p:txBody>
          <a:bodyPr rtlCol="0">
            <a:normAutofit/>
          </a:bodyPr>
          <a:lstStyle/>
          <a:p>
            <a:pPr marL="0" indent="0" eaLnBrk="1" fontAlgn="auto" hangingPunct="1">
              <a:spcAft>
                <a:spcPts val="0"/>
              </a:spcAft>
              <a:buNone/>
              <a:defRPr/>
            </a:pPr>
            <a:r>
              <a:rPr lang="en-IN" dirty="0"/>
              <a:t>L  T  P : </a:t>
            </a:r>
          </a:p>
          <a:p>
            <a:pPr marL="0" indent="0" eaLnBrk="1" fontAlgn="auto" hangingPunct="1">
              <a:spcAft>
                <a:spcPts val="0"/>
              </a:spcAft>
              <a:buNone/>
              <a:defRPr/>
            </a:pPr>
            <a:r>
              <a:rPr lang="en-IN" b="1" dirty="0"/>
              <a:t>Credit:  4</a:t>
            </a:r>
          </a:p>
          <a:p>
            <a:pPr marL="0" indent="0" eaLnBrk="1" fontAlgn="auto" hangingPunct="1">
              <a:spcAft>
                <a:spcPts val="0"/>
              </a:spcAft>
              <a:buNone/>
              <a:defRPr/>
            </a:pPr>
            <a:r>
              <a:rPr lang="en-US" sz="2400" b="1" dirty="0"/>
              <a:t>Text</a:t>
            </a:r>
            <a:r>
              <a:rPr lang="en-US" sz="2400" dirty="0"/>
              <a:t> </a:t>
            </a:r>
            <a:r>
              <a:rPr lang="en-US" sz="2400" b="1" dirty="0"/>
              <a:t>Book</a:t>
            </a:r>
            <a:r>
              <a:rPr lang="en-US" sz="2400" dirty="0"/>
              <a:t>: </a:t>
            </a:r>
          </a:p>
          <a:p>
            <a:pPr marL="342900" lvl="1" indent="-342900">
              <a:buNone/>
              <a:defRPr/>
            </a:pPr>
            <a:r>
              <a:rPr lang="en-US" sz="3200" dirty="0"/>
              <a:t> </a:t>
            </a:r>
            <a:r>
              <a:rPr lang="en-US" sz="2400" dirty="0"/>
              <a:t>Fundamentals of Python –First Program Second edition by KENNETH A.LAMBERT,CENGAGE</a:t>
            </a:r>
            <a:endParaRPr lang="en-US" sz="2400" dirty="0">
              <a:solidFill>
                <a:srgbClr val="C00000"/>
              </a:solidFill>
            </a:endParaRPr>
          </a:p>
          <a:p>
            <a:pPr marL="0" indent="0" eaLnBrk="1" fontAlgn="auto" hangingPunct="1">
              <a:spcAft>
                <a:spcPts val="0"/>
              </a:spcAft>
              <a:buNone/>
              <a:defRPr/>
            </a:pPr>
            <a:r>
              <a:rPr lang="en-US" sz="2400" b="1" dirty="0"/>
              <a:t>References Book: </a:t>
            </a:r>
          </a:p>
          <a:p>
            <a:pPr marL="0" indent="0">
              <a:buNone/>
              <a:defRPr/>
            </a:pPr>
            <a:r>
              <a:rPr lang="en-IN" sz="2400" dirty="0"/>
              <a:t>Python Programming: Using Problem solving approach by REEMA THAREJA, OXFORD UNIVERSITY PRESS</a:t>
            </a:r>
          </a:p>
          <a:p>
            <a:pPr marL="0" indent="0">
              <a:buNone/>
              <a:defRPr/>
            </a:pPr>
            <a:r>
              <a:rPr lang="en-US" sz="2400" dirty="0"/>
              <a:t>I</a:t>
            </a:r>
            <a:r>
              <a:rPr lang="en-IN" sz="2400" dirty="0" err="1"/>
              <a:t>ntroduction</a:t>
            </a:r>
            <a:r>
              <a:rPr lang="en-IN" sz="2400" dirty="0"/>
              <a:t> to Programming using Python by Y. DANIEL LIANG, PEARSON</a:t>
            </a:r>
            <a:endParaRPr lang="en-US" sz="2400" i="1" dirty="0"/>
          </a:p>
          <a:p>
            <a:pPr eaLnBrk="1" fontAlgn="auto" hangingPunct="1">
              <a:spcAft>
                <a:spcPts val="0"/>
              </a:spcAft>
              <a:buFont typeface="Arial" panose="020B0604020202020204" pitchFamily="34" charset="0"/>
              <a:buChar char="•"/>
              <a:defRPr/>
            </a:pP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980448290"/>
              </p:ext>
            </p:extLst>
          </p:nvPr>
        </p:nvGraphicFramePr>
        <p:xfrm>
          <a:off x="2339752" y="1268760"/>
          <a:ext cx="1582738" cy="457200"/>
        </p:xfrm>
        <a:graphic>
          <a:graphicData uri="http://schemas.openxmlformats.org/drawingml/2006/table">
            <a:tbl>
              <a:tblPr firstRow="1" bandRow="1">
                <a:tableStyleId>{E8B1032C-EA38-4F05-BA0D-38AFFFC7BED3}</a:tableStyleId>
              </a:tblPr>
              <a:tblGrid>
                <a:gridCol w="541683">
                  <a:extLst>
                    <a:ext uri="{9D8B030D-6E8A-4147-A177-3AD203B41FA5}">
                      <a16:colId xmlns:a16="http://schemas.microsoft.com/office/drawing/2014/main" val="20000"/>
                    </a:ext>
                  </a:extLst>
                </a:gridCol>
                <a:gridCol w="541683">
                  <a:extLst>
                    <a:ext uri="{9D8B030D-6E8A-4147-A177-3AD203B41FA5}">
                      <a16:colId xmlns:a16="http://schemas.microsoft.com/office/drawing/2014/main" val="20001"/>
                    </a:ext>
                  </a:extLst>
                </a:gridCol>
                <a:gridCol w="499372">
                  <a:extLst>
                    <a:ext uri="{9D8B030D-6E8A-4147-A177-3AD203B41FA5}">
                      <a16:colId xmlns:a16="http://schemas.microsoft.com/office/drawing/2014/main" val="20002"/>
                    </a:ext>
                  </a:extLst>
                </a:gridCol>
              </a:tblGrid>
              <a:tr h="370840">
                <a:tc>
                  <a:txBody>
                    <a:bodyPr/>
                    <a:lstStyle/>
                    <a:p>
                      <a:pPr algn="ctr"/>
                      <a:r>
                        <a:rPr lang="en-IN" sz="2400" b="1" dirty="0"/>
                        <a:t>3</a:t>
                      </a:r>
                    </a:p>
                  </a:txBody>
                  <a:tcPr marL="91357" marR="91357"/>
                </a:tc>
                <a:tc>
                  <a:txBody>
                    <a:bodyPr/>
                    <a:lstStyle/>
                    <a:p>
                      <a:pPr algn="ctr"/>
                      <a:r>
                        <a:rPr lang="en-IN" sz="2400" dirty="0"/>
                        <a:t>0</a:t>
                      </a:r>
                      <a:endParaRPr lang="en-IN" sz="2400" b="1" dirty="0"/>
                    </a:p>
                  </a:txBody>
                  <a:tcPr marL="91357" marR="91357"/>
                </a:tc>
                <a:tc>
                  <a:txBody>
                    <a:bodyPr/>
                    <a:lstStyle/>
                    <a:p>
                      <a:pPr algn="ctr"/>
                      <a:r>
                        <a:rPr lang="en-IN" sz="2400" b="1" dirty="0"/>
                        <a:t>2</a:t>
                      </a:r>
                    </a:p>
                  </a:txBody>
                  <a:tcPr marL="91357" marR="91357"/>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895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Overview of Unit 1 </a:t>
            </a:r>
          </a:p>
        </p:txBody>
      </p:sp>
      <p:pic>
        <p:nvPicPr>
          <p:cNvPr id="4" name="Content Placeholder 3" descr="images.png"/>
          <p:cNvPicPr>
            <a:picLocks noGrp="1" noChangeAspect="1"/>
          </p:cNvPicPr>
          <p:nvPr>
            <p:ph sz="quarter" idx="1"/>
          </p:nvPr>
        </p:nvPicPr>
        <p:blipFill>
          <a:blip r:embed="rId2" cstate="print"/>
          <a:stretch>
            <a:fillRect/>
          </a:stretch>
        </p:blipFill>
        <p:spPr>
          <a:xfrm>
            <a:off x="3371850" y="2933700"/>
            <a:ext cx="2857500" cy="1600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1</a:t>
            </a:r>
          </a:p>
        </p:txBody>
      </p:sp>
      <p:sp>
        <p:nvSpPr>
          <p:cNvPr id="3" name="Content Placeholder 2"/>
          <p:cNvSpPr>
            <a:spLocks noGrp="1"/>
          </p:cNvSpPr>
          <p:nvPr>
            <p:ph sz="quarter" idx="1"/>
          </p:nvPr>
        </p:nvSpPr>
        <p:spPr>
          <a:xfrm>
            <a:off x="457200" y="1340768"/>
            <a:ext cx="8229600" cy="5112568"/>
          </a:xfrm>
        </p:spPr>
        <p:txBody>
          <a:bodyPr>
            <a:normAutofit/>
          </a:bodyPr>
          <a:lstStyle/>
          <a:p>
            <a:r>
              <a:rPr lang="en-US" sz="2500" b="1" dirty="0"/>
              <a:t>Setting up your Programming Environment: </a:t>
            </a:r>
            <a:r>
              <a:rPr lang="en-US" sz="2500" dirty="0"/>
              <a:t>Python versions, Python on windows, running a ‘Hello World’ program</a:t>
            </a:r>
          </a:p>
          <a:p>
            <a:pPr>
              <a:buNone/>
            </a:pPr>
            <a:endParaRPr lang="en-US" sz="2500" dirty="0"/>
          </a:p>
          <a:p>
            <a:pPr>
              <a:buNone/>
            </a:pPr>
            <a:endParaRPr lang="en-US" sz="2500" dirty="0"/>
          </a:p>
          <a:p>
            <a:r>
              <a:rPr lang="en-US" sz="2500" b="1" dirty="0"/>
              <a:t>Variables, Expression and Statements:</a:t>
            </a:r>
            <a:r>
              <a:rPr lang="en-US" sz="2500" dirty="0"/>
              <a:t> Naming and using variables, Avoiding Name Error when using variables, Values and types, variables, variables name and keywords, statements, operators and operand, order of operations, operations on string, composition and comments</a:t>
            </a:r>
          </a:p>
        </p:txBody>
      </p:sp>
    </p:spTree>
    <p:extLst>
      <p:ext uri="{BB962C8B-B14F-4D97-AF65-F5344CB8AC3E}">
        <p14:creationId xmlns:p14="http://schemas.microsoft.com/office/powerpoint/2010/main" val="353831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of Unit 2 </a:t>
            </a:r>
          </a:p>
        </p:txBody>
      </p:sp>
      <p:pic>
        <p:nvPicPr>
          <p:cNvPr id="4" name="Content Placeholder 3" descr="iflese.jpg"/>
          <p:cNvPicPr>
            <a:picLocks noGrp="1" noChangeAspect="1"/>
          </p:cNvPicPr>
          <p:nvPr>
            <p:ph sz="quarter" idx="1"/>
          </p:nvPr>
        </p:nvPicPr>
        <p:blipFill>
          <a:blip r:embed="rId2" cstate="print"/>
          <a:stretch>
            <a:fillRect/>
          </a:stretch>
        </p:blipFill>
        <p:spPr>
          <a:xfrm>
            <a:off x="914400" y="1547812"/>
            <a:ext cx="7772400" cy="437197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2</a:t>
            </a:r>
          </a:p>
        </p:txBody>
      </p:sp>
      <p:sp>
        <p:nvSpPr>
          <p:cNvPr id="3" name="Content Placeholder 2"/>
          <p:cNvSpPr>
            <a:spLocks noGrp="1"/>
          </p:cNvSpPr>
          <p:nvPr>
            <p:ph sz="quarter" idx="1"/>
          </p:nvPr>
        </p:nvSpPr>
        <p:spPr/>
        <p:txBody>
          <a:bodyPr>
            <a:normAutofit/>
          </a:bodyPr>
          <a:lstStyle/>
          <a:p>
            <a:r>
              <a:rPr lang="en-US" sz="2500" b="1" dirty="0"/>
              <a:t>Conditional statements: </a:t>
            </a:r>
            <a:r>
              <a:rPr lang="en-US" sz="2500" dirty="0"/>
              <a:t>modulus operator, Boolean expressions, logic operators, conditional, alternative execution, nested conditionals</a:t>
            </a:r>
          </a:p>
          <a:p>
            <a:pPr>
              <a:buNone/>
            </a:pPr>
            <a:endParaRPr lang="en-US" sz="2500" dirty="0"/>
          </a:p>
          <a:p>
            <a:r>
              <a:rPr lang="en-US" sz="2500" b="1" dirty="0"/>
              <a:t>Iterative statements: </a:t>
            </a:r>
            <a:r>
              <a:rPr lang="en-US" sz="2500" dirty="0"/>
              <a:t>while statements, for loop statement, Nested for, Nested while, Random numbers in loops, encapsulation and generalization</a:t>
            </a:r>
            <a:endParaRPr lang="en-US" sz="2500" b="1" dirty="0"/>
          </a:p>
        </p:txBody>
      </p:sp>
    </p:spTree>
    <p:extLst>
      <p:ext uri="{BB962C8B-B14F-4D97-AF65-F5344CB8AC3E}">
        <p14:creationId xmlns:p14="http://schemas.microsoft.com/office/powerpoint/2010/main" val="741668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Overview of Functions and Recursion  </a:t>
            </a:r>
          </a:p>
        </p:txBody>
      </p:sp>
      <p:pic>
        <p:nvPicPr>
          <p:cNvPr id="4" name="Picture 3" descr="function.jpg"/>
          <p:cNvPicPr>
            <a:picLocks noChangeAspect="1"/>
          </p:cNvPicPr>
          <p:nvPr/>
        </p:nvPicPr>
        <p:blipFill>
          <a:blip r:embed="rId2" cstate="print"/>
          <a:stretch>
            <a:fillRect/>
          </a:stretch>
        </p:blipFill>
        <p:spPr>
          <a:xfrm>
            <a:off x="1115616" y="3356992"/>
            <a:ext cx="6984776" cy="28630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3</a:t>
            </a:r>
          </a:p>
        </p:txBody>
      </p:sp>
      <p:sp>
        <p:nvSpPr>
          <p:cNvPr id="3" name="Content Placeholder 2"/>
          <p:cNvSpPr>
            <a:spLocks noGrp="1"/>
          </p:cNvSpPr>
          <p:nvPr>
            <p:ph sz="quarter" idx="1"/>
          </p:nvPr>
        </p:nvSpPr>
        <p:spPr/>
        <p:txBody>
          <a:bodyPr>
            <a:normAutofit/>
          </a:bodyPr>
          <a:lstStyle/>
          <a:p>
            <a:r>
              <a:rPr lang="en-US" sz="2500" b="1" dirty="0"/>
              <a:t>Functions and recursion: </a:t>
            </a:r>
            <a:r>
              <a:rPr lang="en-US" sz="2500" dirty="0"/>
              <a:t>function calls, type conversion and coercion, math functions, adding new function, parameters and argument, recursion and its use</a:t>
            </a:r>
          </a:p>
        </p:txBody>
      </p:sp>
    </p:spTree>
    <p:extLst>
      <p:ext uri="{BB962C8B-B14F-4D97-AF65-F5344CB8AC3E}">
        <p14:creationId xmlns:p14="http://schemas.microsoft.com/office/powerpoint/2010/main" val="1955269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1560" y="3200400"/>
            <a:ext cx="2232248" cy="3036912"/>
          </a:xfrm>
        </p:spPr>
        <p:txBody>
          <a:bodyPr/>
          <a:lstStyle/>
          <a:p>
            <a:r>
              <a:rPr lang="en-US" dirty="0"/>
              <a:t>LIST 1</a:t>
            </a:r>
            <a:r>
              <a:rPr lang="en-US" dirty="0">
                <a:sym typeface="Wingdings" pitchFamily="2" charset="2"/>
              </a:rPr>
              <a:t></a:t>
            </a:r>
          </a:p>
          <a:p>
            <a:endParaRPr lang="en-US" dirty="0">
              <a:sym typeface="Wingdings" pitchFamily="2" charset="2"/>
            </a:endParaRPr>
          </a:p>
          <a:p>
            <a:r>
              <a:rPr lang="en-US" dirty="0">
                <a:sym typeface="Wingdings" pitchFamily="2" charset="2"/>
              </a:rPr>
              <a:t>LIST2</a:t>
            </a:r>
          </a:p>
          <a:p>
            <a:endParaRPr lang="en-US" dirty="0">
              <a:sym typeface="Wingdings" pitchFamily="2" charset="2"/>
            </a:endParaRPr>
          </a:p>
          <a:p>
            <a:r>
              <a:rPr lang="en-US" dirty="0">
                <a:sym typeface="Wingdings" pitchFamily="2" charset="2"/>
              </a:rPr>
              <a:t>LIST3</a:t>
            </a:r>
            <a:endParaRPr lang="en-US" dirty="0"/>
          </a:p>
        </p:txBody>
      </p:sp>
      <p:sp>
        <p:nvSpPr>
          <p:cNvPr id="3" name="Title 2"/>
          <p:cNvSpPr>
            <a:spLocks noGrp="1"/>
          </p:cNvSpPr>
          <p:nvPr>
            <p:ph type="ctrTitle"/>
          </p:nvPr>
        </p:nvSpPr>
        <p:spPr/>
        <p:txBody>
          <a:bodyPr/>
          <a:lstStyle/>
          <a:p>
            <a:r>
              <a:rPr lang="en-US" dirty="0"/>
              <a:t>Lists and </a:t>
            </a:r>
            <a:r>
              <a:rPr lang="en-US" dirty="0" err="1"/>
              <a:t>Tuples</a:t>
            </a:r>
            <a:endParaRPr lang="en-US" dirty="0"/>
          </a:p>
        </p:txBody>
      </p:sp>
      <p:pic>
        <p:nvPicPr>
          <p:cNvPr id="4" name="Picture 3" descr="images.jpg"/>
          <p:cNvPicPr>
            <a:picLocks noChangeAspect="1"/>
          </p:cNvPicPr>
          <p:nvPr/>
        </p:nvPicPr>
        <p:blipFill>
          <a:blip r:embed="rId2" cstate="print"/>
          <a:stretch>
            <a:fillRect/>
          </a:stretch>
        </p:blipFill>
        <p:spPr>
          <a:xfrm>
            <a:off x="3348037" y="3284984"/>
            <a:ext cx="4906290" cy="29523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4</a:t>
            </a:r>
          </a:p>
        </p:txBody>
      </p:sp>
      <p:sp>
        <p:nvSpPr>
          <p:cNvPr id="3" name="Content Placeholder 2"/>
          <p:cNvSpPr>
            <a:spLocks noGrp="1"/>
          </p:cNvSpPr>
          <p:nvPr>
            <p:ph sz="quarter" idx="1"/>
          </p:nvPr>
        </p:nvSpPr>
        <p:spPr/>
        <p:txBody>
          <a:bodyPr>
            <a:normAutofit lnSpcReduction="10000"/>
          </a:bodyPr>
          <a:lstStyle/>
          <a:p>
            <a:r>
              <a:rPr lang="en-US" sz="2700" b="1" dirty="0"/>
              <a:t>String: </a:t>
            </a:r>
            <a:r>
              <a:rPr lang="en-US" sz="2700" dirty="0"/>
              <a:t>string a compound data type, length, string traversal, string slices, </a:t>
            </a:r>
            <a:r>
              <a:rPr lang="en-US" sz="2700" dirty="0" err="1"/>
              <a:t>comparision</a:t>
            </a:r>
            <a:r>
              <a:rPr lang="en-US" sz="2700" dirty="0"/>
              <a:t>, find function, looping and counting</a:t>
            </a:r>
          </a:p>
          <a:p>
            <a:endParaRPr lang="en-US" sz="2700" b="1" dirty="0"/>
          </a:p>
          <a:p>
            <a:r>
              <a:rPr lang="en-US" sz="2700" b="1" dirty="0"/>
              <a:t>Lists: </a:t>
            </a:r>
            <a:r>
              <a:rPr lang="en-US" sz="2700" dirty="0"/>
              <a:t>list values, length, membership, operations, slices, deletion, accessing elements, list and for loops, list parameters and nested list.</a:t>
            </a:r>
          </a:p>
          <a:p>
            <a:endParaRPr lang="en-US" sz="2700" dirty="0"/>
          </a:p>
          <a:p>
            <a:r>
              <a:rPr lang="en-US" sz="2700" b="1" dirty="0" err="1"/>
              <a:t>Tuples</a:t>
            </a:r>
            <a:r>
              <a:rPr lang="en-US" sz="2700" b="1" dirty="0"/>
              <a:t> and Dictionaries: </a:t>
            </a:r>
            <a:r>
              <a:rPr lang="en-US" sz="2700" dirty="0"/>
              <a:t>mutability and </a:t>
            </a:r>
            <a:r>
              <a:rPr lang="en-US" sz="2700" dirty="0" err="1"/>
              <a:t>tuples</a:t>
            </a:r>
            <a:r>
              <a:rPr lang="en-US" sz="2700" dirty="0"/>
              <a:t>, </a:t>
            </a:r>
            <a:r>
              <a:rPr lang="en-US" sz="2700" dirty="0" err="1"/>
              <a:t>tuple</a:t>
            </a:r>
            <a:r>
              <a:rPr lang="en-US" sz="2700" dirty="0"/>
              <a:t> assignment, </a:t>
            </a:r>
            <a:r>
              <a:rPr lang="en-US" sz="2700" dirty="0" err="1"/>
              <a:t>tuple</a:t>
            </a:r>
            <a:r>
              <a:rPr lang="en-US" sz="2700" dirty="0"/>
              <a:t> as return values,  dictionaries operations and methods, sparse matrices, aliasing and coping</a:t>
            </a:r>
          </a:p>
          <a:p>
            <a:endParaRPr lang="en-IN" dirty="0"/>
          </a:p>
        </p:txBody>
      </p:sp>
    </p:spTree>
    <p:extLst>
      <p:ext uri="{BB962C8B-B14F-4D97-AF65-F5344CB8AC3E}">
        <p14:creationId xmlns:p14="http://schemas.microsoft.com/office/powerpoint/2010/main" val="2138547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OOP </a:t>
            </a:r>
          </a:p>
        </p:txBody>
      </p:sp>
      <p:pic>
        <p:nvPicPr>
          <p:cNvPr id="4" name="Picture 3" descr="class.png"/>
          <p:cNvPicPr>
            <a:picLocks noChangeAspect="1"/>
          </p:cNvPicPr>
          <p:nvPr/>
        </p:nvPicPr>
        <p:blipFill>
          <a:blip r:embed="rId2" cstate="print"/>
          <a:stretch>
            <a:fillRect/>
          </a:stretch>
        </p:blipFill>
        <p:spPr>
          <a:xfrm>
            <a:off x="1979712" y="3429000"/>
            <a:ext cx="5544616" cy="304833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5</a:t>
            </a:r>
          </a:p>
        </p:txBody>
      </p:sp>
      <p:sp>
        <p:nvSpPr>
          <p:cNvPr id="3" name="Content Placeholder 2"/>
          <p:cNvSpPr>
            <a:spLocks noGrp="1"/>
          </p:cNvSpPr>
          <p:nvPr>
            <p:ph sz="quarter" idx="1"/>
          </p:nvPr>
        </p:nvSpPr>
        <p:spPr>
          <a:xfrm>
            <a:off x="457200" y="1600200"/>
            <a:ext cx="8507288" cy="4525963"/>
          </a:xfrm>
        </p:spPr>
        <p:txBody>
          <a:bodyPr>
            <a:normAutofit/>
          </a:bodyPr>
          <a:lstStyle/>
          <a:p>
            <a:r>
              <a:rPr lang="en-US" sz="2500" b="1" dirty="0"/>
              <a:t>Classes and objects:</a:t>
            </a:r>
            <a:r>
              <a:rPr lang="en-US" sz="2500" dirty="0"/>
              <a:t> Creating classes, creating instance objects, accessing attributes </a:t>
            </a:r>
          </a:p>
          <a:p>
            <a:endParaRPr lang="en-US" sz="2500" dirty="0"/>
          </a:p>
          <a:p>
            <a:pPr>
              <a:buNone/>
            </a:pPr>
            <a:endParaRPr lang="en-US" sz="2500" dirty="0"/>
          </a:p>
          <a:p>
            <a:pPr>
              <a:buNone/>
            </a:pPr>
            <a:endParaRPr lang="en-US" sz="2500" dirty="0"/>
          </a:p>
          <a:p>
            <a:r>
              <a:rPr lang="en-US" sz="2500" b="1" dirty="0"/>
              <a:t>Object oriented programming terminology:</a:t>
            </a:r>
            <a:r>
              <a:rPr lang="en-US" sz="2500" dirty="0"/>
              <a:t> Class Inheritance, Overriding Methods, Data Hiding, Function Overloading</a:t>
            </a:r>
          </a:p>
          <a:p>
            <a:pPr algn="just"/>
            <a:endParaRPr lang="en-IN" dirty="0"/>
          </a:p>
        </p:txBody>
      </p:sp>
    </p:spTree>
    <p:extLst>
      <p:ext uri="{BB962C8B-B14F-4D97-AF65-F5344CB8AC3E}">
        <p14:creationId xmlns:p14="http://schemas.microsoft.com/office/powerpoint/2010/main" val="11068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altLang="en-US" dirty="0">
                <a:solidFill>
                  <a:srgbClr val="FF0000"/>
                </a:solidFill>
              </a:rPr>
              <a:t>Marks Breakup</a:t>
            </a:r>
          </a:p>
        </p:txBody>
      </p:sp>
      <p:sp>
        <p:nvSpPr>
          <p:cNvPr id="3" name="Content Placeholder 2"/>
          <p:cNvSpPr>
            <a:spLocks noGrp="1"/>
          </p:cNvSpPr>
          <p:nvPr>
            <p:ph sz="quarter" idx="1"/>
          </p:nvPr>
        </p:nvSpPr>
        <p:spPr>
          <a:xfrm>
            <a:off x="457200" y="1600200"/>
            <a:ext cx="8229600" cy="4781550"/>
          </a:xfrm>
        </p:spPr>
        <p:txBody>
          <a:bodyPr rtlCol="0">
            <a:normAutofit/>
          </a:bodyPr>
          <a:lstStyle/>
          <a:p>
            <a:pPr eaLnBrk="1" fontAlgn="auto" hangingPunct="1">
              <a:spcAft>
                <a:spcPts val="0"/>
              </a:spcAft>
              <a:buFont typeface="Arial" panose="020B0604020202020204" pitchFamily="34" charset="0"/>
              <a:buChar char="•"/>
              <a:defRPr/>
            </a:pPr>
            <a:r>
              <a:rPr lang="en-IN" dirty="0"/>
              <a:t>Marks Breakup:</a:t>
            </a:r>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237402849"/>
              </p:ext>
            </p:extLst>
          </p:nvPr>
        </p:nvGraphicFramePr>
        <p:xfrm>
          <a:off x="2195513" y="2349500"/>
          <a:ext cx="4321175" cy="1853405"/>
        </p:xfrm>
        <a:graphic>
          <a:graphicData uri="http://schemas.openxmlformats.org/drawingml/2006/table">
            <a:tbl>
              <a:tblPr firstRow="1" bandRow="1">
                <a:tableStyleId>{3B4B98B0-60AC-42C2-AFA5-B58CD77FA1E5}</a:tableStyleId>
              </a:tblPr>
              <a:tblGrid>
                <a:gridCol w="3505164">
                  <a:extLst>
                    <a:ext uri="{9D8B030D-6E8A-4147-A177-3AD203B41FA5}">
                      <a16:colId xmlns:a16="http://schemas.microsoft.com/office/drawing/2014/main" val="20000"/>
                    </a:ext>
                  </a:extLst>
                </a:gridCol>
                <a:gridCol w="816011">
                  <a:extLst>
                    <a:ext uri="{9D8B030D-6E8A-4147-A177-3AD203B41FA5}">
                      <a16:colId xmlns:a16="http://schemas.microsoft.com/office/drawing/2014/main" val="20001"/>
                    </a:ext>
                  </a:extLst>
                </a:gridCol>
              </a:tblGrid>
              <a:tr h="370681">
                <a:tc>
                  <a:txBody>
                    <a:bodyPr/>
                    <a:lstStyle/>
                    <a:p>
                      <a:r>
                        <a:rPr lang="en-IN" sz="1800" dirty="0"/>
                        <a:t>Activity</a:t>
                      </a:r>
                    </a:p>
                  </a:txBody>
                  <a:tcPr marL="91455" marR="91455" marT="45700" marB="45700"/>
                </a:tc>
                <a:tc>
                  <a:txBody>
                    <a:bodyPr/>
                    <a:lstStyle/>
                    <a:p>
                      <a:r>
                        <a:rPr lang="en-IN" sz="1800" dirty="0"/>
                        <a:t>Marks</a:t>
                      </a:r>
                    </a:p>
                  </a:txBody>
                  <a:tcPr marL="91455" marR="91455" marT="45700" marB="45700"/>
                </a:tc>
                <a:extLst>
                  <a:ext uri="{0D108BD9-81ED-4DB2-BD59-A6C34878D82A}">
                    <a16:rowId xmlns:a16="http://schemas.microsoft.com/office/drawing/2014/main" val="10000"/>
                  </a:ext>
                </a:extLst>
              </a:tr>
              <a:tr h="370681">
                <a:tc>
                  <a:txBody>
                    <a:bodyPr/>
                    <a:lstStyle/>
                    <a:p>
                      <a:r>
                        <a:rPr lang="en-IN" sz="1800" dirty="0"/>
                        <a:t>Attendance</a:t>
                      </a:r>
                    </a:p>
                  </a:txBody>
                  <a:tcPr marL="91455" marR="91455" marT="45700" marB="45700"/>
                </a:tc>
                <a:tc>
                  <a:txBody>
                    <a:bodyPr/>
                    <a:lstStyle/>
                    <a:p>
                      <a:r>
                        <a:rPr lang="en-IN" sz="1800" dirty="0"/>
                        <a:t>5</a:t>
                      </a:r>
                    </a:p>
                  </a:txBody>
                  <a:tcPr marL="91455" marR="91455" marT="45700" marB="45700"/>
                </a:tc>
                <a:extLst>
                  <a:ext uri="{0D108BD9-81ED-4DB2-BD59-A6C34878D82A}">
                    <a16:rowId xmlns:a16="http://schemas.microsoft.com/office/drawing/2014/main" val="10001"/>
                  </a:ext>
                </a:extLst>
              </a:tr>
              <a:tr h="370681">
                <a:tc>
                  <a:txBody>
                    <a:bodyPr/>
                    <a:lstStyle/>
                    <a:p>
                      <a:r>
                        <a:rPr lang="en-IN" sz="1800" dirty="0"/>
                        <a:t>Continuous Assessment (CA)*</a:t>
                      </a:r>
                    </a:p>
                  </a:txBody>
                  <a:tcPr marL="91455" marR="91455" marT="45700" marB="45700"/>
                </a:tc>
                <a:tc>
                  <a:txBody>
                    <a:bodyPr/>
                    <a:lstStyle/>
                    <a:p>
                      <a:r>
                        <a:rPr lang="en-IN" sz="1800" dirty="0"/>
                        <a:t>65</a:t>
                      </a:r>
                    </a:p>
                  </a:txBody>
                  <a:tcPr marL="91455" marR="91455" marT="45700" marB="45700"/>
                </a:tc>
                <a:extLst>
                  <a:ext uri="{0D108BD9-81ED-4DB2-BD59-A6C34878D82A}">
                    <a16:rowId xmlns:a16="http://schemas.microsoft.com/office/drawing/2014/main" val="10002"/>
                  </a:ext>
                </a:extLst>
              </a:tr>
              <a:tr h="370681">
                <a:tc>
                  <a:txBody>
                    <a:bodyPr/>
                    <a:lstStyle/>
                    <a:p>
                      <a:r>
                        <a:rPr lang="en-IN" sz="1800" dirty="0"/>
                        <a:t>End-Term Practical (ETP)</a:t>
                      </a:r>
                    </a:p>
                  </a:txBody>
                  <a:tcPr marL="91455" marR="91455" marT="45700" marB="45700"/>
                </a:tc>
                <a:tc>
                  <a:txBody>
                    <a:bodyPr/>
                    <a:lstStyle/>
                    <a:p>
                      <a:r>
                        <a:rPr lang="en-IN" sz="1800" dirty="0"/>
                        <a:t>30</a:t>
                      </a:r>
                    </a:p>
                  </a:txBody>
                  <a:tcPr marL="91455" marR="91455" marT="45700" marB="45700"/>
                </a:tc>
                <a:extLst>
                  <a:ext uri="{0D108BD9-81ED-4DB2-BD59-A6C34878D82A}">
                    <a16:rowId xmlns:a16="http://schemas.microsoft.com/office/drawing/2014/main" val="10003"/>
                  </a:ext>
                </a:extLst>
              </a:tr>
              <a:tr h="370681">
                <a:tc>
                  <a:txBody>
                    <a:bodyPr/>
                    <a:lstStyle/>
                    <a:p>
                      <a:endParaRPr lang="en-IN" sz="1800" b="1" dirty="0"/>
                    </a:p>
                  </a:txBody>
                  <a:tcPr marL="91455" marR="91455" marT="45700" marB="45700"/>
                </a:tc>
                <a:tc>
                  <a:txBody>
                    <a:bodyPr/>
                    <a:lstStyle/>
                    <a:p>
                      <a:endParaRPr lang="en-IN" sz="1800" b="1" dirty="0"/>
                    </a:p>
                  </a:txBody>
                  <a:tcPr marL="91455" marR="91455" marT="45700" marB="45700"/>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684213" y="5013325"/>
            <a:ext cx="69834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83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6</a:t>
            </a:r>
          </a:p>
        </p:txBody>
      </p:sp>
      <p:sp>
        <p:nvSpPr>
          <p:cNvPr id="3" name="Content Placeholder 2"/>
          <p:cNvSpPr>
            <a:spLocks noGrp="1"/>
          </p:cNvSpPr>
          <p:nvPr>
            <p:ph sz="quarter" idx="1"/>
          </p:nvPr>
        </p:nvSpPr>
        <p:spPr/>
        <p:txBody>
          <a:bodyPr>
            <a:normAutofit/>
          </a:bodyPr>
          <a:lstStyle/>
          <a:p>
            <a:r>
              <a:rPr lang="en-US" sz="2700" b="1" dirty="0"/>
              <a:t>Files and Exceptions: </a:t>
            </a:r>
            <a:r>
              <a:rPr lang="en-US" sz="2700" dirty="0"/>
              <a:t>text files, writing variables, Reading from a file, writing to a file, directories, pickling, handling the zero Division error exception, using try-except blocks, The else block, Handling the File Not found error exception</a:t>
            </a:r>
          </a:p>
          <a:p>
            <a:endParaRPr lang="en-US" sz="2700" dirty="0"/>
          </a:p>
          <a:p>
            <a:pPr>
              <a:buNone/>
            </a:pPr>
            <a:endParaRPr lang="en-US" sz="2700" dirty="0"/>
          </a:p>
          <a:p>
            <a:r>
              <a:rPr lang="en-US" sz="2700" b="1" dirty="0"/>
              <a:t>Regular Expressions </a:t>
            </a:r>
            <a:r>
              <a:rPr lang="en-US" sz="2700" dirty="0"/>
              <a:t>– Concept of regular expression, various types of regular expressions, using match function, Web Scraping by using Regular Expressions</a:t>
            </a:r>
          </a:p>
          <a:p>
            <a:endParaRPr lang="en-IN" dirty="0"/>
          </a:p>
        </p:txBody>
      </p:sp>
    </p:spTree>
    <p:extLst>
      <p:ext uri="{BB962C8B-B14F-4D97-AF65-F5344CB8AC3E}">
        <p14:creationId xmlns:p14="http://schemas.microsoft.com/office/powerpoint/2010/main" val="333138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Python IDEs and Code Editors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93905987"/>
              </p:ext>
            </p:extLst>
          </p:nvPr>
        </p:nvGraphicFramePr>
        <p:xfrm>
          <a:off x="1835696" y="1412776"/>
          <a:ext cx="4486848" cy="3749040"/>
        </p:xfrm>
        <a:graphic>
          <a:graphicData uri="http://schemas.openxmlformats.org/drawingml/2006/table">
            <a:tbl>
              <a:tblPr/>
              <a:tblGrid>
                <a:gridCol w="1495616">
                  <a:extLst>
                    <a:ext uri="{9D8B030D-6E8A-4147-A177-3AD203B41FA5}">
                      <a16:colId xmlns:a16="http://schemas.microsoft.com/office/drawing/2014/main" val="20000"/>
                    </a:ext>
                  </a:extLst>
                </a:gridCol>
                <a:gridCol w="1495616">
                  <a:extLst>
                    <a:ext uri="{9D8B030D-6E8A-4147-A177-3AD203B41FA5}">
                      <a16:colId xmlns:a16="http://schemas.microsoft.com/office/drawing/2014/main" val="20001"/>
                    </a:ext>
                  </a:extLst>
                </a:gridCol>
                <a:gridCol w="1495616">
                  <a:extLst>
                    <a:ext uri="{9D8B030D-6E8A-4147-A177-3AD203B41FA5}">
                      <a16:colId xmlns:a16="http://schemas.microsoft.com/office/drawing/2014/main" val="20002"/>
                    </a:ext>
                  </a:extLst>
                </a:gridCol>
              </a:tblGrid>
              <a:tr h="0">
                <a:tc>
                  <a:txBody>
                    <a:bodyPr/>
                    <a:lstStyle/>
                    <a:p>
                      <a:pPr algn="l" fontAlgn="ctr" latinLnBrk="0"/>
                      <a:r>
                        <a:rPr lang="en-IN" b="1" dirty="0">
                          <a:effectLst/>
                        </a:rPr>
                        <a:t>IDE</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dirty="0">
                          <a:effectLst/>
                        </a:rPr>
                        <a:t>Size in MB</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a:effectLst/>
                        </a:rPr>
                        <a:t>Developed in</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0">
                <a:tc>
                  <a:txBody>
                    <a:bodyPr/>
                    <a:lstStyle/>
                    <a:p>
                      <a:pPr algn="l" fontAlgn="t" latinLnBrk="0"/>
                      <a:r>
                        <a:rPr lang="en-IN" b="1" u="none" strike="noStrike">
                          <a:solidFill>
                            <a:srgbClr val="ED0000"/>
                          </a:solidFill>
                          <a:effectLst/>
                          <a:hlinkClick r:id="rId2"/>
                        </a:rPr>
                        <a:t>PyCharm</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latinLnBrk="0"/>
                      <a:r>
                        <a:rPr lang="en-IN" b="1" u="none" strike="noStrike">
                          <a:solidFill>
                            <a:srgbClr val="ED0000"/>
                          </a:solidFill>
                          <a:effectLst/>
                          <a:hlinkClick r:id="rId3"/>
                        </a:rPr>
                        <a:t>Spyder</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latinLnBrk="0"/>
                      <a:r>
                        <a:rPr lang="en-IN" b="1" u="none" strike="noStrike">
                          <a:solidFill>
                            <a:srgbClr val="ED0000"/>
                          </a:solidFill>
                          <a:effectLst/>
                          <a:hlinkClick r:id="rId4"/>
                        </a:rPr>
                        <a:t>PyDev</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latinLnBrk="0"/>
                      <a:r>
                        <a:rPr lang="en-IN" b="1" u="none" strike="noStrike">
                          <a:solidFill>
                            <a:srgbClr val="ED0000"/>
                          </a:solidFill>
                          <a:effectLst/>
                          <a:hlinkClick r:id="rId5"/>
                        </a:rPr>
                        <a:t>Idle</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dirty="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pPr algn="l" fontAlgn="t" latinLnBrk="0"/>
                      <a:r>
                        <a:rPr lang="en-IN" b="1" u="none" strike="noStrike">
                          <a:solidFill>
                            <a:srgbClr val="ED0000"/>
                          </a:solidFill>
                          <a:effectLst/>
                          <a:hlinkClick r:id="rId6"/>
                        </a:rPr>
                        <a:t>Wing</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dirty="0">
                          <a:effectLst/>
                        </a:rPr>
                        <a:t>C, C++, PYTHON</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5432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sz="2400" dirty="0"/>
          </a:p>
          <a:p>
            <a:endParaRPr lang="en-IN" sz="2400" dirty="0"/>
          </a:p>
          <a:p>
            <a:endParaRPr lang="en-IN" sz="2400" dirty="0"/>
          </a:p>
          <a:p>
            <a:pPr>
              <a:buNone/>
            </a:pPr>
            <a:endParaRPr lang="en-IN" sz="2400" dirty="0"/>
          </a:p>
          <a:p>
            <a:endParaRPr lang="en-IN" sz="2400" dirty="0"/>
          </a:p>
          <a:p>
            <a:pPr>
              <a:buNone/>
            </a:pPr>
            <a:r>
              <a:rPr lang="en-IN" sz="2400" dirty="0" err="1"/>
              <a:t>Colaboratory</a:t>
            </a:r>
            <a:r>
              <a:rPr lang="en-IN" sz="2400" dirty="0"/>
              <a:t>, or "</a:t>
            </a:r>
            <a:r>
              <a:rPr lang="en-IN" sz="2400" dirty="0" err="1"/>
              <a:t>Colab</a:t>
            </a:r>
            <a:r>
              <a:rPr lang="en-IN" sz="2400" dirty="0"/>
              <a:t>" for short, allows you to write and execute Python in your browser, with</a:t>
            </a:r>
          </a:p>
          <a:p>
            <a:pPr lvl="1"/>
            <a:r>
              <a:rPr lang="en-IN" sz="2000" dirty="0"/>
              <a:t>Zero configuration required</a:t>
            </a:r>
          </a:p>
          <a:p>
            <a:pPr lvl="1"/>
            <a:r>
              <a:rPr lang="en-IN" sz="2000" dirty="0"/>
              <a:t>Free access to GPUs</a:t>
            </a:r>
          </a:p>
          <a:p>
            <a:pPr lvl="1"/>
            <a:r>
              <a:rPr lang="en-IN" sz="2000" dirty="0"/>
              <a:t>Easy sharing</a:t>
            </a:r>
          </a:p>
          <a:p>
            <a:endParaRPr lang="en-IN" dirty="0"/>
          </a:p>
        </p:txBody>
      </p:sp>
      <p:pic>
        <p:nvPicPr>
          <p:cNvPr id="4" name="Picture 3" descr="1_i1NTg5lIJaFo7pCle9vOGw.png"/>
          <p:cNvPicPr>
            <a:picLocks noChangeAspect="1"/>
          </p:cNvPicPr>
          <p:nvPr/>
        </p:nvPicPr>
        <p:blipFill>
          <a:blip r:embed="rId2" cstate="print"/>
          <a:stretch>
            <a:fillRect/>
          </a:stretch>
        </p:blipFill>
        <p:spPr>
          <a:xfrm>
            <a:off x="1259632" y="620688"/>
            <a:ext cx="5868144" cy="2775493"/>
          </a:xfrm>
          <a:prstGeom prst="rect">
            <a:avLst/>
          </a:prstGeom>
        </p:spPr>
      </p:pic>
    </p:spTree>
    <p:extLst>
      <p:ext uri="{BB962C8B-B14F-4D97-AF65-F5344CB8AC3E}">
        <p14:creationId xmlns:p14="http://schemas.microsoft.com/office/powerpoint/2010/main" val="265776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stockphoto-1147584034-612x612.jpg"/>
          <p:cNvPicPr>
            <a:picLocks noGrp="1" noChangeAspect="1"/>
          </p:cNvPicPr>
          <p:nvPr>
            <p:ph sz="quarter" idx="1"/>
          </p:nvPr>
        </p:nvPicPr>
        <p:blipFill>
          <a:blip r:embed="rId2" cstate="print"/>
          <a:stretch>
            <a:fillRect/>
          </a:stretch>
        </p:blipFill>
        <p:spPr>
          <a:xfrm>
            <a:off x="1763688" y="1052736"/>
            <a:ext cx="5832648" cy="3743133"/>
          </a:xfrm>
        </p:spPr>
      </p:pic>
    </p:spTree>
    <p:extLst>
      <p:ext uri="{BB962C8B-B14F-4D97-AF65-F5344CB8AC3E}">
        <p14:creationId xmlns:p14="http://schemas.microsoft.com/office/powerpoint/2010/main" val="19836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solidFill>
                  <a:srgbClr val="FF0000"/>
                </a:solidFill>
              </a:rPr>
              <a:t>CA and MTE</a:t>
            </a:r>
          </a:p>
        </p:txBody>
      </p:sp>
      <p:sp>
        <p:nvSpPr>
          <p:cNvPr id="5" name="Rectangle 4"/>
          <p:cNvSpPr/>
          <p:nvPr/>
        </p:nvSpPr>
        <p:spPr>
          <a:xfrm>
            <a:off x="251520" y="1916832"/>
            <a:ext cx="9091676" cy="310854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b="1" u="sng" dirty="0">
                <a:solidFill>
                  <a:srgbClr val="C00000"/>
                </a:solidFill>
                <a:effectLst>
                  <a:outerShdw blurRad="38100" dist="38100" dir="2700000" algn="tl">
                    <a:srgbClr val="000000">
                      <a:alpha val="43137"/>
                    </a:srgbClr>
                  </a:outerShdw>
                </a:effectLst>
              </a:rPr>
              <a:t>CA</a:t>
            </a:r>
          </a:p>
          <a:p>
            <a:r>
              <a:rPr lang="en-US" sz="2800" dirty="0"/>
              <a:t>Programming Practice using </a:t>
            </a:r>
            <a:r>
              <a:rPr lang="en-US" sz="2800" dirty="0" err="1"/>
              <a:t>CodeTantra</a:t>
            </a:r>
            <a:r>
              <a:rPr lang="en-US" sz="2800" dirty="0"/>
              <a:t>/ or </a:t>
            </a:r>
            <a:r>
              <a:rPr lang="en-US" sz="2800" dirty="0" err="1"/>
              <a:t>EBox</a:t>
            </a:r>
            <a:r>
              <a:rPr lang="en-US" sz="2800" dirty="0"/>
              <a:t>	40</a:t>
            </a:r>
          </a:p>
          <a:p>
            <a:r>
              <a:rPr lang="en-US" sz="2800" dirty="0"/>
              <a:t>Mini Project							15</a:t>
            </a:r>
          </a:p>
          <a:p>
            <a:r>
              <a:rPr lang="en-US" sz="2800" dirty="0"/>
              <a:t>Best 1 out of 2 MCQ Based Test				10</a:t>
            </a:r>
          </a:p>
          <a:p>
            <a:pPr lvl="0"/>
            <a:endParaRPr lang="en-US" sz="2800" b="1" u="sng" dirty="0">
              <a:solidFill>
                <a:srgbClr val="C00000"/>
              </a:solidFill>
              <a:effectLst>
                <a:outerShdw blurRad="38100" dist="38100" dir="2700000" algn="tl">
                  <a:srgbClr val="000000">
                    <a:alpha val="43137"/>
                  </a:srgbClr>
                </a:outerShdw>
              </a:effectLst>
            </a:endParaRPr>
          </a:p>
          <a:p>
            <a:pPr lvl="0"/>
            <a:r>
              <a:rPr lang="en-US" sz="2800" b="1" u="sng" dirty="0">
                <a:solidFill>
                  <a:srgbClr val="C00000"/>
                </a:solidFill>
                <a:effectLst>
                  <a:outerShdw blurRad="38100" dist="38100" dir="2700000" algn="tl">
                    <a:srgbClr val="000000">
                      <a:alpha val="43137"/>
                    </a:srgbClr>
                  </a:outerShdw>
                </a:effectLst>
              </a:rPr>
              <a:t>ETP</a:t>
            </a:r>
          </a:p>
          <a:p>
            <a:pPr lvl="0"/>
            <a:r>
              <a:rPr lang="en-US" sz="2800" dirty="0"/>
              <a:t>Programming Challenge/Hackathon based </a:t>
            </a:r>
          </a:p>
        </p:txBody>
      </p:sp>
    </p:spTree>
    <p:extLst>
      <p:ext uri="{BB962C8B-B14F-4D97-AF65-F5344CB8AC3E}">
        <p14:creationId xmlns:p14="http://schemas.microsoft.com/office/powerpoint/2010/main" val="84103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a:xfrm>
            <a:off x="395536" y="404664"/>
            <a:ext cx="11121788" cy="69681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altLang="en-US" sz="3600" b="1" u="sng" dirty="0">
                <a:solidFill>
                  <a:srgbClr val="FF0000"/>
                </a:solidFill>
              </a:rPr>
              <a:t>Course Assessment Model</a:t>
            </a:r>
            <a:endParaRPr lang="en-US" altLang="en-US" sz="2800" dirty="0">
              <a:solidFill>
                <a:srgbClr val="FF0000"/>
              </a:solidFill>
            </a:endParaRPr>
          </a:p>
          <a:p>
            <a:pPr algn="l">
              <a:spcBef>
                <a:spcPct val="0"/>
              </a:spcBef>
            </a:pPr>
            <a:endParaRPr lang="en-US" altLang="en-US" sz="2800" dirty="0">
              <a:solidFill>
                <a:srgbClr val="FF0000"/>
              </a:solidFill>
            </a:endParaRPr>
          </a:p>
        </p:txBody>
      </p:sp>
      <p:sp>
        <p:nvSpPr>
          <p:cNvPr id="5" name="Rectangle 4"/>
          <p:cNvSpPr/>
          <p:nvPr/>
        </p:nvSpPr>
        <p:spPr>
          <a:xfrm>
            <a:off x="251521" y="1105287"/>
            <a:ext cx="8640960" cy="39703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Programming Practice using E-Box/or </a:t>
            </a:r>
            <a:r>
              <a:rPr lang="en-US" sz="2800" dirty="0" err="1"/>
              <a:t>Codetantra</a:t>
            </a:r>
            <a:r>
              <a:rPr lang="en-US" sz="2800" dirty="0"/>
              <a:t>	     40</a:t>
            </a:r>
            <a:endParaRPr lang="en-US" sz="3600" dirty="0"/>
          </a:p>
          <a:p>
            <a:r>
              <a:rPr lang="en-US" sz="2800" dirty="0"/>
              <a:t>Based on number of questions attempted</a:t>
            </a:r>
          </a:p>
          <a:p>
            <a:pPr lvl="2"/>
            <a:r>
              <a:rPr lang="en-US" sz="2800" dirty="0">
                <a:solidFill>
                  <a:srgbClr val="C00000"/>
                </a:solidFill>
              </a:rPr>
              <a:t>0-50%		 -&gt;0 Marks</a:t>
            </a:r>
          </a:p>
          <a:p>
            <a:pPr lvl="2"/>
            <a:r>
              <a:rPr lang="en-US" sz="2800" dirty="0">
                <a:solidFill>
                  <a:srgbClr val="C00000"/>
                </a:solidFill>
              </a:rPr>
              <a:t>51% 		 -&gt; 1 Marks</a:t>
            </a:r>
          </a:p>
          <a:p>
            <a:pPr lvl="2"/>
            <a:r>
              <a:rPr lang="en-US" sz="2800" dirty="0">
                <a:solidFill>
                  <a:srgbClr val="C00000"/>
                </a:solidFill>
              </a:rPr>
              <a:t>74%		 -&gt;24 Marks</a:t>
            </a:r>
          </a:p>
          <a:p>
            <a:pPr lvl="2"/>
            <a:r>
              <a:rPr lang="en-US" sz="2800" dirty="0">
                <a:solidFill>
                  <a:srgbClr val="C00000"/>
                </a:solidFill>
              </a:rPr>
              <a:t>90-100%  	 -&gt; 40 Marks</a:t>
            </a:r>
          </a:p>
          <a:p>
            <a:endParaRPr lang="en-US" sz="2800" dirty="0"/>
          </a:p>
          <a:p>
            <a:r>
              <a:rPr lang="en-US" sz="2800" dirty="0"/>
              <a:t>For each % of attempted question after 50%, student will be awarded 1 mark (max up to 45 marks)</a:t>
            </a:r>
          </a:p>
        </p:txBody>
      </p:sp>
    </p:spTree>
    <p:extLst>
      <p:ext uri="{BB962C8B-B14F-4D97-AF65-F5344CB8AC3E}">
        <p14:creationId xmlns:p14="http://schemas.microsoft.com/office/powerpoint/2010/main" val="39223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04800"/>
            <a:ext cx="7772400" cy="1143000"/>
          </a:xfrm>
        </p:spPr>
        <p:txBody>
          <a:bodyPr/>
          <a:lstStyle/>
          <a:p>
            <a:r>
              <a:rPr lang="en-US" dirty="0">
                <a:solidFill>
                  <a:srgbClr val="FF0000"/>
                </a:solidFill>
              </a:rPr>
              <a:t>MOOC</a:t>
            </a:r>
          </a:p>
        </p:txBody>
      </p:sp>
      <p:sp>
        <p:nvSpPr>
          <p:cNvPr id="3" name="Content Placeholder 2"/>
          <p:cNvSpPr>
            <a:spLocks noGrp="1"/>
          </p:cNvSpPr>
          <p:nvPr>
            <p:ph sz="quarter" idx="1"/>
          </p:nvPr>
        </p:nvSpPr>
        <p:spPr>
          <a:xfrm>
            <a:off x="179512" y="1447800"/>
            <a:ext cx="8784976" cy="4572000"/>
          </a:xfrm>
        </p:spPr>
        <p:txBody>
          <a:bodyPr/>
          <a:lstStyle/>
          <a:p>
            <a:r>
              <a:rPr lang="en-US" dirty="0">
                <a:hlinkClick r:id="rId2"/>
              </a:rPr>
              <a:t>https://onlinecourses.nptel.ac.in/noc21_cs32/preview</a:t>
            </a:r>
            <a:endParaRPr lang="en-US" dirty="0"/>
          </a:p>
          <a:p>
            <a:pPr>
              <a:buNone/>
            </a:pPr>
            <a:r>
              <a:rPr lang="en-US" sz="2000" dirty="0"/>
              <a:t>Exemptions:-</a:t>
            </a:r>
          </a:p>
          <a:p>
            <a:pPr>
              <a:buNone/>
            </a:pPr>
            <a:r>
              <a:rPr lang="en-US" sz="2000" dirty="0"/>
              <a:t>If student will provide the certificate,2 weeks prior to ETE then 1 CA will be exempted.</a:t>
            </a:r>
          </a:p>
          <a:p>
            <a:endParaRPr lang="en-US" dirty="0"/>
          </a:p>
        </p:txBody>
      </p:sp>
      <p:pic>
        <p:nvPicPr>
          <p:cNvPr id="5" name="Picture 4">
            <a:extLst>
              <a:ext uri="{FF2B5EF4-FFF2-40B4-BE49-F238E27FC236}">
                <a16:creationId xmlns:a16="http://schemas.microsoft.com/office/drawing/2014/main" id="{09771A3A-5194-66CD-A661-3DAEAD2D24A6}"/>
              </a:ext>
            </a:extLst>
          </p:cNvPr>
          <p:cNvPicPr>
            <a:picLocks noChangeAspect="1"/>
          </p:cNvPicPr>
          <p:nvPr/>
        </p:nvPicPr>
        <p:blipFill>
          <a:blip r:embed="rId3"/>
          <a:stretch>
            <a:fillRect/>
          </a:stretch>
        </p:blipFill>
        <p:spPr>
          <a:xfrm>
            <a:off x="181487" y="2852936"/>
            <a:ext cx="8783001" cy="3816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14400" y="274638"/>
            <a:ext cx="7772400" cy="706090"/>
          </a:xfrm>
        </p:spPr>
        <p:txBody>
          <a:bodyPr>
            <a:normAutofit fontScale="90000"/>
          </a:bodyPr>
          <a:lstStyle/>
          <a:p>
            <a:r>
              <a:rPr lang="en-IN" altLang="en-US" dirty="0">
                <a:solidFill>
                  <a:srgbClr val="FF0000"/>
                </a:solidFill>
              </a:rPr>
              <a:t>Course Outcomes</a:t>
            </a:r>
          </a:p>
        </p:txBody>
      </p:sp>
      <p:sp>
        <p:nvSpPr>
          <p:cNvPr id="7171" name="Content Placeholder 2"/>
          <p:cNvSpPr>
            <a:spLocks noGrp="1"/>
          </p:cNvSpPr>
          <p:nvPr>
            <p:ph sz="quarter" idx="1"/>
          </p:nvPr>
        </p:nvSpPr>
        <p:spPr>
          <a:xfrm>
            <a:off x="457200" y="1196975"/>
            <a:ext cx="8229600" cy="5256361"/>
          </a:xfrm>
        </p:spPr>
        <p:txBody>
          <a:bodyPr>
            <a:normAutofit/>
          </a:bodyPr>
          <a:lstStyle/>
          <a:p>
            <a:r>
              <a:rPr lang="en-IN" sz="2400" dirty="0"/>
              <a:t>define the installation of python environment and basics of Python language</a:t>
            </a:r>
            <a:r>
              <a:rPr lang="en-US" sz="2400" dirty="0"/>
              <a:t>.</a:t>
            </a:r>
          </a:p>
          <a:p>
            <a:pPr fontAlgn="t"/>
            <a:r>
              <a:rPr lang="en-IN" sz="2400" dirty="0"/>
              <a:t>apply the condition and iteration statements for evaluating the appropriate alternates.</a:t>
            </a:r>
          </a:p>
          <a:p>
            <a:pPr fontAlgn="t"/>
            <a:r>
              <a:rPr lang="en-IN" sz="2400" dirty="0"/>
              <a:t>apply to formulate Regular Expressions and use them for Pattern Matching .</a:t>
            </a:r>
          </a:p>
          <a:p>
            <a:pPr fontAlgn="t"/>
            <a:r>
              <a:rPr lang="en-IN" sz="2400" dirty="0"/>
              <a:t>construct the core data structures like lists, dictionaries, tuples and sets in Python to store, process and sort the data.</a:t>
            </a:r>
          </a:p>
          <a:p>
            <a:pPr fontAlgn="t"/>
            <a:r>
              <a:rPr lang="en-US" sz="2400" dirty="0"/>
              <a:t> </a:t>
            </a:r>
            <a:r>
              <a:rPr lang="en-IN" sz="2400" dirty="0"/>
              <a:t>Apply the concepts of Object-oriented programming as used in Python using encapsulation, polymorphism, and inheritance .</a:t>
            </a:r>
          </a:p>
          <a:p>
            <a:pPr fontAlgn="t"/>
            <a:r>
              <a:rPr lang="en-IN" sz="2400" dirty="0"/>
              <a:t>Apply the external modules for creating and writing data to excel files and inspect the file operations to navigate the file systems.</a:t>
            </a:r>
            <a:endParaRPr lang="en-US" altLang="en-US" sz="2400" dirty="0"/>
          </a:p>
        </p:txBody>
      </p:sp>
    </p:spTree>
    <p:extLst>
      <p:ext uri="{BB962C8B-B14F-4D97-AF65-F5344CB8AC3E}">
        <p14:creationId xmlns:p14="http://schemas.microsoft.com/office/powerpoint/2010/main" val="19372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Why languages?</a:t>
            </a:r>
          </a:p>
        </p:txBody>
      </p:sp>
      <p:pic>
        <p:nvPicPr>
          <p:cNvPr id="5" name="Picture 2" descr="Image result for learning images">
            <a:extLst>
              <a:ext uri="{FF2B5EF4-FFF2-40B4-BE49-F238E27FC236}">
                <a16:creationId xmlns:a16="http://schemas.microsoft.com/office/drawing/2014/main" id="{FC950A24-513F-454B-B017-9F26533CA3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916832"/>
            <a:ext cx="413104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1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84976" cy="1143000"/>
          </a:xfrm>
        </p:spPr>
        <p:txBody>
          <a:bodyPr>
            <a:normAutofit fontScale="90000"/>
          </a:bodyPr>
          <a:lstStyle/>
          <a:p>
            <a:r>
              <a:rPr lang="en-IN" dirty="0">
                <a:solidFill>
                  <a:srgbClr val="FF0000"/>
                </a:solidFill>
              </a:rPr>
              <a:t>Computer Language vs. Human Language</a:t>
            </a:r>
          </a:p>
        </p:txBody>
      </p:sp>
      <p:pic>
        <p:nvPicPr>
          <p:cNvPr id="7170"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7128792" cy="477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17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359</TotalTime>
  <Words>1612</Words>
  <Application>Microsoft Office PowerPoint</Application>
  <PresentationFormat>On-screen Show (4:3)</PresentationFormat>
  <Paragraphs>196</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Franklin Gothic Book</vt:lpstr>
      <vt:lpstr>Perpetua</vt:lpstr>
      <vt:lpstr>roboto</vt:lpstr>
      <vt:lpstr>urw-din</vt:lpstr>
      <vt:lpstr>Wingdings</vt:lpstr>
      <vt:lpstr>Wingdings 2</vt:lpstr>
      <vt:lpstr>Equity</vt:lpstr>
      <vt:lpstr>Lecture 0  INT108:: PROGRAMMING IN PYTHON (Program practice) </vt:lpstr>
      <vt:lpstr>Course Overview</vt:lpstr>
      <vt:lpstr>Marks Breakup</vt:lpstr>
      <vt:lpstr>CA and MTE</vt:lpstr>
      <vt:lpstr>PowerPoint Presentation</vt:lpstr>
      <vt:lpstr>MOOC</vt:lpstr>
      <vt:lpstr>Course Outcomes</vt:lpstr>
      <vt:lpstr>Why languages?</vt:lpstr>
      <vt:lpstr>Computer Language vs. Human Language</vt:lpstr>
      <vt:lpstr>Different Computer Languages</vt:lpstr>
      <vt:lpstr>Language Translators</vt:lpstr>
      <vt:lpstr>Compiler</vt:lpstr>
      <vt:lpstr>Interpreter</vt:lpstr>
      <vt:lpstr>Compiler vs Interpreter</vt:lpstr>
      <vt:lpstr>Assembler</vt:lpstr>
      <vt:lpstr>History of Python</vt:lpstr>
      <vt:lpstr>Why Python</vt:lpstr>
      <vt:lpstr>PowerPoint Presentation</vt:lpstr>
      <vt:lpstr>PowerPoint Presentation</vt:lpstr>
      <vt:lpstr>Overview of Unit 1 </vt:lpstr>
      <vt:lpstr>Unit 1</vt:lpstr>
      <vt:lpstr>Overview of Unit 2 </vt:lpstr>
      <vt:lpstr>Unit 2</vt:lpstr>
      <vt:lpstr>Overview of Functions and Recursion  </vt:lpstr>
      <vt:lpstr>Unit 3</vt:lpstr>
      <vt:lpstr>Lists and Tuples</vt:lpstr>
      <vt:lpstr>Unit 4</vt:lpstr>
      <vt:lpstr>OOP </vt:lpstr>
      <vt:lpstr>Unit 5</vt:lpstr>
      <vt:lpstr>Unit 6</vt:lpstr>
      <vt:lpstr>Different Python IDEs and Code Editors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Zero  INT213::Python Programming</dc:title>
  <dc:creator>ismail - [2010]</dc:creator>
  <cp:lastModifiedBy>Salil Batra</cp:lastModifiedBy>
  <cp:revision>51</cp:revision>
  <dcterms:created xsi:type="dcterms:W3CDTF">2021-08-20T07:23:04Z</dcterms:created>
  <dcterms:modified xsi:type="dcterms:W3CDTF">2022-08-30T04:22:26Z</dcterms:modified>
</cp:coreProperties>
</file>