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36"/>
  </p:notesMasterIdLst>
  <p:sldIdLst>
    <p:sldId id="256" r:id="rId2"/>
    <p:sldId id="266" r:id="rId3"/>
    <p:sldId id="326" r:id="rId4"/>
    <p:sldId id="328" r:id="rId5"/>
    <p:sldId id="329" r:id="rId6"/>
    <p:sldId id="330" r:id="rId7"/>
    <p:sldId id="258" r:id="rId8"/>
    <p:sldId id="259" r:id="rId9"/>
    <p:sldId id="260" r:id="rId10"/>
    <p:sldId id="331" r:id="rId11"/>
    <p:sldId id="388" r:id="rId12"/>
    <p:sldId id="407" r:id="rId13"/>
    <p:sldId id="408" r:id="rId14"/>
    <p:sldId id="409" r:id="rId15"/>
    <p:sldId id="411" r:id="rId16"/>
    <p:sldId id="410" r:id="rId17"/>
    <p:sldId id="325" r:id="rId18"/>
    <p:sldId id="415" r:id="rId19"/>
    <p:sldId id="267" r:id="rId20"/>
    <p:sldId id="282" r:id="rId21"/>
    <p:sldId id="283" r:id="rId22"/>
    <p:sldId id="319" r:id="rId23"/>
    <p:sldId id="412" r:id="rId24"/>
    <p:sldId id="413" r:id="rId25"/>
    <p:sldId id="414" r:id="rId26"/>
    <p:sldId id="417" r:id="rId27"/>
    <p:sldId id="321" r:id="rId28"/>
    <p:sldId id="324" r:id="rId29"/>
    <p:sldId id="416" r:id="rId30"/>
    <p:sldId id="418" r:id="rId31"/>
    <p:sldId id="420" r:id="rId32"/>
    <p:sldId id="422" r:id="rId33"/>
    <p:sldId id="419" r:id="rId34"/>
    <p:sldId id="4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snapToGrid="0">
      <p:cViewPr varScale="1">
        <p:scale>
          <a:sx n="78" d="100"/>
          <a:sy n="78" d="100"/>
        </p:scale>
        <p:origin x="71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8:40.531"/>
    </inkml:context>
    <inkml:brush xml:id="br0">
      <inkml:brushProperty name="width" value="0.05" units="cm"/>
      <inkml:brushProperty name="height" value="0.05" units="cm"/>
    </inkml:brush>
  </inkml:definitions>
  <inkml:trace contextRef="#ctx0" brushRef="#br0">1613 89 24575,'-1324'0'0,"1284"2"0,-68 12 0,38-3 0,67-11 0,0 1 0,-1-1 0,1 1 0,0 0 0,0 0 0,0 0 0,0 0 0,0 0 0,0 1 0,0-1 0,0 1 0,1 0 0,-1 0 0,1 0 0,-1 0 0,1 0 0,0 1 0,-1-1 0,1 1 0,1-1 0,-1 1 0,0 0 0,1 0 0,-1 0 0,1 0 0,0 0 0,0 0 0,0 0 0,0 0 0,0 0 0,1 4 0,-1-1 0,1-1 0,0 1 0,1 0 0,-1-1 0,1 1 0,1-1 0,-1 1 0,0-1 0,1 1 0,0-1 0,1 0 0,-1 0 0,1 0 0,0 0 0,0 0 0,1-1 0,3 5 0,0-3 0,0 0 0,0 0 0,0-1 0,1 0 0,0 0 0,0-1 0,0 0 0,1-1 0,-1 1 0,16 2 0,8 1 0,53 4 0,-74-10 0,8 1 0,-1-1 0,1-1 0,-1 0 0,1-2 0,-1 0 0,1-1 0,-1-1 0,0 0 0,27-11 0,-27 8 0,1 2 0,1 0 0,-1 1 0,1 1 0,24-1 0,102 6 0,-55 1 0,562-3 0,-643 0 0,0-1 0,-1 0 0,1 0 0,0-1 0,-1 0 0,1-1 0,-1 1 0,0-2 0,0 0 0,0 0 0,11-7 0,-4 0 0,-1-1 0,0-1 0,-1-1 0,21-23 0,14-10 0,-39 40 0,-1 0 0,-1-1 0,1-1 0,-1 0 0,0 0 0,-1 0 0,10-18 0,-16 26 0,-1 0 0,1 0 0,-1 0 0,1 0 0,-1-1 0,1 1 0,-1 0 0,0 0 0,0-1 0,0 1 0,1 0 0,-1-1 0,-1 1 0,1 0 0,0-1 0,0 1 0,0 0 0,-1 0 0,1-1 0,0 1 0,-1 0 0,1 0 0,-1 0 0,-1-2 0,1 1 0,-1 1 0,0-1 0,0 1 0,1 0 0,-1-1 0,0 1 0,0 0 0,0 0 0,-1 0 0,1 1 0,0-1 0,0 0 0,-3 0 0,-9-1 0,-1 1 0,1 0 0,-24 2 0,28-1 0,-125 3-1365,107-2-5461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7:22.629"/>
    </inkml:context>
    <inkml:brush xml:id="br0">
      <inkml:brushProperty name="width" value="0.05" units="cm"/>
      <inkml:brushProperty name="height" value="0.05" units="cm"/>
    </inkml:brush>
  </inkml:definitions>
  <inkml:trace contextRef="#ctx0" brushRef="#br0">2354 58 24575,'-7'1'0,"0"0"0,1 0 0,-1 1 0,1 0 0,-1 0 0,1 0 0,0 1 0,-9 5 0,-21 8 0,12-10 0,0-2 0,0 0 0,0-1 0,0-1 0,-30-2 0,22 0 0,-1 1 0,-37 7 0,14 2 0,-1 2 0,-1-2 0,-88 2 0,-568-13 0,681-2 0,1-1 0,0-1 0,-59-18 0,32 8 0,22 5 0,14 4 0,-1 0 0,1 2 0,-1 1 0,-28-1 0,-63 3 0,-144 4 0,255-3 0,-1 1 0,0-1 0,1 1 0,-1 0 0,1 0 0,-1 0 0,1 1 0,0-1 0,-1 1 0,1 0 0,0 0 0,0 1 0,0-1 0,0 1 0,1 0 0,-1 0 0,-4 5 0,5-3 0,-1 1 0,1-1 0,0 1 0,1 0 0,-1 0 0,1 0 0,0 0 0,1 0 0,0 1 0,-1-1 0,2 0 0,-1 8 0,3 178 0,2-66 0,-4-114 0,-1 9 0,1 0 0,1 0 0,0 0 0,2 0 0,1-1 0,0 1 0,10 27 0,-5-26 0,-4-9 0,0 0 0,0 0 0,1-1 0,1 0 0,13 19 0,-18-29 0,0 0 0,-1 0 0,1 0 0,0-1 0,1 1 0,-1 0 0,0-1 0,0 0 0,1 1 0,-1-1 0,0 0 0,1 0 0,-1-1 0,1 1 0,0 0 0,-1-1 0,1 1 0,-1-1 0,1 0 0,0 0 0,-1 0 0,1 0 0,0-1 0,-1 1 0,1-1 0,0 1 0,-1-1 0,1 0 0,-1 0 0,0 0 0,1 0 0,-1-1 0,0 1 0,1-1 0,2-2 0,23-14 0,1 1 0,1 1 0,0 2 0,64-21 0,-19 7 0,-57 20 0,1 1 0,0 0 0,1 2 0,-1 0 0,32-4 0,236 8 0,-132 4 0,-145-3 0,193 5 0,-168-1 0,0 1 0,0 1 0,57 19 0,17 8 0,48 19 0,-42-11 0,17 8 0,25 5 0,-133-46 0,1-2 0,-1-1 0,1-2 0,0 0 0,0-1 0,0-1 0,29-4 0,58 4 0,-104 1 0,1-1 0,0 2 0,-1-1 0,1 1 0,-1 1 0,0-1 0,0 2 0,15 9 0,-13-8 0,1 1 0,0-2 0,0 0 0,17 6 0,41 2 0,-47-10 0,41 11 0,30 19 0,-52-17 0,-1-2 0,74 14 0,-40-16 0,129 3 0,-62-13 0,128-5 0,-262 2 0,-1 0 0,1 0 0,-1-1 0,0 1 0,1-1 0,-1-1 0,0 1 0,0-1 0,-1 0 0,1 0 0,0-1 0,-1 0 0,0 0 0,0 0 0,0 0 0,5-8 0,4-5 0,-2-1 0,0 0 0,15-32 0,-15 26 0,22-31 0,-25 43 0,-1 0 0,0-1 0,-1 0 0,0-1 0,-1 1 0,-1-1 0,0-1 0,4-21 0,-8 29 0,0-1 0,0 0 0,-1 0 0,0 0 0,0 0 0,-1 0 0,0 0 0,0 0 0,-1 1 0,0-1 0,0 0 0,-1 1 0,0-1 0,0 1 0,-1 0 0,0 0 0,-6-8 0,-8-8 0,-74-105 0,89 122 0,-2 0 0,1 1 0,-1 0 0,1 0 0,-2 0 0,1 0 0,0 1 0,-11-6 0,-53-25 0,12 7 0,-136-71 0,115 51 0,54 31 0,0 2 0,-28-13 0,17 10 0,-38-24 0,11 5 0,49 31 0,0 1 0,-1 0 0,0 1 0,1 0 0,-1 1 0,0 1 0,-1 1 0,-20-1 0,21 2 0,1 0 0,-1-2 0,1 1 0,-1-2 0,1 0 0,0 0 0,0-1 0,0-1 0,-17-8 0,19 6 0,-1 1 0,0 0 0,0 1 0,-1 0 0,1 1 0,-23-4 0,9 5 0,0 1 0,-37 1 0,-402 4-1365,438-3-5461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7:33.648"/>
    </inkml:context>
    <inkml:brush xml:id="br0">
      <inkml:brushProperty name="width" value="0.05" units="cm"/>
      <inkml:brushProperty name="height" value="0.05" units="cm"/>
    </inkml:brush>
  </inkml:definitions>
  <inkml:trace contextRef="#ctx0" brushRef="#br0">1588 1 24575,'-12'1'0,"0"1"0,0 1 0,0 0 0,0 0 0,0 2 0,1-1 0,0 1 0,-12 7 0,-22 9 0,11-5 0,-37 22 0,51-25 0,0-2 0,-1 0 0,0-2 0,-1 0 0,0-1 0,-23 4 0,-11-5 0,0-3 0,-103-6 0,45-1 0,-569 3 0,683 0 0,-8 0 0,1 0 0,-1 0 0,0 1 0,1 0 0,-13 4 0,19-5 0,-1 1 0,1-1 0,0 1 0,-1-1 0,1 1 0,0 0 0,0 0 0,0-1 0,0 1 0,0 0 0,0 0 0,0 0 0,0 0 0,0 0 0,0 1 0,0-1 0,1 0 0,-1 0 0,0 0 0,1 1 0,-1-1 0,1 0 0,-1 1 0,1-1 0,0 0 0,0 1 0,0-1 0,0 1 0,0-1 0,0 0 0,0 1 0,0-1 0,0 1 0,0-1 0,1 0 0,-1 1 0,1-1 0,-1 0 0,1 2 0,9 22 0,1-1 0,22 37 0,-18-37 0,-2 1 0,15 38 0,-5 19 0,-15-52 0,1 1 0,18 39 0,53 98 0,-73-155 0,1 0 0,1 0 0,0-1 0,0-1 0,2 0 0,-1 0 0,1-1 0,1 0 0,23 15 0,35 33 0,-66-54 0,1-1 0,-1 1 0,1-1 0,0 0 0,0 0 0,0 0 0,0-1 0,0 0 0,0 0 0,1 0 0,-1-1 0,1 0 0,-1 0 0,1 0 0,0-1 0,-1 1 0,1-1 0,0-1 0,-1 1 0,1-1 0,-1 0 0,1 0 0,-1-1 0,1 1 0,6-4 0,2-1 0,-1 0 0,0-1 0,-1 0 0,0-1 0,0-1 0,0 0 0,-1 0 0,17-20 0,-16 15 0,1 1 0,1 0 0,0 0 0,1 1 0,25-15 0,-23 16 0,0-1 0,-1-1 0,15-15 0,-20 16 0,1 2 0,0-1 0,0 2 0,1 0 0,1 0 0,20-9 0,0 4 0,1-2 0,37-24 0,-53 28 0,-2 2 0,0-2 0,21-17 0,-28 20 0,1 0 0,0 1 0,0 1 0,0 0 0,1 0 0,0 1 0,0 1 0,20-6 0,-12 6 0,1 0 0,0 2 0,0 1 0,35 0 0,573 6 0,-616-4 0,1-1 0,-1 0 0,1-1 0,-1 0 0,1-1 0,19-8 0,-25 8 0,0 0 0,-1-1 0,1 0 0,-1-1 0,0 0 0,0 0 0,-1 0 0,1-1 0,-1 0 0,-1 0 0,9-12 0,-10 13 0,0 0 0,-1 0 0,0-1 0,0 1 0,-1-1 0,1 0 0,-1 1 0,0-1 0,0 0 0,-1-1 0,0 1 0,1-12 0,-3 13 0,0 0 0,0-1 0,0 1 0,-1-1 0,1 1 0,-1 0 0,-1 0 0,1 0 0,-1 0 0,1 1 0,-1-1 0,-1 1 0,1-1 0,-8-6 0,-7-6 0,-1 1 0,-2 0 0,1 2 0,-2 0 0,-26-12 0,0-1 0,31 16 0,0 1 0,-1 0 0,0 1 0,-1 2 0,0-1 0,0 2 0,-1 1 0,1 0 0,-1 1 0,0 2 0,-30-2 0,-446 7-1365,466-3-5461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6:34.300"/>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4047 326 24575,'0'0'0,"-9"0"0,-10 0 0,-14 0 0,-9 0 0,-8 0 0,0 0 0,10-5 0,4-1 0,5 0 0,4 2 0,1 1 0,0 1 0,0 0 0,-5 2 0,-1 0 0,0 0 0,0 0 0,-4 0 0,-4 1 0,0-1 0,2 0 0,3 0 0,-3 0 0,-4 0 0,2-6 0,2 0 0,3 1 0,3 0 0,2-4 0,-9-10 0,0 1 0,-5 2 0,-3 4 0,-3 3 0,3 4 0,-7 3 0,-1-5 0,5 2 0,-1 0 0,5 1 0,1 2 0,3 0 0,5 1 0,3 1 0,-2 0 0,1 0 0,2 1 0,2-1 0,-4 0 0,-5 0 0,1 0 0,1 0 0,-2 0 0,1 0 0,-2 0 0,2 0 0,3 0 0,2 0 0,3 0 0,-10 0 0,2 0 0,0 0 0,3 0 0,3 0 0,-9 0 0,1 0 0,-3 0 0,2 0 0,-8 0 0,3 0 0,3 0 0,5 0 0,4 0 0,3 0 0,3 0 0,-4 0 0,1 0 0,0 0 0,-5 0 0,-9 0 0,0 0 0,-3 0 0,-3 0 0,5 0 0,4 0 0,6 0 0,3 0 0,4 0 0,1 0 0,2 0 0,-5 0 0,0 0 0,0 0 0,1 0 0,1 0 0,1 0 0,1 0 0,-6 0 0,1 0 0,0 0 0,2 0 0,0 0 0,2 0 0,1 6 0,-5-1 0,0 6 0,5 5 0,2-2 0,7 4 0,0 7 0,5 4 0,4 1 0,3 1 0,4-1 0,2 0 0,1-1 0,0 4 0,1 1 0,0 4 0,-1 0 0,1 3 0,-1-1 0,0-3 0,6-8 0,5-3 0,11-2 0,5 0 0,3 0 0,-4 6 0,0-4 0,-1 0 0,0 0 0,-5 0 0,0-5 0,6 0 0,-9-6 0,1-3 0,1 0 0,1 3 0,3 4 0,1 7 0,-3-7 0,-6 2 0,1-1 0,1-4 0,9 2 0,2-4 0,2 1 0,0-2 0,0-4 0,0 3 0,-7 3 0,0-2 0,-1-2 0,7-3 0,0-3 0,2-2 0,0-2 0,-1-1 0,-1 0 0,-1-1 0,6 0 0,-1 1 0,0 0 0,-1-1 0,-2 1 0,-1 0 0,0 0 0,4 0 0,0 0 0,0 0 0,-2 0 0,0-5 0,-2-1 0,10-5 0,6 1 0,-1 1 0,3 2 0,-3 2 0,-4 2 0,2 2 0,-4 1 0,8 0 0,-1 0 0,2 1 0,7-1 0,-2 0 0,0 1 0,6-1 0,-4 0 0,5 0 0,-6 0 0,-6 0 0,0 0 0,0 0 0,-4 0 0,-5 0 0,3 5 0,-4 1 0,4 0 0,-3 4 0,3 10 0,-2-1 0,-2-2 0,2-4 0,-2-4 0,-2-4 0,-2 3 0,8 4 0,0-2 0,-2 0 0,-3 3 0,-2-3 0,-3-1 0,-2-3 0,4-3 0,6 5 0,-1-2 0,-7 10 0,-2-5 0,-2 2 0,4-2 0,0 3 0,1-3 0,-2-2 0,-6 3 0,0-3 0,-1 4 0,0-2 0,6-2 0,2-2 0,1-3 0,-1 4 0,-1-2 0,5 0 0,10-2 0,0-1 0,-1-2 0,-5 0 0,3-1 0,-4 0 0,-2 0 0,-4 0 0,-1-1 0,-3 1 0,0 0 0,5 0 0,-1 0 0,1 0 0,-2 0 0,-1 0 0,0 0 0,-2 0 0,5-5 0,0-1 0,-6-5 0,-1 0 0,-6-3 0,-1-9 0,0-4 0,2 3 0,2-1 0,7 0 0,-4 0 0,1-1 0,-1 5 0,-5 0 0,0-6 0,0-1 0,1 4 0,2-1 0,-4 1 0,0 0 0,-4-1 0,-4-1 0,6 5 0,-2 0 0,-3-6 0,1 4 0,-2-1 0,-3-1 0,2 0 0,4 5 0,-2-1 0,-2 0 0,-3-1 0,-3-8 0,-2-1 0,-7 5 0,-2 0 0,-6 6 0,-9 6 0,-6 5 0,-2 4 0,-2 3 0,1 2 0,-1 1 0,2 0 0,0 0 0,-4 0 0,-1 0 0,1-1 0,2 0 0,0-5 0,-9-1 0,0 1 0,7-5 0,2 1 0,3 1 0,1 2 0,7-3 0,-1 1 0,1 2 0,3-4 0,-6-10 0,-2 1 0,-2-3 0,-1-2 0,0-1 0,-1-1 0,6-1 0,6-1 0,6 1 0,5-6 0,3-1 0,2 1 0,2 1 0,0 1 0,0 2 0,0 0 0,0-4 0,0 0 0,-1 0 0,0 2 0,0 0 0,0 2 0,0 1 0,0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6:45.964"/>
    </inkml:context>
    <inkml:brush xml:id="br0">
      <inkml:brushProperty name="width" value="0.1" units="cm"/>
      <inkml:brushProperty name="height" value="0.1" units="cm"/>
      <inkml:brushProperty name="color" value="#AE198D"/>
      <inkml:brushProperty name="inkEffects" value="galaxy"/>
      <inkml:brushProperty name="anchorX" value="-1016.10986"/>
      <inkml:brushProperty name="anchorY" value="-690.91266"/>
      <inkml:brushProperty name="scaleFactor" value="0.5"/>
    </inkml:brush>
  </inkml:definitions>
  <inkml:trace contextRef="#ctx0" brushRef="#br0">2947 252 24575,'0'0'0,"-14"0"0,-10 0 0,-4 0 0,-3 0 0,0 0 0,0 0 0,1 0 0,-5 0 0,1 0 0,0 0 0,-3 0 0,1 0 0,1 0 0,-4 0 0,-3 0 0,2 0 0,1 0 0,-7 0 0,-3 0 0,1 0 0,0 0 0,3 0 0,5 0 0,4 0 0,4 0 0,3 0 0,1 0 0,-4 0 0,-1 0 0,1 0 0,1 0 0,1 0 0,1 0 0,1 0 0,0 0 0,-5 6 0,0-1 0,1 1 0,0 4 0,2-1 0,0-1 0,2-3 0,-5-1 0,0-2 0,-5-1 0,0-1 0,2 0 0,-3 0 0,2 0 0,1-1 0,3 1 0,2 0 0,2 0 0,1 0 0,-5 0 0,0 0 0,1 0 0,1 0 0,0 0 0,2 0 0,1 0 0,0 0 0,-5 0 0,1 0 0,-1 0 0,1 0 0,2 0 0,0 0 0,2 0 0,-11 0 0,1 0 0,-1 0 0,3 0 0,2 0 0,-2 0 0,-5 0 0,2 0 0,1 0 0,3 0 0,-3 0 0,3 0 0,0 0 0,3 0 0,2 5 0,1 6 0,1 6 0,6 4 0,6 9 0,6 3 0,9 0 0,10 0 0,2-1 0,0-2 0,3-6 0,-1-1 0,-3 4 0,2 1 0,4 2 0,8-1 0,4 1 0,2-2 0,1 0 0,-1 0 0,0 5 0,-6 0 0,-7 0 0,0-1 0,-5-1 0,7-7 0,3-7 0,3-6 0,2-4 0,0-5 0,2-7 0,-1-7 0,-5-6 0,5 1 0,-1 2 0,-3-7 0,-2 4 0,-4-2 0,0 3 0,1 4 0,2-1 0,2 4 0,7 1 0,-4-1 0,1 1 0,0 2 0,-1-3 0,1-5 0,-1 3 0,1 1 0,0 3 0,6 3 0,0 2 0,5 2 0,0 1 0,-2 0 0,4 0 0,-3 1 0,-1 0 0,-3-1 0,-2 0 0,-2 0 0,-1 0 0,5 6 0,-1 5 0,1 5 0,-7 5 0,-1 10 0,-2 1 0,-4 1 0,-1 0 0,-3-1 0,-5-1 0,2-8 0,-3 0 0,9 4 0,-2 2 0,4 0 0,-4 1 0,2-1 0,-3 0 0,1-1 0,-3 5 0,2 0 0,2 0 0,4-6 0,-3-2 0,1-7 0,8 0 0,6-5 0,3-3 0,0-4 0,-2-3 0,5-2 0,-3-1 0,-1 0 0,-2-1 0,-2 0 0,-2 1 0,-1-1 0,5 1 0,0 0 0,-1 0 0,0 0 0,-2 0 0,-1 0 0,10 0 0,5 0 0,11 0 0,-1 0 0,-5 0 0,-5 0 0,-6 0 0,7 0 0,-9-6 0,-3 1 0,-2-1 0,-3 2 0,-1 0 0,0 2 0,5 1 0,0 1 0,0 0 0,-1 0 0,0 0 0,-2 0 0,0 0 0,4 1 0,0-1 0,0 0 0,-2-6 0,0 1 0,-2-6 0,-1 1 0,0 1 0,5 2 0,-1 3 0,1 1 0,-1-9 0,-2 0 0,0-4 0,-2-4 0,5 2 0,0-1 0,0 3 0,-7-1 0,-1 4 0,-1-3 0,-1-2 0,-4-8 0,-5-3 0,-4-1 0,-5-1 0,-3 0 0,-7 1 0,-6 1 0,-1-5 0,1 1 0,2 0 0,-2 6 0,-4 8 0,2 1 0,1 0 0,-6 3 0,1-1 0,-2-2 0,3-3 0,-2 4 0,-1-8 0,3-2 0,3-1 0,-1-1 0,3 0 0,-3 0 0,-3 1 0,-8-5 0,-3-1 0,3 1 0,-1 7 0,1 1 0,0 1 0,-1 0 0,0 0 0,-1 4 0,-5-6 0,-1-1 0,0-1 0,1 0 0,1-1 0,7 1 0,1 0 0,1-5 0,-6 5 0,-2 6 0,0 6 0,-1 7 0,1 4 0,1 3 0,0 2 0,-4 1 0,0 1 0,0-1 0,1 5 0,7 6 0,1 5 0,7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7:01.419"/>
    </inkml:context>
    <inkml:brush xml:id="br0">
      <inkml:brushProperty name="width" value="0.1" units="cm"/>
      <inkml:brushProperty name="height" value="0.1" units="cm"/>
      <inkml:brushProperty name="color" value="#AE198D"/>
      <inkml:brushProperty name="inkEffects" value="galaxy"/>
      <inkml:brushProperty name="anchorX" value="171.27702"/>
      <inkml:brushProperty name="anchorY" value="521.96625"/>
      <inkml:brushProperty name="scaleFactor" value="0.5"/>
    </inkml:brush>
  </inkml:definitions>
  <inkml:trace contextRef="#ctx0" brushRef="#br0">5111 221 24575,'0'0'0,"-10"0"0,-8 0 0,-10 0 0,-3 0 0,-3 0 0,-5 0 0,1 0 0,2 0 0,1 0 0,3 0 0,2 0 0,2 0 0,0 0 0,-4 0 0,-1 0 0,-5 0 0,1 0 0,1 0 0,-3 0 0,1 0 0,3 0 0,2 0 0,2 0 0,2 0 0,1 0 0,-5 0 0,0 0 0,1 0 0,1 0 0,0 0 0,2 0 0,0 0 0,-4 0 0,1 0 0,-1 0 0,1 0 0,1 0 0,2 0 0,1 0 0,0 0 0,-4 0 0,-1 0 0,0 0 0,2 0 0,0 0 0,2 0 0,0 0 0,-4 0 0,0 0 0,0 0 0,2 0 0,0 0 0,2 0 0,1 0 0,-5 0 0,0 0 0,0 0 0,1 0 0,2 0 0,1 0 0,0 0 0,-4 0 0,0 0 0,0 0 0,2 0 0,0 0 0,-3 0 0,-6 0 0,1 0 0,2 0 0,2 0 0,2 0 0,3 0 0,1 0 0,-4 0 0,0 0 0,1 0 0,0 0 0,2 0 0,1 0 0,1 0 0,-5 0 0,0 0 0,0 0 0,1 0 0,2 0 0,-10 0 0,0 0 0,1 0 0,3 0 0,2 0 0,3 0 0,1 0 0,2 0 0,-5 0 0,1 0 0,-1 0 0,2 0 0,1 0 0,1 0 0,0 0 0,-4 0 0,0 0 0,-5 0 0,1 0 0,1 0 0,-4 0 0,3 0 0,2 0 0,2 0 0,2 0 0,1 0 0,2 0 0,-5 0 0,1 0 0,-1 0 0,2 0 0,1 0 0,-10 0 0,0 0 0,1 0 0,2 0 0,4-6 0,1 1 0,3-1 0,-4 2 0,0 0 0,-5 2 0,1-4 0,1 0 0,-3-5 0,12 1 0,-2 1 0,1-8 0,7 6 0,5-2 0,0 2 0,-1 3 0,-3-3 0,-7-3 0,8 2 0,-1 1 0,0-2 0,-1 2 0,-2 3 0,-2 2 0,-1 3 0,-1 1 0,-6 1 0,0 2 0,0-1 0,1 0 0,1 1 0,1-1 0,7 6 0,6 5 0,1 0 0,5 10 0,-8 4 0,3 3 0,2 1 0,3 0 0,5 1 0,2-1 0,2-1 0,-3-5 0,-1 4 0,2 1 0,-6-5 0,2-1 0,-5 1 0,2 1 0,-3-5 0,2 1 0,2 1 0,-3-4 0,3 6 0,2 3 0,2 1 0,3 1 0,1 1 0,1-1 0,7-5 0,6-1 0,5-5 0,-1 6 0,-2-10 0,2 2 0,7 2 0,3-4 0,-2 3 0,0 2 0,0-3 0,0-2 0,-4 1 0,1-3 0,0 3 0,7-3 0,1-2 0,2-3 0,0-2 0,-1-2 0,0-1 0,-1-1 0,4 0 0,1-1 0,-2 1 0,0-1 0,-1 1 0,-2 0 0,-6 5 0,-1 1 0,5-1 0,-4 10 0,1 5 0,0 5 0,0-4 0,-4 2 0,1-5 0,0 1 0,1-5 0,3-3 0,-5 1 0,6-3 0,1 4 0,1-3 0,1 4 0,0-2 0,-1 8 0,0-2 0,6 3 0,-1-4 0,-6 1 0,0-3 0,3 1 0,6-3 0,0 2 0,0-3 0,-2 2 0,-2-2 0,-1 9 0,-2-4 0,-2 4 0,6 1 0,0-3 0,-1-5 0,0 1 0,-2-3 0,-1 2 0,0-3 0,4 3 0,0-2 0,0-3 0,-2 3 0,0-2 0,-2-3 0,-1-1 0,5-3 0,1-1 0,-2-2 0,0 0 0,-2 0 0,0-1 0,-2 1 0,5 0 0,0-1 0,0 1 0,-2 0 0,0 0 0,-2-5 0,-1-1 0,0 1 0,5 0 0,0 2 0,-1 1 0,5 1 0,-1 0 0,10 1 0,-1 0 0,-3 0 0,-3 1 0,6-1 0,-1 0 0,-4 0 0,-3-5 0,8-1 0,-3 0 0,4 1 0,7 2 0,-2 0 0,-5 2 0,-4-5 0,-1 1 0,3-1 0,2 2 0,-3 1 0,-2 1 0,-5 1 0,2 1 0,-2 0 0,-2 0 0,-2 0 0,-7-5 0,3-1 0,11 1 0,0 1 0,1 0 0,-3 2 0,3 1 0,-2 1 0,-3 0 0,-2 0 0,-2 0 0,-2 0 0,-1 0 0,-1 0 0,6 1 0,-1-1 0,6 0 0,-1 0 0,-1 0 0,4 0 0,-3 0 0,-2 0 0,-1 0 0,-4-6 0,0 1 0,-2-12 0,5 2 0,-6-5 0,0-3 0,-1 4 0,-1-2 0,1 0 0,-5-2 0,0 4 0,0 5 0,7 4 0,2 4 0,0 3 0,1 2 0,0 2 0,-2-1 0,-1 1 0,1 0 0,4 0 0,0-1 0,-1 1 0,0-1 0,-1 0 0,-2 0 0,0 0 0,4 0 0,0 0 0,-1 0 0,0 0 0,-2 0 0,0 0 0,-2 0 0,5 0 0,0 0 0,0 0 0,-1 0 0,-2 0 0,-1 0 0,-1 0 0,6 0 0,-1 0 0,-1 0 0,0 0 0,-2 0 0,0 0 0,-2 0 0,0-6 0,4 1 0,-4-12 0,-7 6 0,-6-3 0,0-3 0,-5-3 0,3-2 0,-3-3 0,-2-2 0,-2 0 0,-3-6 0,-1-6 0,-2 0 0,0 1 0,0 2 0,-1 3 0,1-3 0,0 1 0,-1 2 0,1 1 0,0 2 0,0 1 0,0 1 0,0-10 0,-5 5 0,-1 0 0,1 3 0,0 1 0,2 1 0,-10-5 0,0 0 0,1 1 0,-3 0 0,3 2 0,-3 6 0,3 1 0,2 1 0,-2 5 0,-3-7 0,-4-1 0,3-2 0,-3 5 0,-2 4 0,-7 6 0,-2 5 0,-2 4 0,1 2 0,0 1 0,1 1 0,-4 0 0,0 0 0,1 0 0,1 0 0,2-1 0,0 0 0,2 0 0,-5 0 0,0 0 0,1 0 0,0 0 0,-4 0 0,-4 0 0,0 11 0,8 6 0,2 0 0,9 3 0,1-3 0,0-4 0,-1-4 0,-2-3 0,-7-4 0,-1 5 0,-1-2 0,0 0 0,1-1 0,2-2 0,0 5 0,-5 0 0,1-2 0,0 0 0,2-2 0,0 4 0,7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8:48.034"/>
    </inkml:context>
    <inkml:brush xml:id="br0">
      <inkml:brushProperty name="width" value="0.05" units="cm"/>
      <inkml:brushProperty name="height" value="0.05" units="cm"/>
    </inkml:brush>
  </inkml:definitions>
  <inkml:trace contextRef="#ctx0" brushRef="#br0">1701 206 24575,'-22'1'0,"0"-1"0,1-1 0,-1-2 0,1 0 0,0-1 0,0 0 0,-34-14 0,38 13 0,0 0 0,0 1 0,0 0 0,-1 2 0,1 0 0,-1 1 0,-21 2 0,-36-4 0,-46-20 0,-217 19 0,190 6 0,-272-2 0,409 0 0,0 1 0,0 0 0,0 0 0,0 1 0,0 1 0,1 0 0,-1 0 0,1 1 0,0 1 0,0-1 0,0 2 0,-16 11 0,19-12 0,1 1 0,-1 0 0,1 0 0,1 0 0,-1 1 0,1 0 0,0 0 0,1 0 0,-1 0 0,2 1 0,-1 0 0,1 0 0,0 0 0,1 0 0,-1 0 0,-1 17 0,1 27 0,6 77 0,0-29 0,-3-94 0,0 0 0,1 1 0,-1-1 0,1 1 0,0-1 0,1 0 0,0 1 0,0-1 0,5 11 0,-6-15 0,1 1 0,1 0 0,-1 0 0,0-1 0,1 0 0,-1 1 0,1-1 0,0 0 0,-1 0 0,1 0 0,0-1 0,0 1 0,1-1 0,-1 0 0,0 1 0,0-1 0,1-1 0,-1 1 0,0 0 0,6-1 0,0 1 0,0-1 0,1 0 0,-1 0 0,1-1 0,-1 0 0,0-1 0,0 0 0,0-1 0,17-6 0,0-4 0,46-29 0,-46 25 0,37-17 0,-52 29 0,1 1 0,0 1 0,0 0 0,0 0 0,1 1 0,16 0 0,81 3 0,-55 1 0,58-3 0,84 4 0,-178 0 0,0 0 0,-1 2 0,0 0 0,1 1 0,24 12 0,-27-10 0,1-1 0,0-1 0,1 0 0,-1-1 0,1-1 0,22 2 0,23-4 0,63-6 0,-119 3 0,0 0 0,0-1 0,0 0 0,0 0 0,0-1 0,-1 0 0,1 0 0,8-6 0,48-37 0,-48 35 0,-10 5 0,1 1 0,-1-1 0,0-1 0,0 1 0,-1-1 0,0 0 0,0 0 0,0 0 0,-1 0 0,0-1 0,-1 1 0,3-13 0,1-7 0,-2 1 0,2-39 0,-5-144 71,-2 106-1507,1 74-5390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9:02.626"/>
    </inkml:context>
    <inkml:brush xml:id="br0">
      <inkml:brushProperty name="width" value="0.05" units="cm"/>
      <inkml:brushProperty name="height" value="0.05" units="cm"/>
    </inkml:brush>
  </inkml:definitions>
  <inkml:trace contextRef="#ctx0" brushRef="#br0">1652 83 24575,'-10'12'0,"0"-1"0,1 2 0,-13 22 0,14-21 0,-1 0 0,0-1 0,-13 15 0,16-22 0,-1-1 0,0 0 0,0 0 0,-1 0 0,1-1 0,-1 0 0,0 0 0,0-1 0,0 0 0,-1-1 0,1 1 0,-1-2 0,-15 2 0,-14 0 0,-72-5 0,54-1 0,-414 3 0,441-1 0,-58-12 0,-11 0 0,-152 12 0,129 2 0,115-1 0,0 0 0,-1 0 0,1 0 0,0 1 0,0 0 0,0 1 0,0-1 0,0 1 0,0 0 0,-6 3 0,9-3 0,0 0 0,1 0 0,-1 1 0,1-1 0,0 0 0,0 1 0,0-1 0,0 1 0,0 0 0,0 0 0,1 0 0,0 0 0,-1 0 0,1 0 0,0 0 0,0 0 0,1 0 0,-1 1 0,1-1 0,-1 0 0,1 4 0,-1 15 0,1-12 0,0-1 0,-1 1 0,0 0 0,0 0 0,-1 0 0,-1-1 0,1 1 0,-2-1 0,1 0 0,-1 0 0,-7 12 0,5-14 0,3-3 0,-1 1 0,1-1 0,0 1 0,0 0 0,-3 7 0,6-11 0,-1 0 0,1 0 0,0-1 0,0 1 0,0 0 0,-1 0 0,1 0 0,0 0 0,0 0 0,0 0 0,0 0 0,1-1 0,-1 1 0,0 0 0,0 0 0,0 0 0,1 0 0,-1 0 0,0-1 0,1 1 0,-1 0 0,1 0 0,-1-1 0,1 1 0,-1 0 0,1-1 0,0 1 0,-1 0 0,1-1 0,0 1 0,-1-1 0,1 1 0,0-1 0,0 1 0,0-1 0,-1 0 0,1 1 0,0-1 0,0 0 0,0 0 0,1 1 0,47 9 0,-39-8 0,-1-1 0,1 1 0,-1 0 0,0 1 0,0 0 0,0 1 0,0 0 0,0 0 0,-1 1 0,14 10 0,-15-9 0,0 0 0,0 0 0,1-1 0,0 0 0,-1-1 0,1 1 0,1-1 0,-1-1 0,1 0 0,0 0 0,-1 0 0,1-1 0,0-1 0,0 1 0,0-2 0,10 1 0,5 0 0,0-1 0,-1-1 0,1-1 0,-1-1 0,0-1 0,0-1 0,42-15 0,-46 14 0,1 0 0,0 1 0,0 1 0,0 1 0,26-1 0,106 6 0,-59 1 0,623-3 0,-706 0 0,0-1 0,0 1 0,0-2 0,-1 1 0,1-1 0,0-1 0,-1 0 0,1 0 0,11-7 0,-16 8 0,-1-1 0,1-1 0,0 1 0,-1-1 0,1 1 0,-1-1 0,0-1 0,-1 1 0,1 0 0,-1-1 0,0 0 0,0 0 0,0 0 0,0 0 0,-1 0 0,0 0 0,2-10 0,0-6 0,0-1 0,-2 0 0,0-41 0,-11-66 0,8 119 0,0 0 0,-1 1 0,0-1 0,-1 1 0,0-1 0,0 1 0,-1 0 0,0 0 0,-1 0 0,0 1 0,0 0 0,0 0 0,-12-12 0,-2-2 0,12 12 0,-2 1 0,1 0 0,-1 0 0,-13-9 0,18 15 0,0 1 0,0 0 0,0 0 0,0 0 0,0 0 0,0 1 0,0 0 0,-1 0 0,1 0 0,-1 0 0,1 1 0,0-1 0,-1 1 0,1 0 0,-1 1 0,-5 0 0,-11 4-1365,2 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9:18.864"/>
    </inkml:context>
    <inkml:brush xml:id="br0">
      <inkml:brushProperty name="width" value="0.05" units="cm"/>
      <inkml:brushProperty name="height" value="0.05" units="cm"/>
    </inkml:brush>
  </inkml:definitions>
  <inkml:trace contextRef="#ctx0" brushRef="#br0">907 0 24575,'-784'0'0,"778"0"0,-1 0 0,1 1 0,0-1 0,-1 1 0,1 0 0,0 1 0,0-1 0,0 1 0,0 1 0,-9 4 0,11-5 0,1 0 0,0 1 0,0-1 0,0 1 0,1 0 0,-1 0 0,1 0 0,-1 1 0,1-1 0,0 0 0,0 1 0,1-1 0,-1 1 0,1 0 0,0-1 0,0 1 0,0 0 0,-1 5 0,0 19 0,0 0 0,2 1 0,1-1 0,1 0 0,10 48 0,-2-8 0,-4 41 0,-4-34 0,-2-71 0,0-1 0,1 1 0,-1-1 0,1 1 0,0-1 0,0 1 0,0-1 0,1 0 0,-1 0 0,1 1 0,-1-1 0,1 0 0,0 0 0,0-1 0,1 1 0,-1 0 0,1-1 0,-1 1 0,1-1 0,0 0 0,-1 0 0,1 0 0,0 0 0,1 0 0,-1-1 0,0 1 0,0-1 0,1 0 0,-1 0 0,1 0 0,-1-1 0,1 1 0,-1-1 0,1 0 0,3 0 0,6 0 0,-1 0 0,1-2 0,-1 1 0,1-2 0,-1 1 0,0-2 0,0 0 0,21-9 0,14-11 0,-31 14 0,1 2 0,0-1 0,0 2 0,1 0 0,0 1 0,1 1 0,-1 1 0,1 0 0,24 0 0,122-8 0,25-1 0,-178 13 0,1 0 0,0-2 0,-1 0 0,1 0 0,-1-1 0,1 0 0,-1-1 0,0-1 0,-1 0 0,1-1 0,11-7 0,-5 1 0,0-2 0,0 0 0,-1-1 0,-1 0 0,20-25 0,-30 32 0,1 0 0,0 1 0,1 0 0,0 0 0,0 0 0,1 1 0,0 1 0,0 0 0,0 0 0,16-6 0,-10 6 0,1 2 0,0-1 0,0 2 0,0 0 0,0 1 0,19 1 0,7 2 0,-25-1 0,1 0 0,0-1 0,-1-1 0,26-4 0,-42 5 0,-1 0 0,1 0 0,-1 0 0,1 0 0,-1 0 0,1 0 0,0 0 0,-1 0 0,1 0 0,-1-1 0,0 1 0,1 0 0,-1 0 0,1 0 0,-1 0 0,1-1 0,-1 1 0,1 0 0,-1-1 0,0 1 0,1 0 0,-1-1 0,1 1 0,-1 0 0,0-1 0,1 1 0,-1 0 0,0-1 0,0 1 0,1-1 0,-1 1 0,0-1 0,0 1 0,0-1 0,0 1 0,0-1 0,1 1 0,-1-1 0,0 1 0,0-1 0,0 1 0,0-1 0,0 1 0,-1-1 0,1 1 0,0-1 0,0 1 0,0-1 0,0 1 0,-1-1 0,-20-20 0,10 12 0,-7-8 0,-1 1 0,0 0 0,-26-14 0,35 24 0,0 1 0,-1 0 0,1 1 0,-1 0 0,0 1 0,0 0 0,0 0 0,0 1 0,-17 0 0,-200 3 125,79 2-1615,125-3-5336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9:32.136"/>
    </inkml:context>
    <inkml:brush xml:id="br0">
      <inkml:brushProperty name="width" value="0.05" units="cm"/>
      <inkml:brushProperty name="height" value="0.05" units="cm"/>
    </inkml:brush>
  </inkml:definitions>
  <inkml:trace contextRef="#ctx0" brushRef="#br0">1943 170 24575,'-530'0'0,"522"0"0,0 0 0,1 0 0,-1 1 0,1 0 0,-1 1 0,1-1 0,-1 1 0,1 1 0,0-1 0,0 1 0,0 1 0,0-1 0,1 1 0,-1 0 0,1 1 0,0-1 0,0 1 0,1 1 0,0-1 0,-1 1 0,-3 6 0,2-3 0,0 0 0,0 0 0,-1-1 0,-1 0 0,1 0 0,-1-1 0,0 0 0,-1 0 0,0-1 0,0 0 0,0-1 0,-1-1 0,1 1 0,-23 5 0,9-5 0,-1-1 0,0-1 0,0-1 0,0-1 0,-48-5 0,65 3 0,0 0 0,0-1 0,1 0 0,-1 0 0,0-1 0,1 0 0,-1-1 0,1 1 0,0-1 0,0-1 0,-10-8 0,-2-4 0,0-1 0,-21-27 0,15 16 0,19 22 0,1-1 0,0 1 0,1-1 0,0 0 0,0 0 0,1 0 0,0 0 0,0-1 0,1 1 0,0-1 0,0 0 0,1 0 0,0 0 0,1-13 0,-3-12 0,3 33 0,0-1 0,0 0 0,-1 1 0,1-1 0,-1 1 0,1-1 0,-1 1 0,0-1 0,1 1 0,-1-1 0,0 1 0,0 0 0,0-1 0,0 1 0,0 0 0,0 0 0,-1 0 0,1 0 0,0 0 0,-3-2 0,0 2 0,1-1 0,-1 1 0,1 0 0,-1 0 0,1 0 0,-1 0 0,0 1 0,1-1 0,-6 1 0,3 0 0,-1 0 0,1 1 0,-1 0 0,0 0 0,1 0 0,0 1 0,-1 0 0,1 0 0,0 1 0,-9 4 0,1 5 0,0 0 0,-19 22 0,-20 16 0,46-44 0,1 1 0,0-1 0,0 1 0,0 0 0,1 0 0,0 1 0,1-1 0,-1 1 0,1 0 0,1 1 0,0-1 0,-4 15 0,4-16 0,2-2 0,-1 0 0,0 0 0,0 0 0,-1 0 0,1-1 0,-1 1 0,0-1 0,-1 0 0,1 0 0,-1 0 0,1 0 0,-1 0 0,0-1 0,-1 0 0,1 0 0,-1 0 0,1 0 0,-1-1 0,0 0 0,0 0 0,-8 3 0,-5-2 0,1 0 0,-1-1 0,0-1 0,0-1 0,-19-1 0,19 0 0,11 1 0,0-1 0,0 2 0,0-1 0,0 1 0,0 0 0,0 1 0,1-1 0,-10 5 0,14-5 0,0 0 0,0 0 0,0 0 0,0 0 0,0 1 0,1-1 0,-1 1 0,0-1 0,1 1 0,0 0 0,-1 0 0,1-1 0,0 1 0,0 0 0,0 0 0,0 0 0,0 0 0,0 1 0,1-1 0,-1 0 0,1 0 0,-1 0 0,1 0 0,0 1 0,0-1 0,0 0 0,0 0 0,0 1 0,1-1 0,0 4 0,3 8 0,1 0 0,1 0 0,0 0 0,1 0 0,0-1 0,17 23 0,-9-14 0,0 4 0,-1 1 0,0 0 0,-2 1 0,-2 0 0,14 56 0,-23-82 0,-1 1 0,1-1 0,-1 1 0,1-1 0,0 1 0,0-1 0,0 0 0,0 1 0,0-1 0,1 0 0,-1 0 0,1 0 0,-1 0 0,1 0 0,0 0 0,0 0 0,0-1 0,0 1 0,0 0 0,0-1 0,0 0 0,1 0 0,-1 1 0,0-1 0,1-1 0,-1 1 0,1 0 0,2 0 0,0-1 0,0 0 0,1-1 0,-1 1 0,0-1 0,0 0 0,-1 0 0,1-1 0,0 1 0,0-1 0,-1 0 0,1-1 0,-1 1 0,8-6 0,6-6 0,29-27 0,-38 31 0,0 1 0,1 0 0,0 1 0,1 0 0,0 1 0,0 0 0,1 0 0,-1 1 0,14-4 0,14 0 0,0 2 0,0 2 0,1 1 0,0 2 0,0 2 0,71 7 0,-93-3 0,0 1 0,0 1 0,-1 0 0,0 1 0,0 1 0,-1 1 0,0 0 0,25 18 0,-15-10 0,50 22 0,23 9 0,-80-35 0,1-2 0,0 0 0,1-1 0,0-1 0,1-2 0,35 8 0,-35-10 0,-1 1 0,40 14 0,-42-11 0,1-2 0,0-1 0,36 6 0,193-8 0,-126-6 0,-105 4 0,-1-2 0,1 0 0,-1-1 0,0-1 0,0-1 0,0 0 0,0-1 0,-1-1 0,1 0 0,-2-1 0,1-1 0,-1-1 0,0 0 0,0-1 0,-2 0 0,1-1 0,-1-1 0,0 0 0,-2-1 0,1 0 0,-1 0 0,16-29 0,-14 16 0,-1 0 0,-1-1 0,-1 0 0,-2 0 0,7-39 0,-12 45 0,0 0 0,-1-1 0,-2 1 0,0-1 0,-1 1 0,-1 0 0,-9-40 0,9 54 0,0 0 0,-1 0 0,0 1 0,0-1 0,0 1 0,-1-1 0,0 1 0,0 0 0,0 0 0,-1 1 0,0-1 0,0 1 0,-1 0 0,1 1 0,-1-1 0,-9-4 0,6 4 0,-1 0 0,0 1 0,0 1 0,0-1 0,-1 2 0,1-1 0,-1 2 0,0-1 0,1 1 0,-18 1 0,-70 4 0,-149-3 0,220-5-1365,6-2-5461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30:41.231"/>
    </inkml:context>
    <inkml:brush xml:id="br0">
      <inkml:brushProperty name="width" value="0.05" units="cm"/>
      <inkml:brushProperty name="height" value="0.05" units="cm"/>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7:57.930"/>
    </inkml:context>
    <inkml:brush xml:id="br0">
      <inkml:brushProperty name="width" value="0.05" units="cm"/>
      <inkml:brushProperty name="height" value="0.05" units="cm"/>
    </inkml:brush>
  </inkml:definitions>
  <inkml:trace contextRef="#ctx0" brushRef="#br0">224 330 24575,'143'-164'0,"-25"26"0,-114 134 0,0 0 0,0 1 0,0 0 0,0 0 0,0 0 0,6-3 0,-10 6 0,1 0 0,-1 0 0,0 0 0,0-1 0,1 1 0,-1 0 0,0 0 0,0 0 0,1 0 0,-1 0 0,0 0 0,1 0 0,-1 0 0,0 0 0,0 0 0,1 0 0,-1 0 0,0 0 0,1 0 0,-1 0 0,0 0 0,1 0 0,-1 0 0,0 0 0,0 0 0,1 0 0,-1 1 0,0-1 0,0 0 0,1 0 0,-1 0 0,0 0 0,0 1 0,1-1 0,-1 0 0,0 0 0,0 1 0,0 1 0,0-1 0,0 1 0,0-1 0,0 1 0,0 0 0,-1-1 0,1 1 0,0 0 0,-1-1 0,0 1 0,1-1 0,-2 3 0,-13 23 0,-1 0 0,-1 0 0,-1-2 0,-1 0 0,-1-1 0,-1-1 0,-1-1 0,-41 30 0,27-23 0,27-20 0,0-1 0,-1-1 0,0 0 0,0 0 0,-1-1 0,1 0 0,-1-1 0,-1 0 0,1-1 0,-15 4 0,14-5 0,1-1 0,-1-1 0,1 0 0,-1-1 0,-18-1 0,27 1 0,1 0 0,-1-1 0,0 0 0,1 1 0,-1-1 0,1 0 0,-1 0 0,1-1 0,-1 1 0,1 0 0,0-1 0,0 1 0,-1-1 0,1 0 0,0 0 0,0 0 0,1 0 0,-1 0 0,0 0 0,1 0 0,-1-1 0,1 1 0,0-1 0,0 1 0,0-1 0,0 1 0,0-1 0,0 0 0,0-2 0,0-8 0,0 1 0,0 0 0,1-1 0,1 1 0,0 0 0,4-19 0,-4 23 0,1 0 0,0 0 0,1 0 0,0 0 0,0 1 0,1-1 0,0 1 0,0 0 0,1 0 0,9-10 0,-12 14 0,0 1 0,0 0 0,1 0 0,-1 0 0,1 0 0,-1 1 0,1-1 0,0 1 0,0 0 0,-1-1 0,1 1 0,0 0 0,0 1 0,0-1 0,0 0 0,0 1 0,1 0 0,-1 0 0,0 0 0,0 0 0,0 0 0,0 0 0,0 1 0,0 0 0,0-1 0,0 1 0,0 0 0,0 1 0,0-1 0,-1 0 0,1 1 0,4 2 0,1 3 0,1 0 0,-1 0 0,0 1 0,-1 0 0,0 0 0,0 0 0,11 19 0,-3-1 0,2-1 0,1-1 0,28 30 0,-41-49 0,-1 1 0,1 0 0,-1 0 0,0 0 0,0 0 0,5 13 0,-8-17 0,0 0 0,0 0 0,-1 1 0,1-1 0,0 0 0,-1 1 0,1-1 0,-1 0 0,0 1 0,0-1 0,0 1 0,0-1 0,0 0 0,-1 1 0,1-1 0,-1 0 0,1 1 0,-1-1 0,0 0 0,0 0 0,0 1 0,0-1 0,-2 2 0,2-3 0,0 0 0,0-1 0,0 1 0,0-1 0,0 1 0,0-1 0,0 1 0,0-1 0,0 0 0,0 0 0,-1 1 0,1-1 0,0 0 0,0 0 0,0 0 0,0 0 0,0 0 0,0-1 0,-1 1 0,1 0 0,0 0 0,0-1 0,0 1 0,0-1 0,0 1 0,0-1 0,0 1 0,0-1 0,0 0 0,0 1 0,0-1 0,0-1 0,-28-26 0,19 15 0,0 0 0,-1 1 0,-1 1 0,1-1 0,-2 2 0,-15-12 0,22 17 8,0 0 0,1 0 0,0-1 0,0 1 0,1-1 0,-1 0 0,1-1 0,0 1 0,1-1 0,0 0 0,0 0 0,0 0 0,1 0 0,-3-15 0,0-5-503,1-2 0,0-42 0,3 46-6331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8:06.269"/>
    </inkml:context>
    <inkml:brush xml:id="br0">
      <inkml:brushProperty name="width" value="0.05" units="cm"/>
      <inkml:brushProperty name="height" value="0.05" units="cm"/>
    </inkml:brush>
  </inkml:definitions>
  <inkml:trace contextRef="#ctx0" brushRef="#br0">446 3 24575,'-123'-2'0,"-135"4"0,255-1 0,0-1 0,0 1 0,1-1 0,-1 1 0,0 0 0,1 0 0,-1 0 0,0 0 0,1 0 0,0 1 0,-1-1 0,1 1 0,0-1 0,-1 1 0,1 0 0,0 0 0,0 0 0,1 0 0,-1 1 0,0-1 0,1 0 0,-1 1 0,1-1 0,0 1 0,0-1 0,0 1 0,0 0 0,0-1 0,1 1 0,-1 3 0,-1 10 0,0 0 0,1-1 0,2 1 0,1 22 0,0-11 0,-1 81 0,3 35 0,-4-140 0,0-1 0,0 0 0,0 0 0,0 0 0,1 0 0,-1 1 0,0-1 0,1 0 0,0 0 0,-1 0 0,1 0 0,0 0 0,0 0 0,0-1 0,1 1 0,-1 0 0,0 0 0,1-1 0,-1 1 0,1-1 0,-1 1 0,1-1 0,0 1 0,0-1 0,-1 0 0,1 0 0,0 0 0,0 0 0,0 0 0,0-1 0,0 1 0,0-1 0,1 1 0,-1-1 0,0 1 0,0-1 0,0 0 0,0 0 0,0 0 0,1-1 0,-1 1 0,0 0 0,0-1 0,0 1 0,0-1 0,2-1 0,10-3 0,0 0 0,-1-1 0,0 0 0,0-1 0,17-12 0,-16 8 0,0-1 0,-1 0 0,22-28 0,-21 24 0,0 0 0,23-18 0,-11 15 0,-2-2 0,0 0 0,-1-1 0,29-37 0,-34 33 0,-10 14 0,1 0 0,0 0 0,0 1 0,1 1 0,0-1 0,1 1 0,21-14 0,-31 23 0,0 1 0,0 0 0,-1 0 0,1-1 0,0 1 0,-1 0 0,1-1 0,-1 1 0,1-1 0,0 1 0,-1-1 0,1 1 0,-1-1 0,1 1 0,-1-1 0,0 1 0,1-1 0,-1 0 0,1 1 0,-1-1 0,0 0 0,0 1 0,1-1 0,-1 0 0,0 1 0,0-1 0,0-1 0,0 1 0,-1 1 0,0-1 0,1 0 0,-1 1 0,0-1 0,1 1 0,-1-1 0,0 0 0,0 1 0,0 0 0,1-1 0,-1 1 0,0 0 0,0-1 0,0 1 0,0 0 0,-1 0 0,-45-5 0,-262 6-1365,286-1-5461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8:17.235"/>
    </inkml:context>
    <inkml:brush xml:id="br0">
      <inkml:brushProperty name="width" value="0.05" units="cm"/>
      <inkml:brushProperty name="height" value="0.05" units="cm"/>
    </inkml:brush>
  </inkml:definitions>
  <inkml:trace contextRef="#ctx0" brushRef="#br0">569 2 24575,'-34'0'0,"-85"-2"0,-136 5 0,250-3 0,0 1 0,0 0 0,1-1 0,-1 2 0,0-1 0,1 0 0,-1 1 0,1 0 0,-1 0 0,1 1 0,0-1 0,0 1 0,0 0 0,0 0 0,-4 4 0,4-2 0,0 0 0,0 0 0,1 1 0,0-1 0,0 1 0,0 0 0,1 0 0,0 0 0,0 0 0,-2 12 0,1-10 0,0 1 0,-1 0 0,0-1 0,-5 9 0,4-10 0,1 0 0,1 0 0,-1 1 0,1 0 0,0 0 0,1 0 0,-2 8 0,4-14 0,0-1 0,0 1 0,0-1 0,0 1 0,0-1 0,0 1 0,1-1 0,-1 1 0,1-1 0,-1 1 0,1-1 0,-1 0 0,1 1 0,0-1 0,0 0 0,0 1 0,1 1 0,0-1 0,1-1 0,-1 1 0,1 0 0,-1-1 0,1 1 0,-1-1 0,1 0 0,0 0 0,0 0 0,0 0 0,-1 0 0,5 0 0,15 1 0,1 0 0,0-1 0,37-3 0,27 0 0,-84 2 0,0 1 0,0-1 0,1 1 0,-1 0 0,0 0 0,0 0 0,0 0 0,-1 1 0,1-1 0,0 1 0,0-1 0,-1 1 0,1 0 0,-1 0 0,0 0 0,1 1 0,-1-1 0,0 0 0,0 1 0,0 0 0,-1-1 0,1 1 0,-1 0 0,1 0 0,-1 0 0,0 0 0,0 0 0,0 0 0,0 4 0,0-2 0,0 0 0,-1 0 0,1 0 0,-1 0 0,0 0 0,-1 0 0,1 0 0,-1 0 0,0 0 0,0 0 0,0 0 0,-1 0 0,0 0 0,0 0 0,0-1 0,0 1 0,-5 5 0,6-9 0,1 0 0,-1 0 0,1 0 0,-1-1 0,1 1 0,-1 0 0,1 0 0,-1-1 0,0 1 0,1-1 0,-1 1 0,0 0 0,0-1 0,0 0 0,1 1 0,-1-1 0,0 1 0,0-1 0,0 0 0,0 0 0,0 1 0,0-1 0,1 0 0,-1 0 0,-2 0 0,2-1 0,0 1 0,1-1 0,-1 0 0,0 1 0,1-1 0,-1 0 0,0 0 0,1 0 0,-1 0 0,1 1 0,-1-1 0,1 0 0,0 0 0,-1 0 0,1 0 0,0 0 0,0 0 0,-1-2 0,0-6 0,0 0 0,1 0 0,1-16 0,1 13 0,1 0 0,0 0 0,0 0 0,1 1 0,1 0 0,0-1 0,0 2 0,1-1 0,0 1 0,12-14 0,-5 8 0,2 0 0,-1 1 0,2 1 0,0 0 0,21-13 0,-31 23-136,0 0-1,0 0 1,-1 0-1,0-1 1,0 0-1,0 0 1,0-1-1,-1 1 0,7-13 1,-3-1-6690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109E-A4E9-4706-A64D-7AA353B3589B}" type="datetimeFigureOut">
              <a:rPr lang="en-US" smtClean="0"/>
              <a:pPr/>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7519E-8795-4DDC-86E6-9033DB7C10B3}" type="slidenum">
              <a:rPr lang="en-US" smtClean="0"/>
              <a:pPr/>
              <a:t>‹#›</a:t>
            </a:fld>
            <a:endParaRPr lang="en-US"/>
          </a:p>
        </p:txBody>
      </p:sp>
    </p:spTree>
    <p:extLst>
      <p:ext uri="{BB962C8B-B14F-4D97-AF65-F5344CB8AC3E}">
        <p14:creationId xmlns:p14="http://schemas.microsoft.com/office/powerpoint/2010/main" val="21144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BA2FB6-14F2-C9C2-D01B-ED03B8957618}"/>
              </a:ext>
            </a:extLst>
          </p:cNvPr>
          <p:cNvSpPr>
            <a:spLocks noGrp="1" noChangeArrowheads="1"/>
          </p:cNvSpPr>
          <p:nvPr>
            <p:ph type="sldNum" sz="quarter" idx="5"/>
          </p:nvPr>
        </p:nvSpPr>
        <p:spPr>
          <a:ln/>
        </p:spPr>
        <p:txBody>
          <a:bodyPr/>
          <a:lstStyle/>
          <a:p>
            <a:fld id="{237185D3-704C-46D8-86D6-68DE8CCA6BCD}" type="slidenum">
              <a:rPr lang="en-US" altLang="en-US"/>
              <a:pPr/>
              <a:t>11</a:t>
            </a:fld>
            <a:endParaRPr lang="en-US" altLang="en-US"/>
          </a:p>
        </p:txBody>
      </p:sp>
      <p:sp>
        <p:nvSpPr>
          <p:cNvPr id="342018" name="Rectangle 2">
            <a:extLst>
              <a:ext uri="{FF2B5EF4-FFF2-40B4-BE49-F238E27FC236}">
                <a16:creationId xmlns:a16="http://schemas.microsoft.com/office/drawing/2014/main" id="{A869B10A-317B-3DE8-AE41-10FA4DF4F517}"/>
              </a:ext>
            </a:extLst>
          </p:cNvPr>
          <p:cNvSpPr>
            <a:spLocks noGrp="1" noRot="1" noChangeAspect="1" noChangeArrowheads="1" noTextEdit="1"/>
          </p:cNvSpPr>
          <p:nvPr>
            <p:ph type="sldImg"/>
          </p:nvPr>
        </p:nvSpPr>
        <p:spPr>
          <a:ln/>
        </p:spPr>
      </p:sp>
      <p:sp>
        <p:nvSpPr>
          <p:cNvPr id="342019" name="Rectangle 3">
            <a:extLst>
              <a:ext uri="{FF2B5EF4-FFF2-40B4-BE49-F238E27FC236}">
                <a16:creationId xmlns:a16="http://schemas.microsoft.com/office/drawing/2014/main" id="{4CBACB8D-E931-84BA-4111-D6A8BE4A6E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308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B2F17AB-9E09-AED3-259D-8A84FE90C8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EB89E5-3A77-4F54-8434-36595DA75DAC}" type="slidenum">
              <a:rPr lang="ar-SA" altLang="en-US"/>
              <a:pPr/>
              <a:t>19</a:t>
            </a:fld>
            <a:endParaRPr lang="en-US" altLang="en-US"/>
          </a:p>
        </p:txBody>
      </p:sp>
      <p:sp>
        <p:nvSpPr>
          <p:cNvPr id="6147" name="Rectangle 2">
            <a:extLst>
              <a:ext uri="{FF2B5EF4-FFF2-40B4-BE49-F238E27FC236}">
                <a16:creationId xmlns:a16="http://schemas.microsoft.com/office/drawing/2014/main" id="{B831B80D-59F1-C043-FDEA-F29435053F96}"/>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258E36C-85E2-CFED-D694-B6150B5470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39344CD-22D1-DA96-8394-45C7F18AE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EEC182-FCCC-46EB-BDB9-5261C19C7613}" type="slidenum">
              <a:rPr lang="ar-SA" altLang="en-US"/>
              <a:pPr/>
              <a:t>20</a:t>
            </a:fld>
            <a:endParaRPr lang="en-US" altLang="en-US"/>
          </a:p>
        </p:txBody>
      </p:sp>
      <p:sp>
        <p:nvSpPr>
          <p:cNvPr id="8195" name="Rectangle 2">
            <a:extLst>
              <a:ext uri="{FF2B5EF4-FFF2-40B4-BE49-F238E27FC236}">
                <a16:creationId xmlns:a16="http://schemas.microsoft.com/office/drawing/2014/main" id="{2216EC74-34C2-F952-AFB4-646642926B5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0312603E-3B3A-B5C0-F210-02BF65F849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87A9BC0-1B77-DDF0-6DDA-C6E351EFF6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295ACE-8883-4834-B717-1F7F77168B63}" type="slidenum">
              <a:rPr lang="ar-SA" altLang="en-US"/>
              <a:pPr/>
              <a:t>22</a:t>
            </a:fld>
            <a:endParaRPr lang="en-US" altLang="en-US"/>
          </a:p>
        </p:txBody>
      </p:sp>
      <p:sp>
        <p:nvSpPr>
          <p:cNvPr id="10243" name="Rectangle 2">
            <a:extLst>
              <a:ext uri="{FF2B5EF4-FFF2-40B4-BE49-F238E27FC236}">
                <a16:creationId xmlns:a16="http://schemas.microsoft.com/office/drawing/2014/main" id="{5A60D389-720A-9F88-6E46-78196C378A7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C36807B1-826D-0418-1C9F-486F44776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46C7EEB-99C5-9D30-47DC-3E00FA5F6B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166F4E-3B84-49C4-BE3A-842D46C19AE6}" type="slidenum">
              <a:rPr lang="ar-SA" altLang="en-US"/>
              <a:pPr/>
              <a:t>27</a:t>
            </a:fld>
            <a:endParaRPr lang="en-US" altLang="en-US"/>
          </a:p>
        </p:txBody>
      </p:sp>
      <p:sp>
        <p:nvSpPr>
          <p:cNvPr id="38915" name="Rectangle 2">
            <a:extLst>
              <a:ext uri="{FF2B5EF4-FFF2-40B4-BE49-F238E27FC236}">
                <a16:creationId xmlns:a16="http://schemas.microsoft.com/office/drawing/2014/main" id="{79DA831B-0545-09C4-002F-8024F7AEBAD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299266E-6F51-04AF-99D6-5F812C98EF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334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569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614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594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24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12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656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73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922337"/>
          </a:xfrm>
        </p:spPr>
        <p:txBody>
          <a:bodyPr/>
          <a:lstStyle/>
          <a:p>
            <a:r>
              <a:rPr lang="en-US"/>
              <a:t>Click to edit Master title style</a:t>
            </a:r>
          </a:p>
        </p:txBody>
      </p:sp>
      <p:sp>
        <p:nvSpPr>
          <p:cNvPr id="3" name="Text Placeholder 2"/>
          <p:cNvSpPr>
            <a:spLocks noGrp="1"/>
          </p:cNvSpPr>
          <p:nvPr>
            <p:ph type="body" sz="half" idx="1"/>
          </p:nvPr>
        </p:nvSpPr>
        <p:spPr>
          <a:xfrm>
            <a:off x="609600" y="1341439"/>
            <a:ext cx="53848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1438"/>
            <a:ext cx="5384800" cy="2316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1"/>
            <a:ext cx="5384800" cy="231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2551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6059-DDF1-3421-BB97-3A0260E78B64}"/>
              </a:ext>
            </a:extLst>
          </p:cNvPr>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AE1F0-1D9B-528B-9625-67E2174D62AA}"/>
              </a:ext>
            </a:extLst>
          </p:cNvPr>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5A232C-CC1F-EE55-5AA1-C956D6C9D000}"/>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50A0F-9446-07A6-8EA8-04CDACA12D66}"/>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4FBDB1B-7426-81EB-5F95-90B28689E52D}"/>
              </a:ext>
            </a:extLst>
          </p:cNvPr>
          <p:cNvSpPr>
            <a:spLocks noGrp="1"/>
          </p:cNvSpPr>
          <p:nvPr>
            <p:ph type="sldNum" sz="quarter" idx="11"/>
          </p:nvPr>
        </p:nvSpPr>
        <p:spPr>
          <a:xfrm>
            <a:off x="8737600" y="6397625"/>
            <a:ext cx="2844800" cy="323850"/>
          </a:xfrm>
        </p:spPr>
        <p:txBody>
          <a:bodyPr/>
          <a:lstStyle>
            <a:lvl1pPr>
              <a:defRPr/>
            </a:lvl1pPr>
          </a:lstStyle>
          <a:p>
            <a:fld id="{FA5ADFD8-E9DE-4687-8223-CB19064AB210}" type="slidenum">
              <a:rPr lang="en-US" altLang="en-US"/>
              <a:pPr/>
              <a:t>‹#›</a:t>
            </a:fld>
            <a:endParaRPr lang="en-US" altLang="en-US"/>
          </a:p>
        </p:txBody>
      </p:sp>
    </p:spTree>
    <p:extLst>
      <p:ext uri="{BB962C8B-B14F-4D97-AF65-F5344CB8AC3E}">
        <p14:creationId xmlns:p14="http://schemas.microsoft.com/office/powerpoint/2010/main" val="382498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29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49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23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89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841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076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8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004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3/5/2024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509140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5" r:id="rId17"/>
    <p:sldLayoutId id="214748378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quicksort-using-random-pivoting/" TargetMode="External"/><Relationship Id="rId2" Type="http://schemas.openxmlformats.org/officeDocument/2006/relationships/hyperlink" Target="https://www.geeksforgeeks.org/implement-quicksort-with-first-element-as-pivo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pdf/1301.5045.pdf" TargetMode="External"/><Relationship Id="rId2" Type="http://schemas.openxmlformats.org/officeDocument/2006/relationships/hyperlink" Target="https://www.geeksforgeeks.org/design-and-analysis-of-algorith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7.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7.xml"/><Relationship Id="rId1" Type="http://schemas.openxmlformats.org/officeDocument/2006/relationships/slideLayout" Target="../slideLayouts/slideLayout17.xml"/><Relationship Id="rId6" Type="http://schemas.openxmlformats.org/officeDocument/2006/relationships/customXml" Target="../ink/ink9.xml"/><Relationship Id="rId5" Type="http://schemas.openxmlformats.org/officeDocument/2006/relationships/image" Target="../media/image19.png"/><Relationship Id="rId4" Type="http://schemas.openxmlformats.org/officeDocument/2006/relationships/customXml" Target="../ink/ink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0.xml"/><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customXml" Target="../ink/ink1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customXml" Target="../ink/ink12.xml"/><Relationship Id="rId1" Type="http://schemas.openxmlformats.org/officeDocument/2006/relationships/slideLayout" Target="../slideLayouts/slideLayout17.xml"/><Relationship Id="rId6" Type="http://schemas.openxmlformats.org/officeDocument/2006/relationships/customXml" Target="../ink/ink14.xml"/><Relationship Id="rId5" Type="http://schemas.openxmlformats.org/officeDocument/2006/relationships/image" Target="../media/image24.png"/><Relationship Id="rId4" Type="http://schemas.openxmlformats.org/officeDocument/2006/relationships/customXml" Target="../ink/ink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C6E-FD8F-4BAF-93AA-42264638CFE8}"/>
              </a:ext>
            </a:extLst>
          </p:cNvPr>
          <p:cNvSpPr>
            <a:spLocks noGrp="1"/>
          </p:cNvSpPr>
          <p:nvPr>
            <p:ph type="ctrTitle"/>
          </p:nvPr>
        </p:nvSpPr>
        <p:spPr/>
        <p:txBody>
          <a:bodyPr/>
          <a:lstStyle/>
          <a:p>
            <a:r>
              <a:rPr lang="en-US" dirty="0"/>
              <a:t>Analysis Of Algorithms</a:t>
            </a:r>
          </a:p>
        </p:txBody>
      </p:sp>
    </p:spTree>
    <p:extLst>
      <p:ext uri="{BB962C8B-B14F-4D97-AF65-F5344CB8AC3E}">
        <p14:creationId xmlns:p14="http://schemas.microsoft.com/office/powerpoint/2010/main" val="12490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37B8-707A-D7E2-104F-BA44167C09D9}"/>
              </a:ext>
            </a:extLst>
          </p:cNvPr>
          <p:cNvSpPr>
            <a:spLocks noGrp="1"/>
          </p:cNvSpPr>
          <p:nvPr>
            <p:ph type="title"/>
          </p:nvPr>
        </p:nvSpPr>
        <p:spPr>
          <a:xfrm>
            <a:off x="1451579" y="0"/>
            <a:ext cx="8441929" cy="809469"/>
          </a:xfrm>
        </p:spPr>
        <p:txBody>
          <a:bodyPr>
            <a:normAutofit fontScale="90000"/>
          </a:bodyPr>
          <a:lstStyle/>
          <a:p>
            <a:r>
              <a:rPr lang="en-US" altLang="en-US" dirty="0"/>
              <a:t>Example of Quick sort Algorithm using Divide-and-Conquer</a:t>
            </a:r>
            <a:endParaRPr lang="en-US" dirty="0"/>
          </a:p>
        </p:txBody>
      </p:sp>
      <p:sp>
        <p:nvSpPr>
          <p:cNvPr id="3" name="Content Placeholder 2">
            <a:extLst>
              <a:ext uri="{FF2B5EF4-FFF2-40B4-BE49-F238E27FC236}">
                <a16:creationId xmlns:a16="http://schemas.microsoft.com/office/drawing/2014/main" id="{EAC1B1AE-2CE4-F260-8059-37969B592BFB}"/>
              </a:ext>
            </a:extLst>
          </p:cNvPr>
          <p:cNvSpPr>
            <a:spLocks noGrp="1"/>
          </p:cNvSpPr>
          <p:nvPr>
            <p:ph idx="1"/>
          </p:nvPr>
        </p:nvSpPr>
        <p:spPr>
          <a:xfrm>
            <a:off x="1199213" y="1304143"/>
            <a:ext cx="9855641" cy="4796853"/>
          </a:xfrm>
        </p:spPr>
        <p:txBody>
          <a:bodyPr>
            <a:normAutofit/>
          </a:bodyPr>
          <a:lstStyle/>
          <a:p>
            <a:pPr>
              <a:lnSpc>
                <a:spcPct val="90000"/>
              </a:lnSpc>
            </a:pPr>
            <a:r>
              <a:rPr lang="en-US" sz="2800" b="1" i="1" dirty="0">
                <a:solidFill>
                  <a:srgbClr val="CC3300"/>
                </a:solidFill>
              </a:rPr>
              <a:t>Divide</a:t>
            </a:r>
            <a:r>
              <a:rPr lang="en-US" sz="2800" b="1" dirty="0">
                <a:solidFill>
                  <a:srgbClr val="CC3300"/>
                </a:solidFill>
              </a:rPr>
              <a:t>:</a:t>
            </a:r>
            <a:r>
              <a:rPr lang="en-US" sz="2800" dirty="0">
                <a:solidFill>
                  <a:srgbClr val="CC3300"/>
                </a:solidFill>
              </a:rPr>
              <a:t> </a:t>
            </a:r>
            <a:r>
              <a:rPr lang="en-US" sz="2800" dirty="0">
                <a:solidFill>
                  <a:schemeClr val="hlink"/>
                </a:solidFill>
              </a:rPr>
              <a:t>Partition</a:t>
            </a:r>
            <a:r>
              <a:rPr lang="en-US" sz="2800" dirty="0">
                <a:solidFill>
                  <a:schemeClr val="tx1"/>
                </a:solidFill>
              </a:rPr>
              <a:t> (separate) the array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r</a:t>
            </a:r>
            <a:r>
              <a:rPr lang="en-US" sz="2800" dirty="0">
                <a:solidFill>
                  <a:schemeClr val="tx1"/>
                </a:solidFill>
              </a:rPr>
              <a:t>] into two (possibly empty) subarrays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q</a:t>
            </a:r>
            <a:r>
              <a:rPr lang="en-US" sz="2800" i="1" dirty="0">
                <a:solidFill>
                  <a:schemeClr val="tx1"/>
                </a:solidFill>
              </a:rPr>
              <a:t>–</a:t>
            </a:r>
            <a:r>
              <a:rPr lang="en-US" sz="2800" dirty="0">
                <a:solidFill>
                  <a:schemeClr val="tx1"/>
                </a:solidFill>
              </a:rPr>
              <a:t>1] and </a:t>
            </a:r>
            <a:r>
              <a:rPr lang="en-US" sz="2800" i="1" dirty="0">
                <a:solidFill>
                  <a:schemeClr val="tx1"/>
                </a:solidFill>
              </a:rPr>
              <a:t>A</a:t>
            </a:r>
            <a:r>
              <a:rPr lang="en-US" sz="2800" dirty="0">
                <a:solidFill>
                  <a:schemeClr val="tx1"/>
                </a:solidFill>
              </a:rPr>
              <a:t>[</a:t>
            </a:r>
            <a:r>
              <a:rPr lang="en-US" sz="2800" i="1" dirty="0">
                <a:solidFill>
                  <a:schemeClr val="tx1"/>
                </a:solidFill>
              </a:rPr>
              <a:t>q+</a:t>
            </a:r>
            <a:r>
              <a:rPr lang="en-US" sz="2800" dirty="0">
                <a:solidFill>
                  <a:schemeClr val="tx1"/>
                </a:solidFill>
              </a:rPr>
              <a:t>1</a:t>
            </a:r>
            <a:r>
              <a:rPr lang="en-US" sz="2800" i="1" dirty="0">
                <a:solidFill>
                  <a:schemeClr val="tx1"/>
                </a:solidFill>
              </a:rPr>
              <a:t>..r</a:t>
            </a:r>
            <a:r>
              <a:rPr lang="en-US" sz="2800" dirty="0">
                <a:solidFill>
                  <a:schemeClr val="tx1"/>
                </a:solidFill>
              </a:rPr>
              <a:t>].</a:t>
            </a:r>
          </a:p>
          <a:p>
            <a:pPr lvl="1">
              <a:lnSpc>
                <a:spcPct val="90000"/>
              </a:lnSpc>
            </a:pPr>
            <a:r>
              <a:rPr lang="en-US" sz="2400" dirty="0"/>
              <a:t>Each element in </a:t>
            </a:r>
            <a:r>
              <a:rPr lang="en-US" sz="2400" i="1" dirty="0">
                <a:solidFill>
                  <a:schemeClr val="hlink"/>
                </a:solidFill>
              </a:rPr>
              <a:t>A</a:t>
            </a:r>
            <a:r>
              <a:rPr lang="en-US" sz="2400" dirty="0">
                <a:solidFill>
                  <a:schemeClr val="hlink"/>
                </a:solidFill>
              </a:rPr>
              <a:t>[</a:t>
            </a:r>
            <a:r>
              <a:rPr lang="en-US" sz="2400" i="1" dirty="0" err="1">
                <a:solidFill>
                  <a:schemeClr val="hlink"/>
                </a:solidFill>
              </a:rPr>
              <a:t>p</a:t>
            </a:r>
            <a:r>
              <a:rPr lang="en-US" sz="2400" dirty="0" err="1">
                <a:solidFill>
                  <a:schemeClr val="hlink"/>
                </a:solidFill>
              </a:rPr>
              <a:t>..</a:t>
            </a:r>
            <a:r>
              <a:rPr lang="en-US" sz="2400" i="1" dirty="0" err="1">
                <a:solidFill>
                  <a:schemeClr val="hlink"/>
                </a:solidFill>
              </a:rPr>
              <a:t>q</a:t>
            </a:r>
            <a:r>
              <a:rPr lang="en-US" sz="2400" i="1" dirty="0">
                <a:solidFill>
                  <a:schemeClr val="hlink"/>
                </a:solidFill>
              </a:rPr>
              <a:t>–</a:t>
            </a:r>
            <a:r>
              <a:rPr lang="en-US" sz="2400" dirty="0">
                <a:solidFill>
                  <a:schemeClr val="hlink"/>
                </a:solidFill>
              </a:rPr>
              <a:t>1] </a:t>
            </a:r>
            <a:r>
              <a:rPr lang="en-US" sz="2400" dirty="0">
                <a:solidFill>
                  <a:schemeClr val="hlink"/>
                </a:solidFill>
                <a:sym typeface="Symbol" pitchFamily="18" charset="2"/>
              </a:rPr>
              <a:t>&lt; </a:t>
            </a: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a:t>
            </a:r>
            <a:r>
              <a:rPr lang="en-US" sz="2400" dirty="0">
                <a:sym typeface="Symbol" pitchFamily="18" charset="2"/>
              </a:rPr>
              <a:t>.</a:t>
            </a:r>
          </a:p>
          <a:p>
            <a:pPr lvl="1">
              <a:lnSpc>
                <a:spcPct val="90000"/>
              </a:lnSpc>
            </a:pP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 &lt;</a:t>
            </a:r>
            <a:r>
              <a:rPr lang="en-US" sz="2400" dirty="0">
                <a:sym typeface="Symbol" pitchFamily="18" charset="2"/>
              </a:rPr>
              <a:t> each element in </a:t>
            </a:r>
            <a:r>
              <a:rPr lang="en-US" sz="2400" i="1" dirty="0">
                <a:solidFill>
                  <a:schemeClr val="hlink"/>
                </a:solidFill>
              </a:rPr>
              <a:t>A</a:t>
            </a:r>
            <a:r>
              <a:rPr lang="en-US" sz="2400" dirty="0">
                <a:solidFill>
                  <a:schemeClr val="hlink"/>
                </a:solidFill>
              </a:rPr>
              <a:t>[</a:t>
            </a:r>
            <a:r>
              <a:rPr lang="en-US" sz="2400" i="1" dirty="0">
                <a:solidFill>
                  <a:schemeClr val="hlink"/>
                </a:solidFill>
              </a:rPr>
              <a:t>q+</a:t>
            </a:r>
            <a:r>
              <a:rPr lang="en-US" sz="2400" dirty="0">
                <a:solidFill>
                  <a:schemeClr val="hlink"/>
                </a:solidFill>
              </a:rPr>
              <a:t>1</a:t>
            </a:r>
            <a:r>
              <a:rPr lang="en-US" sz="2400" i="1" dirty="0">
                <a:solidFill>
                  <a:schemeClr val="hlink"/>
                </a:solidFill>
              </a:rPr>
              <a:t>..r</a:t>
            </a:r>
            <a:r>
              <a:rPr lang="en-US" sz="2400" dirty="0">
                <a:solidFill>
                  <a:schemeClr val="hlink"/>
                </a:solidFill>
              </a:rPr>
              <a:t>]</a:t>
            </a:r>
            <a:r>
              <a:rPr lang="en-US" sz="2400" dirty="0"/>
              <a:t>.</a:t>
            </a:r>
          </a:p>
          <a:p>
            <a:pPr lvl="1">
              <a:lnSpc>
                <a:spcPct val="90000"/>
              </a:lnSpc>
            </a:pPr>
            <a:r>
              <a:rPr lang="en-US" sz="2400" dirty="0">
                <a:sym typeface="Symbol" pitchFamily="18" charset="2"/>
              </a:rPr>
              <a:t>Index </a:t>
            </a:r>
            <a:r>
              <a:rPr lang="en-US" sz="2400" i="1" dirty="0">
                <a:sym typeface="Symbol" pitchFamily="18" charset="2"/>
              </a:rPr>
              <a:t>q</a:t>
            </a:r>
            <a:r>
              <a:rPr lang="en-US" sz="2400" dirty="0">
                <a:sym typeface="Symbol" pitchFamily="18" charset="2"/>
              </a:rPr>
              <a:t> is computed as part of the partitioning procedure.</a:t>
            </a:r>
            <a:endParaRPr lang="en-US" sz="900" dirty="0"/>
          </a:p>
          <a:p>
            <a:pPr>
              <a:lnSpc>
                <a:spcPct val="90000"/>
              </a:lnSpc>
            </a:pPr>
            <a:r>
              <a:rPr lang="en-US" sz="2800" b="1" i="1" dirty="0">
                <a:solidFill>
                  <a:srgbClr val="CC3300"/>
                </a:solidFill>
              </a:rPr>
              <a:t>Conquer</a:t>
            </a:r>
            <a:r>
              <a:rPr lang="en-US" sz="2800" b="1" dirty="0">
                <a:solidFill>
                  <a:srgbClr val="CC3300"/>
                </a:solidFill>
              </a:rPr>
              <a:t>:</a:t>
            </a:r>
            <a:r>
              <a:rPr lang="en-US" sz="2800" dirty="0"/>
              <a:t>  Sort the two subarrays by recursive calls to quicksort. </a:t>
            </a:r>
          </a:p>
          <a:p>
            <a:pPr>
              <a:lnSpc>
                <a:spcPct val="90000"/>
              </a:lnSpc>
              <a:buFont typeface="Wingdings" pitchFamily="2" charset="2"/>
              <a:buNone/>
            </a:pPr>
            <a:endParaRPr lang="en-US" sz="1000" dirty="0"/>
          </a:p>
          <a:p>
            <a:pPr>
              <a:lnSpc>
                <a:spcPct val="90000"/>
              </a:lnSpc>
            </a:pPr>
            <a:r>
              <a:rPr lang="en-US" sz="2800" b="1" i="1" dirty="0">
                <a:solidFill>
                  <a:srgbClr val="CC3300"/>
                </a:solidFill>
              </a:rPr>
              <a:t>Combine</a:t>
            </a:r>
            <a:r>
              <a:rPr lang="en-US" sz="2800" b="1" dirty="0">
                <a:solidFill>
                  <a:srgbClr val="CC3300"/>
                </a:solidFill>
              </a:rPr>
              <a:t>:</a:t>
            </a:r>
            <a:r>
              <a:rPr lang="en-US" sz="2800" dirty="0"/>
              <a:t> The subarrays are sorted in place –  no work is needed to combine them.</a:t>
            </a:r>
          </a:p>
          <a:p>
            <a:endParaRPr lang="en-US" dirty="0"/>
          </a:p>
        </p:txBody>
      </p:sp>
    </p:spTree>
    <p:extLst>
      <p:ext uri="{BB962C8B-B14F-4D97-AF65-F5344CB8AC3E}">
        <p14:creationId xmlns:p14="http://schemas.microsoft.com/office/powerpoint/2010/main" val="351619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FDA47968-6F2C-1BE0-0E33-6721E3497268}"/>
              </a:ext>
            </a:extLst>
          </p:cNvPr>
          <p:cNvSpPr>
            <a:spLocks noGrp="1" noChangeArrowheads="1"/>
          </p:cNvSpPr>
          <p:nvPr>
            <p:ph type="title"/>
          </p:nvPr>
        </p:nvSpPr>
        <p:spPr/>
        <p:txBody>
          <a:bodyPr/>
          <a:lstStyle/>
          <a:p>
            <a:r>
              <a:rPr lang="en-US" altLang="en-US"/>
              <a:t>Quicksort</a:t>
            </a:r>
          </a:p>
        </p:txBody>
      </p:sp>
      <p:sp>
        <p:nvSpPr>
          <p:cNvPr id="287747" name="Rectangle 3">
            <a:extLst>
              <a:ext uri="{FF2B5EF4-FFF2-40B4-BE49-F238E27FC236}">
                <a16:creationId xmlns:a16="http://schemas.microsoft.com/office/drawing/2014/main" id="{BFD2A3B5-E2A6-CB4A-E6E4-FC3A84C8FD12}"/>
              </a:ext>
            </a:extLst>
          </p:cNvPr>
          <p:cNvSpPr>
            <a:spLocks noGrp="1" noChangeArrowheads="1"/>
          </p:cNvSpPr>
          <p:nvPr>
            <p:ph idx="1"/>
          </p:nvPr>
        </p:nvSpPr>
        <p:spPr>
          <a:xfrm>
            <a:off x="677333" y="1409075"/>
            <a:ext cx="10205525" cy="4632287"/>
          </a:xfrm>
        </p:spPr>
        <p:txBody>
          <a:bodyPr/>
          <a:lstStyle/>
          <a:p>
            <a:pPr algn="l" rtl="0" fontAlgn="base"/>
            <a:r>
              <a:rPr lang="en-US" b="0" i="1" dirty="0">
                <a:solidFill>
                  <a:srgbClr val="273239"/>
                </a:solidFill>
                <a:effectLst/>
                <a:latin typeface="Nunito" pitchFamily="2" charset="0"/>
              </a:rPr>
              <a:t>The key process in </a:t>
            </a:r>
            <a:r>
              <a:rPr lang="en-US" b="1" i="1" dirty="0">
                <a:solidFill>
                  <a:srgbClr val="273239"/>
                </a:solidFill>
                <a:effectLst/>
                <a:latin typeface="Nunito" pitchFamily="2" charset="0"/>
              </a:rPr>
              <a:t>quick Sort </a:t>
            </a:r>
            <a:r>
              <a:rPr lang="en-US" b="0" i="1" dirty="0">
                <a:solidFill>
                  <a:srgbClr val="273239"/>
                </a:solidFill>
                <a:effectLst/>
                <a:latin typeface="Nunito" pitchFamily="2" charset="0"/>
              </a:rPr>
              <a:t>is a </a:t>
            </a:r>
            <a:r>
              <a:rPr lang="en-US" b="1" i="1" dirty="0">
                <a:solidFill>
                  <a:srgbClr val="273239"/>
                </a:solidFill>
                <a:effectLst/>
                <a:latin typeface="Nunito" pitchFamily="2" charset="0"/>
              </a:rPr>
              <a:t>partition()</a:t>
            </a:r>
            <a:r>
              <a:rPr lang="en-US" b="0" i="1" dirty="0">
                <a:solidFill>
                  <a:srgbClr val="273239"/>
                </a:solidFill>
                <a:effectLst/>
                <a:latin typeface="Nunito" pitchFamily="2" charset="0"/>
              </a:rPr>
              <a:t>. The target of partitions is to place the pivot (any element can be chosen to be a pivot) at its correct position in the sorted array and put all smaller elements to the left of the pivot, and all greater elements to the right of the pivot.</a:t>
            </a:r>
          </a:p>
          <a:p>
            <a:pPr algn="l" rtl="0" fontAlgn="base"/>
            <a:r>
              <a:rPr lang="en-US" b="0" i="1" dirty="0">
                <a:solidFill>
                  <a:srgbClr val="273239"/>
                </a:solidFill>
                <a:effectLst/>
                <a:latin typeface="Nunito" pitchFamily="2" charset="0"/>
              </a:rPr>
              <a:t>Partition is done recursively on each side of the pivot after the pivot is placed in its correct position and this finally sorts the array.</a:t>
            </a:r>
          </a:p>
          <a:p>
            <a:pPr lvl="1">
              <a:lnSpc>
                <a:spcPct val="120000"/>
              </a:lnSpc>
              <a:buFontTx/>
              <a:buNone/>
            </a:pPr>
            <a:endParaRPr lang="en-US" altLang="en-US" dirty="0"/>
          </a:p>
        </p:txBody>
      </p:sp>
      <p:sp>
        <p:nvSpPr>
          <p:cNvPr id="2" name="Slide Number Placeholder 4">
            <a:extLst>
              <a:ext uri="{FF2B5EF4-FFF2-40B4-BE49-F238E27FC236}">
                <a16:creationId xmlns:a16="http://schemas.microsoft.com/office/drawing/2014/main" id="{9BAAF3AB-DB98-9665-2257-59AB2E9F7507}"/>
              </a:ext>
            </a:extLst>
          </p:cNvPr>
          <p:cNvSpPr>
            <a:spLocks noGrp="1"/>
          </p:cNvSpPr>
          <p:nvPr>
            <p:ph type="sldNum" sz="quarter" idx="12"/>
          </p:nvPr>
        </p:nvSpPr>
        <p:spPr/>
        <p:txBody>
          <a:bodyPr/>
          <a:lstStyle/>
          <a:p>
            <a:fld id="{EA8D7E6C-2263-401B-9A01-2E081A8B3E55}" type="slidenum">
              <a:rPr lang="en-US" altLang="en-US"/>
              <a:pPr/>
              <a:t>11</a:t>
            </a:fld>
            <a:endParaRPr lang="en-US" altLang="en-US"/>
          </a:p>
        </p:txBody>
      </p:sp>
      <p:pic>
        <p:nvPicPr>
          <p:cNvPr id="4" name="Picture 3">
            <a:extLst>
              <a:ext uri="{FF2B5EF4-FFF2-40B4-BE49-F238E27FC236}">
                <a16:creationId xmlns:a16="http://schemas.microsoft.com/office/drawing/2014/main" id="{5F4C9730-F23E-7089-AD57-E3BE58637D49}"/>
              </a:ext>
            </a:extLst>
          </p:cNvPr>
          <p:cNvPicPr>
            <a:picLocks noChangeAspect="1"/>
          </p:cNvPicPr>
          <p:nvPr/>
        </p:nvPicPr>
        <p:blipFill>
          <a:blip r:embed="rId3"/>
          <a:stretch>
            <a:fillRect/>
          </a:stretch>
        </p:blipFill>
        <p:spPr>
          <a:xfrm>
            <a:off x="2747962" y="3252124"/>
            <a:ext cx="6696075" cy="3313567"/>
          </a:xfrm>
          <a:prstGeom prst="rect">
            <a:avLst/>
          </a:prstGeom>
        </p:spPr>
      </p:pic>
    </p:spTree>
    <p:extLst>
      <p:ext uri="{BB962C8B-B14F-4D97-AF65-F5344CB8AC3E}">
        <p14:creationId xmlns:p14="http://schemas.microsoft.com/office/powerpoint/2010/main" val="144597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982F-B4C4-CAEA-7B18-09ABC3B4E5C8}"/>
              </a:ext>
            </a:extLst>
          </p:cNvPr>
          <p:cNvSpPr>
            <a:spLocks noGrp="1"/>
          </p:cNvSpPr>
          <p:nvPr>
            <p:ph type="title"/>
          </p:nvPr>
        </p:nvSpPr>
        <p:spPr/>
        <p:txBody>
          <a:bodyPr/>
          <a:lstStyle/>
          <a:p>
            <a:r>
              <a:rPr lang="en-US" dirty="0"/>
              <a:t>Choosing Pivot</a:t>
            </a:r>
          </a:p>
        </p:txBody>
      </p:sp>
      <p:sp>
        <p:nvSpPr>
          <p:cNvPr id="3" name="Content Placeholder 2">
            <a:extLst>
              <a:ext uri="{FF2B5EF4-FFF2-40B4-BE49-F238E27FC236}">
                <a16:creationId xmlns:a16="http://schemas.microsoft.com/office/drawing/2014/main" id="{265A6E4A-A3CE-AB14-CE76-EE899240A9EF}"/>
              </a:ext>
            </a:extLst>
          </p:cNvPr>
          <p:cNvSpPr>
            <a:spLocks noGrp="1"/>
          </p:cNvSpPr>
          <p:nvPr>
            <p:ph idx="1"/>
          </p:nvPr>
        </p:nvSpPr>
        <p:spPr>
          <a:xfrm>
            <a:off x="677334" y="1272209"/>
            <a:ext cx="8596668" cy="4769153"/>
          </a:xfrm>
        </p:spPr>
        <p:txBody>
          <a:bodyPr/>
          <a:lstStyle/>
          <a:p>
            <a:pPr algn="l" fontAlgn="base">
              <a:buFont typeface="Arial" panose="020B0604020202020204" pitchFamily="34" charset="0"/>
              <a:buChar char="•"/>
            </a:pPr>
            <a:r>
              <a:rPr lang="en-US" b="0" i="0" u="sng" dirty="0">
                <a:solidFill>
                  <a:srgbClr val="273239"/>
                </a:solidFill>
                <a:effectLst/>
                <a:latin typeface="Nunito" pitchFamily="2" charset="0"/>
                <a:hlinkClick r:id="rId2"/>
              </a:rPr>
              <a:t>Always pick the first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Always pick the last element as a pivot </a:t>
            </a:r>
          </a:p>
          <a:p>
            <a:pPr algn="l" fontAlgn="base">
              <a:buFont typeface="Arial" panose="020B0604020202020204" pitchFamily="34" charset="0"/>
              <a:buChar char="•"/>
            </a:pPr>
            <a:r>
              <a:rPr lang="en-US" b="0" i="0" u="sng" dirty="0">
                <a:solidFill>
                  <a:srgbClr val="273239"/>
                </a:solidFill>
                <a:effectLst/>
                <a:latin typeface="Nunito" pitchFamily="2" charset="0"/>
                <a:hlinkClick r:id="rId3"/>
              </a:rPr>
              <a:t>Pick a random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Pick the middle as the pivot.</a:t>
            </a:r>
          </a:p>
          <a:p>
            <a:pPr algn="l" rtl="0" fontAlgn="base"/>
            <a:r>
              <a:rPr lang="en-US" b="0" i="1" dirty="0">
                <a:solidFill>
                  <a:srgbClr val="273239"/>
                </a:solidFill>
                <a:effectLst/>
                <a:latin typeface="Nunito" pitchFamily="2" charset="0"/>
              </a:rPr>
              <a:t>Consider: </a:t>
            </a:r>
            <a:r>
              <a:rPr lang="en-US" b="0" i="1" dirty="0" err="1">
                <a:solidFill>
                  <a:srgbClr val="273239"/>
                </a:solidFill>
                <a:effectLst/>
                <a:latin typeface="Nunito" pitchFamily="2" charset="0"/>
              </a:rPr>
              <a:t>arr</a:t>
            </a:r>
            <a:r>
              <a:rPr lang="en-US" b="0" i="1" dirty="0">
                <a:solidFill>
                  <a:srgbClr val="273239"/>
                </a:solidFill>
                <a:effectLst/>
                <a:latin typeface="Nunito" pitchFamily="2" charset="0"/>
              </a:rPr>
              <a:t>[] = {10, 80, 30, 90, 40}.</a:t>
            </a:r>
          </a:p>
          <a:p>
            <a:pPr algn="l" fontAlgn="base">
              <a:buFont typeface="Arial" panose="020B0604020202020204" pitchFamily="34" charset="0"/>
              <a:buChar char="•"/>
            </a:pPr>
            <a:r>
              <a:rPr lang="en-US" b="0" i="1" dirty="0">
                <a:solidFill>
                  <a:srgbClr val="273239"/>
                </a:solidFill>
                <a:effectLst/>
                <a:latin typeface="Nunito" pitchFamily="2" charset="0"/>
              </a:rPr>
              <a:t>Compare 10 with the pivot and as it is less than pivot arrange it accordingly .</a:t>
            </a: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buNone/>
            </a:pPr>
            <a:endParaRPr lang="en-US" b="0" i="0" dirty="0">
              <a:solidFill>
                <a:srgbClr val="273239"/>
              </a:solidFill>
              <a:effectLst/>
              <a:latin typeface="Nunito" pitchFamily="2" charset="0"/>
            </a:endParaRPr>
          </a:p>
        </p:txBody>
      </p:sp>
      <p:pic>
        <p:nvPicPr>
          <p:cNvPr id="6" name="Picture 5" descr="pic1.jpg.png"/>
          <p:cNvPicPr>
            <a:picLocks noChangeAspect="1"/>
          </p:cNvPicPr>
          <p:nvPr/>
        </p:nvPicPr>
        <p:blipFill>
          <a:blip r:embed="rId4"/>
          <a:stretch>
            <a:fillRect/>
          </a:stretch>
        </p:blipFill>
        <p:spPr>
          <a:xfrm>
            <a:off x="1523153" y="4118878"/>
            <a:ext cx="6064562" cy="2476627"/>
          </a:xfrm>
          <a:prstGeom prst="rect">
            <a:avLst/>
          </a:prstGeom>
        </p:spPr>
      </p:pic>
    </p:spTree>
    <p:extLst>
      <p:ext uri="{BB962C8B-B14F-4D97-AF65-F5344CB8AC3E}">
        <p14:creationId xmlns:p14="http://schemas.microsoft.com/office/powerpoint/2010/main" val="289128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dirty="0"/>
              <a:t>Compare 80 with the pivot. It is greater than pivot.</a:t>
            </a:r>
            <a:br>
              <a:rPr lang="en-US" i="1" dirty="0"/>
            </a:br>
            <a:endParaRPr lang="en-US" dirty="0"/>
          </a:p>
        </p:txBody>
      </p:sp>
      <p:pic>
        <p:nvPicPr>
          <p:cNvPr id="4" name="Content Placeholder 3" descr="pic 2.png"/>
          <p:cNvPicPr>
            <a:picLocks noGrp="1" noChangeAspect="1"/>
          </p:cNvPicPr>
          <p:nvPr>
            <p:ph idx="1"/>
          </p:nvPr>
        </p:nvPicPr>
        <p:blipFill>
          <a:blip r:embed="rId2"/>
          <a:stretch>
            <a:fillRect/>
          </a:stretch>
        </p:blipFill>
        <p:spPr>
          <a:xfrm>
            <a:off x="1133061" y="992362"/>
            <a:ext cx="6569765" cy="1263715"/>
          </a:xfrm>
        </p:spPr>
      </p:pic>
      <p:sp>
        <p:nvSpPr>
          <p:cNvPr id="5" name="Rectangle 4"/>
          <p:cNvSpPr/>
          <p:nvPr/>
        </p:nvSpPr>
        <p:spPr>
          <a:xfrm>
            <a:off x="616226" y="2186609"/>
            <a:ext cx="8527774" cy="369332"/>
          </a:xfrm>
          <a:prstGeom prst="rect">
            <a:avLst/>
          </a:prstGeom>
        </p:spPr>
        <p:txBody>
          <a:bodyPr wrap="square">
            <a:spAutoFit/>
          </a:bodyPr>
          <a:lstStyle/>
          <a:p>
            <a:pPr fontAlgn="base"/>
            <a:r>
              <a:rPr lang="en-US" i="1" dirty="0"/>
              <a:t>Compare 30 with pivot. It is less than pivot so arrange it accordingly.</a:t>
            </a:r>
          </a:p>
        </p:txBody>
      </p:sp>
      <p:pic>
        <p:nvPicPr>
          <p:cNvPr id="6" name="Picture 5" descr="pic3.png"/>
          <p:cNvPicPr>
            <a:picLocks noChangeAspect="1"/>
          </p:cNvPicPr>
          <p:nvPr/>
        </p:nvPicPr>
        <p:blipFill>
          <a:blip r:embed="rId3"/>
          <a:stretch>
            <a:fillRect/>
          </a:stretch>
        </p:blipFill>
        <p:spPr>
          <a:xfrm>
            <a:off x="874643" y="2597107"/>
            <a:ext cx="8025026" cy="1663786"/>
          </a:xfrm>
          <a:prstGeom prst="rect">
            <a:avLst/>
          </a:prstGeom>
        </p:spPr>
      </p:pic>
      <p:sp>
        <p:nvSpPr>
          <p:cNvPr id="7" name="Rectangle 6"/>
          <p:cNvSpPr/>
          <p:nvPr/>
        </p:nvSpPr>
        <p:spPr>
          <a:xfrm>
            <a:off x="894523" y="4323522"/>
            <a:ext cx="8204864" cy="369332"/>
          </a:xfrm>
          <a:prstGeom prst="rect">
            <a:avLst/>
          </a:prstGeom>
        </p:spPr>
        <p:txBody>
          <a:bodyPr wrap="square">
            <a:spAutoFit/>
          </a:bodyPr>
          <a:lstStyle/>
          <a:p>
            <a:pPr fontAlgn="base"/>
            <a:r>
              <a:rPr lang="en-US" i="1" dirty="0"/>
              <a:t>Compare 90 with the pivot. It is greater than the pivot.</a:t>
            </a:r>
          </a:p>
        </p:txBody>
      </p:sp>
      <p:pic>
        <p:nvPicPr>
          <p:cNvPr id="8" name="Picture 7" descr="poic4.png"/>
          <p:cNvPicPr>
            <a:picLocks noChangeAspect="1"/>
          </p:cNvPicPr>
          <p:nvPr/>
        </p:nvPicPr>
        <p:blipFill>
          <a:blip r:embed="rId4"/>
          <a:stretch>
            <a:fillRect/>
          </a:stretch>
        </p:blipFill>
        <p:spPr>
          <a:xfrm>
            <a:off x="1922251" y="5011087"/>
            <a:ext cx="7052784" cy="11494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Nunito"/>
              </a:rPr>
              <a:t>Arrange the pivot in its correct position</a:t>
            </a:r>
            <a:r>
              <a:rPr lang="en-US" sz="3200" dirty="0">
                <a:latin typeface="Nunito"/>
              </a:rPr>
              <a:t>.</a:t>
            </a:r>
            <a:br>
              <a:rPr lang="en-US" sz="3200" dirty="0">
                <a:latin typeface="Nunito"/>
              </a:rPr>
            </a:br>
            <a:endParaRPr lang="en-US" sz="3200" dirty="0">
              <a:latin typeface="Nunito"/>
            </a:endParaRPr>
          </a:p>
        </p:txBody>
      </p:sp>
      <p:pic>
        <p:nvPicPr>
          <p:cNvPr id="4" name="Content Placeholder 3" descr="pic5.png"/>
          <p:cNvPicPr>
            <a:picLocks noGrp="1" noChangeAspect="1"/>
          </p:cNvPicPr>
          <p:nvPr>
            <p:ph idx="1"/>
          </p:nvPr>
        </p:nvPicPr>
        <p:blipFill>
          <a:blip r:embed="rId2"/>
          <a:stretch>
            <a:fillRect/>
          </a:stretch>
        </p:blipFill>
        <p:spPr>
          <a:xfrm>
            <a:off x="1230066" y="1494938"/>
            <a:ext cx="7903995" cy="1844610"/>
          </a:xfrm>
        </p:spPr>
      </p:pic>
      <p:sp>
        <p:nvSpPr>
          <p:cNvPr id="5" name="Rectangle 4"/>
          <p:cNvSpPr/>
          <p:nvPr/>
        </p:nvSpPr>
        <p:spPr>
          <a:xfrm>
            <a:off x="904461" y="3011555"/>
            <a:ext cx="9730409" cy="1200329"/>
          </a:xfrm>
          <a:prstGeom prst="rect">
            <a:avLst/>
          </a:prstGeom>
        </p:spPr>
        <p:txBody>
          <a:bodyPr wrap="square">
            <a:spAutoFit/>
          </a:bodyPr>
          <a:lstStyle/>
          <a:p>
            <a:endParaRPr lang="en-US" dirty="0">
              <a:latin typeface="Nunito"/>
            </a:endParaRPr>
          </a:p>
          <a:p>
            <a:endParaRPr lang="en-US" dirty="0">
              <a:latin typeface="Nunito"/>
            </a:endParaRPr>
          </a:p>
          <a:p>
            <a:r>
              <a:rPr lang="en-US" dirty="0">
                <a:latin typeface="Nunito"/>
              </a:rPr>
              <a:t>As the partition process is done recursively, it keeps on putting the pivot in its actual position in the sorted array. Repeatedly putting pivots in their actual position makes the array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5104"/>
          </a:xfrm>
        </p:spPr>
        <p:txBody>
          <a:bodyPr>
            <a:normAutofit fontScale="90000"/>
          </a:bodyPr>
          <a:lstStyle/>
          <a:p>
            <a:r>
              <a:rPr lang="en-US" dirty="0"/>
              <a:t> </a:t>
            </a:r>
          </a:p>
        </p:txBody>
      </p:sp>
      <p:sp>
        <p:nvSpPr>
          <p:cNvPr id="3" name="Content Placeholder 2"/>
          <p:cNvSpPr>
            <a:spLocks noGrp="1"/>
          </p:cNvSpPr>
          <p:nvPr>
            <p:ph idx="1"/>
          </p:nvPr>
        </p:nvSpPr>
        <p:spPr>
          <a:xfrm>
            <a:off x="677334" y="1212575"/>
            <a:ext cx="8596668" cy="4828788"/>
          </a:xfrm>
        </p:spPr>
        <p:txBody>
          <a:bodyPr>
            <a:normAutofit fontScale="62500" lnSpcReduction="20000"/>
          </a:bodyPr>
          <a:lstStyle/>
          <a:p>
            <a:r>
              <a:rPr lang="en-US" b="1" dirty="0"/>
              <a:t>Step 1</a:t>
            </a:r>
            <a:r>
              <a:rPr lang="en-US" dirty="0"/>
              <a:t> − Choose the highest index value has pivot </a:t>
            </a:r>
          </a:p>
          <a:p>
            <a:r>
              <a:rPr lang="en-US" b="1" dirty="0"/>
              <a:t>Step 2</a:t>
            </a:r>
            <a:r>
              <a:rPr lang="en-US" dirty="0"/>
              <a:t> − Take two variables to point left and right of the list excluding pivot </a:t>
            </a:r>
            <a:r>
              <a:rPr lang="en-US" b="1" dirty="0"/>
              <a:t>Step 3</a:t>
            </a:r>
            <a:r>
              <a:rPr lang="en-US" dirty="0"/>
              <a:t> − left points to the low index </a:t>
            </a:r>
          </a:p>
          <a:p>
            <a:r>
              <a:rPr lang="en-US" b="1" dirty="0"/>
              <a:t>Step 4</a:t>
            </a:r>
            <a:r>
              <a:rPr lang="en-US" dirty="0"/>
              <a:t> − right points to the high </a:t>
            </a:r>
          </a:p>
          <a:p>
            <a:r>
              <a:rPr lang="en-US" b="1" dirty="0"/>
              <a:t>Step 5</a:t>
            </a:r>
            <a:r>
              <a:rPr lang="en-US" dirty="0"/>
              <a:t> − while value at left is less than pivot move right </a:t>
            </a:r>
          </a:p>
          <a:p>
            <a:r>
              <a:rPr lang="en-US" b="1" dirty="0"/>
              <a:t>Step 6</a:t>
            </a:r>
            <a:r>
              <a:rPr lang="en-US" dirty="0"/>
              <a:t> − while value at right is greater than pivot move left </a:t>
            </a:r>
          </a:p>
          <a:p>
            <a:r>
              <a:rPr lang="en-US" b="1" dirty="0"/>
              <a:t>Step 7</a:t>
            </a:r>
            <a:r>
              <a:rPr lang="en-US" dirty="0"/>
              <a:t> − if both step 5 and step 6 does not match swap left and right </a:t>
            </a:r>
          </a:p>
          <a:p>
            <a:r>
              <a:rPr lang="en-US" b="1" dirty="0"/>
              <a:t>Step 8</a:t>
            </a:r>
            <a:r>
              <a:rPr lang="en-US" dirty="0"/>
              <a:t> − if left ≥ right, the point where they met is new pivot</a:t>
            </a:r>
          </a:p>
          <a:p>
            <a:r>
              <a:rPr lang="en-US" b="1" dirty="0" err="1"/>
              <a:t>Pseudocode</a:t>
            </a:r>
            <a:endParaRPr lang="en-US" b="1" dirty="0"/>
          </a:p>
          <a:p>
            <a:r>
              <a:rPr lang="en-US" dirty="0"/>
              <a:t>procedure </a:t>
            </a:r>
            <a:r>
              <a:rPr lang="en-US" dirty="0" err="1"/>
              <a:t>quickSort</a:t>
            </a:r>
            <a:r>
              <a:rPr lang="en-US" dirty="0"/>
              <a:t>(left, right)</a:t>
            </a:r>
          </a:p>
          <a:p>
            <a:r>
              <a:rPr lang="en-US" dirty="0"/>
              <a:t> if right-left &lt;= 0</a:t>
            </a:r>
          </a:p>
          <a:p>
            <a:r>
              <a:rPr lang="en-US" dirty="0"/>
              <a:t> return </a:t>
            </a:r>
          </a:p>
          <a:p>
            <a:r>
              <a:rPr lang="en-US" dirty="0"/>
              <a:t>else </a:t>
            </a:r>
          </a:p>
          <a:p>
            <a:r>
              <a:rPr lang="en-US" dirty="0"/>
              <a:t>pivot = A[right] </a:t>
            </a:r>
          </a:p>
          <a:p>
            <a:r>
              <a:rPr lang="en-US" dirty="0"/>
              <a:t>partition = </a:t>
            </a:r>
            <a:r>
              <a:rPr lang="en-US" dirty="0" err="1"/>
              <a:t>partitionFunc</a:t>
            </a:r>
            <a:r>
              <a:rPr lang="en-US" dirty="0"/>
              <a:t>(left, right, pivot) </a:t>
            </a:r>
          </a:p>
          <a:p>
            <a:r>
              <a:rPr lang="en-US" dirty="0" err="1"/>
              <a:t>quickSort</a:t>
            </a:r>
            <a:r>
              <a:rPr lang="en-US" dirty="0"/>
              <a:t>(left,partition-1) </a:t>
            </a:r>
          </a:p>
          <a:p>
            <a:r>
              <a:rPr lang="en-US" dirty="0" err="1"/>
              <a:t>quickSort</a:t>
            </a:r>
            <a:r>
              <a:rPr lang="en-US" dirty="0"/>
              <a:t>(partition+1,right)</a:t>
            </a:r>
          </a:p>
          <a:p>
            <a:r>
              <a:rPr lang="en-US" dirty="0"/>
              <a:t> end if </a:t>
            </a:r>
          </a:p>
          <a:p>
            <a:r>
              <a:rPr lang="en-US" dirty="0"/>
              <a:t>end procedure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513"/>
          </a:xfrm>
        </p:spPr>
        <p:txBody>
          <a:bodyPr>
            <a:normAutofit fontScale="90000"/>
          </a:bodyPr>
          <a:lstStyle/>
          <a:p>
            <a:r>
              <a:rPr lang="en-US" u="sng" dirty="0">
                <a:latin typeface="Nunito"/>
                <a:hlinkClick r:id="rId2"/>
              </a:rPr>
              <a:t>Complexity Analysis of Quick Sort</a:t>
            </a:r>
            <a:r>
              <a:rPr lang="en-US" b="1" dirty="0">
                <a:latin typeface="Nunito"/>
              </a:rPr>
              <a:t>:</a:t>
            </a:r>
            <a:br>
              <a:rPr lang="en-US" b="1" dirty="0">
                <a:latin typeface="Nunito"/>
              </a:rPr>
            </a:br>
            <a:endParaRPr lang="en-US" dirty="0">
              <a:latin typeface="Nunito"/>
            </a:endParaRPr>
          </a:p>
        </p:txBody>
      </p:sp>
      <p:sp>
        <p:nvSpPr>
          <p:cNvPr id="3" name="Content Placeholder 2"/>
          <p:cNvSpPr>
            <a:spLocks noGrp="1"/>
          </p:cNvSpPr>
          <p:nvPr>
            <p:ph idx="1"/>
          </p:nvPr>
        </p:nvSpPr>
        <p:spPr>
          <a:xfrm>
            <a:off x="677334" y="1133061"/>
            <a:ext cx="8596668" cy="4908301"/>
          </a:xfrm>
        </p:spPr>
        <p:txBody>
          <a:bodyPr>
            <a:normAutofit lnSpcReduction="10000"/>
          </a:bodyPr>
          <a:lstStyle/>
          <a:p>
            <a:pPr fontAlgn="base"/>
            <a:r>
              <a:rPr lang="en-US" sz="1900" b="1" dirty="0">
                <a:latin typeface="Nunito"/>
              </a:rPr>
              <a:t>Time Complexity:</a:t>
            </a:r>
            <a:endParaRPr lang="en-US" sz="1900" dirty="0">
              <a:latin typeface="Nunito"/>
            </a:endParaRPr>
          </a:p>
          <a:p>
            <a:pPr fontAlgn="base"/>
            <a:r>
              <a:rPr lang="en-US" sz="1900" b="1" dirty="0">
                <a:latin typeface="Nunito"/>
              </a:rPr>
              <a:t>Best Case</a:t>
            </a:r>
            <a:r>
              <a:rPr lang="en-US" sz="1900" dirty="0">
                <a:latin typeface="Nunito"/>
              </a:rPr>
              <a:t>: Ω (N log (N))</a:t>
            </a:r>
            <a:br>
              <a:rPr lang="en-US" sz="1900" dirty="0">
                <a:latin typeface="Nunito"/>
              </a:rPr>
            </a:br>
            <a:r>
              <a:rPr lang="en-US" sz="1900" dirty="0">
                <a:latin typeface="Nunito"/>
              </a:rPr>
              <a:t>The best-case scenario for </a:t>
            </a:r>
            <a:r>
              <a:rPr lang="en-US" sz="1900" dirty="0" err="1">
                <a:latin typeface="Nunito"/>
              </a:rPr>
              <a:t>quicksort</a:t>
            </a:r>
            <a:r>
              <a:rPr lang="en-US" sz="1900" dirty="0">
                <a:latin typeface="Nunito"/>
              </a:rPr>
              <a:t> occur when the pivot chosen at the each step divides the array into roughly equal halves.</a:t>
            </a:r>
            <a:br>
              <a:rPr lang="en-US" sz="1900" dirty="0">
                <a:latin typeface="Nunito"/>
              </a:rPr>
            </a:br>
            <a:r>
              <a:rPr lang="en-US" sz="1900" dirty="0">
                <a:latin typeface="Nunito"/>
              </a:rPr>
              <a:t>In this case, the algorithm will make balanced partitions, leading to efficient Sorting.</a:t>
            </a:r>
          </a:p>
          <a:p>
            <a:pPr fontAlgn="base"/>
            <a:r>
              <a:rPr lang="en-US" sz="1900" b="1" dirty="0">
                <a:latin typeface="Nunito"/>
              </a:rPr>
              <a:t>Average Case: θ ( N log (N))</a:t>
            </a:r>
            <a:br>
              <a:rPr lang="en-US" sz="1900" dirty="0">
                <a:latin typeface="Nunito"/>
              </a:rPr>
            </a:br>
            <a:r>
              <a:rPr lang="en-US" sz="1900" dirty="0" err="1">
                <a:latin typeface="Nunito"/>
              </a:rPr>
              <a:t>Quicksort’s</a:t>
            </a:r>
            <a:r>
              <a:rPr lang="en-US" sz="1900" dirty="0">
                <a:latin typeface="Nunito"/>
              </a:rPr>
              <a:t> average-case performance is usually very good in practice, making it one of the fastest sorting Algorithm.</a:t>
            </a:r>
          </a:p>
          <a:p>
            <a:pPr fontAlgn="base"/>
            <a:r>
              <a:rPr lang="en-US" sz="1900" b="1" dirty="0">
                <a:latin typeface="Nunito"/>
              </a:rPr>
              <a:t>Worst Case: O(N2)</a:t>
            </a:r>
            <a:br>
              <a:rPr lang="en-US" sz="1900" dirty="0">
                <a:latin typeface="Nunito"/>
              </a:rPr>
            </a:br>
            <a:r>
              <a:rPr lang="en-US" sz="1900" dirty="0">
                <a:latin typeface="Nunito"/>
              </a:rPr>
              <a:t>The worst-case Scenario for </a:t>
            </a:r>
            <a:r>
              <a:rPr lang="en-US" sz="1900" dirty="0" err="1">
                <a:latin typeface="Nunito"/>
              </a:rPr>
              <a:t>Quicksort</a:t>
            </a:r>
            <a:r>
              <a:rPr lang="en-US" sz="1900" dirty="0">
                <a:latin typeface="Nunito"/>
              </a:rPr>
              <a:t> occur when the pivot at each step consistently results in highly unbalanced partitions. </a:t>
            </a:r>
          </a:p>
          <a:p>
            <a:pPr fontAlgn="base"/>
            <a:r>
              <a:rPr lang="en-US" sz="1900" b="1" dirty="0">
                <a:latin typeface="Nunito"/>
              </a:rPr>
              <a:t>Auxiliary Space:</a:t>
            </a:r>
            <a:r>
              <a:rPr lang="en-US" sz="1900" dirty="0">
                <a:latin typeface="Nunito"/>
              </a:rPr>
              <a:t> O(1), if we don’t consider the recursive stack space. If we consider the recursive stack space then, in the worst case </a:t>
            </a:r>
            <a:r>
              <a:rPr lang="en-US" sz="1900" dirty="0" err="1">
                <a:latin typeface="Nunito"/>
              </a:rPr>
              <a:t>quicksort</a:t>
            </a:r>
            <a:r>
              <a:rPr lang="en-US" sz="1900" dirty="0">
                <a:latin typeface="Nunito"/>
              </a:rPr>
              <a:t> could make </a:t>
            </a:r>
            <a:r>
              <a:rPr lang="en-US" sz="1900" i="1" dirty="0">
                <a:latin typeface="Nunito"/>
              </a:rPr>
              <a:t>O</a:t>
            </a:r>
            <a:r>
              <a:rPr lang="en-US" sz="1900" dirty="0">
                <a:latin typeface="Nunito"/>
              </a:rPr>
              <a:t>(</a:t>
            </a:r>
            <a:r>
              <a:rPr lang="en-US" sz="1900" i="1" dirty="0">
                <a:latin typeface="Nunito"/>
              </a:rPr>
              <a:t>N</a:t>
            </a:r>
            <a:r>
              <a:rPr lang="en-US" sz="1900" dirty="0">
                <a:latin typeface="Nunito"/>
              </a:rPr>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0610-0F87-387B-1557-D19E25E41D31}"/>
              </a:ext>
            </a:extLst>
          </p:cNvPr>
          <p:cNvSpPr>
            <a:spLocks noGrp="1"/>
          </p:cNvSpPr>
          <p:nvPr>
            <p:ph type="title"/>
          </p:nvPr>
        </p:nvSpPr>
        <p:spPr/>
        <p:txBody>
          <a:bodyPr/>
          <a:lstStyle/>
          <a:p>
            <a:r>
              <a:rPr lang="en-US" dirty="0" err="1"/>
              <a:t>Mergesort</a:t>
            </a:r>
            <a:endParaRPr lang="en-US" dirty="0"/>
          </a:p>
        </p:txBody>
      </p:sp>
      <p:sp>
        <p:nvSpPr>
          <p:cNvPr id="3" name="Text Placeholder 2">
            <a:extLst>
              <a:ext uri="{FF2B5EF4-FFF2-40B4-BE49-F238E27FC236}">
                <a16:creationId xmlns:a16="http://schemas.microsoft.com/office/drawing/2014/main" id="{75F4AD86-1771-C8C0-3AC1-69C4FCE72CA6}"/>
              </a:ext>
            </a:extLst>
          </p:cNvPr>
          <p:cNvSpPr>
            <a:spLocks noGrp="1"/>
          </p:cNvSpPr>
          <p:nvPr>
            <p:ph type="body" sz="half" idx="1"/>
          </p:nvPr>
        </p:nvSpPr>
        <p:spPr>
          <a:xfrm>
            <a:off x="609600" y="1341439"/>
            <a:ext cx="11105322" cy="4784725"/>
          </a:xfrm>
        </p:spPr>
        <p:txBody>
          <a:bodyPr>
            <a:normAutofit lnSpcReduction="10000"/>
          </a:bodyPr>
          <a:lstStyle/>
          <a:p>
            <a:r>
              <a:rPr lang="en-US" dirty="0"/>
              <a:t>Merge sort is a sorting technique based on divide and conquer technique. With worst-case time complexity being Ο(n log n), it is one of the most used and approached algorithms.</a:t>
            </a:r>
          </a:p>
          <a:p>
            <a:r>
              <a:rPr lang="en-US" dirty="0"/>
              <a:t>The </a:t>
            </a:r>
            <a:r>
              <a:rPr lang="en-US" dirty="0" err="1"/>
              <a:t>MergeSort</a:t>
            </a:r>
            <a:r>
              <a:rPr lang="en-US" dirty="0"/>
              <a:t> function keeps on splitting an array into two halves until a condition is met where we try to perform </a:t>
            </a:r>
            <a:r>
              <a:rPr lang="en-US" dirty="0" err="1"/>
              <a:t>MergeSort</a:t>
            </a:r>
            <a:r>
              <a:rPr lang="en-US" dirty="0"/>
              <a:t> on a </a:t>
            </a:r>
            <a:r>
              <a:rPr lang="en-US" dirty="0" err="1"/>
              <a:t>subarray</a:t>
            </a:r>
            <a:r>
              <a:rPr lang="en-US" dirty="0"/>
              <a:t> of size 1, i.e., </a:t>
            </a:r>
            <a:r>
              <a:rPr lang="en-US" b="1" dirty="0"/>
              <a:t>p == r</a:t>
            </a:r>
            <a:r>
              <a:rPr lang="en-US" dirty="0"/>
              <a:t>.</a:t>
            </a:r>
          </a:p>
          <a:p>
            <a:r>
              <a:rPr lang="en-US" dirty="0"/>
              <a:t>And then, it combines the individually sorted </a:t>
            </a:r>
            <a:r>
              <a:rPr lang="en-US" dirty="0" err="1"/>
              <a:t>subarrays</a:t>
            </a:r>
            <a:r>
              <a:rPr lang="en-US" dirty="0"/>
              <a:t> into larger arrays until the whole array is merged.</a:t>
            </a:r>
          </a:p>
          <a:p>
            <a:pPr lvl="0"/>
            <a:r>
              <a:rPr lang="en-US" dirty="0"/>
              <a:t>ALGORITHM-MERGE SORT  </a:t>
            </a:r>
          </a:p>
          <a:p>
            <a:pPr lvl="0"/>
            <a:r>
              <a:rPr lang="en-US" dirty="0"/>
              <a:t>1. If p</a:t>
            </a:r>
            <a:r>
              <a:rPr lang="en-US" b="1" dirty="0"/>
              <a:t>&lt;r</a:t>
            </a:r>
            <a:r>
              <a:rPr lang="en-US" dirty="0"/>
              <a:t>  </a:t>
            </a:r>
          </a:p>
          <a:p>
            <a:pPr lvl="0"/>
            <a:r>
              <a:rPr lang="en-US" dirty="0"/>
              <a:t>2. Then q → ( p+ r)/2  </a:t>
            </a:r>
          </a:p>
          <a:p>
            <a:pPr lvl="0"/>
            <a:r>
              <a:rPr lang="en-US" dirty="0"/>
              <a:t>3. MERGE-SORT (A, p, q)  </a:t>
            </a:r>
          </a:p>
          <a:p>
            <a:pPr lvl="0"/>
            <a:r>
              <a:rPr lang="en-US" dirty="0"/>
              <a:t>4. MERGE-SORT ( A, q+1,r)  </a:t>
            </a:r>
          </a:p>
          <a:p>
            <a:pPr lvl="0"/>
            <a:r>
              <a:rPr lang="en-US" dirty="0"/>
              <a:t>5. MERGE ( A, p, q, r)  </a:t>
            </a:r>
          </a:p>
          <a:p>
            <a:r>
              <a:rPr lang="en-US" dirty="0"/>
              <a:t>Here we called </a:t>
            </a:r>
            <a:r>
              <a:rPr lang="en-US" b="1" dirty="0" err="1"/>
              <a:t>MergeSort</a:t>
            </a:r>
            <a:r>
              <a:rPr lang="en-US" b="1" dirty="0"/>
              <a:t>(A, 0, length(A)-1)</a:t>
            </a:r>
            <a:r>
              <a:rPr lang="en-US" dirty="0"/>
              <a:t> to sort the complete array.</a:t>
            </a:r>
          </a:p>
          <a:p>
            <a:endParaRPr lang="en-US" dirty="0"/>
          </a:p>
        </p:txBody>
      </p:sp>
    </p:spTree>
    <p:extLst>
      <p:ext uri="{BB962C8B-B14F-4D97-AF65-F5344CB8AC3E}">
        <p14:creationId xmlns:p14="http://schemas.microsoft.com/office/powerpoint/2010/main" val="58494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304"/>
          </a:xfrm>
        </p:spPr>
        <p:txBody>
          <a:bodyPr/>
          <a:lstStyle/>
          <a:p>
            <a:r>
              <a:rPr lang="en-US" dirty="0"/>
              <a:t>Procedure</a:t>
            </a:r>
          </a:p>
        </p:txBody>
      </p:sp>
      <p:pic>
        <p:nvPicPr>
          <p:cNvPr id="4" name="Content Placeholder 3" descr="piccc.png"/>
          <p:cNvPicPr>
            <a:picLocks noGrp="1" noChangeAspect="1"/>
          </p:cNvPicPr>
          <p:nvPr>
            <p:ph idx="1"/>
          </p:nvPr>
        </p:nvPicPr>
        <p:blipFill>
          <a:blip r:embed="rId2"/>
          <a:stretch>
            <a:fillRect/>
          </a:stretch>
        </p:blipFill>
        <p:spPr>
          <a:xfrm>
            <a:off x="1421296" y="2183508"/>
            <a:ext cx="8328991" cy="383559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811B7D-9BAD-2ADA-D16D-BD806FA206F5}"/>
              </a:ext>
            </a:extLst>
          </p:cNvPr>
          <p:cNvSpPr>
            <a:spLocks noGrp="1" noChangeArrowheads="1"/>
          </p:cNvSpPr>
          <p:nvPr>
            <p:ph type="title"/>
          </p:nvPr>
        </p:nvSpPr>
        <p:spPr>
          <a:xfrm>
            <a:off x="1847850" y="0"/>
            <a:ext cx="8229600" cy="490538"/>
          </a:xfrm>
        </p:spPr>
        <p:txBody>
          <a:bodyPr>
            <a:normAutofit fontScale="90000"/>
          </a:bodyPr>
          <a:lstStyle/>
          <a:p>
            <a:pPr eaLnBrk="1" hangingPunct="1"/>
            <a:r>
              <a:rPr lang="en-US" altLang="en-US"/>
              <a:t>What is a recurrence relation?</a:t>
            </a:r>
          </a:p>
        </p:txBody>
      </p:sp>
      <p:sp>
        <p:nvSpPr>
          <p:cNvPr id="5123" name="Rectangle 3">
            <a:extLst>
              <a:ext uri="{FF2B5EF4-FFF2-40B4-BE49-F238E27FC236}">
                <a16:creationId xmlns:a16="http://schemas.microsoft.com/office/drawing/2014/main" id="{442A0633-54D1-3CF3-C123-E3283BCBFA3B}"/>
              </a:ext>
            </a:extLst>
          </p:cNvPr>
          <p:cNvSpPr>
            <a:spLocks noGrp="1" noChangeArrowheads="1"/>
          </p:cNvSpPr>
          <p:nvPr>
            <p:ph idx="1"/>
          </p:nvPr>
        </p:nvSpPr>
        <p:spPr>
          <a:xfrm>
            <a:off x="1524000" y="549275"/>
            <a:ext cx="9144000" cy="6192838"/>
          </a:xfrm>
        </p:spPr>
        <p:txBody>
          <a:bodyPr>
            <a:normAutofit/>
          </a:bodyPr>
          <a:lstStyle/>
          <a:p>
            <a:pPr eaLnBrk="1" hangingPunct="1">
              <a:lnSpc>
                <a:spcPct val="80000"/>
              </a:lnSpc>
            </a:pPr>
            <a:r>
              <a:rPr lang="en-US" altLang="en-US" sz="1900" dirty="0"/>
              <a:t>A recurrence relation, T(n),  is a recursive function of an integer variable n.</a:t>
            </a:r>
          </a:p>
          <a:p>
            <a:pPr eaLnBrk="1" hangingPunct="1">
              <a:lnSpc>
                <a:spcPct val="80000"/>
              </a:lnSpc>
            </a:pPr>
            <a:endParaRPr lang="en-US" altLang="en-US" sz="1900" dirty="0"/>
          </a:p>
          <a:p>
            <a:pPr eaLnBrk="1" hangingPunct="1">
              <a:lnSpc>
                <a:spcPct val="80000"/>
              </a:lnSpc>
            </a:pPr>
            <a:r>
              <a:rPr lang="en-US" altLang="en-US" sz="1900" dirty="0"/>
              <a:t>Like all recursive functions, it has one or more recursive cases  and one or more base cases.</a:t>
            </a:r>
          </a:p>
          <a:p>
            <a:pPr eaLnBrk="1" hangingPunct="1">
              <a:lnSpc>
                <a:spcPct val="80000"/>
              </a:lnSpc>
            </a:pPr>
            <a:endParaRPr lang="en-US" altLang="en-US" sz="1900" dirty="0"/>
          </a:p>
          <a:p>
            <a:pPr eaLnBrk="1" hangingPunct="1">
              <a:lnSpc>
                <a:spcPct val="80000"/>
              </a:lnSpc>
            </a:pPr>
            <a:r>
              <a:rPr lang="en-US" altLang="en-US" sz="1900" dirty="0"/>
              <a:t>Example:</a:t>
            </a:r>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r>
              <a:rPr lang="en-US" altLang="en-US" sz="1900" dirty="0"/>
              <a:t>The portion of the definition that does not contain T is called the </a:t>
            </a:r>
            <a:r>
              <a:rPr lang="en-US" altLang="en-US" sz="1900" b="1" dirty="0"/>
              <a:t>base case</a:t>
            </a:r>
            <a:r>
              <a:rPr lang="en-US" altLang="en-US" sz="1900" dirty="0"/>
              <a:t> of the recurrence relation; the portion that contains T is called the </a:t>
            </a:r>
            <a:r>
              <a:rPr lang="en-US" altLang="en-US" sz="1900" b="1" dirty="0"/>
              <a:t>recurrent or recursive case</a:t>
            </a:r>
            <a:r>
              <a:rPr lang="en-US" altLang="en-US" sz="1900" dirty="0"/>
              <a:t>.</a:t>
            </a:r>
          </a:p>
          <a:p>
            <a:pPr eaLnBrk="1" hangingPunct="1">
              <a:lnSpc>
                <a:spcPct val="80000"/>
              </a:lnSpc>
            </a:pPr>
            <a:endParaRPr lang="en-US" altLang="en-US" sz="1900" dirty="0"/>
          </a:p>
          <a:p>
            <a:pPr eaLnBrk="1" hangingPunct="1">
              <a:lnSpc>
                <a:spcPct val="80000"/>
              </a:lnSpc>
            </a:pPr>
            <a:r>
              <a:rPr lang="en-US" altLang="en-US" sz="1900" dirty="0"/>
              <a:t>Recurrence relations are useful for expressing the running times (i.e., the number of basic operations executed) of recursive algorithms</a:t>
            </a:r>
          </a:p>
          <a:p>
            <a:pPr eaLnBrk="1" hangingPunct="1">
              <a:lnSpc>
                <a:spcPct val="80000"/>
              </a:lnSpc>
            </a:pPr>
            <a:endParaRPr lang="en-US" altLang="en-US" sz="1900" dirty="0"/>
          </a:p>
          <a:p>
            <a:pPr eaLnBrk="1" hangingPunct="1">
              <a:lnSpc>
                <a:spcPct val="80000"/>
              </a:lnSpc>
            </a:pPr>
            <a:r>
              <a:rPr lang="en-US" altLang="en-US" sz="1800" dirty="0"/>
              <a:t>.</a:t>
            </a:r>
          </a:p>
        </p:txBody>
      </p:sp>
      <p:pic>
        <p:nvPicPr>
          <p:cNvPr id="5124" name="Picture 167">
            <a:extLst>
              <a:ext uri="{FF2B5EF4-FFF2-40B4-BE49-F238E27FC236}">
                <a16:creationId xmlns:a16="http://schemas.microsoft.com/office/drawing/2014/main" id="{FBFB0366-A59E-15DB-7DC3-1C755B90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1700213"/>
            <a:ext cx="4010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219C-CFB5-99F6-4C8F-A383F35F5080}"/>
              </a:ext>
            </a:extLst>
          </p:cNvPr>
          <p:cNvSpPr>
            <a:spLocks noGrp="1"/>
          </p:cNvSpPr>
          <p:nvPr>
            <p:ph type="title"/>
          </p:nvPr>
        </p:nvSpPr>
        <p:spPr>
          <a:xfrm>
            <a:off x="1451579" y="342420"/>
            <a:ext cx="9603275" cy="1049235"/>
          </a:xfrm>
        </p:spPr>
        <p:txBody>
          <a:bodyPr/>
          <a:lstStyle/>
          <a:p>
            <a:r>
              <a:rPr lang="en-US" dirty="0"/>
              <a:t>Evolution  Of algorithm</a:t>
            </a:r>
          </a:p>
        </p:txBody>
      </p:sp>
      <p:sp>
        <p:nvSpPr>
          <p:cNvPr id="3" name="Content Placeholder 2">
            <a:extLst>
              <a:ext uri="{FF2B5EF4-FFF2-40B4-BE49-F238E27FC236}">
                <a16:creationId xmlns:a16="http://schemas.microsoft.com/office/drawing/2014/main" id="{294BC90C-1837-248E-B496-139AD0BC319F}"/>
              </a:ext>
            </a:extLst>
          </p:cNvPr>
          <p:cNvSpPr>
            <a:spLocks noGrp="1"/>
          </p:cNvSpPr>
          <p:nvPr>
            <p:ph idx="1"/>
          </p:nvPr>
        </p:nvSpPr>
        <p:spPr>
          <a:xfrm>
            <a:off x="1451578" y="1139252"/>
            <a:ext cx="9603275" cy="4492922"/>
          </a:xfrm>
        </p:spPr>
        <p:txBody>
          <a:bodyPr/>
          <a:lstStyle/>
          <a:p>
            <a:r>
              <a:rPr lang="en-US" sz="2400" dirty="0"/>
              <a:t>The first ever algorithm was proposed by Ada Lovelace  Mathematician who used the concepts of zero and decimal position of number.</a:t>
            </a:r>
          </a:p>
          <a:p>
            <a:r>
              <a:rPr lang="en-US" sz="2400" dirty="0"/>
              <a:t>During the 1940’s and 1950’s research oriented towards building efficient computer system , so that they can be used in scientific, commercial engineering problems.</a:t>
            </a:r>
          </a:p>
          <a:p>
            <a:r>
              <a:rPr lang="en-US" sz="2400" dirty="0"/>
              <a:t>Structured Programming came into existence after </a:t>
            </a:r>
            <a:r>
              <a:rPr lang="en-US" sz="2400" dirty="0">
                <a:solidFill>
                  <a:srgbClr val="FF0000"/>
                </a:solidFill>
              </a:rPr>
              <a:t>Alan Turning </a:t>
            </a:r>
            <a:r>
              <a:rPr lang="en-US" sz="2400" dirty="0"/>
              <a:t>introduced the idea of effective procedure in 1936.</a:t>
            </a:r>
          </a:p>
          <a:p>
            <a:r>
              <a:rPr lang="en-US" sz="2400" dirty="0">
                <a:solidFill>
                  <a:srgbClr val="FF0000"/>
                </a:solidFill>
              </a:rPr>
              <a:t>Donald Knuth </a:t>
            </a:r>
            <a:r>
              <a:rPr lang="en-US" sz="2400" dirty="0"/>
              <a:t>is the father of algorithms</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193607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E865796-5598-1FC5-C9F5-4B4F468B355E}"/>
              </a:ext>
            </a:extLst>
          </p:cNvPr>
          <p:cNvSpPr>
            <a:spLocks noGrp="1" noChangeArrowheads="1"/>
          </p:cNvSpPr>
          <p:nvPr>
            <p:ph type="title"/>
          </p:nvPr>
        </p:nvSpPr>
        <p:spPr>
          <a:xfrm>
            <a:off x="1524001" y="1"/>
            <a:ext cx="8964613" cy="417513"/>
          </a:xfrm>
        </p:spPr>
        <p:txBody>
          <a:bodyPr>
            <a:normAutofit fontScale="90000"/>
          </a:bodyPr>
          <a:lstStyle/>
          <a:p>
            <a:pPr eaLnBrk="1" hangingPunct="1"/>
            <a:r>
              <a:rPr lang="en-US" altLang="en-US" dirty="0"/>
              <a:t>Forming Recurrence Relations</a:t>
            </a:r>
          </a:p>
        </p:txBody>
      </p:sp>
      <p:sp>
        <p:nvSpPr>
          <p:cNvPr id="7171" name="Rectangle 3">
            <a:extLst>
              <a:ext uri="{FF2B5EF4-FFF2-40B4-BE49-F238E27FC236}">
                <a16:creationId xmlns:a16="http://schemas.microsoft.com/office/drawing/2014/main" id="{7D20DFC2-F3DD-EA60-829F-5A6C687042AF}"/>
              </a:ext>
            </a:extLst>
          </p:cNvPr>
          <p:cNvSpPr>
            <a:spLocks noGrp="1" noChangeArrowheads="1"/>
          </p:cNvSpPr>
          <p:nvPr>
            <p:ph idx="1"/>
          </p:nvPr>
        </p:nvSpPr>
        <p:spPr>
          <a:xfrm>
            <a:off x="1774825" y="476251"/>
            <a:ext cx="8642350" cy="5832475"/>
          </a:xfrm>
        </p:spPr>
        <p:txBody>
          <a:bodyPr>
            <a:normAutofit/>
          </a:bodyPr>
          <a:lstStyle/>
          <a:p>
            <a:pPr eaLnBrk="1" hangingPunct="1"/>
            <a:r>
              <a:rPr lang="en-US" altLang="en-US" sz="1600" dirty="0">
                <a:latin typeface="Times New Roman" panose="02020603050405020304" pitchFamily="18" charset="0"/>
                <a:cs typeface="Times New Roman" panose="02020603050405020304" pitchFamily="18" charset="0"/>
              </a:rPr>
              <a:t>For a given recursive method, the base case and the recursive case of its recurrence relation correspond directly to the base case and the recursive case of the method.</a:t>
            </a:r>
          </a:p>
          <a:p>
            <a:pPr eaLnBrk="1" hangingPunct="1"/>
            <a:r>
              <a:rPr lang="en-US" altLang="en-US" sz="1600" dirty="0">
                <a:latin typeface="Times New Roman" panose="02020603050405020304" pitchFamily="18" charset="0"/>
                <a:cs typeface="Times New Roman" panose="02020603050405020304" pitchFamily="18" charset="0"/>
              </a:rPr>
              <a:t>Example 1: Write the recurrence relation for the following method:</a:t>
            </a:r>
            <a:endParaRPr lang="en-US" altLang="en-US" sz="1600" b="1"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600" dirty="0">
                <a:latin typeface="Times New Roman" panose="02020603050405020304" pitchFamily="18" charset="0"/>
                <a:cs typeface="Times New Roman" panose="02020603050405020304" pitchFamily="18" charset="0"/>
              </a:rPr>
              <a:t>The base case is reached when n = = 0. The method performs one comparison. Thus, the number of operations when n = = 0, T(0), is some constant a.</a:t>
            </a:r>
          </a:p>
          <a:p>
            <a:pPr eaLnBrk="1" hangingPunct="1"/>
            <a:r>
              <a:rPr lang="en-US" altLang="en-US" sz="1600" dirty="0">
                <a:latin typeface="Times New Roman" panose="02020603050405020304" pitchFamily="18" charset="0"/>
                <a:cs typeface="Times New Roman" panose="02020603050405020304" pitchFamily="18" charset="0"/>
              </a:rPr>
              <a:t>When n &gt; 0, the method performs two basic operations and then calls itself, using ONE recursive call, with a parameter n – 1. </a:t>
            </a:r>
          </a:p>
          <a:p>
            <a:pPr marL="0" indent="0" eaLnBrk="1" hangingPunct="1">
              <a:buNone/>
            </a:pPr>
            <a:endParaRPr lang="en-US" altLang="en-US" sz="1600" dirty="0">
              <a:solidFill>
                <a:srgbClr val="0000FF"/>
              </a:solidFill>
              <a:latin typeface="Times New Roman" panose="02020603050405020304" pitchFamily="18" charset="0"/>
              <a:cs typeface="Times New Roman" panose="02020603050405020304" pitchFamily="18" charset="0"/>
            </a:endParaRPr>
          </a:p>
        </p:txBody>
      </p:sp>
      <p:sp>
        <p:nvSpPr>
          <p:cNvPr id="7172" name="Rectangle 6">
            <a:extLst>
              <a:ext uri="{FF2B5EF4-FFF2-40B4-BE49-F238E27FC236}">
                <a16:creationId xmlns:a16="http://schemas.microsoft.com/office/drawing/2014/main" id="{74F2B52E-2A09-5176-C839-3F3BC7EE6FC6}"/>
              </a:ext>
            </a:extLst>
          </p:cNvPr>
          <p:cNvSpPr>
            <a:spLocks noChangeArrowheads="1"/>
          </p:cNvSpPr>
          <p:nvPr/>
        </p:nvSpPr>
        <p:spPr bwMode="auto">
          <a:xfrm>
            <a:off x="4151314" y="1341439"/>
            <a:ext cx="3729037" cy="155892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public void f (int n)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if (n &gt; 0)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System.out.println(n);</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f(n-1);</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3FE78-0106-BFF0-5F11-D49C3C18BBDD}"/>
              </a:ext>
            </a:extLst>
          </p:cNvPr>
          <p:cNvSpPr>
            <a:spLocks noGrp="1"/>
          </p:cNvSpPr>
          <p:nvPr>
            <p:ph idx="1"/>
          </p:nvPr>
        </p:nvSpPr>
        <p:spPr>
          <a:xfrm>
            <a:off x="1107022" y="292949"/>
            <a:ext cx="9603275" cy="5524755"/>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Therefore the recurrence relation is:</a:t>
            </a:r>
          </a:p>
          <a:p>
            <a:pPr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T(0)  =  a                                for some constant a</a:t>
            </a:r>
          </a:p>
          <a:p>
            <a:pPr eaLnBrk="1" hangingPunct="1">
              <a:buFontTx/>
              <a:buNone/>
            </a:pPr>
            <a:r>
              <a:rPr lang="en-US" altLang="en-US" sz="2000" dirty="0">
                <a:solidFill>
                  <a:srgbClr val="0000FF"/>
                </a:solidFill>
                <a:latin typeface="Times New Roman" panose="02020603050405020304" pitchFamily="18" charset="0"/>
                <a:cs typeface="Times New Roman" panose="02020603050405020304" pitchFamily="18" charset="0"/>
              </a:rPr>
              <a:t>                          T(n)  =  b  +  T(n – 1)             for some constant b </a:t>
            </a:r>
          </a:p>
          <a:p>
            <a:pPr algn="l" rtl="0" eaLnBrk="1" hangingPunct="1">
              <a:buFontTx/>
              <a:buChar char="•"/>
            </a:pPr>
            <a:r>
              <a:rPr lang="en-US" altLang="en-US" dirty="0"/>
              <a:t> </a:t>
            </a:r>
            <a:r>
              <a:rPr lang="en-US" altLang="en-US" sz="2000" dirty="0">
                <a:latin typeface="Times New Roman" panose="02020603050405020304" pitchFamily="18" charset="0"/>
                <a:cs typeface="Times New Roman" panose="02020603050405020304" pitchFamily="18" charset="0"/>
              </a:rPr>
              <a:t>In General,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n</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is usually a sum of various choices of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m</a:t>
            </a:r>
            <a:r>
              <a:rPr lang="en-US" altLang="en-US" sz="2000" dirty="0">
                <a:solidFill>
                  <a:srgbClr val="00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the cost of the recursive sub problems, plus the cost of the work done outside the recursive calls:</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FF"/>
                </a:solidFill>
                <a:latin typeface="Times New Roman" panose="02020603050405020304" pitchFamily="18" charset="0"/>
                <a:cs typeface="Times New Roman" panose="02020603050405020304" pitchFamily="18" charset="0"/>
              </a:rPr>
              <a:t>T(</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a:t>
            </a:r>
            <a:r>
              <a:rPr lang="en-US" altLang="en-US" sz="2000" b="1" i="1" dirty="0" err="1">
                <a:solidFill>
                  <a:srgbClr val="0000FF"/>
                </a:solidFill>
                <a:latin typeface="Times New Roman" panose="02020603050405020304" pitchFamily="18" charset="0"/>
                <a:cs typeface="Times New Roman" panose="02020603050405020304" pitchFamily="18" charset="0"/>
              </a:rPr>
              <a:t>a</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(f(</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a:t>
            </a:r>
            <a:r>
              <a:rPr lang="en-US" altLang="en-US" sz="2000" b="1" i="1" dirty="0" err="1">
                <a:solidFill>
                  <a:srgbClr val="0000FF"/>
                </a:solidFill>
                <a:latin typeface="Times New Roman" panose="02020603050405020304" pitchFamily="18" charset="0"/>
                <a:cs typeface="Times New Roman" panose="02020603050405020304" pitchFamily="18" charset="0"/>
              </a:rPr>
              <a:t>b</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(g(</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 . + c(</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a:t>
            </a:r>
          </a:p>
          <a:p>
            <a:pPr algn="l" rtl="0" eaLnBrk="1" hangingPunct="1"/>
            <a:r>
              <a:rPr lang="en-US" altLang="en-US" sz="2000" dirty="0">
                <a:latin typeface="Times New Roman" panose="02020603050405020304" pitchFamily="18" charset="0"/>
                <a:cs typeface="Times New Roman" panose="02020603050405020304" pitchFamily="18" charset="0"/>
              </a:rPr>
              <a:t>      where </a:t>
            </a:r>
            <a:r>
              <a:rPr lang="en-US" altLang="en-US" sz="2000" dirty="0">
                <a:solidFill>
                  <a:srgbClr val="0000FF"/>
                </a:solidFill>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are the number of subproblems, </a:t>
            </a:r>
            <a:r>
              <a:rPr lang="en-US" altLang="en-US" sz="2000" dirty="0">
                <a:solidFill>
                  <a:srgbClr val="0000FF"/>
                </a:solidFill>
                <a:latin typeface="Times New Roman" panose="02020603050405020304" pitchFamily="18" charset="0"/>
                <a:cs typeface="Times New Roman" panose="02020603050405020304" pitchFamily="18" charset="0"/>
              </a:rPr>
              <a:t>f(n)</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g(n)</a:t>
            </a:r>
            <a:r>
              <a:rPr lang="en-US" altLang="en-US" sz="2000" dirty="0">
                <a:latin typeface="Times New Roman" panose="02020603050405020304" pitchFamily="18" charset="0"/>
                <a:cs typeface="Times New Roman" panose="02020603050405020304" pitchFamily="18" charset="0"/>
              </a:rPr>
              <a:t> are subproblem sizes, and</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is the cost of the work done outside the recursive calls [Note: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may be a constant]</a:t>
            </a:r>
            <a:r>
              <a:rPr lang="en-US" altLang="en-US" dirty="0"/>
              <a:t>  </a:t>
            </a:r>
            <a:endParaRPr lang="en-US" altLang="en-US" sz="2000" dirty="0">
              <a:solidFill>
                <a:srgbClr val="0000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74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EE25E2-1FEE-485C-9965-E1E972416D42}"/>
              </a:ext>
            </a:extLst>
          </p:cNvPr>
          <p:cNvSpPr>
            <a:spLocks noGrp="1" noChangeArrowheads="1"/>
          </p:cNvSpPr>
          <p:nvPr>
            <p:ph type="title"/>
          </p:nvPr>
        </p:nvSpPr>
        <p:spPr>
          <a:xfrm>
            <a:off x="1524001" y="1"/>
            <a:ext cx="8964613" cy="476249"/>
          </a:xfrm>
        </p:spPr>
        <p:txBody>
          <a:bodyPr>
            <a:normAutofit fontScale="90000"/>
          </a:bodyPr>
          <a:lstStyle/>
          <a:p>
            <a:pPr eaLnBrk="1" hangingPunct="1"/>
            <a:r>
              <a:rPr lang="en-US" altLang="en-US" dirty="0"/>
              <a:t>Example </a:t>
            </a:r>
          </a:p>
        </p:txBody>
      </p:sp>
      <p:sp>
        <p:nvSpPr>
          <p:cNvPr id="9219" name="Rectangle 3">
            <a:extLst>
              <a:ext uri="{FF2B5EF4-FFF2-40B4-BE49-F238E27FC236}">
                <a16:creationId xmlns:a16="http://schemas.microsoft.com/office/drawing/2014/main" id="{8A78B64E-3447-57A8-9D6C-16A6DF1CA912}"/>
              </a:ext>
            </a:extLst>
          </p:cNvPr>
          <p:cNvSpPr>
            <a:spLocks noGrp="1" noChangeArrowheads="1"/>
          </p:cNvSpPr>
          <p:nvPr>
            <p:ph idx="1"/>
          </p:nvPr>
        </p:nvSpPr>
        <p:spPr>
          <a:xfrm>
            <a:off x="1703388" y="476250"/>
            <a:ext cx="8642350" cy="6121400"/>
          </a:xfrm>
        </p:spPr>
        <p:txBody>
          <a:bodyPr>
            <a:normAutofit fontScale="92500" lnSpcReduction="20000"/>
          </a:bodyPr>
          <a:lstStyle/>
          <a:p>
            <a:pPr eaLnBrk="1" hangingPunct="1"/>
            <a:r>
              <a:rPr lang="en-US" altLang="en-US" sz="1800" dirty="0"/>
              <a:t>Example 1: Write the recurrence relation for the following method:</a:t>
            </a:r>
            <a:endParaRPr lang="en-US" altLang="en-US" sz="1800" b="1"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r>
              <a:rPr lang="en-US" altLang="en-US" sz="1800" dirty="0"/>
              <a:t>The base case is reached when n == 1. The method performs one comparison and one return statement. Therefore, T(1), is some constant </a:t>
            </a:r>
            <a:r>
              <a:rPr lang="en-US" altLang="en-US" sz="1800" b="1" dirty="0"/>
              <a:t>c</a:t>
            </a:r>
            <a:r>
              <a:rPr lang="en-US" altLang="en-US" sz="1800" dirty="0"/>
              <a:t>.</a:t>
            </a:r>
          </a:p>
          <a:p>
            <a:pPr eaLnBrk="1" hangingPunct="1"/>
            <a:endParaRPr lang="en-US" altLang="en-US" sz="1800" dirty="0"/>
          </a:p>
          <a:p>
            <a:pPr eaLnBrk="1" hangingPunct="1"/>
            <a:r>
              <a:rPr lang="en-US" altLang="en-US" sz="1800" dirty="0"/>
              <a:t>When </a:t>
            </a:r>
            <a:r>
              <a:rPr lang="en-US" altLang="en-US" sz="1800" b="1" dirty="0"/>
              <a:t>n &gt; 1</a:t>
            </a:r>
            <a:r>
              <a:rPr lang="en-US" altLang="en-US" sz="1800" dirty="0"/>
              <a:t>, the method performs </a:t>
            </a:r>
            <a:r>
              <a:rPr lang="en-US" altLang="en-US" sz="1800" b="1" dirty="0"/>
              <a:t>TWO</a:t>
            </a:r>
            <a:r>
              <a:rPr lang="en-US" altLang="en-US" sz="1800" dirty="0"/>
              <a:t> recursive calls, each with the parameter n</a:t>
            </a:r>
            <a:r>
              <a:rPr lang="en-US" altLang="en-US" sz="1800" b="1" dirty="0"/>
              <a:t> / 2, </a:t>
            </a:r>
            <a:r>
              <a:rPr lang="en-US" altLang="en-US" sz="1800" dirty="0"/>
              <a:t> and some constant # of basic operations.</a:t>
            </a:r>
          </a:p>
          <a:p>
            <a:pPr eaLnBrk="1" hangingPunct="1"/>
            <a:endParaRPr lang="en-US" altLang="en-US" sz="1800" dirty="0"/>
          </a:p>
          <a:p>
            <a:pPr eaLnBrk="1" hangingPunct="1"/>
            <a:r>
              <a:rPr lang="en-US" altLang="en-US" sz="1800" dirty="0"/>
              <a:t>Hence, the recurrence relation is:</a:t>
            </a:r>
          </a:p>
          <a:p>
            <a:pPr eaLnBrk="1" hangingPunct="1">
              <a:buFontTx/>
              <a:buNone/>
            </a:pPr>
            <a:r>
              <a:rPr lang="en-US" altLang="en-US" sz="1800" dirty="0"/>
              <a:t>                       </a:t>
            </a:r>
            <a:r>
              <a:rPr lang="en-US" altLang="en-US" sz="1800" dirty="0">
                <a:solidFill>
                  <a:srgbClr val="0000FF"/>
                </a:solidFill>
              </a:rPr>
              <a:t>T(1) =  c                            for some constant c</a:t>
            </a:r>
          </a:p>
          <a:p>
            <a:pPr eaLnBrk="1" hangingPunct="1">
              <a:buFontTx/>
              <a:buNone/>
            </a:pPr>
            <a:r>
              <a:rPr lang="en-US" altLang="en-US" sz="1800" dirty="0">
                <a:solidFill>
                  <a:srgbClr val="0000FF"/>
                </a:solidFill>
              </a:rPr>
              <a:t>                       T(n) =  b + 2T(n / 2)            for some constant b</a:t>
            </a:r>
          </a:p>
          <a:p>
            <a:pPr eaLnBrk="1" hangingPunct="1">
              <a:buFontTx/>
              <a:buNone/>
            </a:pPr>
            <a:r>
              <a:rPr lang="en-US" altLang="en-US" sz="1800" dirty="0"/>
              <a:t>                      </a:t>
            </a:r>
          </a:p>
        </p:txBody>
      </p:sp>
      <p:sp>
        <p:nvSpPr>
          <p:cNvPr id="9220" name="Rectangle 5">
            <a:extLst>
              <a:ext uri="{FF2B5EF4-FFF2-40B4-BE49-F238E27FC236}">
                <a16:creationId xmlns:a16="http://schemas.microsoft.com/office/drawing/2014/main" id="{8F90D0FB-978C-C4F8-4CCE-BE916C51AC0B}"/>
              </a:ext>
            </a:extLst>
          </p:cNvPr>
          <p:cNvSpPr>
            <a:spLocks noChangeArrowheads="1"/>
          </p:cNvSpPr>
          <p:nvPr/>
        </p:nvSpPr>
        <p:spPr bwMode="auto">
          <a:xfrm>
            <a:off x="1703388" y="908051"/>
            <a:ext cx="9269412" cy="19208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public int g(int n) { </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if (n == 1)</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2;</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3 * g(n / 2) + g( n / 2) + 5;</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183"/>
          </a:xfrm>
        </p:spPr>
        <p:txBody>
          <a:bodyPr>
            <a:normAutofit fontScale="90000"/>
          </a:bodyPr>
          <a:lstStyle/>
          <a:p>
            <a:r>
              <a:rPr lang="en-US" b="1" dirty="0"/>
              <a:t>Different types of recurrence relations</a:t>
            </a:r>
            <a:br>
              <a:rPr lang="en-US" b="1" dirty="0"/>
            </a:br>
            <a:endParaRPr lang="en-US" dirty="0"/>
          </a:p>
        </p:txBody>
      </p:sp>
      <p:sp>
        <p:nvSpPr>
          <p:cNvPr id="3" name="Content Placeholder 2"/>
          <p:cNvSpPr>
            <a:spLocks noGrp="1"/>
          </p:cNvSpPr>
          <p:nvPr>
            <p:ph idx="1"/>
          </p:nvPr>
        </p:nvSpPr>
        <p:spPr>
          <a:xfrm>
            <a:off x="677333" y="1292087"/>
            <a:ext cx="10603579" cy="4749275"/>
          </a:xfrm>
        </p:spPr>
        <p:txBody>
          <a:bodyPr/>
          <a:lstStyle/>
          <a:p>
            <a:pPr fontAlgn="base"/>
            <a:r>
              <a:rPr lang="en-US" b="1" u="sng" dirty="0"/>
              <a:t>Type 1: Divide and Conquer Recurrence Relations:</a:t>
            </a:r>
            <a:endParaRPr lang="en-US" b="1" dirty="0"/>
          </a:p>
          <a:p>
            <a:pPr fontAlgn="base"/>
            <a:r>
              <a:rPr lang="en-US" dirty="0"/>
              <a:t>Following are some of the examples of recurrence relations based on divide and conquer.</a:t>
            </a:r>
          </a:p>
          <a:p>
            <a:pPr fontAlgn="base"/>
            <a:r>
              <a:rPr lang="en-US" b="1" dirty="0"/>
              <a:t>T(n) </a:t>
            </a:r>
            <a:r>
              <a:rPr lang="en-US" dirty="0"/>
              <a:t>= 2T(n/2) + </a:t>
            </a:r>
            <a:r>
              <a:rPr lang="en-US" dirty="0" err="1"/>
              <a:t>cn</a:t>
            </a:r>
            <a:br>
              <a:rPr lang="en-US" dirty="0"/>
            </a:br>
            <a:r>
              <a:rPr lang="en-US" b="1" dirty="0"/>
              <a:t>T(n) </a:t>
            </a:r>
            <a:r>
              <a:rPr lang="en-US" dirty="0"/>
              <a:t>= 2T(n/2) + √n</a:t>
            </a:r>
          </a:p>
          <a:p>
            <a:pPr fontAlgn="base"/>
            <a:r>
              <a:rPr lang="en-US" dirty="0"/>
              <a:t>These types of recurrence relations can be easily solved using </a:t>
            </a:r>
            <a:r>
              <a:rPr lang="en-US" b="1" u="sng" dirty="0">
                <a:hlinkClick r:id="rId2"/>
              </a:rPr>
              <a:t>Master Method</a:t>
            </a:r>
            <a:endParaRPr lang="en-US" b="1" u="sng" dirty="0"/>
          </a:p>
          <a:p>
            <a:pPr fontAlgn="base"/>
            <a:endParaRPr lang="en-US" b="1" u="sng" dirty="0"/>
          </a:p>
          <a:p>
            <a:pPr fontAlgn="base"/>
            <a:r>
              <a:rPr lang="en-US" dirty="0"/>
              <a:t>For recurrence relation </a:t>
            </a:r>
            <a:r>
              <a:rPr lang="en-US" b="1" dirty="0"/>
              <a:t>T(n) = 2T(n/2) + </a:t>
            </a:r>
            <a:r>
              <a:rPr lang="en-US" b="1" dirty="0" err="1"/>
              <a:t>cn</a:t>
            </a:r>
            <a:r>
              <a:rPr lang="en-US" dirty="0"/>
              <a:t>, the values of </a:t>
            </a:r>
            <a:r>
              <a:rPr lang="en-US" b="1" dirty="0"/>
              <a:t>a = 2, b = 2 and k =1</a:t>
            </a:r>
            <a:r>
              <a:rPr lang="en-US" dirty="0"/>
              <a:t>. Here </a:t>
            </a:r>
            <a:r>
              <a:rPr lang="en-US" dirty="0" err="1"/>
              <a:t>l</a:t>
            </a:r>
            <a:r>
              <a:rPr lang="en-US" b="1" dirty="0" err="1"/>
              <a:t>ogb</a:t>
            </a:r>
            <a:r>
              <a:rPr lang="en-US" b="1" dirty="0"/>
              <a:t>(a) = log2(2) = 1 = k</a:t>
            </a:r>
            <a:r>
              <a:rPr lang="en-US" dirty="0"/>
              <a:t>. Therefore, the complexity will be </a:t>
            </a:r>
            <a:r>
              <a:rPr lang="en-US" b="1" dirty="0"/>
              <a:t>Θ(nlog2(n))</a:t>
            </a:r>
            <a:r>
              <a:rPr lang="en-US" dirty="0"/>
              <a:t>. Similarly for recurrence relation </a:t>
            </a:r>
            <a:r>
              <a:rPr lang="en-US" b="1" dirty="0"/>
              <a:t>T(n) = 2T(n/2) + √n</a:t>
            </a:r>
            <a:r>
              <a:rPr lang="en-US" dirty="0"/>
              <a:t>, the values of </a:t>
            </a:r>
            <a:r>
              <a:rPr lang="en-US" b="1" dirty="0"/>
              <a:t>a = 2, b = 2 and k =1/2</a:t>
            </a:r>
            <a:r>
              <a:rPr lang="en-US" dirty="0"/>
              <a:t>. Here </a:t>
            </a:r>
            <a:r>
              <a:rPr lang="en-US" b="1" dirty="0" err="1"/>
              <a:t>logb</a:t>
            </a:r>
            <a:r>
              <a:rPr lang="en-US" b="1" dirty="0"/>
              <a:t>(a) = log2(2) = 1 &gt; k</a:t>
            </a:r>
            <a:r>
              <a:rPr lang="en-US" dirty="0"/>
              <a:t>. Therefore, the complexity will be</a:t>
            </a:r>
            <a:r>
              <a:rPr lang="en-US" b="1" dirty="0"/>
              <a:t> Θ(n)</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5287"/>
          </a:xfrm>
        </p:spPr>
        <p:txBody>
          <a:bodyPr>
            <a:normAutofit fontScale="90000"/>
          </a:bodyPr>
          <a:lstStyle/>
          <a:p>
            <a:r>
              <a:rPr lang="en-US" dirty="0"/>
              <a:t>  </a:t>
            </a:r>
          </a:p>
        </p:txBody>
      </p:sp>
      <p:sp>
        <p:nvSpPr>
          <p:cNvPr id="3" name="Content Placeholder 2"/>
          <p:cNvSpPr>
            <a:spLocks noGrp="1"/>
          </p:cNvSpPr>
          <p:nvPr>
            <p:ph idx="1"/>
          </p:nvPr>
        </p:nvSpPr>
        <p:spPr>
          <a:xfrm>
            <a:off x="677334" y="894523"/>
            <a:ext cx="8596668" cy="5146840"/>
          </a:xfrm>
        </p:spPr>
        <p:txBody>
          <a:bodyPr>
            <a:normAutofit/>
          </a:bodyPr>
          <a:lstStyle/>
          <a:p>
            <a:pPr fontAlgn="base"/>
            <a:r>
              <a:rPr lang="en-US" b="1" u="sng" dirty="0"/>
              <a:t>Type 2: Linear Recurrence Relations:</a:t>
            </a:r>
            <a:endParaRPr lang="en-US" b="1" dirty="0"/>
          </a:p>
          <a:p>
            <a:pPr fontAlgn="base"/>
            <a:r>
              <a:rPr lang="en-US" dirty="0"/>
              <a:t>Following are some of the examples of recurrence relations based on linear recurrence relation.</a:t>
            </a:r>
          </a:p>
          <a:p>
            <a:pPr fontAlgn="base"/>
            <a:r>
              <a:rPr lang="en-US" b="1" dirty="0"/>
              <a:t>T(n)</a:t>
            </a:r>
            <a:r>
              <a:rPr lang="en-US" dirty="0"/>
              <a:t> = T(n-1) + n for n&gt;0 and T(0) = 1</a:t>
            </a:r>
            <a:br>
              <a:rPr lang="en-US" dirty="0"/>
            </a:br>
            <a:endParaRPr lang="en-US" dirty="0"/>
          </a:p>
          <a:p>
            <a:pPr fontAlgn="base"/>
            <a:r>
              <a:rPr lang="en-US" dirty="0"/>
              <a:t>These types of recurrence relations can be easily solved using </a:t>
            </a:r>
            <a:r>
              <a:rPr lang="en-US" u="sng" dirty="0">
                <a:hlinkClick r:id="rId2"/>
              </a:rPr>
              <a:t>substitution method</a:t>
            </a:r>
            <a:endParaRPr lang="en-US" dirty="0"/>
          </a:p>
          <a:p>
            <a:pPr fontAlgn="base"/>
            <a:r>
              <a:rPr lang="en-US" dirty="0"/>
              <a:t>For example,</a:t>
            </a:r>
          </a:p>
          <a:p>
            <a:pPr fontAlgn="base"/>
            <a:r>
              <a:rPr lang="en-US" b="1" dirty="0"/>
              <a:t>T(n)</a:t>
            </a:r>
            <a:r>
              <a:rPr lang="en-US" dirty="0"/>
              <a:t> = T(n-1) + n</a:t>
            </a:r>
            <a:br>
              <a:rPr lang="en-US" dirty="0"/>
            </a:br>
            <a:r>
              <a:rPr lang="en-US" dirty="0"/>
              <a:t>= T(n-2) + (n-1) + n</a:t>
            </a:r>
            <a:br>
              <a:rPr lang="en-US" dirty="0"/>
            </a:br>
            <a:r>
              <a:rPr lang="en-US" dirty="0"/>
              <a:t>= T(n-k) + (n-(k-1))….. (n-1) + n</a:t>
            </a:r>
            <a:br>
              <a:rPr lang="en-US" dirty="0"/>
            </a:br>
            <a:endParaRPr lang="en-US" dirty="0"/>
          </a:p>
          <a:p>
            <a:pPr fontAlgn="base"/>
            <a:r>
              <a:rPr lang="en-US" dirty="0"/>
              <a:t>Substituting k = n, we get</a:t>
            </a:r>
          </a:p>
          <a:p>
            <a:pPr fontAlgn="base"/>
            <a:r>
              <a:rPr lang="en-US" b="1" dirty="0"/>
              <a:t>T(n) </a:t>
            </a:r>
            <a:r>
              <a:rPr lang="en-US" dirty="0"/>
              <a:t>= T(0) + 1 + 2+….. +n = n(n+1)/2 = O(n^2)</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3887"/>
          </a:xfrm>
        </p:spPr>
        <p:txBody>
          <a:bodyPr>
            <a:normAutofit fontScale="90000"/>
          </a:bodyPr>
          <a:lstStyle/>
          <a:p>
            <a:r>
              <a:rPr lang="en-US" dirty="0"/>
              <a:t>  </a:t>
            </a:r>
          </a:p>
        </p:txBody>
      </p:sp>
      <p:sp>
        <p:nvSpPr>
          <p:cNvPr id="3" name="Content Placeholder 2"/>
          <p:cNvSpPr>
            <a:spLocks noGrp="1"/>
          </p:cNvSpPr>
          <p:nvPr>
            <p:ph idx="1"/>
          </p:nvPr>
        </p:nvSpPr>
        <p:spPr>
          <a:xfrm>
            <a:off x="677334" y="487017"/>
            <a:ext cx="8596668" cy="5554345"/>
          </a:xfrm>
        </p:spPr>
        <p:txBody>
          <a:bodyPr/>
          <a:lstStyle/>
          <a:p>
            <a:pPr fontAlgn="base"/>
            <a:r>
              <a:rPr lang="en-US" b="1" u="sng" dirty="0"/>
              <a:t>Type 3: Value Substitution Before Solving:</a:t>
            </a:r>
            <a:endParaRPr lang="en-US" b="1" dirty="0"/>
          </a:p>
          <a:p>
            <a:pPr fontAlgn="base"/>
            <a:r>
              <a:rPr lang="en-US" dirty="0"/>
              <a:t>Sometimes, recurrence relations can’t be directly solved using techniques like substitution, recurrence tree or master method. Therefore, we need to convert the recurrence relation into appropriate form before solving. For example,</a:t>
            </a:r>
          </a:p>
          <a:p>
            <a:pPr fontAlgn="base"/>
            <a:r>
              <a:rPr lang="en-US" b="1" dirty="0"/>
              <a:t>T(n) </a:t>
            </a:r>
            <a:r>
              <a:rPr lang="en-US" dirty="0"/>
              <a:t>= T(√n) + 1</a:t>
            </a:r>
            <a:br>
              <a:rPr lang="en-US" dirty="0"/>
            </a:br>
            <a:endParaRPr lang="en-US" dirty="0"/>
          </a:p>
          <a:p>
            <a:pPr fontAlgn="base"/>
            <a:r>
              <a:rPr lang="en-US" dirty="0"/>
              <a:t>To solve this type of recurrence, substitute n = 2^m as:</a:t>
            </a:r>
          </a:p>
          <a:p>
            <a:pPr fontAlgn="base"/>
            <a:r>
              <a:rPr lang="en-US" b="1" dirty="0"/>
              <a:t>T(2^m) </a:t>
            </a:r>
            <a:r>
              <a:rPr lang="en-US" dirty="0"/>
              <a:t>= T(2^m /2) + 1</a:t>
            </a:r>
            <a:br>
              <a:rPr lang="en-US" dirty="0"/>
            </a:br>
            <a:r>
              <a:rPr lang="en-US" dirty="0"/>
              <a:t>Let T(2^m) = S(m),</a:t>
            </a:r>
            <a:br>
              <a:rPr lang="en-US" dirty="0"/>
            </a:br>
            <a:r>
              <a:rPr lang="en-US" dirty="0"/>
              <a:t>S(m) = S(m/2) + 1</a:t>
            </a:r>
            <a:br>
              <a:rPr lang="en-US" dirty="0"/>
            </a:br>
            <a:endParaRPr lang="en-US" dirty="0"/>
          </a:p>
          <a:p>
            <a:pPr fontAlgn="base"/>
            <a:r>
              <a:rPr lang="en-US" dirty="0"/>
              <a:t>Solving by master method, we get</a:t>
            </a:r>
          </a:p>
          <a:p>
            <a:pPr fontAlgn="base"/>
            <a:r>
              <a:rPr lang="en-US" b="1" dirty="0"/>
              <a:t>S(m) </a:t>
            </a:r>
            <a:r>
              <a:rPr lang="en-US" dirty="0"/>
              <a:t>= Θ(</a:t>
            </a:r>
            <a:r>
              <a:rPr lang="en-US" dirty="0" err="1"/>
              <a:t>logm</a:t>
            </a:r>
            <a:r>
              <a:rPr lang="en-US" dirty="0"/>
              <a:t>)</a:t>
            </a:r>
            <a:br>
              <a:rPr lang="en-US" dirty="0"/>
            </a:br>
            <a:r>
              <a:rPr lang="en-US" dirty="0"/>
              <a:t>As n = 2^m or m = log2(n),</a:t>
            </a:r>
            <a:br>
              <a:rPr lang="en-US" dirty="0"/>
            </a:br>
            <a:r>
              <a:rPr lang="en-US" b="1" dirty="0"/>
              <a:t>T(n)</a:t>
            </a:r>
            <a:r>
              <a:rPr lang="en-US" dirty="0"/>
              <a:t> = T(2^m) = S(m) = Θ(</a:t>
            </a:r>
            <a:r>
              <a:rPr lang="en-US" dirty="0" err="1"/>
              <a:t>logm</a:t>
            </a:r>
            <a:r>
              <a:rPr lang="en-US" dirty="0"/>
              <a:t>) = Θ(</a:t>
            </a:r>
            <a:r>
              <a:rPr lang="en-US" dirty="0" err="1"/>
              <a:t>loglogn</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Telescoping in DAA</a:t>
            </a:r>
          </a:p>
        </p:txBody>
      </p:sp>
      <p:sp>
        <p:nvSpPr>
          <p:cNvPr id="3" name="Content Placeholder 2"/>
          <p:cNvSpPr>
            <a:spLocks noGrp="1"/>
          </p:cNvSpPr>
          <p:nvPr>
            <p:ph idx="1"/>
          </p:nvPr>
        </p:nvSpPr>
        <p:spPr>
          <a:xfrm>
            <a:off x="677334" y="2160589"/>
            <a:ext cx="10046988" cy="3880773"/>
          </a:xfrm>
        </p:spPr>
        <p:txBody>
          <a:bodyPr/>
          <a:lstStyle/>
          <a:p>
            <a:r>
              <a:rPr lang="en-US" dirty="0"/>
              <a:t>Telescoping is a technique used in the analysis of algorithms to simplify the computation of sums and integrals. It is particularly useful when the summands or integrands have a recursive structure. </a:t>
            </a:r>
            <a:r>
              <a:rPr lang="en-US" dirty="0">
                <a:hlinkClick r:id="rId2"/>
              </a:rPr>
              <a:t>Creative telescoping is a powerful computer algebra paradigm for dealing with definite integrals and sums with parameters</a:t>
            </a:r>
            <a:r>
              <a:rPr lang="en-US" dirty="0"/>
              <a:t>.</a:t>
            </a:r>
          </a:p>
          <a:p>
            <a:endParaRPr lang="en-US" dirty="0"/>
          </a:p>
          <a:p>
            <a:pPr algn="just"/>
            <a:r>
              <a:rPr lang="en-US" dirty="0"/>
              <a:t>The complexity of telescoping is a topic in mathematics that deals with the computational complexity of the creative telescoping method for definite integration of special functions. </a:t>
            </a:r>
            <a:r>
              <a:rPr lang="en-US" dirty="0">
                <a:hlinkClick r:id="rId3"/>
              </a:rPr>
              <a:t>The goal is to obtain fast algorithms and implementations for definite integration of general special functions, in a complexity-driven perspective.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0F008BD-4ED1-3DC0-7410-A6204AC9DE59}"/>
              </a:ext>
            </a:extLst>
          </p:cNvPr>
          <p:cNvSpPr>
            <a:spLocks noGrp="1" noChangeArrowheads="1"/>
          </p:cNvSpPr>
          <p:nvPr>
            <p:ph type="title"/>
          </p:nvPr>
        </p:nvSpPr>
        <p:spPr>
          <a:xfrm>
            <a:off x="1774825" y="1"/>
            <a:ext cx="8686800" cy="417513"/>
          </a:xfrm>
        </p:spPr>
        <p:txBody>
          <a:bodyPr>
            <a:normAutofit fontScale="90000"/>
          </a:bodyPr>
          <a:lstStyle/>
          <a:p>
            <a:pPr eaLnBrk="1" hangingPunct="1"/>
            <a:r>
              <a:rPr lang="en-US" altLang="en-US"/>
              <a:t>Master Theorem (Master Method) </a:t>
            </a:r>
          </a:p>
        </p:txBody>
      </p:sp>
      <p:sp>
        <p:nvSpPr>
          <p:cNvPr id="37891" name="Rectangle 3">
            <a:extLst>
              <a:ext uri="{FF2B5EF4-FFF2-40B4-BE49-F238E27FC236}">
                <a16:creationId xmlns:a16="http://schemas.microsoft.com/office/drawing/2014/main" id="{7587320B-E444-BDA4-D556-376CC39D91D2}"/>
              </a:ext>
            </a:extLst>
          </p:cNvPr>
          <p:cNvSpPr>
            <a:spLocks noGrp="1" noChangeArrowheads="1"/>
          </p:cNvSpPr>
          <p:nvPr>
            <p:ph idx="1"/>
          </p:nvPr>
        </p:nvSpPr>
        <p:spPr>
          <a:xfrm>
            <a:off x="1703389" y="476250"/>
            <a:ext cx="8785225" cy="5976938"/>
          </a:xfrm>
        </p:spPr>
        <p:txBody>
          <a:bodyPr/>
          <a:lstStyle/>
          <a:p>
            <a:pPr marL="381000" indent="-381000"/>
            <a:r>
              <a:rPr lang="en-US" altLang="en-US" sz="1600" dirty="0">
                <a:latin typeface="Times New Roman" panose="02020603050405020304" pitchFamily="18" charset="0"/>
                <a:cs typeface="Times New Roman" panose="02020603050405020304" pitchFamily="18" charset="0"/>
              </a:rPr>
              <a:t>The master method provides </a:t>
            </a:r>
            <a:r>
              <a:rPr lang="en-US" altLang="en-US" sz="1600" i="1" dirty="0">
                <a:latin typeface="Times New Roman" panose="02020603050405020304" pitchFamily="18" charset="0"/>
                <a:cs typeface="Times New Roman" panose="02020603050405020304" pitchFamily="18" charset="0"/>
              </a:rPr>
              <a:t>an estimate of the growth rate </a:t>
            </a:r>
            <a:r>
              <a:rPr lang="en-US" altLang="en-US" sz="1600" dirty="0">
                <a:latin typeface="Times New Roman" panose="02020603050405020304" pitchFamily="18" charset="0"/>
                <a:cs typeface="Times New Roman" panose="02020603050405020304" pitchFamily="18" charset="0"/>
              </a:rPr>
              <a:t>of the solution for recurrences of the form:</a:t>
            </a:r>
          </a:p>
          <a:p>
            <a:pPr marL="381000" indent="-381000"/>
            <a:endParaRPr lang="en-US" altLang="en-US" sz="1600" b="1" dirty="0">
              <a:solidFill>
                <a:srgbClr val="0000FF"/>
              </a:solidFill>
              <a:latin typeface="Times New Roman" panose="02020603050405020304" pitchFamily="18" charset="0"/>
              <a:cs typeface="Times New Roman" panose="02020603050405020304" pitchFamily="18" charset="0"/>
            </a:endParaRPr>
          </a:p>
          <a:p>
            <a:pPr marL="381000" indent="-381000">
              <a:buNone/>
            </a:pPr>
            <a:endParaRPr lang="en-US" altLang="en-US" sz="1600" dirty="0">
              <a:latin typeface="Times New Roman" panose="02020603050405020304" pitchFamily="18" charset="0"/>
              <a:cs typeface="Times New Roman" panose="02020603050405020304" pitchFamily="18" charset="0"/>
            </a:endParaRPr>
          </a:p>
          <a:p>
            <a:pPr marL="381000" indent="-381000">
              <a:buNone/>
            </a:pPr>
            <a:r>
              <a:rPr lang="en-US" altLang="en-US" sz="1600" dirty="0">
                <a:latin typeface="Times New Roman" panose="02020603050405020304" pitchFamily="18" charset="0"/>
                <a:cs typeface="Times New Roman" panose="02020603050405020304" pitchFamily="18" charset="0"/>
              </a:rPr>
              <a:t>        where </a:t>
            </a:r>
            <a:r>
              <a:rPr lang="en-US" altLang="en-US" sz="1600" dirty="0">
                <a:solidFill>
                  <a:srgbClr val="0000FF"/>
                </a:solidFill>
                <a:latin typeface="Times New Roman" panose="02020603050405020304" pitchFamily="18" charset="0"/>
                <a:cs typeface="Times New Roman" panose="02020603050405020304" pitchFamily="18" charset="0"/>
              </a:rPr>
              <a:t>a  </a:t>
            </a:r>
            <a:r>
              <a:rPr lang="en-US" altLang="en-US" sz="1600" dirty="0">
                <a:solidFill>
                  <a:srgbClr val="0000FF"/>
                </a:solidFill>
                <a:latin typeface="Times New Roman" panose="02020603050405020304" pitchFamily="18" charset="0"/>
              </a:rPr>
              <a:t>≥</a:t>
            </a:r>
            <a:r>
              <a:rPr lang="en-US" altLang="en-US" sz="1600" dirty="0">
                <a:solidFill>
                  <a:srgbClr val="0000FF"/>
                </a:solidFill>
                <a:latin typeface="Times New Roman" panose="02020603050405020304" pitchFamily="18" charset="0"/>
                <a:cs typeface="Times New Roman" panose="02020603050405020304" pitchFamily="18" charset="0"/>
              </a:rPr>
              <a:t>  1</a:t>
            </a: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0000FF"/>
                </a:solidFill>
                <a:latin typeface="Times New Roman" panose="02020603050405020304" pitchFamily="18" charset="0"/>
                <a:cs typeface="Times New Roman" panose="02020603050405020304" pitchFamily="18" charset="0"/>
              </a:rPr>
              <a:t>b &gt; 1</a:t>
            </a:r>
            <a:r>
              <a:rPr lang="en-US" altLang="en-US" sz="1600" dirty="0">
                <a:latin typeface="Times New Roman" panose="02020603050405020304" pitchFamily="18" charset="0"/>
                <a:cs typeface="Times New Roman" panose="02020603050405020304" pitchFamily="18" charset="0"/>
              </a:rPr>
              <a:t> and the overhead function </a:t>
            </a:r>
            <a:r>
              <a:rPr lang="en-US" altLang="en-US" sz="1600" dirty="0">
                <a:solidFill>
                  <a:srgbClr val="0000FF"/>
                </a:solidFill>
                <a:latin typeface="Times New Roman" panose="02020603050405020304" pitchFamily="18" charset="0"/>
                <a:cs typeface="Times New Roman" panose="02020603050405020304" pitchFamily="18" charset="0"/>
              </a:rPr>
              <a:t>f(n) &gt; 0</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It is used for calculation of time complexity. Only specific recurrence relations can be solved using master theorem.</a:t>
            </a:r>
          </a:p>
          <a:p>
            <a:pPr marL="381000" indent="-381000">
              <a:buNone/>
            </a:pPr>
            <a:endParaRPr lang="en-US" altLang="en-US" sz="1600" dirty="0">
              <a:solidFill>
                <a:srgbClr val="0000FF"/>
              </a:solidFill>
              <a:latin typeface="Times New Roman" panose="02020603050405020304" pitchFamily="18" charset="0"/>
              <a:cs typeface="Times New Roman" panose="02020603050405020304" pitchFamily="18" charset="0"/>
            </a:endParaRPr>
          </a:p>
          <a:p>
            <a:pPr marL="381000" indent="-381000"/>
            <a:r>
              <a:rPr lang="en-US" altLang="en-US" sz="1600" dirty="0">
                <a:latin typeface="Times New Roman" panose="02020603050405020304" pitchFamily="18" charset="0"/>
                <a:cs typeface="Times New Roman" panose="02020603050405020304" pitchFamily="18" charset="0"/>
              </a:rPr>
              <a:t>If </a:t>
            </a:r>
            <a:r>
              <a:rPr lang="en-US" altLang="en-US" sz="1600" b="1" i="1" dirty="0">
                <a:solidFill>
                  <a:srgbClr val="0000FF"/>
                </a:solidFill>
                <a:latin typeface="Times New Roman" panose="02020603050405020304" pitchFamily="18" charset="0"/>
                <a:cs typeface="Times New Roman" panose="02020603050405020304" pitchFamily="18" charset="0"/>
              </a:rPr>
              <a:t>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interpreted as the number of steps needed to execute an algorithm for an input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this recurrence corresponds to a </a:t>
            </a:r>
            <a:r>
              <a:rPr lang="en-US" altLang="en-US" sz="1600" i="1" dirty="0">
                <a:latin typeface="Times New Roman" panose="02020603050405020304" pitchFamily="18" charset="0"/>
                <a:cs typeface="Times New Roman" panose="02020603050405020304" pitchFamily="18" charset="0"/>
              </a:rPr>
              <a:t>“divide and conquer” </a:t>
            </a:r>
            <a:r>
              <a:rPr lang="en-US" altLang="en-US" sz="1600" dirty="0">
                <a:latin typeface="Times New Roman" panose="02020603050405020304" pitchFamily="18" charset="0"/>
                <a:cs typeface="Times New Roman" panose="02020603050405020304" pitchFamily="18" charset="0"/>
              </a:rPr>
              <a:t>algorithm, in which a problem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divided into </a:t>
            </a:r>
            <a:r>
              <a:rPr lang="en-US" altLang="en-US" sz="1600" b="1" i="1" dirty="0">
                <a:solidFill>
                  <a:srgbClr val="0000FF"/>
                </a:solidFill>
                <a:latin typeface="Times New Roman" panose="02020603050405020304" pitchFamily="18" charset="0"/>
                <a:cs typeface="Times New Roman" panose="02020603050405020304" pitchFamily="18" charset="0"/>
              </a:rPr>
              <a:t>a</a:t>
            </a:r>
            <a:r>
              <a:rPr lang="en-US" altLang="en-US" sz="1600" i="1" dirty="0">
                <a:solidFill>
                  <a:srgbClr val="0000FF"/>
                </a:solidFill>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 sub-</a:t>
            </a:r>
            <a:r>
              <a:rPr lang="en-US" altLang="en-US" sz="1600" dirty="0">
                <a:latin typeface="Times New Roman" panose="02020603050405020304" pitchFamily="18" charset="0"/>
                <a:cs typeface="Times New Roman" panose="02020603050405020304" pitchFamily="18" charset="0"/>
              </a:rPr>
              <a:t>problems of size </a:t>
            </a:r>
            <a:r>
              <a:rPr lang="en-US" altLang="en-US" sz="1600" b="1" i="1" dirty="0">
                <a:solidFill>
                  <a:srgbClr val="0000FF"/>
                </a:solidFill>
                <a:latin typeface="Times New Roman" panose="02020603050405020304" pitchFamily="18" charset="0"/>
                <a:cs typeface="Times New Roman" panose="02020603050405020304" pitchFamily="18" charset="0"/>
              </a:rPr>
              <a:t>n / b</a:t>
            </a:r>
            <a:r>
              <a:rPr lang="en-US" altLang="en-US" sz="1600" dirty="0">
                <a:latin typeface="Times New Roman" panose="02020603050405020304" pitchFamily="18" charset="0"/>
                <a:cs typeface="Times New Roman" panose="02020603050405020304" pitchFamily="18" charset="0"/>
              </a:rPr>
              <a:t>, where </a:t>
            </a:r>
            <a:r>
              <a:rPr lang="en-US" altLang="en-US" sz="1600" i="1" dirty="0">
                <a:latin typeface="Times New Roman" panose="02020603050405020304" pitchFamily="18" charset="0"/>
                <a:cs typeface="Times New Roman" panose="02020603050405020304" pitchFamily="18" charset="0"/>
              </a:rPr>
              <a:t>a, b </a:t>
            </a:r>
            <a:r>
              <a:rPr lang="en-US" altLang="en-US" sz="1600" dirty="0">
                <a:latin typeface="Times New Roman" panose="02020603050405020304" pitchFamily="18" charset="0"/>
                <a:cs typeface="Times New Roman" panose="02020603050405020304" pitchFamily="18" charset="0"/>
              </a:rPr>
              <a:t>are positive constants:</a:t>
            </a:r>
            <a:endParaRPr lang="fr-FR" altLang="en-US" sz="1600" dirty="0">
              <a:latin typeface="Times New Roman" panose="02020603050405020304" pitchFamily="18" charset="0"/>
              <a:cs typeface="Times New Roman" panose="02020603050405020304" pitchFamily="18" charset="0"/>
            </a:endParaRPr>
          </a:p>
          <a:p>
            <a:pPr marL="381000" indent="-381000">
              <a:buNone/>
            </a:pPr>
            <a:r>
              <a:rPr lang="fr-FR" altLang="en-US" sz="1800" b="1" dirty="0"/>
              <a:t>    </a:t>
            </a:r>
            <a:endParaRPr lang="fr-FR" altLang="en-US" sz="1800" b="1" dirty="0">
              <a:solidFill>
                <a:schemeClr val="accent2"/>
              </a:solidFill>
            </a:endParaRPr>
          </a:p>
          <a:p>
            <a:pPr marL="381000" indent="-381000">
              <a:buNone/>
            </a:pPr>
            <a:r>
              <a:rPr lang="fr-FR" altLang="en-US" sz="1800" b="1" dirty="0"/>
              <a:t>            </a:t>
            </a: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en-US" altLang="en-US" sz="1800" b="1" dirty="0"/>
          </a:p>
        </p:txBody>
      </p:sp>
      <p:pic>
        <p:nvPicPr>
          <p:cNvPr id="37892" name="Picture 7">
            <a:extLst>
              <a:ext uri="{FF2B5EF4-FFF2-40B4-BE49-F238E27FC236}">
                <a16:creationId xmlns:a16="http://schemas.microsoft.com/office/drawing/2014/main" id="{38E1BE9E-9104-9224-EEA0-940C9003F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52" y="4522303"/>
            <a:ext cx="8945218" cy="155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a16="http://schemas.microsoft.com/office/drawing/2014/main" id="{DB56CAC8-FC62-E003-4551-4066E6F4D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836614"/>
            <a:ext cx="24479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ACA6-5B75-AACC-C96C-CC32A085BA9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AF89ABC-B71A-48B7-77B9-8602C904395F}"/>
              </a:ext>
            </a:extLst>
          </p:cNvPr>
          <p:cNvSpPr>
            <a:spLocks noGrp="1"/>
          </p:cNvSpPr>
          <p:nvPr>
            <p:ph type="body" sz="half" idx="1"/>
          </p:nvPr>
        </p:nvSpPr>
        <p:spPr>
          <a:xfrm>
            <a:off x="609599" y="1341439"/>
            <a:ext cx="11092071" cy="4784725"/>
          </a:xfrm>
        </p:spPr>
        <p:txBody>
          <a:bodyPr>
            <a:normAutofit lnSpcReduction="10000"/>
          </a:bodyPr>
          <a:lstStyle/>
          <a:p>
            <a:r>
              <a:rPr lang="en-US" altLang="en-US" sz="2000" dirty="0">
                <a:solidFill>
                  <a:srgbClr val="0000FF"/>
                </a:solidFill>
              </a:rPr>
              <a:t>Example1</a:t>
            </a:r>
            <a:r>
              <a:rPr lang="en-US" altLang="en-US" sz="2000" dirty="0"/>
              <a:t>: Find the big-Oh running time of the following recurrence. Use the Master</a:t>
            </a:r>
          </a:p>
          <a:p>
            <a:pPr eaLnBrk="1" hangingPunct="1">
              <a:buFontTx/>
              <a:buNone/>
            </a:pPr>
            <a:r>
              <a:rPr lang="en-US" altLang="en-US" sz="2000" dirty="0"/>
              <a:t>Theorem:</a:t>
            </a:r>
          </a:p>
          <a:p>
            <a:pPr eaLnBrk="1" hangingPunct="1">
              <a:buFontTx/>
              <a:buNone/>
            </a:pPr>
            <a:r>
              <a:rPr lang="en-US" altLang="en-US" sz="2000" dirty="0"/>
              <a:t>                   T(1)  =   1</a:t>
            </a:r>
          </a:p>
          <a:p>
            <a:pPr eaLnBrk="1" hangingPunct="1">
              <a:buFontTx/>
              <a:buNone/>
            </a:pPr>
            <a:r>
              <a:rPr lang="en-US" altLang="en-US" sz="2000" dirty="0"/>
              <a:t>                    T(n)  = 2T(n / 2)  +  n</a:t>
            </a:r>
          </a:p>
          <a:p>
            <a:pPr eaLnBrk="1" hangingPunct="1">
              <a:buFontTx/>
              <a:buNone/>
            </a:pPr>
            <a:r>
              <a:rPr lang="en-US" altLang="en-US" sz="2000" dirty="0"/>
              <a:t>   Solution: a = 2, b = 2,  c = 1  </a:t>
            </a:r>
            <a:r>
              <a:rPr lang="en-US" altLang="en-US" sz="2000" dirty="0">
                <a:sym typeface="Wingdings" panose="05000000000000000000" pitchFamily="2" charset="2"/>
              </a:rPr>
              <a:t>  a = </a:t>
            </a:r>
            <a:r>
              <a:rPr lang="en-US" altLang="en-US" sz="2000" dirty="0" err="1">
                <a:sym typeface="Wingdings" panose="05000000000000000000" pitchFamily="2" charset="2"/>
              </a:rPr>
              <a:t>b</a:t>
            </a:r>
            <a:r>
              <a:rPr lang="en-US" altLang="en-US" sz="2000" baseline="30000" dirty="0" err="1">
                <a:sym typeface="Wingdings" panose="05000000000000000000" pitchFamily="2" charset="2"/>
              </a:rPr>
              <a:t>c</a:t>
            </a:r>
            <a:r>
              <a:rPr lang="en-US" altLang="en-US" sz="2000" dirty="0">
                <a:sym typeface="Wingdings" panose="05000000000000000000" pitchFamily="2" charset="2"/>
              </a:rPr>
              <a:t>   Case 2</a:t>
            </a:r>
            <a:r>
              <a:rPr lang="en-US" altLang="en-US" sz="2000" dirty="0"/>
              <a:t> </a:t>
            </a:r>
          </a:p>
          <a:p>
            <a:pPr eaLnBrk="1" hangingPunct="1">
              <a:buFontTx/>
              <a:buNone/>
            </a:pPr>
            <a:r>
              <a:rPr lang="en-US" altLang="en-US" sz="2400" dirty="0"/>
              <a:t>   Hence   T(n) is O(n log n)</a:t>
            </a:r>
          </a:p>
          <a:p>
            <a:r>
              <a:rPr lang="en-US" altLang="en-US" dirty="0">
                <a:solidFill>
                  <a:srgbClr val="0000FF"/>
                </a:solidFill>
              </a:rPr>
              <a:t>Example2</a:t>
            </a:r>
            <a:r>
              <a:rPr lang="en-US" altLang="en-US" dirty="0"/>
              <a:t>: Find the big-Oh running time of the following recurrence. Use the Master</a:t>
            </a:r>
          </a:p>
          <a:p>
            <a:pPr>
              <a:buNone/>
            </a:pPr>
            <a:r>
              <a:rPr lang="en-US" altLang="en-US" dirty="0"/>
              <a:t>Theorem:</a:t>
            </a:r>
          </a:p>
          <a:p>
            <a:pPr>
              <a:buNone/>
            </a:pPr>
            <a:r>
              <a:rPr lang="en-US" altLang="en-US" dirty="0"/>
              <a:t>                   T(1)  =   1</a:t>
            </a:r>
          </a:p>
          <a:p>
            <a:pPr>
              <a:buNone/>
            </a:pPr>
            <a:r>
              <a:rPr lang="en-US" altLang="en-US" dirty="0"/>
              <a:t>                    T(n)  = 4T(n / 2)  +  kn</a:t>
            </a:r>
            <a:r>
              <a:rPr lang="en-US" altLang="en-US" baseline="30000" dirty="0"/>
              <a:t>3</a:t>
            </a:r>
            <a:r>
              <a:rPr lang="en-US" altLang="en-US" dirty="0"/>
              <a:t> + h                where k ≥ 1 and h </a:t>
            </a:r>
            <a:r>
              <a:rPr lang="en-US" altLang="en-US" dirty="0">
                <a:sym typeface="Symbol" panose="05050102010706020507" pitchFamily="18" charset="2"/>
              </a:rPr>
              <a:t> 1</a:t>
            </a:r>
            <a:endParaRPr lang="en-US" altLang="en-US" baseline="30000" dirty="0">
              <a:sym typeface="Symbol" panose="05050102010706020507" pitchFamily="18" charset="2"/>
            </a:endParaRPr>
          </a:p>
          <a:p>
            <a:pPr>
              <a:buNone/>
            </a:pPr>
            <a:r>
              <a:rPr lang="en-US" altLang="en-US" dirty="0"/>
              <a:t>   Solution: a = 4, b = 2,  c = 3  </a:t>
            </a:r>
            <a:r>
              <a:rPr lang="en-US" altLang="en-US" dirty="0">
                <a:sym typeface="Wingdings" panose="05000000000000000000" pitchFamily="2" charset="2"/>
              </a:rPr>
              <a:t>  a &lt;  </a:t>
            </a:r>
            <a:r>
              <a:rPr lang="en-US" altLang="en-US" dirty="0" err="1">
                <a:sym typeface="Wingdings" panose="05000000000000000000" pitchFamily="2" charset="2"/>
              </a:rPr>
              <a:t>b</a:t>
            </a:r>
            <a:r>
              <a:rPr lang="en-US" altLang="en-US" baseline="30000" dirty="0" err="1">
                <a:sym typeface="Wingdings" panose="05000000000000000000" pitchFamily="2" charset="2"/>
              </a:rPr>
              <a:t>c</a:t>
            </a:r>
            <a:r>
              <a:rPr lang="en-US" altLang="en-US" dirty="0">
                <a:sym typeface="Wingdings" panose="05000000000000000000" pitchFamily="2" charset="2"/>
              </a:rPr>
              <a:t>   Case 3</a:t>
            </a:r>
            <a:r>
              <a:rPr lang="en-US" altLang="en-US" dirty="0"/>
              <a:t> </a:t>
            </a:r>
          </a:p>
          <a:p>
            <a:pPr>
              <a:buNone/>
            </a:pPr>
            <a:r>
              <a:rPr lang="en-US" altLang="en-US" sz="2000" dirty="0"/>
              <a:t>   Hence   T(n) is O(n</a:t>
            </a:r>
            <a:r>
              <a:rPr lang="en-US" altLang="en-US" sz="2000" baseline="30000" dirty="0"/>
              <a:t>3</a:t>
            </a:r>
            <a:r>
              <a:rPr lang="en-US" altLang="en-US" sz="2000" dirty="0"/>
              <a:t>)</a:t>
            </a:r>
            <a:endParaRPr lang="fr-FR" altLang="en-US" b="1" dirty="0"/>
          </a:p>
          <a:p>
            <a:pPr eaLnBrk="1" hangingPunct="1">
              <a:buFontTx/>
              <a:buNone/>
            </a:pPr>
            <a:endParaRPr lang="en-US" dirty="0"/>
          </a:p>
        </p:txBody>
      </p:sp>
    </p:spTree>
    <p:extLst>
      <p:ext uri="{BB962C8B-B14F-4D97-AF65-F5344CB8AC3E}">
        <p14:creationId xmlns:p14="http://schemas.microsoft.com/office/powerpoint/2010/main" val="1480532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9025"/>
            <a:ext cx="10972800" cy="854764"/>
          </a:xfrm>
        </p:spPr>
        <p:txBody>
          <a:bodyPr/>
          <a:lstStyle/>
          <a:p>
            <a:r>
              <a:rPr lang="en-US" dirty="0"/>
              <a:t>MCQ’S for Week 1</a:t>
            </a:r>
          </a:p>
        </p:txBody>
      </p:sp>
      <p:sp>
        <p:nvSpPr>
          <p:cNvPr id="3" name="Text Placeholder 2"/>
          <p:cNvSpPr>
            <a:spLocks noGrp="1"/>
          </p:cNvSpPr>
          <p:nvPr>
            <p:ph type="body" sz="half" idx="1"/>
          </p:nvPr>
        </p:nvSpPr>
        <p:spPr>
          <a:xfrm>
            <a:off x="258417" y="596349"/>
            <a:ext cx="11797748" cy="6490252"/>
          </a:xfrm>
        </p:spPr>
        <p:txBody>
          <a:bodyPr>
            <a:noAutofit/>
          </a:bodyPr>
          <a:lstStyle/>
          <a:p>
            <a:r>
              <a:rPr lang="en-US" sz="1000" b="1" dirty="0"/>
              <a:t>Question 1:  What is the time complexity of the following code snippet?</a:t>
            </a:r>
            <a:endParaRPr lang="en-US" sz="1000" dirty="0"/>
          </a:p>
          <a:p>
            <a:r>
              <a:rPr lang="en-US" sz="1000" dirty="0"/>
              <a:t>for </a:t>
            </a:r>
            <a:r>
              <a:rPr lang="en-US" sz="1000" dirty="0" err="1"/>
              <a:t>i</a:t>
            </a:r>
            <a:r>
              <a:rPr lang="en-US" sz="1000" dirty="0"/>
              <a:t> in range(n): print("Hello, World!")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2: What is the space complexity of the following code snippet?</a:t>
            </a:r>
            <a:endParaRPr lang="en-US" sz="1000" dirty="0"/>
          </a:p>
          <a:p>
            <a:r>
              <a:rPr lang="en-US" sz="1000" dirty="0"/>
              <a:t>def </a:t>
            </a:r>
            <a:r>
              <a:rPr lang="en-US" sz="1000" dirty="0" err="1"/>
              <a:t>find_max</a:t>
            </a:r>
            <a:r>
              <a:rPr lang="en-US" sz="1000" dirty="0"/>
              <a:t>(</a:t>
            </a:r>
            <a:r>
              <a:rPr lang="en-US" sz="1000" dirty="0" err="1"/>
              <a:t>arr</a:t>
            </a:r>
            <a:r>
              <a:rPr lang="en-US" sz="1000" dirty="0"/>
              <a:t>): </a:t>
            </a:r>
            <a:r>
              <a:rPr lang="en-US" sz="1000" dirty="0" err="1"/>
              <a:t>max_value</a:t>
            </a:r>
            <a:r>
              <a:rPr lang="en-US" sz="1000" dirty="0"/>
              <a:t> = </a:t>
            </a:r>
            <a:r>
              <a:rPr lang="en-US" sz="1000" dirty="0" err="1"/>
              <a:t>arr</a:t>
            </a:r>
            <a:r>
              <a:rPr lang="en-US" sz="1000" dirty="0"/>
              <a:t>[0] for element in </a:t>
            </a:r>
            <a:r>
              <a:rPr lang="en-US" sz="1000" dirty="0" err="1"/>
              <a:t>arr</a:t>
            </a:r>
            <a:r>
              <a:rPr lang="en-US" sz="1000" dirty="0"/>
              <a:t>: if element &gt; </a:t>
            </a:r>
            <a:r>
              <a:rPr lang="en-US" sz="1000" dirty="0" err="1"/>
              <a:t>max_value</a:t>
            </a:r>
            <a:r>
              <a:rPr lang="en-US" sz="1000" dirty="0"/>
              <a:t>: </a:t>
            </a:r>
            <a:r>
              <a:rPr lang="en-US" sz="1000" dirty="0" err="1"/>
              <a:t>max_value</a:t>
            </a:r>
            <a:r>
              <a:rPr lang="en-US" sz="1000" dirty="0"/>
              <a:t> = element return </a:t>
            </a:r>
            <a:r>
              <a:rPr lang="en-US" sz="1000" dirty="0" err="1"/>
              <a:t>max_value</a:t>
            </a:r>
            <a:r>
              <a:rPr lang="en-US" sz="1000" dirty="0"/>
              <a:t>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3: What is the time complexity of the following code snippet?</a:t>
            </a:r>
            <a:endParaRPr lang="en-US" sz="1000" dirty="0"/>
          </a:p>
          <a:p>
            <a:r>
              <a:rPr lang="en-US" sz="1000" dirty="0"/>
              <a:t>for </a:t>
            </a:r>
            <a:r>
              <a:rPr lang="en-US" sz="1000" dirty="0" err="1"/>
              <a:t>i</a:t>
            </a:r>
            <a:r>
              <a:rPr lang="en-US" sz="1000" dirty="0"/>
              <a:t> in range(n): for j in range(n): print(</a:t>
            </a:r>
            <a:r>
              <a:rPr lang="en-US" sz="1000" dirty="0" err="1"/>
              <a:t>i</a:t>
            </a:r>
            <a:r>
              <a:rPr lang="en-US" sz="1000" dirty="0"/>
              <a:t>, j) </a:t>
            </a:r>
          </a:p>
          <a:p>
            <a:r>
              <a:rPr lang="en-US" sz="1000" dirty="0"/>
              <a:t>a) O(1)</a:t>
            </a:r>
            <a:br>
              <a:rPr lang="en-US" sz="1000" dirty="0"/>
            </a:br>
            <a:r>
              <a:rPr lang="en-US" sz="1000" dirty="0"/>
              <a:t>b) O(n)</a:t>
            </a:r>
            <a:br>
              <a:rPr lang="en-US" sz="1000" dirty="0"/>
            </a:br>
            <a:r>
              <a:rPr lang="en-US" sz="1000" dirty="0"/>
              <a:t>c) O(n^2)</a:t>
            </a:r>
            <a:br>
              <a:rPr lang="en-US" sz="1000" dirty="0"/>
            </a:br>
            <a:r>
              <a:rPr lang="en-US" sz="1000" dirty="0"/>
              <a:t>d) O(log n) </a:t>
            </a:r>
          </a:p>
          <a:p>
            <a:r>
              <a:rPr lang="en-US" sz="1000" b="1" dirty="0"/>
              <a:t>Question 4: What is the space complexity of the following code snippet?</a:t>
            </a:r>
            <a:endParaRPr lang="en-US" sz="1000" dirty="0"/>
          </a:p>
          <a:p>
            <a:r>
              <a:rPr lang="en-US" sz="1000" dirty="0"/>
              <a:t>def </a:t>
            </a:r>
            <a:r>
              <a:rPr lang="en-US" sz="1000" dirty="0" err="1"/>
              <a:t>fibonacci</a:t>
            </a:r>
            <a:r>
              <a:rPr lang="en-US" sz="1000" dirty="0"/>
              <a:t>(n): fib = [0] * (n+1) fib[0], fib[1] = 0, 1 for </a:t>
            </a:r>
            <a:r>
              <a:rPr lang="en-US" sz="1000" dirty="0" err="1"/>
              <a:t>i</a:t>
            </a:r>
            <a:r>
              <a:rPr lang="en-US" sz="1000" dirty="0"/>
              <a:t> in range(2, n+1): fib[</a:t>
            </a:r>
            <a:r>
              <a:rPr lang="en-US" sz="1000" dirty="0" err="1"/>
              <a:t>i</a:t>
            </a:r>
            <a:r>
              <a:rPr lang="en-US" sz="1000" dirty="0"/>
              <a:t>] = fib[i-1] + fib[i-2] return fib[n]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5: What is the time complexity of the binary search algorithm?</a:t>
            </a:r>
          </a:p>
          <a:p>
            <a:r>
              <a:rPr lang="en-US" sz="1000" dirty="0"/>
              <a:t>a) O(1)</a:t>
            </a:r>
            <a:br>
              <a:rPr lang="en-US" sz="1000" dirty="0"/>
            </a:br>
            <a:r>
              <a:rPr lang="en-US" sz="1000" dirty="0"/>
              <a:t>b) O(log n)</a:t>
            </a:r>
            <a:br>
              <a:rPr lang="en-US" sz="1000" dirty="0"/>
            </a:br>
            <a:r>
              <a:rPr lang="en-US" sz="1000" dirty="0"/>
              <a:t>c) O(n)</a:t>
            </a:r>
            <a:br>
              <a:rPr lang="en-US" sz="1000" dirty="0"/>
            </a:br>
            <a:r>
              <a:rPr lang="en-US" sz="1000" dirty="0"/>
              <a:t>d) O(n^2)</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4F722D5-23E6-5577-2376-CA42C3745863}"/>
                  </a:ext>
                </a:extLst>
              </p14:cNvPr>
              <p14:cNvContentPartPr/>
              <p14:nvPr/>
            </p14:nvContentPartPr>
            <p14:xfrm>
              <a:off x="608954" y="1344828"/>
              <a:ext cx="667440" cy="129600"/>
            </p14:xfrm>
          </p:contentPart>
        </mc:Choice>
        <mc:Fallback>
          <p:pic>
            <p:nvPicPr>
              <p:cNvPr id="4" name="Ink 3">
                <a:extLst>
                  <a:ext uri="{FF2B5EF4-FFF2-40B4-BE49-F238E27FC236}">
                    <a16:creationId xmlns:a16="http://schemas.microsoft.com/office/drawing/2014/main" id="{C4F722D5-23E6-5577-2376-CA42C3745863}"/>
                  </a:ext>
                </a:extLst>
              </p:cNvPr>
              <p:cNvPicPr/>
              <p:nvPr/>
            </p:nvPicPr>
            <p:blipFill>
              <a:blip r:embed="rId3"/>
              <a:stretch>
                <a:fillRect/>
              </a:stretch>
            </p:blipFill>
            <p:spPr>
              <a:xfrm>
                <a:off x="599954" y="1336188"/>
                <a:ext cx="6850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9EB48D5-E681-1AD1-D6AE-42FC125A24CA}"/>
                  </a:ext>
                </a:extLst>
              </p14:cNvPr>
              <p14:cNvContentPartPr/>
              <p14:nvPr/>
            </p14:nvContentPartPr>
            <p14:xfrm>
              <a:off x="607154" y="2433108"/>
              <a:ext cx="612360" cy="253440"/>
            </p14:xfrm>
          </p:contentPart>
        </mc:Choice>
        <mc:Fallback>
          <p:pic>
            <p:nvPicPr>
              <p:cNvPr id="5" name="Ink 4">
                <a:extLst>
                  <a:ext uri="{FF2B5EF4-FFF2-40B4-BE49-F238E27FC236}">
                    <a16:creationId xmlns:a16="http://schemas.microsoft.com/office/drawing/2014/main" id="{19EB48D5-E681-1AD1-D6AE-42FC125A24CA}"/>
                  </a:ext>
                </a:extLst>
              </p:cNvPr>
              <p:cNvPicPr/>
              <p:nvPr/>
            </p:nvPicPr>
            <p:blipFill>
              <a:blip r:embed="rId5"/>
              <a:stretch>
                <a:fillRect/>
              </a:stretch>
            </p:blipFill>
            <p:spPr>
              <a:xfrm>
                <a:off x="598154" y="2424108"/>
                <a:ext cx="6300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C81AF24-8CE2-91CB-2614-660E75DF00FE}"/>
                  </a:ext>
                </a:extLst>
              </p14:cNvPr>
              <p14:cNvContentPartPr/>
              <p14:nvPr/>
            </p14:nvContentPartPr>
            <p14:xfrm>
              <a:off x="663674" y="4021068"/>
              <a:ext cx="667080" cy="237960"/>
            </p14:xfrm>
          </p:contentPart>
        </mc:Choice>
        <mc:Fallback>
          <p:pic>
            <p:nvPicPr>
              <p:cNvPr id="6" name="Ink 5">
                <a:extLst>
                  <a:ext uri="{FF2B5EF4-FFF2-40B4-BE49-F238E27FC236}">
                    <a16:creationId xmlns:a16="http://schemas.microsoft.com/office/drawing/2014/main" id="{8C81AF24-8CE2-91CB-2614-660E75DF00FE}"/>
                  </a:ext>
                </a:extLst>
              </p:cNvPr>
              <p:cNvPicPr/>
              <p:nvPr/>
            </p:nvPicPr>
            <p:blipFill>
              <a:blip r:embed="rId7"/>
              <a:stretch>
                <a:fillRect/>
              </a:stretch>
            </p:blipFill>
            <p:spPr>
              <a:xfrm>
                <a:off x="654674" y="4012068"/>
                <a:ext cx="6847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F00713D-895D-A57F-156B-23E1DA3AEDF6}"/>
                  </a:ext>
                </a:extLst>
              </p14:cNvPr>
              <p14:cNvContentPartPr/>
              <p14:nvPr/>
            </p14:nvContentPartPr>
            <p14:xfrm>
              <a:off x="656834" y="5230668"/>
              <a:ext cx="555120" cy="228240"/>
            </p14:xfrm>
          </p:contentPart>
        </mc:Choice>
        <mc:Fallback>
          <p:pic>
            <p:nvPicPr>
              <p:cNvPr id="7" name="Ink 6">
                <a:extLst>
                  <a:ext uri="{FF2B5EF4-FFF2-40B4-BE49-F238E27FC236}">
                    <a16:creationId xmlns:a16="http://schemas.microsoft.com/office/drawing/2014/main" id="{AF00713D-895D-A57F-156B-23E1DA3AEDF6}"/>
                  </a:ext>
                </a:extLst>
              </p:cNvPr>
              <p:cNvPicPr/>
              <p:nvPr/>
            </p:nvPicPr>
            <p:blipFill>
              <a:blip r:embed="rId9"/>
              <a:stretch>
                <a:fillRect/>
              </a:stretch>
            </p:blipFill>
            <p:spPr>
              <a:xfrm>
                <a:off x="648194" y="5221668"/>
                <a:ext cx="5727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4AD6540-A476-14D2-3998-DB70F3FD5459}"/>
                  </a:ext>
                </a:extLst>
              </p14:cNvPr>
              <p14:cNvContentPartPr/>
              <p14:nvPr/>
            </p14:nvContentPartPr>
            <p14:xfrm>
              <a:off x="637754" y="6172428"/>
              <a:ext cx="868320" cy="338040"/>
            </p14:xfrm>
          </p:contentPart>
        </mc:Choice>
        <mc:Fallback>
          <p:pic>
            <p:nvPicPr>
              <p:cNvPr id="8" name="Ink 7">
                <a:extLst>
                  <a:ext uri="{FF2B5EF4-FFF2-40B4-BE49-F238E27FC236}">
                    <a16:creationId xmlns:a16="http://schemas.microsoft.com/office/drawing/2014/main" id="{A4AD6540-A476-14D2-3998-DB70F3FD5459}"/>
                  </a:ext>
                </a:extLst>
              </p:cNvPr>
              <p:cNvPicPr/>
              <p:nvPr/>
            </p:nvPicPr>
            <p:blipFill>
              <a:blip r:embed="rId11"/>
              <a:stretch>
                <a:fillRect/>
              </a:stretch>
            </p:blipFill>
            <p:spPr>
              <a:xfrm>
                <a:off x="629114" y="6163428"/>
                <a:ext cx="88596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375C42D-1E3A-CD12-CDF8-F5BCE5114892}"/>
                  </a:ext>
                </a:extLst>
              </p14:cNvPr>
              <p14:cNvContentPartPr/>
              <p14:nvPr/>
            </p14:nvContentPartPr>
            <p14:xfrm>
              <a:off x="3745994" y="3913428"/>
              <a:ext cx="360" cy="360"/>
            </p14:xfrm>
          </p:contentPart>
        </mc:Choice>
        <mc:Fallback>
          <p:pic>
            <p:nvPicPr>
              <p:cNvPr id="9" name="Ink 8">
                <a:extLst>
                  <a:ext uri="{FF2B5EF4-FFF2-40B4-BE49-F238E27FC236}">
                    <a16:creationId xmlns:a16="http://schemas.microsoft.com/office/drawing/2014/main" id="{D375C42D-1E3A-CD12-CDF8-F5BCE5114892}"/>
                  </a:ext>
                </a:extLst>
              </p:cNvPr>
              <p:cNvPicPr/>
              <p:nvPr/>
            </p:nvPicPr>
            <p:blipFill>
              <a:blip r:embed="rId13"/>
              <a:stretch>
                <a:fillRect/>
              </a:stretch>
            </p:blipFill>
            <p:spPr>
              <a:xfrm>
                <a:off x="3737354" y="3904428"/>
                <a:ext cx="18000" cy="180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23A5-668A-537D-B8B4-416EE196489E}"/>
              </a:ext>
            </a:extLst>
          </p:cNvPr>
          <p:cNvSpPr>
            <a:spLocks noGrp="1"/>
          </p:cNvSpPr>
          <p:nvPr>
            <p:ph type="title"/>
          </p:nvPr>
        </p:nvSpPr>
        <p:spPr>
          <a:xfrm>
            <a:off x="1451579" y="182881"/>
            <a:ext cx="9603275" cy="942534"/>
          </a:xfrm>
        </p:spPr>
        <p:txBody>
          <a:bodyPr/>
          <a:lstStyle/>
          <a:p>
            <a:r>
              <a:rPr lang="en-US" dirty="0"/>
              <a:t>What is an algorithm?</a:t>
            </a:r>
          </a:p>
        </p:txBody>
      </p:sp>
      <p:sp>
        <p:nvSpPr>
          <p:cNvPr id="3" name="Content Placeholder 2">
            <a:extLst>
              <a:ext uri="{FF2B5EF4-FFF2-40B4-BE49-F238E27FC236}">
                <a16:creationId xmlns:a16="http://schemas.microsoft.com/office/drawing/2014/main" id="{2463F08D-71FA-1AAC-3078-8CFA1CA5D333}"/>
              </a:ext>
            </a:extLst>
          </p:cNvPr>
          <p:cNvSpPr>
            <a:spLocks noGrp="1"/>
          </p:cNvSpPr>
          <p:nvPr>
            <p:ph idx="1"/>
          </p:nvPr>
        </p:nvSpPr>
        <p:spPr>
          <a:xfrm>
            <a:off x="1451579" y="974360"/>
            <a:ext cx="9603275" cy="5066675"/>
          </a:xfrm>
        </p:spPr>
        <p:txBody>
          <a:bodyPr/>
          <a:lstStyle/>
          <a:p>
            <a:r>
              <a:rPr lang="en-US" sz="2000" dirty="0"/>
              <a:t>An </a:t>
            </a:r>
            <a:r>
              <a:rPr lang="en-US" sz="2000" i="1" u="sng" dirty="0"/>
              <a:t>algorithm</a:t>
            </a:r>
            <a:r>
              <a:rPr lang="en-US" sz="2000" dirty="0"/>
              <a:t> is a sequence of unambiguous instructions for solving a problem, i.e., for obtaining a required output for any </a:t>
            </a:r>
            <a:r>
              <a:rPr lang="en-US" sz="2000" dirty="0">
                <a:solidFill>
                  <a:srgbClr val="FF9933"/>
                </a:solidFill>
              </a:rPr>
              <a:t>legitimate</a:t>
            </a:r>
            <a:r>
              <a:rPr lang="en-US" sz="2000" dirty="0"/>
              <a:t> input in a finite amount of time.</a:t>
            </a:r>
          </a:p>
          <a:p>
            <a:endParaRPr lang="en-US" sz="2000" dirty="0"/>
          </a:p>
          <a:p>
            <a:br>
              <a:rPr lang="en-US" sz="2000" dirty="0"/>
            </a:br>
            <a:endParaRPr lang="en-US" sz="2000" dirty="0"/>
          </a:p>
          <a:p>
            <a:endParaRPr lang="en-US" dirty="0"/>
          </a:p>
        </p:txBody>
      </p:sp>
      <p:sp>
        <p:nvSpPr>
          <p:cNvPr id="4" name="Rectangle 3">
            <a:extLst>
              <a:ext uri="{FF2B5EF4-FFF2-40B4-BE49-F238E27FC236}">
                <a16:creationId xmlns:a16="http://schemas.microsoft.com/office/drawing/2014/main" id="{F09DA863-9A4F-F2E9-D987-46CDB9A33005}"/>
              </a:ext>
            </a:extLst>
          </p:cNvPr>
          <p:cNvSpPr/>
          <p:nvPr/>
        </p:nvSpPr>
        <p:spPr>
          <a:xfrm>
            <a:off x="5275385" y="2053883"/>
            <a:ext cx="1055077" cy="478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 </a:t>
            </a:r>
          </a:p>
        </p:txBody>
      </p:sp>
      <p:cxnSp>
        <p:nvCxnSpPr>
          <p:cNvPr id="6" name="Straight Arrow Connector 5">
            <a:extLst>
              <a:ext uri="{FF2B5EF4-FFF2-40B4-BE49-F238E27FC236}">
                <a16:creationId xmlns:a16="http://schemas.microsoft.com/office/drawing/2014/main" id="{0182334E-F665-FB58-2C10-CC7374D6BCFD}"/>
              </a:ext>
            </a:extLst>
          </p:cNvPr>
          <p:cNvCxnSpPr/>
          <p:nvPr/>
        </p:nvCxnSpPr>
        <p:spPr>
          <a:xfrm>
            <a:off x="5809957" y="2532185"/>
            <a:ext cx="0"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D8970E6-7882-EA0F-09E2-ED08B80648C0}"/>
              </a:ext>
            </a:extLst>
          </p:cNvPr>
          <p:cNvSpPr/>
          <p:nvPr/>
        </p:nvSpPr>
        <p:spPr>
          <a:xfrm>
            <a:off x="4670474" y="3151163"/>
            <a:ext cx="2363370"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cxnSp>
        <p:nvCxnSpPr>
          <p:cNvPr id="9" name="Straight Arrow Connector 8">
            <a:extLst>
              <a:ext uri="{FF2B5EF4-FFF2-40B4-BE49-F238E27FC236}">
                <a16:creationId xmlns:a16="http://schemas.microsoft.com/office/drawing/2014/main" id="{F44979EA-CA47-7A8C-2A3C-5F50611A0F44}"/>
              </a:ext>
            </a:extLst>
          </p:cNvPr>
          <p:cNvCxnSpPr>
            <a:cxnSpLocks/>
            <a:stCxn id="7" idx="2"/>
          </p:cNvCxnSpPr>
          <p:nvPr/>
        </p:nvCxnSpPr>
        <p:spPr>
          <a:xfrm>
            <a:off x="5852159" y="3706838"/>
            <a:ext cx="28136" cy="63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26EAA1B-E633-EBCD-7586-A65873E4E95C}"/>
              </a:ext>
            </a:extLst>
          </p:cNvPr>
          <p:cNvSpPr/>
          <p:nvPr/>
        </p:nvSpPr>
        <p:spPr>
          <a:xfrm>
            <a:off x="4614202" y="4347438"/>
            <a:ext cx="2419641"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dirty="0"/>
          </a:p>
        </p:txBody>
      </p:sp>
      <p:cxnSp>
        <p:nvCxnSpPr>
          <p:cNvPr id="14" name="Straight Arrow Connector 13">
            <a:extLst>
              <a:ext uri="{FF2B5EF4-FFF2-40B4-BE49-F238E27FC236}">
                <a16:creationId xmlns:a16="http://schemas.microsoft.com/office/drawing/2014/main" id="{2779C823-C6C1-F3E7-12BC-1280CDCDF213}"/>
              </a:ext>
            </a:extLst>
          </p:cNvPr>
          <p:cNvCxnSpPr>
            <a:cxnSpLocks/>
          </p:cNvCxnSpPr>
          <p:nvPr/>
        </p:nvCxnSpPr>
        <p:spPr>
          <a:xfrm>
            <a:off x="3742006" y="4625275"/>
            <a:ext cx="87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1FE707-F591-85C5-0437-B15CFB0EACA7}"/>
              </a:ext>
            </a:extLst>
          </p:cNvPr>
          <p:cNvCxnSpPr>
            <a:stCxn id="12" idx="3"/>
          </p:cNvCxnSpPr>
          <p:nvPr/>
        </p:nvCxnSpPr>
        <p:spPr>
          <a:xfrm>
            <a:off x="7033843" y="4625276"/>
            <a:ext cx="886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F4238FD-7706-9BE6-A596-D5E5563D9CA8}"/>
              </a:ext>
            </a:extLst>
          </p:cNvPr>
          <p:cNvSpPr/>
          <p:nvPr/>
        </p:nvSpPr>
        <p:spPr>
          <a:xfrm>
            <a:off x="2222695" y="4234375"/>
            <a:ext cx="1519311" cy="668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20" name="Rectangle 19">
            <a:extLst>
              <a:ext uri="{FF2B5EF4-FFF2-40B4-BE49-F238E27FC236}">
                <a16:creationId xmlns:a16="http://schemas.microsoft.com/office/drawing/2014/main" id="{28CA019B-9B0F-C8A5-78B4-143FD8C4AC2D}"/>
              </a:ext>
            </a:extLst>
          </p:cNvPr>
          <p:cNvSpPr/>
          <p:nvPr/>
        </p:nvSpPr>
        <p:spPr>
          <a:xfrm>
            <a:off x="7920111" y="4234375"/>
            <a:ext cx="1223885" cy="668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133863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371404"/>
          </a:xfrm>
        </p:spPr>
        <p:txBody>
          <a:bodyPr>
            <a:normAutofit fontScale="90000"/>
          </a:bodyPr>
          <a:lstStyle/>
          <a:p>
            <a:r>
              <a:rPr lang="en-US" dirty="0"/>
              <a:t> </a:t>
            </a:r>
          </a:p>
        </p:txBody>
      </p:sp>
      <p:sp>
        <p:nvSpPr>
          <p:cNvPr id="3" name="Text Placeholder 2"/>
          <p:cNvSpPr>
            <a:spLocks noGrp="1"/>
          </p:cNvSpPr>
          <p:nvPr>
            <p:ph type="body" sz="half" idx="1"/>
          </p:nvPr>
        </p:nvSpPr>
        <p:spPr>
          <a:xfrm>
            <a:off x="609599" y="566531"/>
            <a:ext cx="11108635" cy="5559634"/>
          </a:xfrm>
        </p:spPr>
        <p:txBody>
          <a:bodyPr>
            <a:normAutofit fontScale="25000" lnSpcReduction="20000"/>
          </a:bodyPr>
          <a:lstStyle/>
          <a:p>
            <a:r>
              <a:rPr lang="en-US" sz="4400" b="1" dirty="0"/>
              <a:t>Question 6: What does Big O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Exact running time</a:t>
            </a:r>
          </a:p>
          <a:p>
            <a:r>
              <a:rPr lang="en-US" sz="4400" b="1" dirty="0"/>
              <a:t>Question 7: If a function f(n) is O(g(n)), what does it imply?</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8: What does Big Omega (Ω)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Lower bound on the growth rate of a function</a:t>
            </a:r>
          </a:p>
          <a:p>
            <a:r>
              <a:rPr lang="en-US" sz="4400" b="1" dirty="0"/>
              <a:t>Question 9: If f(n) = Θ(g(n)), what does it mean?</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10: Which of the following statements is true regarding Big O notation?</a:t>
            </a:r>
            <a:endParaRPr lang="en-US" sz="4400" dirty="0"/>
          </a:p>
          <a:p>
            <a:r>
              <a:rPr lang="en-US" sz="4400" dirty="0"/>
              <a:t>a) f(n) = O(g(n)) implies g(n) = O(f(n))</a:t>
            </a:r>
            <a:br>
              <a:rPr lang="en-US" sz="4400" dirty="0"/>
            </a:br>
            <a:r>
              <a:rPr lang="en-US" sz="4400" dirty="0"/>
              <a:t>b) f(n) = O(g(n)) implies g(n) = Ω(f(n))</a:t>
            </a:r>
            <a:br>
              <a:rPr lang="en-US" sz="4400" dirty="0"/>
            </a:br>
            <a:r>
              <a:rPr lang="en-US" sz="4400" dirty="0"/>
              <a:t>c) f(n) = Θ(g(n)) implies g(n) = O(f(n))</a:t>
            </a:r>
            <a:br>
              <a:rPr lang="en-US" sz="4400" dirty="0"/>
            </a:br>
            <a:r>
              <a:rPr lang="en-US" sz="4400" dirty="0"/>
              <a:t>d) f(n) = Ω(g(n)) implies g(n) = Θ(f(n))</a:t>
            </a:r>
          </a:p>
          <a:p>
            <a:r>
              <a:rPr lang="en-US" sz="3600" dirty="0"/>
              <a:t> </a:t>
            </a:r>
          </a:p>
          <a:p>
            <a:r>
              <a:rPr lang="en-US" dirty="0"/>
              <a:t> </a:t>
            </a:r>
          </a:p>
          <a:p>
            <a:r>
              <a:rPr lang="en-US" dirty="0"/>
              <a:t> </a:t>
            </a:r>
          </a:p>
          <a:p>
            <a:r>
              <a:rPr lang="en-US" dirty="0"/>
              <a:t> </a:t>
            </a:r>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2FFDF7B-BF11-6FE0-5B6E-651CFBC9C425}"/>
                  </a:ext>
                </a:extLst>
              </p14:cNvPr>
              <p14:cNvContentPartPr/>
              <p14:nvPr/>
            </p14:nvContentPartPr>
            <p14:xfrm>
              <a:off x="3272234" y="4826748"/>
              <a:ext cx="190800" cy="162000"/>
            </p14:xfrm>
          </p:contentPart>
        </mc:Choice>
        <mc:Fallback>
          <p:pic>
            <p:nvPicPr>
              <p:cNvPr id="4" name="Ink 3">
                <a:extLst>
                  <a:ext uri="{FF2B5EF4-FFF2-40B4-BE49-F238E27FC236}">
                    <a16:creationId xmlns:a16="http://schemas.microsoft.com/office/drawing/2014/main" id="{22FFDF7B-BF11-6FE0-5B6E-651CFBC9C425}"/>
                  </a:ext>
                </a:extLst>
              </p:cNvPr>
              <p:cNvPicPr/>
              <p:nvPr/>
            </p:nvPicPr>
            <p:blipFill>
              <a:blip r:embed="rId3"/>
              <a:stretch>
                <a:fillRect/>
              </a:stretch>
            </p:blipFill>
            <p:spPr>
              <a:xfrm>
                <a:off x="3263234" y="4818108"/>
                <a:ext cx="2084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981E8F8-0DA7-125E-85F9-D03BFCB3AA9D}"/>
                  </a:ext>
                </a:extLst>
              </p14:cNvPr>
              <p14:cNvContentPartPr/>
              <p14:nvPr/>
            </p14:nvContentPartPr>
            <p14:xfrm>
              <a:off x="1048874" y="3755028"/>
              <a:ext cx="214920" cy="178200"/>
            </p14:xfrm>
          </p:contentPart>
        </mc:Choice>
        <mc:Fallback>
          <p:pic>
            <p:nvPicPr>
              <p:cNvPr id="5" name="Ink 4">
                <a:extLst>
                  <a:ext uri="{FF2B5EF4-FFF2-40B4-BE49-F238E27FC236}">
                    <a16:creationId xmlns:a16="http://schemas.microsoft.com/office/drawing/2014/main" id="{2981E8F8-0DA7-125E-85F9-D03BFCB3AA9D}"/>
                  </a:ext>
                </a:extLst>
              </p:cNvPr>
              <p:cNvPicPr/>
              <p:nvPr/>
            </p:nvPicPr>
            <p:blipFill>
              <a:blip r:embed="rId5"/>
              <a:stretch>
                <a:fillRect/>
              </a:stretch>
            </p:blipFill>
            <p:spPr>
              <a:xfrm>
                <a:off x="1039874" y="3746388"/>
                <a:ext cx="2325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AECC60D-7FAA-0CED-49A6-C3289CB17CF5}"/>
                  </a:ext>
                </a:extLst>
              </p14:cNvPr>
              <p14:cNvContentPartPr/>
              <p14:nvPr/>
            </p14:nvContentPartPr>
            <p14:xfrm>
              <a:off x="984794" y="2978508"/>
              <a:ext cx="204840" cy="160920"/>
            </p14:xfrm>
          </p:contentPart>
        </mc:Choice>
        <mc:Fallback>
          <p:pic>
            <p:nvPicPr>
              <p:cNvPr id="6" name="Ink 5">
                <a:extLst>
                  <a:ext uri="{FF2B5EF4-FFF2-40B4-BE49-F238E27FC236}">
                    <a16:creationId xmlns:a16="http://schemas.microsoft.com/office/drawing/2014/main" id="{2AECC60D-7FAA-0CED-49A6-C3289CB17CF5}"/>
                  </a:ext>
                </a:extLst>
              </p:cNvPr>
              <p:cNvPicPr/>
              <p:nvPr/>
            </p:nvPicPr>
            <p:blipFill>
              <a:blip r:embed="rId7"/>
              <a:stretch>
                <a:fillRect/>
              </a:stretch>
            </p:blipFill>
            <p:spPr>
              <a:xfrm>
                <a:off x="976154" y="2969508"/>
                <a:ext cx="222480" cy="17856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76469" y="142226"/>
            <a:ext cx="11039061" cy="6408476"/>
          </a:xfrm>
        </p:spPr>
        <p:txBody>
          <a:bodyPr>
            <a:normAutofit lnSpcReduction="10000"/>
          </a:bodyPr>
          <a:lstStyle/>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Question 11. What is the value of following recurrence.</a:t>
            </a:r>
            <a:endParaRPr lang="en-US" sz="1600" kern="100" spc="-10" dirty="0">
              <a:solidFill>
                <a:srgbClr val="273239"/>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T(n) = T(n/4) + T(n/2) + cn2</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T(1) = c </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T(0) = 0 </a:t>
            </a:r>
          </a:p>
          <a:p>
            <a:pPr marL="114300" marR="0" indent="0">
              <a:lnSpc>
                <a:spcPct val="107000"/>
              </a:lnSpc>
              <a:spcBef>
                <a:spcPts val="0"/>
              </a:spcBef>
              <a:spcAft>
                <a:spcPts val="0"/>
              </a:spcAft>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Where c is a positive constant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O(n3)</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Clr>
                <a:srgbClr val="273239"/>
              </a:buClr>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Question 12.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time complexity of following code:</a:t>
            </a: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int i, j, k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(i = n / 2; i &lt;= n; i++)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(j = 2; j &lt;= n; j = j * 2)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k = k + n /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O(n^2Logn)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B0D9F2E-EFB4-C188-2E08-845E5CD5EE6E}"/>
                  </a:ext>
                </a:extLst>
              </p14:cNvPr>
              <p14:cNvContentPartPr/>
              <p14:nvPr/>
            </p14:nvContentPartPr>
            <p14:xfrm>
              <a:off x="882914" y="5259108"/>
              <a:ext cx="1455840" cy="435240"/>
            </p14:xfrm>
          </p:contentPart>
        </mc:Choice>
        <mc:Fallback>
          <p:pic>
            <p:nvPicPr>
              <p:cNvPr id="2" name="Ink 1">
                <a:extLst>
                  <a:ext uri="{FF2B5EF4-FFF2-40B4-BE49-F238E27FC236}">
                    <a16:creationId xmlns:a16="http://schemas.microsoft.com/office/drawing/2014/main" id="{FB0D9F2E-EFB4-C188-2E08-845E5CD5EE6E}"/>
                  </a:ext>
                </a:extLst>
              </p:cNvPr>
              <p:cNvPicPr/>
              <p:nvPr/>
            </p:nvPicPr>
            <p:blipFill>
              <a:blip r:embed="rId3"/>
              <a:stretch>
                <a:fillRect/>
              </a:stretch>
            </p:blipFill>
            <p:spPr>
              <a:xfrm>
                <a:off x="873914" y="5250108"/>
                <a:ext cx="147348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700B328-B2C8-9D18-6C1C-39B1124DF223}"/>
                  </a:ext>
                </a:extLst>
              </p14:cNvPr>
              <p14:cNvContentPartPr/>
              <p14:nvPr/>
            </p14:nvContentPartPr>
            <p14:xfrm>
              <a:off x="883634" y="1602228"/>
              <a:ext cx="856080" cy="385920"/>
            </p14:xfrm>
          </p:contentPart>
        </mc:Choice>
        <mc:Fallback>
          <p:pic>
            <p:nvPicPr>
              <p:cNvPr id="4" name="Ink 3">
                <a:extLst>
                  <a:ext uri="{FF2B5EF4-FFF2-40B4-BE49-F238E27FC236}">
                    <a16:creationId xmlns:a16="http://schemas.microsoft.com/office/drawing/2014/main" id="{A700B328-B2C8-9D18-6C1C-39B1124DF223}"/>
                  </a:ext>
                </a:extLst>
              </p:cNvPr>
              <p:cNvPicPr/>
              <p:nvPr/>
            </p:nvPicPr>
            <p:blipFill>
              <a:blip r:embed="rId5"/>
              <a:stretch>
                <a:fillRect/>
              </a:stretch>
            </p:blipFill>
            <p:spPr>
              <a:xfrm>
                <a:off x="874634" y="1593588"/>
                <a:ext cx="873720" cy="40356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E6B1AE-1D30-1849-0D5C-5807680A93BA}"/>
              </a:ext>
            </a:extLst>
          </p:cNvPr>
          <p:cNvSpPr>
            <a:spLocks noGrp="1"/>
          </p:cNvSpPr>
          <p:nvPr>
            <p:ph type="body" sz="half" idx="1"/>
          </p:nvPr>
        </p:nvSpPr>
        <p:spPr>
          <a:xfrm>
            <a:off x="609599" y="194872"/>
            <a:ext cx="10972799" cy="6385809"/>
          </a:xfrm>
        </p:spPr>
        <p:txBody>
          <a:bodyPr/>
          <a:lstStyle/>
          <a:p>
            <a:pPr marL="0" indent="0">
              <a:buNone/>
            </a:pPr>
            <a:r>
              <a:rPr lang="en-US" dirty="0"/>
              <a:t>Question 13. Which Design algorithm technique is used for quick sort?</a:t>
            </a:r>
          </a:p>
          <a:p>
            <a:pPr>
              <a:buAutoNum type="alphaLcPeriod"/>
            </a:pPr>
            <a:r>
              <a:rPr lang="en-US" dirty="0"/>
              <a:t>Divide and conquer</a:t>
            </a:r>
          </a:p>
          <a:p>
            <a:pPr>
              <a:buAutoNum type="alphaLcPeriod"/>
            </a:pPr>
            <a:r>
              <a:rPr lang="en-US" dirty="0"/>
              <a:t>Greedy</a:t>
            </a:r>
          </a:p>
          <a:p>
            <a:pPr>
              <a:buAutoNum type="alphaLcPeriod"/>
            </a:pPr>
            <a:r>
              <a:rPr lang="en-US" dirty="0"/>
              <a:t>Backtrack</a:t>
            </a:r>
          </a:p>
          <a:p>
            <a:pPr>
              <a:buAutoNum type="alphaLcPeriod"/>
            </a:pPr>
            <a:r>
              <a:rPr lang="en-US" dirty="0"/>
              <a:t>Dynamic programming</a:t>
            </a:r>
          </a:p>
          <a:p>
            <a:pPr marL="0" indent="0">
              <a:buNone/>
            </a:pPr>
            <a:r>
              <a:rPr lang="en-US" dirty="0"/>
              <a:t>Question 14. </a:t>
            </a:r>
            <a:r>
              <a:rPr lang="en-US" b="0" i="0" dirty="0">
                <a:solidFill>
                  <a:srgbClr val="000000"/>
                </a:solidFill>
                <a:effectLst/>
                <a:latin typeface="Merriweather" panose="020F0502020204030204" pitchFamily="2" charset="0"/>
              </a:rPr>
              <a:t>The time complexity of quicksort is ……..</a:t>
            </a:r>
          </a:p>
          <a:p>
            <a:pPr>
              <a:buAutoNum type="alphaLcPeriod"/>
            </a:pPr>
            <a:r>
              <a:rPr lang="en-US" b="0" i="0" dirty="0">
                <a:solidFill>
                  <a:srgbClr val="000000"/>
                </a:solidFill>
                <a:effectLst/>
                <a:latin typeface="Merriweather" panose="00000500000000000000" pitchFamily="2" charset="0"/>
              </a:rPr>
              <a:t>O(n)</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endParaRPr lang="en-US" b="0" i="0" dirty="0">
              <a:solidFill>
                <a:srgbClr val="000000"/>
              </a:solidFill>
              <a:effectLst/>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O(n2)</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marL="0" indent="0">
              <a:buNone/>
            </a:pPr>
            <a:r>
              <a:rPr lang="en-US" dirty="0">
                <a:solidFill>
                  <a:srgbClr val="000000"/>
                </a:solidFill>
                <a:latin typeface="Merriweather" panose="00000500000000000000" pitchFamily="2" charset="0"/>
              </a:rPr>
              <a:t>Question 15. </a:t>
            </a:r>
            <a:r>
              <a:rPr lang="en-US" b="1" i="0" dirty="0">
                <a:solidFill>
                  <a:srgbClr val="373E3F"/>
                </a:solidFill>
                <a:effectLst/>
                <a:latin typeface="Times New Roman" panose="02020603050405020304" pitchFamily="18" charset="0"/>
                <a:cs typeface="Times New Roman" panose="02020603050405020304" pitchFamily="18" charset="0"/>
              </a:rPr>
              <a:t>Which of the following sorting algorithms provide the best time complexity in the worst-case scenario?</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Merge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Quick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Bubble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Selection Sort</a:t>
            </a:r>
            <a:endParaRPr lang="en-US"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Ink 1">
                <a:extLst>
                  <a:ext uri="{FF2B5EF4-FFF2-40B4-BE49-F238E27FC236}">
                    <a16:creationId xmlns:a16="http://schemas.microsoft.com/office/drawing/2014/main" id="{D2B1EAD2-714F-9E38-C4DD-D84720A9134C}"/>
                  </a:ext>
                </a:extLst>
              </p14:cNvPr>
              <p14:cNvContentPartPr/>
              <p14:nvPr/>
            </p14:nvContentPartPr>
            <p14:xfrm>
              <a:off x="666914" y="4808748"/>
              <a:ext cx="1782000" cy="589680"/>
            </p14:xfrm>
          </p:contentPart>
        </mc:Choice>
        <mc:Fallback>
          <p:pic>
            <p:nvPicPr>
              <p:cNvPr id="2" name="Ink 1">
                <a:extLst>
                  <a:ext uri="{FF2B5EF4-FFF2-40B4-BE49-F238E27FC236}">
                    <a16:creationId xmlns:a16="http://schemas.microsoft.com/office/drawing/2014/main" id="{D2B1EAD2-714F-9E38-C4DD-D84720A9134C}"/>
                  </a:ext>
                </a:extLst>
              </p:cNvPr>
              <p:cNvPicPr/>
              <p:nvPr/>
            </p:nvPicPr>
            <p:blipFill>
              <a:blip r:embed="rId3"/>
              <a:stretch>
                <a:fillRect/>
              </a:stretch>
            </p:blipFill>
            <p:spPr>
              <a:xfrm>
                <a:off x="649274" y="4791108"/>
                <a:ext cx="1817640" cy="625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4" name="Ink 3">
                <a:extLst>
                  <a:ext uri="{FF2B5EF4-FFF2-40B4-BE49-F238E27FC236}">
                    <a16:creationId xmlns:a16="http://schemas.microsoft.com/office/drawing/2014/main" id="{26670EF9-45A2-B648-F60E-6AB0A7F13EF8}"/>
                  </a:ext>
                </a:extLst>
              </p14:cNvPr>
              <p14:cNvContentPartPr/>
              <p14:nvPr/>
            </p14:nvContentPartPr>
            <p14:xfrm>
              <a:off x="885794" y="3714348"/>
              <a:ext cx="1416600" cy="534600"/>
            </p14:xfrm>
          </p:contentPart>
        </mc:Choice>
        <mc:Fallback>
          <p:pic>
            <p:nvPicPr>
              <p:cNvPr id="4" name="Ink 3">
                <a:extLst>
                  <a:ext uri="{FF2B5EF4-FFF2-40B4-BE49-F238E27FC236}">
                    <a16:creationId xmlns:a16="http://schemas.microsoft.com/office/drawing/2014/main" id="{26670EF9-45A2-B648-F60E-6AB0A7F13EF8}"/>
                  </a:ext>
                </a:extLst>
              </p:cNvPr>
              <p:cNvPicPr/>
              <p:nvPr/>
            </p:nvPicPr>
            <p:blipFill>
              <a:blip r:embed="rId5"/>
              <a:stretch>
                <a:fillRect/>
              </a:stretch>
            </p:blipFill>
            <p:spPr>
              <a:xfrm>
                <a:off x="867794" y="3696348"/>
                <a:ext cx="1452240" cy="570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5" name="Ink 4">
                <a:extLst>
                  <a:ext uri="{FF2B5EF4-FFF2-40B4-BE49-F238E27FC236}">
                    <a16:creationId xmlns:a16="http://schemas.microsoft.com/office/drawing/2014/main" id="{481F7FD4-8FDD-3EB8-7323-42E0E1132138}"/>
                  </a:ext>
                </a:extLst>
              </p14:cNvPr>
              <p14:cNvContentPartPr/>
              <p14:nvPr/>
            </p14:nvContentPartPr>
            <p14:xfrm>
              <a:off x="1021514" y="569388"/>
              <a:ext cx="2204640" cy="582120"/>
            </p14:xfrm>
          </p:contentPart>
        </mc:Choice>
        <mc:Fallback>
          <p:pic>
            <p:nvPicPr>
              <p:cNvPr id="5" name="Ink 4">
                <a:extLst>
                  <a:ext uri="{FF2B5EF4-FFF2-40B4-BE49-F238E27FC236}">
                    <a16:creationId xmlns:a16="http://schemas.microsoft.com/office/drawing/2014/main" id="{481F7FD4-8FDD-3EB8-7323-42E0E1132138}"/>
                  </a:ext>
                </a:extLst>
              </p:cNvPr>
              <p:cNvPicPr/>
              <p:nvPr/>
            </p:nvPicPr>
            <p:blipFill>
              <a:blip r:embed="rId7"/>
              <a:stretch>
                <a:fillRect/>
              </a:stretch>
            </p:blipFill>
            <p:spPr>
              <a:xfrm>
                <a:off x="1003514" y="551388"/>
                <a:ext cx="2240280" cy="617760"/>
              </a:xfrm>
              <a:prstGeom prst="rect">
                <a:avLst/>
              </a:prstGeom>
            </p:spPr>
          </p:pic>
        </mc:Fallback>
      </mc:AlternateContent>
    </p:spTree>
    <p:extLst>
      <p:ext uri="{BB962C8B-B14F-4D97-AF65-F5344CB8AC3E}">
        <p14:creationId xmlns:p14="http://schemas.microsoft.com/office/powerpoint/2010/main" val="270480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Text Placeholder 2"/>
          <p:cNvSpPr>
            <a:spLocks noGrp="1"/>
          </p:cNvSpPr>
          <p:nvPr>
            <p:ph type="body" sz="half" idx="1"/>
          </p:nvPr>
        </p:nvSpPr>
        <p:spPr>
          <a:xfrm>
            <a:off x="609599" y="1341439"/>
            <a:ext cx="11009243" cy="4784725"/>
          </a:xfrm>
        </p:spPr>
        <p:txBody>
          <a:bodyPr>
            <a:normAutofit fontScale="77500" lnSpcReduction="20000"/>
          </a:bodyPr>
          <a:lstStyle/>
          <a:p>
            <a:r>
              <a:rPr lang="en-US" b="1" dirty="0"/>
              <a:t>Question 1:   Solution:</a:t>
            </a:r>
            <a:r>
              <a:rPr lang="en-US" dirty="0"/>
              <a:t> b) O(n)</a:t>
            </a:r>
          </a:p>
          <a:p>
            <a:r>
              <a:rPr lang="en-US" b="1" dirty="0"/>
              <a:t>Question 2:   Solution:</a:t>
            </a:r>
            <a:r>
              <a:rPr lang="en-US" dirty="0"/>
              <a:t> O(1)</a:t>
            </a:r>
          </a:p>
          <a:p>
            <a:r>
              <a:rPr lang="en-US" b="1" dirty="0"/>
              <a:t> </a:t>
            </a:r>
            <a:endParaRPr lang="en-US" dirty="0"/>
          </a:p>
          <a:p>
            <a:r>
              <a:rPr lang="en-US" b="1" dirty="0"/>
              <a:t>Question31:   Solution:</a:t>
            </a:r>
            <a:r>
              <a:rPr lang="en-US" dirty="0"/>
              <a:t> c) O(n^2)</a:t>
            </a:r>
          </a:p>
          <a:p>
            <a:pPr>
              <a:buNone/>
            </a:pPr>
            <a:endParaRPr lang="en-US" dirty="0"/>
          </a:p>
          <a:p>
            <a:r>
              <a:rPr lang="en-US" b="1" dirty="0"/>
              <a:t>Question 4:   </a:t>
            </a:r>
            <a:r>
              <a:rPr lang="en-US" dirty="0"/>
              <a:t>O(n)</a:t>
            </a:r>
          </a:p>
          <a:p>
            <a:r>
              <a:rPr lang="en-US" b="1" dirty="0"/>
              <a:t> </a:t>
            </a:r>
            <a:endParaRPr lang="en-US" dirty="0"/>
          </a:p>
          <a:p>
            <a:r>
              <a:rPr lang="en-US" b="1" dirty="0"/>
              <a:t>Question 5:   Solution:</a:t>
            </a:r>
            <a:r>
              <a:rPr lang="en-US" dirty="0"/>
              <a:t> b) O(log n)</a:t>
            </a:r>
          </a:p>
          <a:p>
            <a:r>
              <a:rPr lang="en-US" b="1" dirty="0"/>
              <a:t> </a:t>
            </a:r>
            <a:endParaRPr lang="en-US" dirty="0"/>
          </a:p>
          <a:p>
            <a:r>
              <a:rPr lang="en-US" b="1" dirty="0"/>
              <a:t>Question 6:   Solution:</a:t>
            </a:r>
            <a:r>
              <a:rPr lang="en-US" dirty="0"/>
              <a:t> b) O(n)</a:t>
            </a:r>
          </a:p>
          <a:p>
            <a:r>
              <a:rPr lang="en-US" b="1" dirty="0"/>
              <a:t> </a:t>
            </a:r>
            <a:endParaRPr lang="en-US" dirty="0"/>
          </a:p>
          <a:p>
            <a:r>
              <a:rPr lang="en-US" b="1" dirty="0"/>
              <a:t>Question 7:   </a:t>
            </a:r>
            <a:r>
              <a:rPr lang="en-US" b="1" dirty="0" err="1"/>
              <a:t>Solutio</a:t>
            </a:r>
            <a:r>
              <a:rPr lang="en-US" dirty="0"/>
              <a:t> Worst-case time complexity</a:t>
            </a:r>
          </a:p>
          <a:p>
            <a:r>
              <a:rPr lang="en-US" b="1" dirty="0"/>
              <a:t> </a:t>
            </a:r>
            <a:endParaRPr lang="en-US" dirty="0"/>
          </a:p>
          <a:p>
            <a:r>
              <a:rPr lang="en-US" b="1" dirty="0"/>
              <a:t>Question 8:   </a:t>
            </a:r>
            <a:r>
              <a:rPr lang="en-US" dirty="0"/>
              <a:t>f(n) grows at the same rate as g(n)</a:t>
            </a:r>
          </a:p>
          <a:p>
            <a:r>
              <a:rPr lang="en-US" b="1" dirty="0"/>
              <a:t>Question 9:  </a:t>
            </a:r>
            <a:r>
              <a:rPr lang="en-US" dirty="0"/>
              <a:t>f(n) = Θ(g(n)) implies g(n) = O(f(n))</a:t>
            </a:r>
          </a:p>
          <a:p>
            <a:r>
              <a:rPr lang="en-US" b="1" dirty="0"/>
              <a:t> Question 10:</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27784-FB1A-A8B0-2379-C82BF5A9CCBF}"/>
              </a:ext>
            </a:extLst>
          </p:cNvPr>
          <p:cNvSpPr>
            <a:spLocks noGrp="1"/>
          </p:cNvSpPr>
          <p:nvPr>
            <p:ph type="body" sz="half" idx="1"/>
          </p:nvPr>
        </p:nvSpPr>
        <p:spPr>
          <a:xfrm>
            <a:off x="464695" y="224853"/>
            <a:ext cx="11117703" cy="5901312"/>
          </a:xfrm>
        </p:spPr>
        <p:txBody>
          <a:bodyPr/>
          <a:lstStyle/>
          <a:p>
            <a:r>
              <a:rPr lang="en-US" dirty="0"/>
              <a:t>Question 11: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O(n2)</a:t>
            </a:r>
          </a:p>
          <a:p>
            <a:r>
              <a:rPr lang="en-US" dirty="0"/>
              <a:t>Question 12: </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p>
          <a:p>
            <a:r>
              <a:rPr lang="en-US" kern="100" spc="-10" dirty="0">
                <a:solidFill>
                  <a:srgbClr val="222222"/>
                </a:solidFill>
                <a:latin typeface="Open Sans" panose="020B0606030504020204" pitchFamily="34" charset="0"/>
                <a:ea typeface="Calibri" panose="020F0502020204030204" pitchFamily="34" charset="0"/>
                <a:cs typeface="Times New Roman" panose="02020603050405020304" pitchFamily="18" charset="0"/>
              </a:rPr>
              <a:t>Question 13:  Divide and Conquer</a:t>
            </a:r>
          </a:p>
          <a:p>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Question 14: </a:t>
            </a:r>
            <a:r>
              <a:rPr lang="en-US" b="0" i="0" dirty="0">
                <a:solidFill>
                  <a:srgbClr val="000000"/>
                </a:solidFill>
                <a:effectLst/>
                <a:latin typeface="Merriweather" panose="00000500000000000000" pitchFamily="2" charset="0"/>
              </a:rPr>
              <a:t>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r>
              <a:rPr lang="en-US" dirty="0">
                <a:solidFill>
                  <a:srgbClr val="000000"/>
                </a:solidFill>
                <a:latin typeface="Merriweather" panose="00000500000000000000" pitchFamily="2" charset="0"/>
              </a:rPr>
              <a:t>Question 15</a:t>
            </a:r>
            <a:r>
              <a:rPr lang="en-US">
                <a:solidFill>
                  <a:srgbClr val="000000"/>
                </a:solidFill>
                <a:latin typeface="Merriweather" panose="00000500000000000000" pitchFamily="2" charset="0"/>
              </a:rPr>
              <a:t>: Merge Sort</a:t>
            </a:r>
            <a:endParaRPr lang="en-US" b="0" i="0" dirty="0">
              <a:solidFill>
                <a:srgbClr val="000000"/>
              </a:solidFill>
              <a:effectLst/>
              <a:latin typeface="Merriweather" panose="00000500000000000000" pitchFamily="2"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909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265C3-4598-B2D6-F13F-0B65EE6DC653}"/>
              </a:ext>
            </a:extLst>
          </p:cNvPr>
          <p:cNvSpPr>
            <a:spLocks noGrp="1"/>
          </p:cNvSpPr>
          <p:nvPr>
            <p:ph idx="1"/>
          </p:nvPr>
        </p:nvSpPr>
        <p:spPr>
          <a:xfrm>
            <a:off x="1451579" y="584616"/>
            <a:ext cx="9603275" cy="4881729"/>
          </a:xfrm>
        </p:spPr>
        <p:txBody>
          <a:bodyPr>
            <a:normAutofit lnSpcReduction="10000"/>
          </a:bodyPr>
          <a:lstStyle/>
          <a:p>
            <a:pPr marL="457200" indent="-457200">
              <a:lnSpc>
                <a:spcPct val="90000"/>
              </a:lnSpc>
              <a:defRPr/>
            </a:pPr>
            <a:r>
              <a:rPr lang="en-US" sz="2400" dirty="0">
                <a:latin typeface="Times New Roman" panose="02020603050405020304" pitchFamily="18" charset="0"/>
                <a:cs typeface="Times New Roman" panose="02020603050405020304" pitchFamily="18" charset="0"/>
              </a:rPr>
              <a:t>Following are the features which an algorithm has: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terminates after a finite number of steps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Definiteness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rigorously and unambiguously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 input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valid inputs are clearly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specified/expected output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can be proved to produce the correct output given a valid input</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Effectiveness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steps are sufficiently simple and basic</a:t>
            </a:r>
          </a:p>
          <a:p>
            <a:endParaRPr lang="en-US" b="1" dirty="0"/>
          </a:p>
        </p:txBody>
      </p:sp>
    </p:spTree>
    <p:extLst>
      <p:ext uri="{BB962C8B-B14F-4D97-AF65-F5344CB8AC3E}">
        <p14:creationId xmlns:p14="http://schemas.microsoft.com/office/powerpoint/2010/main" val="35924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3574-C725-20C5-BD2B-87685B62BCFC}"/>
              </a:ext>
            </a:extLst>
          </p:cNvPr>
          <p:cNvSpPr>
            <a:spLocks noGrp="1"/>
          </p:cNvSpPr>
          <p:nvPr>
            <p:ph type="title"/>
          </p:nvPr>
        </p:nvSpPr>
        <p:spPr>
          <a:xfrm>
            <a:off x="1451579" y="0"/>
            <a:ext cx="9603275" cy="844062"/>
          </a:xfrm>
        </p:spPr>
        <p:txBody>
          <a:bodyPr>
            <a:normAutofit/>
          </a:bodyPr>
          <a:lstStyle/>
          <a:p>
            <a:r>
              <a:rPr lang="en-US" dirty="0"/>
              <a:t>Why study algorithms?</a:t>
            </a:r>
          </a:p>
        </p:txBody>
      </p:sp>
      <p:sp>
        <p:nvSpPr>
          <p:cNvPr id="3" name="Content Placeholder 2">
            <a:extLst>
              <a:ext uri="{FF2B5EF4-FFF2-40B4-BE49-F238E27FC236}">
                <a16:creationId xmlns:a16="http://schemas.microsoft.com/office/drawing/2014/main" id="{8E8BE9EE-346C-9E52-92B2-6D2CA3D35CEA}"/>
              </a:ext>
            </a:extLst>
          </p:cNvPr>
          <p:cNvSpPr>
            <a:spLocks noGrp="1"/>
          </p:cNvSpPr>
          <p:nvPr>
            <p:ph idx="1"/>
          </p:nvPr>
        </p:nvSpPr>
        <p:spPr>
          <a:xfrm>
            <a:off x="1451579" y="829072"/>
            <a:ext cx="9603275" cy="4622283"/>
          </a:xfrm>
        </p:spPr>
        <p:txBody>
          <a:bodyPr/>
          <a:lstStyle/>
          <a:p>
            <a:pPr>
              <a:defRPr/>
            </a:pPr>
            <a:r>
              <a:rPr lang="en-US" dirty="0"/>
              <a:t>Theoretical importance</a:t>
            </a:r>
          </a:p>
          <a:p>
            <a:pPr>
              <a:defRPr/>
            </a:pPr>
            <a:endParaRPr lang="en-US" dirty="0"/>
          </a:p>
          <a:p>
            <a:pPr lvl="1">
              <a:defRPr/>
            </a:pPr>
            <a:r>
              <a:rPr lang="en-US" dirty="0"/>
              <a:t>the core of computer science</a:t>
            </a:r>
          </a:p>
          <a:p>
            <a:pPr lvl="1">
              <a:defRPr/>
            </a:pPr>
            <a:endParaRPr lang="en-US" dirty="0"/>
          </a:p>
          <a:p>
            <a:pPr>
              <a:defRPr/>
            </a:pPr>
            <a:r>
              <a:rPr lang="en-US" dirty="0"/>
              <a:t>Practical importance</a:t>
            </a:r>
          </a:p>
          <a:p>
            <a:pPr lvl="1">
              <a:defRPr/>
            </a:pPr>
            <a:endParaRPr lang="en-US" dirty="0"/>
          </a:p>
          <a:p>
            <a:pPr lvl="1">
              <a:defRPr/>
            </a:pPr>
            <a:r>
              <a:rPr lang="en-US" dirty="0"/>
              <a:t>A practitioner’s toolkit of known algorithms</a:t>
            </a:r>
          </a:p>
          <a:p>
            <a:pPr lvl="1">
              <a:defRPr/>
            </a:pPr>
            <a:endParaRPr lang="en-US" dirty="0"/>
          </a:p>
          <a:p>
            <a:pPr lvl="1">
              <a:defRPr/>
            </a:pPr>
            <a:r>
              <a:rPr lang="en-US" dirty="0"/>
              <a:t>Framework for designing and analyzing algorithms for new problems</a:t>
            </a:r>
          </a:p>
          <a:p>
            <a:pPr lvl="4">
              <a:defRPr/>
            </a:pPr>
            <a:endParaRPr lang="en-US" sz="1800" dirty="0"/>
          </a:p>
          <a:p>
            <a:endParaRPr lang="en-US" dirty="0"/>
          </a:p>
        </p:txBody>
      </p:sp>
    </p:spTree>
    <p:extLst>
      <p:ext uri="{BB962C8B-B14F-4D97-AF65-F5344CB8AC3E}">
        <p14:creationId xmlns:p14="http://schemas.microsoft.com/office/powerpoint/2010/main" val="268341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C33A-16BE-CC3C-CB7C-F906DE164D1A}"/>
              </a:ext>
            </a:extLst>
          </p:cNvPr>
          <p:cNvSpPr>
            <a:spLocks noGrp="1"/>
          </p:cNvSpPr>
          <p:nvPr>
            <p:ph type="title"/>
          </p:nvPr>
        </p:nvSpPr>
        <p:spPr>
          <a:xfrm>
            <a:off x="1451579" y="134911"/>
            <a:ext cx="9603275" cy="989351"/>
          </a:xfrm>
        </p:spPr>
        <p:txBody>
          <a:bodyPr>
            <a:normAutofit fontScale="90000"/>
          </a:bodyPr>
          <a:lstStyle/>
          <a:p>
            <a:r>
              <a:rPr lang="en-US" dirty="0"/>
              <a:t>Scientific Approach For </a:t>
            </a:r>
            <a:r>
              <a:rPr lang="en-US" sz="3200" dirty="0"/>
              <a:t>Algorithmic Problem Solving</a:t>
            </a:r>
            <a:endParaRPr lang="en-US" dirty="0"/>
          </a:p>
        </p:txBody>
      </p:sp>
      <p:pic>
        <p:nvPicPr>
          <p:cNvPr id="4" name="Picture 2">
            <a:extLst>
              <a:ext uri="{FF2B5EF4-FFF2-40B4-BE49-F238E27FC236}">
                <a16:creationId xmlns:a16="http://schemas.microsoft.com/office/drawing/2014/main" id="{FB13BE2E-5D9B-8874-C942-63F773B48CCA}"/>
              </a:ext>
            </a:extLst>
          </p:cNvPr>
          <p:cNvPicPr>
            <a:picLocks noGrp="1" noChangeAspect="1" noChangeArrowheads="1"/>
          </p:cNvPicPr>
          <p:nvPr>
            <p:ph idx="1"/>
          </p:nvPr>
        </p:nvPicPr>
        <p:blipFill>
          <a:blip r:embed="rId2" cstate="print"/>
          <a:srcRect/>
          <a:stretch>
            <a:fillRect/>
          </a:stretch>
        </p:blipFill>
        <p:spPr>
          <a:xfrm>
            <a:off x="2113613" y="734518"/>
            <a:ext cx="7839856" cy="6123481"/>
          </a:xfrm>
          <a:noFill/>
        </p:spPr>
      </p:pic>
    </p:spTree>
    <p:extLst>
      <p:ext uri="{BB962C8B-B14F-4D97-AF65-F5344CB8AC3E}">
        <p14:creationId xmlns:p14="http://schemas.microsoft.com/office/powerpoint/2010/main" val="72335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2DB-AFFE-2078-9804-862EE1C4709B}"/>
              </a:ext>
            </a:extLst>
          </p:cNvPr>
          <p:cNvSpPr>
            <a:spLocks noGrp="1"/>
          </p:cNvSpPr>
          <p:nvPr>
            <p:ph type="title"/>
          </p:nvPr>
        </p:nvSpPr>
        <p:spPr/>
        <p:txBody>
          <a:bodyPr>
            <a:normAutofit/>
          </a:bodyPr>
          <a:lstStyle/>
          <a:p>
            <a:r>
              <a:rPr lang="en-US" altLang="en-US" b="1" dirty="0">
                <a:latin typeface="Times New Roman" panose="02020603050405020304" pitchFamily="18" charset="0"/>
                <a:cs typeface="Times New Roman" panose="02020603050405020304" pitchFamily="18" charset="0"/>
              </a:rPr>
              <a:t>Issues in the Study of Algorithms</a:t>
            </a:r>
            <a:br>
              <a:rPr lang="en-US" altLang="en-US" dirty="0">
                <a:solidFill>
                  <a:srgbClr val="7030A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2898878-A439-3775-703E-D69B6A1AEBF2}"/>
              </a:ext>
            </a:extLst>
          </p:cNvPr>
          <p:cNvSpPr>
            <a:spLocks noGrp="1"/>
          </p:cNvSpPr>
          <p:nvPr>
            <p:ph idx="1"/>
          </p:nvPr>
        </p:nvSpPr>
        <p:spPr/>
        <p:txBody>
          <a:bodyPr/>
          <a:lstStyle/>
          <a:p>
            <a:r>
              <a:rPr lang="en-US" altLang="en-US" b="1" dirty="0">
                <a:solidFill>
                  <a:srgbClr val="7030A0"/>
                </a:solidFill>
                <a:latin typeface="Times New Roman" panose="02020603050405020304" pitchFamily="18" charset="0"/>
                <a:cs typeface="Times New Roman" panose="02020603050405020304" pitchFamily="18" charset="0"/>
              </a:rPr>
              <a:t> </a:t>
            </a:r>
            <a:r>
              <a:rPr lang="en-US" altLang="en-US" sz="1800" b="1" dirty="0">
                <a:solidFill>
                  <a:schemeClr val="accent1"/>
                </a:solidFill>
                <a:latin typeface="Times New Roman" panose="02020603050405020304" pitchFamily="18" charset="0"/>
                <a:cs typeface="Times New Roman" panose="02020603050405020304" pitchFamily="18" charset="0"/>
              </a:rPr>
              <a:t>How to create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How to validate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analyses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test a program. </a:t>
            </a:r>
            <a:endParaRPr lang="en-US" altLang="en-US" sz="18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397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02F0-37A9-9D55-4CBF-3F3A6C01C8A0}"/>
              </a:ext>
            </a:extLst>
          </p:cNvPr>
          <p:cNvSpPr>
            <a:spLocks noGrp="1"/>
          </p:cNvSpPr>
          <p:nvPr>
            <p:ph type="title"/>
          </p:nvPr>
        </p:nvSpPr>
        <p:spPr>
          <a:xfrm>
            <a:off x="1451579" y="804519"/>
            <a:ext cx="9603275" cy="771063"/>
          </a:xfrm>
        </p:spPr>
        <p:txBody>
          <a:bodyPr>
            <a:normAutofit/>
          </a:bodyPr>
          <a:lstStyle/>
          <a:p>
            <a:r>
              <a:rPr lang="en-US" dirty="0"/>
              <a:t>Cont’d …</a:t>
            </a:r>
          </a:p>
        </p:txBody>
      </p:sp>
      <p:sp>
        <p:nvSpPr>
          <p:cNvPr id="3" name="Content Placeholder 2">
            <a:extLst>
              <a:ext uri="{FF2B5EF4-FFF2-40B4-BE49-F238E27FC236}">
                <a16:creationId xmlns:a16="http://schemas.microsoft.com/office/drawing/2014/main" id="{B0A96672-A791-530E-CCC6-45D635A98973}"/>
              </a:ext>
            </a:extLst>
          </p:cNvPr>
          <p:cNvSpPr>
            <a:spLocks noGrp="1"/>
          </p:cNvSpPr>
          <p:nvPr>
            <p:ph idx="1"/>
          </p:nvPr>
        </p:nvSpPr>
        <p:spPr>
          <a:xfrm>
            <a:off x="1451579" y="1439056"/>
            <a:ext cx="9603275" cy="4370901"/>
          </a:xfrm>
        </p:spPr>
        <p:txBody>
          <a:bodyPr/>
          <a:lstStyle/>
          <a:p>
            <a:pPr marL="0" indent="0">
              <a:buNone/>
            </a:pPr>
            <a:r>
              <a:rPr lang="en-US" altLang="en-US" sz="2000" dirty="0">
                <a:solidFill>
                  <a:srgbClr val="7030A0"/>
                </a:solidFill>
                <a:latin typeface="Times New Roman" panose="02020603050405020304" pitchFamily="18" charset="0"/>
                <a:cs typeface="Times New Roman" panose="02020603050405020304" pitchFamily="18" charset="0"/>
              </a:rPr>
              <a:t>1 .How to create an algorithm: </a:t>
            </a:r>
            <a:r>
              <a:rPr lang="en-US" altLang="en-US" sz="2000" dirty="0">
                <a:latin typeface="Times New Roman" panose="02020603050405020304" pitchFamily="18" charset="0"/>
                <a:cs typeface="Times New Roman" panose="02020603050405020304" pitchFamily="18" charset="0"/>
              </a:rPr>
              <a:t>To create an algorithm we have following design techniques</a:t>
            </a:r>
          </a:p>
          <a:p>
            <a:r>
              <a:rPr lang="en-US" altLang="en-US" sz="2000" dirty="0">
                <a:latin typeface="Times New Roman" panose="02020603050405020304" pitchFamily="18" charset="0"/>
                <a:cs typeface="Times New Roman" panose="02020603050405020304" pitchFamily="18" charset="0"/>
              </a:rPr>
              <a:t>     a) Divide &amp; Conquer</a:t>
            </a:r>
          </a:p>
          <a:p>
            <a:r>
              <a:rPr lang="en-US" altLang="en-US" sz="2000" dirty="0">
                <a:latin typeface="Times New Roman" panose="02020603050405020304" pitchFamily="18" charset="0"/>
                <a:cs typeface="Times New Roman" panose="02020603050405020304" pitchFamily="18" charset="0"/>
              </a:rPr>
              <a:t>     b) Greedy method</a:t>
            </a:r>
          </a:p>
          <a:p>
            <a:r>
              <a:rPr lang="en-US" altLang="en-US" sz="2000" dirty="0">
                <a:latin typeface="Times New Roman" panose="02020603050405020304" pitchFamily="18" charset="0"/>
                <a:cs typeface="Times New Roman" panose="02020603050405020304" pitchFamily="18" charset="0"/>
              </a:rPr>
              <a:t>     c) Dynamic Programming</a:t>
            </a:r>
          </a:p>
          <a:p>
            <a:r>
              <a:rPr lang="en-US" altLang="en-US" sz="2000" dirty="0">
                <a:latin typeface="Times New Roman" panose="02020603050405020304" pitchFamily="18" charset="0"/>
                <a:cs typeface="Times New Roman" panose="02020603050405020304" pitchFamily="18" charset="0"/>
              </a:rPr>
              <a:t>    d)  Branch &amp; Bound</a:t>
            </a:r>
          </a:p>
          <a:p>
            <a:r>
              <a:rPr lang="en-US" altLang="en-US" sz="2000" dirty="0">
                <a:latin typeface="Times New Roman" panose="02020603050405020304" pitchFamily="18" charset="0"/>
                <a:cs typeface="Times New Roman" panose="02020603050405020304" pitchFamily="18" charset="0"/>
              </a:rPr>
              <a:t>    e)  Backtracking</a:t>
            </a:r>
          </a:p>
          <a:p>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b="1" dirty="0">
                <a:solidFill>
                  <a:srgbClr val="7030A0"/>
                </a:solidFill>
                <a:latin typeface="Times New Roman" pitchFamily="18" charset="0"/>
                <a:cs typeface="Times New Roman" pitchFamily="18" charset="0"/>
              </a:rPr>
              <a:t>2.How to validate an algorithm: </a:t>
            </a:r>
            <a:r>
              <a:rPr lang="en-US" altLang="en-US" sz="2000" dirty="0">
                <a:latin typeface="Times New Roman" pitchFamily="18" charset="0"/>
                <a:cs typeface="Times New Roman" pitchFamily="18" charset="0"/>
              </a:rPr>
              <a:t>Once an algorithm is created it is necessary to show that it computes the correct output for all possible legal input , this process is called algorithm validation.</a:t>
            </a:r>
          </a:p>
          <a:p>
            <a:pPr marL="0" indent="0">
              <a:buNone/>
            </a:pPr>
            <a:endParaRPr lang="en-US" dirty="0"/>
          </a:p>
        </p:txBody>
      </p:sp>
    </p:spTree>
    <p:extLst>
      <p:ext uri="{BB962C8B-B14F-4D97-AF65-F5344CB8AC3E}">
        <p14:creationId xmlns:p14="http://schemas.microsoft.com/office/powerpoint/2010/main" val="309919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4CF692-C07E-6ED5-BF47-15760375822E}"/>
              </a:ext>
            </a:extLst>
          </p:cNvPr>
          <p:cNvSpPr>
            <a:spLocks noGrp="1"/>
          </p:cNvSpPr>
          <p:nvPr>
            <p:ph idx="1"/>
          </p:nvPr>
        </p:nvSpPr>
        <p:spPr>
          <a:xfrm>
            <a:off x="1293813" y="554636"/>
            <a:ext cx="9604375" cy="5409602"/>
          </a:xfrm>
        </p:spPr>
        <p:txBody>
          <a:bodyPr>
            <a:normAutofit/>
          </a:bodyPr>
          <a:lstStyle/>
          <a:p>
            <a:pPr marL="0" indent="0" eaLnBrk="0" hangingPunct="0">
              <a:buNone/>
              <a:defRPr/>
            </a:pPr>
            <a:r>
              <a:rPr lang="en-US" altLang="en-US" b="1" dirty="0">
                <a:solidFill>
                  <a:srgbClr val="7030A0"/>
                </a:solidFill>
                <a:latin typeface="Times New Roman" pitchFamily="18" charset="0"/>
                <a:cs typeface="Times New Roman" pitchFamily="18" charset="0"/>
              </a:rPr>
              <a:t>  3. How to analyses an algorithm: </a:t>
            </a:r>
            <a:r>
              <a:rPr lang="en-US" altLang="en-US" sz="2000" dirty="0">
                <a:latin typeface="Times New Roman" pitchFamily="18" charset="0"/>
                <a:cs typeface="Times New Roman" pitchFamily="18" charset="0"/>
              </a:rPr>
              <a:t>Analysis of an algorithm or performance analysis refers to task of determining how much computing time &amp; storage algorithms require.</a:t>
            </a:r>
          </a:p>
          <a:p>
            <a:pPr marL="457200" indent="-457200" eaLnBrk="0" hangingPunct="0">
              <a:buFontTx/>
              <a:buAutoNum type="alphaLcParenR"/>
              <a:defRPr/>
            </a:pPr>
            <a:r>
              <a:rPr lang="en-US" altLang="en-US" sz="2000" dirty="0">
                <a:latin typeface="Times New Roman" pitchFamily="18" charset="0"/>
                <a:cs typeface="Times New Roman" pitchFamily="18" charset="0"/>
              </a:rPr>
              <a:t>Time complexity:- Frequency or Step count method</a:t>
            </a:r>
          </a:p>
          <a:p>
            <a:pPr marL="457200" indent="-457200" eaLnBrk="0" hangingPunct="0">
              <a:buFontTx/>
              <a:buAutoNum type="alphaLcParenR"/>
              <a:defRPr/>
            </a:pPr>
            <a:r>
              <a:rPr lang="en-US" altLang="en-US" sz="2000" dirty="0">
                <a:latin typeface="Times New Roman" pitchFamily="18" charset="0"/>
                <a:cs typeface="Times New Roman" pitchFamily="18" charset="0"/>
              </a:rPr>
              <a:t>Space complexity:-  To calculate space complexity we have to use number   of input used in algorithms.</a:t>
            </a:r>
          </a:p>
          <a:p>
            <a:pPr marL="0" indent="0" eaLnBrk="0" hangingPunct="0">
              <a:buNone/>
              <a:defRPr/>
            </a:pPr>
            <a:endParaRPr lang="en-US" altLang="en-US" sz="2000" dirty="0">
              <a:latin typeface="Times New Roman" pitchFamily="18" charset="0"/>
              <a:cs typeface="Times New Roman" pitchFamily="18" charset="0"/>
            </a:endParaRPr>
          </a:p>
          <a:p>
            <a:pPr marL="0" indent="0" eaLnBrk="0" hangingPunct="0">
              <a:buNone/>
              <a:defRPr/>
            </a:pPr>
            <a:r>
              <a:rPr lang="en-US" altLang="en-US" b="1" dirty="0">
                <a:solidFill>
                  <a:srgbClr val="7030A0"/>
                </a:solidFill>
                <a:latin typeface="Times New Roman" pitchFamily="18" charset="0"/>
                <a:cs typeface="Times New Roman" pitchFamily="18" charset="0"/>
              </a:rPr>
              <a:t>4. How to test the program: </a:t>
            </a:r>
            <a:r>
              <a:rPr lang="en-US" altLang="en-US" sz="2000" dirty="0">
                <a:latin typeface="Times New Roman" pitchFamily="18" charset="0"/>
                <a:cs typeface="Times New Roman" pitchFamily="18" charset="0"/>
              </a:rPr>
              <a:t>To test a program we need following</a:t>
            </a:r>
          </a:p>
          <a:p>
            <a:pPr marL="457200" indent="-457200" eaLnBrk="0" hangingPunct="0">
              <a:buFontTx/>
              <a:buAutoNum type="alphaLcParenR"/>
              <a:defRPr/>
            </a:pPr>
            <a:r>
              <a:rPr lang="en-US" altLang="en-US" sz="2000" dirty="0">
                <a:latin typeface="Times New Roman" pitchFamily="18" charset="0"/>
                <a:cs typeface="Times New Roman" pitchFamily="18" charset="0"/>
              </a:rPr>
              <a:t>  Debugging: It is processes of executing programs on sample data sets to determine whether faulty results occur &amp; if so correct them.</a:t>
            </a:r>
          </a:p>
          <a:p>
            <a:pPr marL="457200" indent="-457200" eaLnBrk="0" hangingPunct="0">
              <a:buFontTx/>
              <a:buAutoNum type="alphaLcParenR" startAt="2"/>
              <a:defRPr/>
            </a:pPr>
            <a:r>
              <a:rPr lang="en-US" altLang="en-US" sz="2000" dirty="0">
                <a:latin typeface="Times New Roman" pitchFamily="18" charset="0"/>
                <a:cs typeface="Times New Roman" pitchFamily="18" charset="0"/>
              </a:rPr>
              <a:t> Profiling or performance measurement is the process of executing a correct program on data set and measuring  the time &amp; space it takes to compute the result.</a:t>
            </a:r>
          </a:p>
          <a:p>
            <a:endParaRPr lang="en-US" dirty="0"/>
          </a:p>
        </p:txBody>
      </p:sp>
    </p:spTree>
    <p:extLst>
      <p:ext uri="{BB962C8B-B14F-4D97-AF65-F5344CB8AC3E}">
        <p14:creationId xmlns:p14="http://schemas.microsoft.com/office/powerpoint/2010/main" val="2646065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1941</TotalTime>
  <Words>3827</Words>
  <Application>Microsoft Office PowerPoint</Application>
  <PresentationFormat>Widescreen</PresentationFormat>
  <Paragraphs>329</Paragraphs>
  <Slides>34</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Courier New</vt:lpstr>
      <vt:lpstr>Merriweather</vt:lpstr>
      <vt:lpstr>Monotype Sorts</vt:lpstr>
      <vt:lpstr>Nunito</vt:lpstr>
      <vt:lpstr>Open Sans</vt:lpstr>
      <vt:lpstr>Symbol</vt:lpstr>
      <vt:lpstr>Times New Roman</vt:lpstr>
      <vt:lpstr>Trebuchet MS</vt:lpstr>
      <vt:lpstr>Wingdings</vt:lpstr>
      <vt:lpstr>Wingdings 3</vt:lpstr>
      <vt:lpstr>Facet</vt:lpstr>
      <vt:lpstr>Analysis Of Algorithms</vt:lpstr>
      <vt:lpstr>Evolution  Of algorithm</vt:lpstr>
      <vt:lpstr>What is an algorithm?</vt:lpstr>
      <vt:lpstr>PowerPoint Presentation</vt:lpstr>
      <vt:lpstr>Why study algorithms?</vt:lpstr>
      <vt:lpstr>Scientific Approach For Algorithmic Problem Solving</vt:lpstr>
      <vt:lpstr>Issues in the Study of Algorithms </vt:lpstr>
      <vt:lpstr>Cont’d …</vt:lpstr>
      <vt:lpstr>PowerPoint Presentation</vt:lpstr>
      <vt:lpstr>Example of Quick sort Algorithm using Divide-and-Conquer</vt:lpstr>
      <vt:lpstr>Quicksort</vt:lpstr>
      <vt:lpstr>Choosing Pivot</vt:lpstr>
      <vt:lpstr>Compare 80 with the pivot. It is greater than pivot. </vt:lpstr>
      <vt:lpstr>Arrange the pivot in its correct position. </vt:lpstr>
      <vt:lpstr> </vt:lpstr>
      <vt:lpstr>Complexity Analysis of Quick Sort: </vt:lpstr>
      <vt:lpstr>Mergesort</vt:lpstr>
      <vt:lpstr>Procedure</vt:lpstr>
      <vt:lpstr>What is a recurrence relation?</vt:lpstr>
      <vt:lpstr>Forming Recurrence Relations</vt:lpstr>
      <vt:lpstr>PowerPoint Presentation</vt:lpstr>
      <vt:lpstr>Example </vt:lpstr>
      <vt:lpstr>Different types of recurrence relations </vt:lpstr>
      <vt:lpstr>  </vt:lpstr>
      <vt:lpstr>  </vt:lpstr>
      <vt:lpstr>Telescoping in DAA</vt:lpstr>
      <vt:lpstr>Master Theorem (Master Method) </vt:lpstr>
      <vt:lpstr>PowerPoint Presentation</vt:lpstr>
      <vt:lpstr>MCQ’S for Week 1</vt:lpstr>
      <vt:lpstr> </vt:lpstr>
      <vt:lpstr>PowerPoint Presentation</vt:lpstr>
      <vt:lpstr>PowerPoint Presentation</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jatinder kaur</dc:creator>
  <cp:lastModifiedBy>satya kumar chaudhary</cp:lastModifiedBy>
  <cp:revision>82</cp:revision>
  <dcterms:created xsi:type="dcterms:W3CDTF">2024-01-17T09:51:57Z</dcterms:created>
  <dcterms:modified xsi:type="dcterms:W3CDTF">2024-03-05T17:30:44Z</dcterms:modified>
</cp:coreProperties>
</file>