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6" r:id="rId1"/>
  </p:sldMasterIdLst>
  <p:notesMasterIdLst>
    <p:notesMasterId r:id="rId36"/>
  </p:notesMasterIdLst>
  <p:sldIdLst>
    <p:sldId id="256" r:id="rId2"/>
    <p:sldId id="266" r:id="rId3"/>
    <p:sldId id="326" r:id="rId4"/>
    <p:sldId id="328" r:id="rId5"/>
    <p:sldId id="329" r:id="rId6"/>
    <p:sldId id="330" r:id="rId7"/>
    <p:sldId id="258" r:id="rId8"/>
    <p:sldId id="259" r:id="rId9"/>
    <p:sldId id="260" r:id="rId10"/>
    <p:sldId id="331" r:id="rId11"/>
    <p:sldId id="388" r:id="rId12"/>
    <p:sldId id="407" r:id="rId13"/>
    <p:sldId id="408" r:id="rId14"/>
    <p:sldId id="409" r:id="rId15"/>
    <p:sldId id="411" r:id="rId16"/>
    <p:sldId id="410" r:id="rId17"/>
    <p:sldId id="325" r:id="rId18"/>
    <p:sldId id="415" r:id="rId19"/>
    <p:sldId id="267" r:id="rId20"/>
    <p:sldId id="282" r:id="rId21"/>
    <p:sldId id="283" r:id="rId22"/>
    <p:sldId id="319" r:id="rId23"/>
    <p:sldId id="412" r:id="rId24"/>
    <p:sldId id="413" r:id="rId25"/>
    <p:sldId id="414" r:id="rId26"/>
    <p:sldId id="417" r:id="rId27"/>
    <p:sldId id="321" r:id="rId28"/>
    <p:sldId id="324" r:id="rId29"/>
    <p:sldId id="416" r:id="rId30"/>
    <p:sldId id="418" r:id="rId31"/>
    <p:sldId id="420" r:id="rId32"/>
    <p:sldId id="422" r:id="rId33"/>
    <p:sldId id="419" r:id="rId34"/>
    <p:sldId id="42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29" autoAdjust="0"/>
    <p:restoredTop sz="94660"/>
  </p:normalViewPr>
  <p:slideViewPr>
    <p:cSldViewPr snapToGrid="0">
      <p:cViewPr varScale="1">
        <p:scale>
          <a:sx n="78" d="100"/>
          <a:sy n="78" d="100"/>
        </p:scale>
        <p:origin x="715"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7:28:40.531"/>
    </inkml:context>
    <inkml:brush xml:id="br0">
      <inkml:brushProperty name="width" value="0.05" units="cm"/>
      <inkml:brushProperty name="height" value="0.05" units="cm"/>
    </inkml:brush>
  </inkml:definitions>
  <inkml:trace contextRef="#ctx0" brushRef="#br0">1613 89 24575,'-1324'0'0,"1284"2"0,-68 12 0,38-3 0,67-11 0,0 1 0,-1-1 0,1 1 0,0 0 0,0 0 0,0 0 0,0 0 0,0 0 0,0 1 0,0-1 0,0 1 0,1 0 0,-1 0 0,1 0 0,-1 0 0,1 0 0,0 1 0,-1-1 0,1 1 0,1-1 0,-1 1 0,0 0 0,1 0 0,-1 0 0,1 0 0,0 0 0,0 0 0,0 0 0,0 0 0,0 0 0,1 4 0,-1-1 0,1-1 0,0 1 0,1 0 0,-1-1 0,1 1 0,1-1 0,-1 1 0,0-1 0,1 1 0,0-1 0,1 0 0,-1 0 0,1 0 0,0 0 0,0 0 0,1-1 0,3 5 0,0-3 0,0 0 0,0 0 0,0-1 0,1 0 0,0 0 0,0-1 0,0 0 0,1-1 0,-1 1 0,16 2 0,8 1 0,53 4 0,-74-10 0,8 1 0,-1-1 0,1-1 0,-1 0 0,1-2 0,-1 0 0,1-1 0,-1-1 0,0 0 0,27-11 0,-27 8 0,1 2 0,1 0 0,-1 1 0,1 1 0,24-1 0,102 6 0,-55 1 0,562-3 0,-643 0 0,0-1 0,-1 0 0,1 0 0,0-1 0,-1 0 0,1-1 0,-1 1 0,0-2 0,0 0 0,0 0 0,11-7 0,-4 0 0,-1-1 0,0-1 0,-1-1 0,21-23 0,14-10 0,-39 40 0,-1 0 0,-1-1 0,1-1 0,-1 0 0,0 0 0,-1 0 0,10-18 0,-16 26 0,-1 0 0,1 0 0,-1 0 0,1 0 0,-1-1 0,1 1 0,-1 0 0,0 0 0,0-1 0,0 1 0,1 0 0,-1-1 0,-1 1 0,1 0 0,0-1 0,0 1 0,0 0 0,-1 0 0,1-1 0,0 1 0,-1 0 0,1 0 0,-1 0 0,-1-2 0,1 1 0,-1 1 0,0-1 0,0 1 0,1 0 0,-1-1 0,0 1 0,0 0 0,0 0 0,-1 0 0,1 1 0,0-1 0,0 0 0,-3 0 0,-9-1 0,-1 1 0,1 0 0,-24 2 0,28-1 0,-125 3-1365,107-2-5461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7:27:22.629"/>
    </inkml:context>
    <inkml:brush xml:id="br0">
      <inkml:brushProperty name="width" value="0.05" units="cm"/>
      <inkml:brushProperty name="height" value="0.05" units="cm"/>
    </inkml:brush>
  </inkml:definitions>
  <inkml:trace contextRef="#ctx0" brushRef="#br0">2354 58 24575,'-7'1'0,"0"0"0,1 0 0,-1 1 0,1 0 0,-1 0 0,1 0 0,0 1 0,-9 5 0,-21 8 0,12-10 0,0-2 0,0 0 0,0-1 0,0-1 0,-30-2 0,22 0 0,-1 1 0,-37 7 0,14 2 0,-1 2 0,-1-2 0,-88 2 0,-568-13 0,681-2 0,1-1 0,0-1 0,-59-18 0,32 8 0,22 5 0,14 4 0,-1 0 0,1 2 0,-1 1 0,-28-1 0,-63 3 0,-144 4 0,255-3 0,-1 1 0,0-1 0,1 1 0,-1 0 0,1 0 0,-1 0 0,1 1 0,0-1 0,-1 1 0,1 0 0,0 0 0,0 1 0,0-1 0,0 1 0,1 0 0,-1 0 0,-4 5 0,5-3 0,-1 1 0,1-1 0,0 1 0,1 0 0,-1 0 0,1 0 0,0 0 0,1 0 0,0 1 0,-1-1 0,2 0 0,-1 8 0,3 178 0,2-66 0,-4-114 0,-1 9 0,1 0 0,1 0 0,0 0 0,2 0 0,1-1 0,0 1 0,10 27 0,-5-26 0,-4-9 0,0 0 0,0 0 0,1-1 0,1 0 0,13 19 0,-18-29 0,0 0 0,-1 0 0,1 0 0,0-1 0,1 1 0,-1 0 0,0-1 0,0 0 0,1 1 0,-1-1 0,0 0 0,1 0 0,-1-1 0,1 1 0,0 0 0,-1-1 0,1 1 0,-1-1 0,1 0 0,0 0 0,-1 0 0,1 0 0,0-1 0,-1 1 0,1-1 0,0 1 0,-1-1 0,1 0 0,-1 0 0,0 0 0,1 0 0,-1-1 0,0 1 0,1-1 0,2-2 0,23-14 0,1 1 0,1 1 0,0 2 0,64-21 0,-19 7 0,-57 20 0,1 1 0,0 0 0,1 2 0,-1 0 0,32-4 0,236 8 0,-132 4 0,-145-3 0,193 5 0,-168-1 0,0 1 0,0 1 0,57 19 0,17 8 0,48 19 0,-42-11 0,17 8 0,25 5 0,-133-46 0,1-2 0,-1-1 0,1-2 0,0 0 0,0-1 0,0-1 0,29-4 0,58 4 0,-104 1 0,1-1 0,0 2 0,-1-1 0,1 1 0,-1 1 0,0-1 0,0 2 0,15 9 0,-13-8 0,1 1 0,0-2 0,0 0 0,17 6 0,41 2 0,-47-10 0,41 11 0,30 19 0,-52-17 0,-1-2 0,74 14 0,-40-16 0,129 3 0,-62-13 0,128-5 0,-262 2 0,-1 0 0,1 0 0,-1-1 0,0 1 0,1-1 0,-1-1 0,0 1 0,0-1 0,-1 0 0,1 0 0,0-1 0,-1 0 0,0 0 0,0 0 0,0 0 0,5-8 0,4-5 0,-2-1 0,0 0 0,15-32 0,-15 26 0,22-31 0,-25 43 0,-1 0 0,0-1 0,-1 0 0,0-1 0,-1 1 0,-1-1 0,0-1 0,4-21 0,-8 29 0,0-1 0,0 0 0,-1 0 0,0 0 0,0 0 0,-1 0 0,0 0 0,0 0 0,-1 1 0,0-1 0,0 0 0,-1 1 0,0-1 0,0 1 0,-1 0 0,0 0 0,-6-8 0,-8-8 0,-74-105 0,89 122 0,-2 0 0,1 1 0,-1 0 0,1 0 0,-2 0 0,1 0 0,0 1 0,-11-6 0,-53-25 0,12 7 0,-136-71 0,115 51 0,54 31 0,0 2 0,-28-13 0,17 10 0,-38-24 0,11 5 0,49 31 0,0 1 0,-1 0 0,0 1 0,1 0 0,-1 1 0,0 1 0,-1 1 0,-20-1 0,21 2 0,1 0 0,-1-2 0,1 1 0,-1-2 0,1 0 0,0 0 0,0-1 0,0-1 0,-17-8 0,19 6 0,-1 1 0,0 0 0,0 1 0,-1 0 0,1 1 0,-23-4 0,9 5 0,0 1 0,-37 1 0,-402 4-1365,438-3-5461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7:27:33.648"/>
    </inkml:context>
    <inkml:brush xml:id="br0">
      <inkml:brushProperty name="width" value="0.05" units="cm"/>
      <inkml:brushProperty name="height" value="0.05" units="cm"/>
    </inkml:brush>
  </inkml:definitions>
  <inkml:trace contextRef="#ctx0" brushRef="#br0">1588 1 24575,'-12'1'0,"0"1"0,0 1 0,0 0 0,0 0 0,0 2 0,1-1 0,0 1 0,-12 7 0,-22 9 0,11-5 0,-37 22 0,51-25 0,0-2 0,-1 0 0,0-2 0,-1 0 0,0-1 0,-23 4 0,-11-5 0,0-3 0,-103-6 0,45-1 0,-569 3 0,683 0 0,-8 0 0,1 0 0,-1 0 0,0 1 0,1 0 0,-13 4 0,19-5 0,-1 1 0,1-1 0,0 1 0,-1-1 0,1 1 0,0 0 0,0 0 0,0-1 0,0 1 0,0 0 0,0 0 0,0 0 0,0 0 0,0 0 0,0 1 0,0-1 0,1 0 0,-1 0 0,0 0 0,1 1 0,-1-1 0,1 0 0,-1 1 0,1-1 0,0 0 0,0 1 0,0-1 0,0 1 0,0-1 0,0 0 0,0 1 0,0-1 0,0 1 0,0-1 0,1 0 0,-1 1 0,1-1 0,-1 0 0,1 2 0,9 22 0,1-1 0,22 37 0,-18-37 0,-2 1 0,15 38 0,-5 19 0,-15-52 0,1 1 0,18 39 0,53 98 0,-73-155 0,1 0 0,1 0 0,0-1 0,0-1 0,2 0 0,-1 0 0,1-1 0,1 0 0,23 15 0,35 33 0,-66-54 0,1-1 0,-1 1 0,1-1 0,0 0 0,0 0 0,0 0 0,0-1 0,0 0 0,0 0 0,1 0 0,-1-1 0,1 0 0,-1 0 0,1 0 0,0-1 0,-1 1 0,1-1 0,0-1 0,-1 1 0,1-1 0,-1 0 0,1 0 0,-1-1 0,1 1 0,6-4 0,2-1 0,-1 0 0,0-1 0,-1 0 0,0-1 0,0-1 0,0 0 0,-1 0 0,17-20 0,-16 15 0,1 1 0,1 0 0,0 0 0,1 1 0,25-15 0,-23 16 0,0-1 0,-1-1 0,15-15 0,-20 16 0,1 2 0,0-1 0,0 2 0,1 0 0,1 0 0,20-9 0,0 4 0,1-2 0,37-24 0,-53 28 0,-2 2 0,0-2 0,21-17 0,-28 20 0,1 0 0,0 1 0,0 1 0,0 0 0,1 0 0,0 1 0,0 1 0,20-6 0,-12 6 0,1 0 0,0 2 0,0 1 0,35 0 0,573 6 0,-616-4 0,1-1 0,-1 0 0,1-1 0,-1 0 0,1-1 0,19-8 0,-25 8 0,0 0 0,-1-1 0,1 0 0,-1-1 0,0 0 0,0 0 0,-1 0 0,1-1 0,-1 0 0,-1 0 0,9-12 0,-10 13 0,0 0 0,-1 0 0,0-1 0,0 1 0,-1-1 0,1 0 0,-1 1 0,0-1 0,0 0 0,-1-1 0,0 1 0,1-12 0,-3 13 0,0 0 0,0-1 0,0 1 0,-1-1 0,1 1 0,-1 0 0,-1 0 0,1 0 0,-1 0 0,1 1 0,-1-1 0,-1 1 0,1-1 0,-8-6 0,-7-6 0,-1 1 0,-2 0 0,1 2 0,-2 0 0,-26-12 0,0-1 0,31 16 0,0 1 0,-1 0 0,0 1 0,-1 2 0,0-1 0,0 2 0,-1 1 0,1 0 0,-1 1 0,0 2 0,-30-2 0,-446 7-1365,466-3-5461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7:26:34.300"/>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4047 326 24575,'0'0'0,"-9"0"0,-10 0 0,-14 0 0,-9 0 0,-8 0 0,0 0 0,10-5 0,4-1 0,5 0 0,4 2 0,1 1 0,0 1 0,0 0 0,-5 2 0,-1 0 0,0 0 0,0 0 0,-4 0 0,-4 1 0,0-1 0,2 0 0,3 0 0,-3 0 0,-4 0 0,2-6 0,2 0 0,3 1 0,3 0 0,2-4 0,-9-10 0,0 1 0,-5 2 0,-3 4 0,-3 3 0,3 4 0,-7 3 0,-1-5 0,5 2 0,-1 0 0,5 1 0,1 2 0,3 0 0,5 1 0,3 1 0,-2 0 0,1 0 0,2 1 0,2-1 0,-4 0 0,-5 0 0,1 0 0,1 0 0,-2 0 0,1 0 0,-2 0 0,2 0 0,3 0 0,2 0 0,3 0 0,-10 0 0,2 0 0,0 0 0,3 0 0,3 0 0,-9 0 0,1 0 0,-3 0 0,2 0 0,-8 0 0,3 0 0,3 0 0,5 0 0,4 0 0,3 0 0,3 0 0,-4 0 0,1 0 0,0 0 0,-5 0 0,-9 0 0,0 0 0,-3 0 0,-3 0 0,5 0 0,4 0 0,6 0 0,3 0 0,4 0 0,1 0 0,2 0 0,-5 0 0,0 0 0,0 0 0,1 0 0,1 0 0,1 0 0,1 0 0,-6 0 0,1 0 0,0 0 0,2 0 0,0 0 0,2 0 0,1 6 0,-5-1 0,0 6 0,5 5 0,2-2 0,7 4 0,0 7 0,5 4 0,4 1 0,3 1 0,4-1 0,2 0 0,1-1 0,0 4 0,1 1 0,0 4 0,-1 0 0,1 3 0,-1-1 0,0-3 0,6-8 0,5-3 0,11-2 0,5 0 0,3 0 0,-4 6 0,0-4 0,-1 0 0,0 0 0,-5 0 0,0-5 0,6 0 0,-9-6 0,1-3 0,1 0 0,1 3 0,3 4 0,1 7 0,-3-7 0,-6 2 0,1-1 0,1-4 0,9 2 0,2-4 0,2 1 0,0-2 0,0-4 0,0 3 0,-7 3 0,0-2 0,-1-2 0,7-3 0,0-3 0,2-2 0,0-2 0,-1-1 0,-1 0 0,-1-1 0,6 0 0,-1 1 0,0 0 0,-1-1 0,-2 1 0,-1 0 0,0 0 0,4 0 0,0 0 0,0 0 0,-2 0 0,0-5 0,-2-1 0,10-5 0,6 1 0,-1 1 0,3 2 0,-3 2 0,-4 2 0,2 2 0,-4 1 0,8 0 0,-1 0 0,2 1 0,7-1 0,-2 0 0,0 1 0,6-1 0,-4 0 0,5 0 0,-6 0 0,-6 0 0,0 0 0,0 0 0,-4 0 0,-5 0 0,3 5 0,-4 1 0,4 0 0,-3 4 0,3 10 0,-2-1 0,-2-2 0,2-4 0,-2-4 0,-2-4 0,-2 3 0,8 4 0,0-2 0,-2 0 0,-3 3 0,-2-3 0,-3-1 0,-2-3 0,4-3 0,6 5 0,-1-2 0,-7 10 0,-2-5 0,-2 2 0,4-2 0,0 3 0,1-3 0,-2-2 0,-6 3 0,0-3 0,-1 4 0,0-2 0,6-2 0,2-2 0,1-3 0,-1 4 0,-1-2 0,5 0 0,10-2 0,0-1 0,-1-2 0,-5 0 0,3-1 0,-4 0 0,-2 0 0,-4 0 0,-1-1 0,-3 1 0,0 0 0,5 0 0,-1 0 0,1 0 0,-2 0 0,-1 0 0,0 0 0,-2 0 0,5-5 0,0-1 0,-6-5 0,-1 0 0,-6-3 0,-1-9 0,0-4 0,2 3 0,2-1 0,7 0 0,-4 0 0,1-1 0,-1 5 0,-5 0 0,0-6 0,0-1 0,1 4 0,2-1 0,-4 1 0,0 0 0,-4-1 0,-4-1 0,6 5 0,-2 0 0,-3-6 0,1 4 0,-2-1 0,-3-1 0,2 0 0,4 5 0,-2-1 0,-2 0 0,-3-1 0,-3-8 0,-2-1 0,-7 5 0,-2 0 0,-6 6 0,-9 6 0,-6 5 0,-2 4 0,-2 3 0,1 2 0,-1 1 0,2 0 0,0 0 0,-4 0 0,-1 0 0,1-1 0,2 0 0,0-5 0,-9-1 0,0 1 0,7-5 0,2 1 0,3 1 0,1 2 0,7-3 0,-1 1 0,1 2 0,3-4 0,-6-10 0,-2 1 0,-2-3 0,-1-2 0,0-1 0,-1-1 0,6-1 0,6-1 0,6 1 0,5-6 0,3-1 0,2 1 0,2 1 0,0 1 0,0 2 0,0 0 0,0-4 0,0 0 0,-1 0 0,0 2 0,0 0 0,0 2 0,0 1 0,0 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7:26:45.964"/>
    </inkml:context>
    <inkml:brush xml:id="br0">
      <inkml:brushProperty name="width" value="0.1" units="cm"/>
      <inkml:brushProperty name="height" value="0.1" units="cm"/>
      <inkml:brushProperty name="color" value="#AE198D"/>
      <inkml:brushProperty name="inkEffects" value="galaxy"/>
      <inkml:brushProperty name="anchorX" value="-1016.10986"/>
      <inkml:brushProperty name="anchorY" value="-690.91266"/>
      <inkml:brushProperty name="scaleFactor" value="0.5"/>
    </inkml:brush>
  </inkml:definitions>
  <inkml:trace contextRef="#ctx0" brushRef="#br0">2947 252 24575,'0'0'0,"-14"0"0,-10 0 0,-4 0 0,-3 0 0,0 0 0,0 0 0,1 0 0,-5 0 0,1 0 0,0 0 0,-3 0 0,1 0 0,1 0 0,-4 0 0,-3 0 0,2 0 0,1 0 0,-7 0 0,-3 0 0,1 0 0,0 0 0,3 0 0,5 0 0,4 0 0,4 0 0,3 0 0,1 0 0,-4 0 0,-1 0 0,1 0 0,1 0 0,1 0 0,1 0 0,1 0 0,0 0 0,-5 6 0,0-1 0,1 1 0,0 4 0,2-1 0,0-1 0,2-3 0,-5-1 0,0-2 0,-5-1 0,0-1 0,2 0 0,-3 0 0,2 0 0,1-1 0,3 1 0,2 0 0,2 0 0,1 0 0,-5 0 0,0 0 0,1 0 0,1 0 0,0 0 0,2 0 0,1 0 0,0 0 0,-5 0 0,1 0 0,-1 0 0,1 0 0,2 0 0,0 0 0,2 0 0,-11 0 0,1 0 0,-1 0 0,3 0 0,2 0 0,-2 0 0,-5 0 0,2 0 0,1 0 0,3 0 0,-3 0 0,3 0 0,0 0 0,3 0 0,2 5 0,1 6 0,1 6 0,6 4 0,6 9 0,6 3 0,9 0 0,10 0 0,2-1 0,0-2 0,3-6 0,-1-1 0,-3 4 0,2 1 0,4 2 0,8-1 0,4 1 0,2-2 0,1 0 0,-1 0 0,0 5 0,-6 0 0,-7 0 0,0-1 0,-5-1 0,7-7 0,3-7 0,3-6 0,2-4 0,0-5 0,2-7 0,-1-7 0,-5-6 0,5 1 0,-1 2 0,-3-7 0,-2 4 0,-4-2 0,0 3 0,1 4 0,2-1 0,2 4 0,7 1 0,-4-1 0,1 1 0,0 2 0,-1-3 0,1-5 0,-1 3 0,1 1 0,0 3 0,6 3 0,0 2 0,5 2 0,0 1 0,-2 0 0,4 0 0,-3 1 0,-1 0 0,-3-1 0,-2 0 0,-2 0 0,-1 0 0,5 6 0,-1 5 0,1 5 0,-7 5 0,-1 10 0,-2 1 0,-4 1 0,-1 0 0,-3-1 0,-5-1 0,2-8 0,-3 0 0,9 4 0,-2 2 0,4 0 0,-4 1 0,2-1 0,-3 0 0,1-1 0,-3 5 0,2 0 0,2 0 0,4-6 0,-3-2 0,1-7 0,8 0 0,6-5 0,3-3 0,0-4 0,-2-3 0,5-2 0,-3-1 0,-1 0 0,-2-1 0,-2 0 0,-2 1 0,-1-1 0,5 1 0,0 0 0,-1 0 0,0 0 0,-2 0 0,-1 0 0,10 0 0,5 0 0,11 0 0,-1 0 0,-5 0 0,-5 0 0,-6 0 0,7 0 0,-9-6 0,-3 1 0,-2-1 0,-3 2 0,-1 0 0,0 2 0,5 1 0,0 1 0,0 0 0,-1 0 0,0 0 0,-2 0 0,0 0 0,4 1 0,0-1 0,0 0 0,-2-6 0,0 1 0,-2-6 0,-1 1 0,0 1 0,5 2 0,-1 3 0,1 1 0,-1-9 0,-2 0 0,0-4 0,-2-4 0,5 2 0,0-1 0,0 3 0,-7-1 0,-1 4 0,-1-3 0,-1-2 0,-4-8 0,-5-3 0,-4-1 0,-5-1 0,-3 0 0,-7 1 0,-6 1 0,-1-5 0,1 1 0,2 0 0,-2 6 0,-4 8 0,2 1 0,1 0 0,-6 3 0,1-1 0,-2-2 0,3-3 0,-2 4 0,-1-8 0,3-2 0,3-1 0,-1-1 0,3 0 0,-3 0 0,-3 1 0,-8-5 0,-3-1 0,3 1 0,-1 7 0,1 1 0,0 1 0,-1 0 0,0 0 0,-1 4 0,-5-6 0,-1-1 0,0-1 0,1 0 0,1-1 0,7 1 0,1 0 0,1-5 0,-6 5 0,-2 6 0,0 6 0,-1 7 0,1 4 0,1 3 0,0 2 0,-4 1 0,0 1 0,0-1 0,1 5 0,7 6 0,1 5 0,7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7:27:01.419"/>
    </inkml:context>
    <inkml:brush xml:id="br0">
      <inkml:brushProperty name="width" value="0.1" units="cm"/>
      <inkml:brushProperty name="height" value="0.1" units="cm"/>
      <inkml:brushProperty name="color" value="#AE198D"/>
      <inkml:brushProperty name="inkEffects" value="galaxy"/>
      <inkml:brushProperty name="anchorX" value="171.27702"/>
      <inkml:brushProperty name="anchorY" value="521.96625"/>
      <inkml:brushProperty name="scaleFactor" value="0.5"/>
    </inkml:brush>
  </inkml:definitions>
  <inkml:trace contextRef="#ctx0" brushRef="#br0">5111 221 24575,'0'0'0,"-10"0"0,-8 0 0,-10 0 0,-3 0 0,-3 0 0,-5 0 0,1 0 0,2 0 0,1 0 0,3 0 0,2 0 0,2 0 0,0 0 0,-4 0 0,-1 0 0,-5 0 0,1 0 0,1 0 0,-3 0 0,1 0 0,3 0 0,2 0 0,2 0 0,2 0 0,1 0 0,-5 0 0,0 0 0,1 0 0,1 0 0,0 0 0,2 0 0,0 0 0,-4 0 0,1 0 0,-1 0 0,1 0 0,1 0 0,2 0 0,1 0 0,0 0 0,-4 0 0,-1 0 0,0 0 0,2 0 0,0 0 0,2 0 0,0 0 0,-4 0 0,0 0 0,0 0 0,2 0 0,0 0 0,2 0 0,1 0 0,-5 0 0,0 0 0,0 0 0,1 0 0,2 0 0,1 0 0,0 0 0,-4 0 0,0 0 0,0 0 0,2 0 0,0 0 0,-3 0 0,-6 0 0,1 0 0,2 0 0,2 0 0,2 0 0,3 0 0,1 0 0,-4 0 0,0 0 0,1 0 0,0 0 0,2 0 0,1 0 0,1 0 0,-5 0 0,0 0 0,0 0 0,1 0 0,2 0 0,-10 0 0,0 0 0,1 0 0,3 0 0,2 0 0,3 0 0,1 0 0,2 0 0,-5 0 0,1 0 0,-1 0 0,2 0 0,1 0 0,1 0 0,0 0 0,-4 0 0,0 0 0,-5 0 0,1 0 0,1 0 0,-4 0 0,3 0 0,2 0 0,2 0 0,2 0 0,1 0 0,2 0 0,-5 0 0,1 0 0,-1 0 0,2 0 0,1 0 0,-10 0 0,0 0 0,1 0 0,2 0 0,4-6 0,1 1 0,3-1 0,-4 2 0,0 0 0,-5 2 0,1-4 0,1 0 0,-3-5 0,12 1 0,-2 1 0,1-8 0,7 6 0,5-2 0,0 2 0,-1 3 0,-3-3 0,-7-3 0,8 2 0,-1 1 0,0-2 0,-1 2 0,-2 3 0,-2 2 0,-1 3 0,-1 1 0,-6 1 0,0 2 0,0-1 0,1 0 0,1 1 0,1-1 0,7 6 0,6 5 0,1 0 0,5 10 0,-8 4 0,3 3 0,2 1 0,3 0 0,5 1 0,2-1 0,2-1 0,-3-5 0,-1 4 0,2 1 0,-6-5 0,2-1 0,-5 1 0,2 1 0,-3-5 0,2 1 0,2 1 0,-3-4 0,3 6 0,2 3 0,2 1 0,3 1 0,1 1 0,1-1 0,7-5 0,6-1 0,5-5 0,-1 6 0,-2-10 0,2 2 0,7 2 0,3-4 0,-2 3 0,0 2 0,0-3 0,0-2 0,-4 1 0,1-3 0,0 3 0,7-3 0,1-2 0,2-3 0,0-2 0,-1-2 0,0-1 0,-1-1 0,4 0 0,1-1 0,-2 1 0,0-1 0,-1 1 0,-2 0 0,-6 5 0,-1 1 0,5-1 0,-4 10 0,1 5 0,0 5 0,0-4 0,-4 2 0,1-5 0,0 1 0,1-5 0,3-3 0,-5 1 0,6-3 0,1 4 0,1-3 0,1 4 0,0-2 0,-1 8 0,0-2 0,6 3 0,-1-4 0,-6 1 0,0-3 0,3 1 0,6-3 0,0 2 0,0-3 0,-2 2 0,-2-2 0,-1 9 0,-2-4 0,-2 4 0,6 1 0,0-3 0,-1-5 0,0 1 0,-2-3 0,-1 2 0,0-3 0,4 3 0,0-2 0,0-3 0,-2 3 0,0-2 0,-2-3 0,-1-1 0,5-3 0,1-1 0,-2-2 0,0 0 0,-2 0 0,0-1 0,-2 1 0,5 0 0,0-1 0,0 1 0,-2 0 0,0 0 0,-2-5 0,-1-1 0,0 1 0,5 0 0,0 2 0,-1 1 0,5 1 0,-1 0 0,10 1 0,-1 0 0,-3 0 0,-3 1 0,6-1 0,-1 0 0,-4 0 0,-3-5 0,8-1 0,-3 0 0,4 1 0,7 2 0,-2 0 0,-5 2 0,-4-5 0,-1 1 0,3-1 0,2 2 0,-3 1 0,-2 1 0,-5 1 0,2 1 0,-2 0 0,-2 0 0,-2 0 0,-7-5 0,3-1 0,11 1 0,0 1 0,1 0 0,-3 2 0,3 1 0,-2 1 0,-3 0 0,-2 0 0,-2 0 0,-2 0 0,-1 0 0,-1 0 0,6 1 0,-1-1 0,6 0 0,-1 0 0,-1 0 0,4 0 0,-3 0 0,-2 0 0,-1 0 0,-4-6 0,0 1 0,-2-12 0,5 2 0,-6-5 0,0-3 0,-1 4 0,-1-2 0,1 0 0,-5-2 0,0 4 0,0 5 0,7 4 0,2 4 0,0 3 0,1 2 0,0 2 0,-2-1 0,-1 1 0,1 0 0,4 0 0,0-1 0,-1 1 0,0-1 0,-1 0 0,-2 0 0,0 0 0,4 0 0,0 0 0,-1 0 0,0 0 0,-2 0 0,0 0 0,-2 0 0,5 0 0,0 0 0,0 0 0,-1 0 0,-2 0 0,-1 0 0,-1 0 0,6 0 0,-1 0 0,-1 0 0,0 0 0,-2 0 0,0 0 0,-2 0 0,0-6 0,4 1 0,-4-12 0,-7 6 0,-6-3 0,0-3 0,-5-3 0,3-2 0,-3-3 0,-2-2 0,-2 0 0,-3-6 0,-1-6 0,-2 0 0,0 1 0,0 2 0,-1 3 0,1-3 0,0 1 0,-1 2 0,1 1 0,0 2 0,0 1 0,0 1 0,0-10 0,-5 5 0,-1 0 0,1 3 0,0 1 0,2 1 0,-10-5 0,0 0 0,1 1 0,-3 0 0,3 2 0,-3 6 0,3 1 0,2 1 0,-2 5 0,-3-7 0,-4-1 0,3-2 0,-3 5 0,-2 4 0,-7 6 0,-2 5 0,-2 4 0,1 2 0,0 1 0,1 1 0,-4 0 0,0 0 0,1 0 0,1 0 0,2-1 0,0 0 0,2 0 0,-5 0 0,0 0 0,1 0 0,0 0 0,-4 0 0,-4 0 0,0 11 0,8 6 0,2 0 0,9 3 0,1-3 0,0-4 0,-1-4 0,-2-3 0,-7-4 0,-1 5 0,-1-2 0,0 0 0,1-1 0,2-2 0,0 5 0,-5 0 0,1-2 0,0 0 0,2-2 0,0 4 0,7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7:28:48.034"/>
    </inkml:context>
    <inkml:brush xml:id="br0">
      <inkml:brushProperty name="width" value="0.05" units="cm"/>
      <inkml:brushProperty name="height" value="0.05" units="cm"/>
    </inkml:brush>
  </inkml:definitions>
  <inkml:trace contextRef="#ctx0" brushRef="#br0">1701 206 24575,'-22'1'0,"0"-1"0,1-1 0,-1-2 0,1 0 0,0-1 0,0 0 0,-34-14 0,38 13 0,0 0 0,0 1 0,0 0 0,-1 2 0,1 0 0,-1 1 0,-21 2 0,-36-4 0,-46-20 0,-217 19 0,190 6 0,-272-2 0,409 0 0,0 1 0,0 0 0,0 0 0,0 1 0,0 1 0,1 0 0,-1 0 0,1 1 0,0 1 0,0-1 0,0 2 0,-16 11 0,19-12 0,1 1 0,-1 0 0,1 0 0,1 0 0,-1 1 0,1 0 0,0 0 0,1 0 0,-1 0 0,2 1 0,-1 0 0,1 0 0,0 0 0,1 0 0,-1 0 0,-1 17 0,1 27 0,6 77 0,0-29 0,-3-94 0,0 0 0,1 1 0,-1-1 0,1 1 0,0-1 0,1 0 0,0 1 0,0-1 0,5 11 0,-6-15 0,1 1 0,1 0 0,-1 0 0,0-1 0,1 0 0,-1 1 0,1-1 0,0 0 0,-1 0 0,1 0 0,0-1 0,0 1 0,1-1 0,-1 0 0,0 1 0,0-1 0,1-1 0,-1 1 0,0 0 0,6-1 0,0 1 0,0-1 0,1 0 0,-1 0 0,1-1 0,-1 0 0,0-1 0,0 0 0,0-1 0,17-6 0,0-4 0,46-29 0,-46 25 0,37-17 0,-52 29 0,1 1 0,0 1 0,0 0 0,0 0 0,1 1 0,16 0 0,81 3 0,-55 1 0,58-3 0,84 4 0,-178 0 0,0 0 0,-1 2 0,0 0 0,1 1 0,24 12 0,-27-10 0,1-1 0,0-1 0,1 0 0,-1-1 0,1-1 0,22 2 0,23-4 0,63-6 0,-119 3 0,0 0 0,0-1 0,0 0 0,0 0 0,0-1 0,-1 0 0,1 0 0,8-6 0,48-37 0,-48 35 0,-10 5 0,1 1 0,-1-1 0,0-1 0,0 1 0,-1-1 0,0 0 0,0 0 0,0 0 0,-1 0 0,0-1 0,-1 1 0,3-13 0,1-7 0,-2 1 0,2-39 0,-5-144 71,-2 106-1507,1 74-5390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7:29:02.626"/>
    </inkml:context>
    <inkml:brush xml:id="br0">
      <inkml:brushProperty name="width" value="0.05" units="cm"/>
      <inkml:brushProperty name="height" value="0.05" units="cm"/>
    </inkml:brush>
  </inkml:definitions>
  <inkml:trace contextRef="#ctx0" brushRef="#br0">1652 83 24575,'-10'12'0,"0"-1"0,1 2 0,-13 22 0,14-21 0,-1 0 0,0-1 0,-13 15 0,16-22 0,-1-1 0,0 0 0,0 0 0,-1 0 0,1-1 0,-1 0 0,0 0 0,0-1 0,0 0 0,-1-1 0,1 1 0,-1-2 0,-15 2 0,-14 0 0,-72-5 0,54-1 0,-414 3 0,441-1 0,-58-12 0,-11 0 0,-152 12 0,129 2 0,115-1 0,0 0 0,-1 0 0,1 0 0,0 1 0,0 0 0,0 1 0,0-1 0,0 1 0,0 0 0,-6 3 0,9-3 0,0 0 0,1 0 0,-1 1 0,1-1 0,0 0 0,0 1 0,0-1 0,0 1 0,0 0 0,0 0 0,1 0 0,0 0 0,-1 0 0,1 0 0,0 0 0,0 0 0,1 0 0,-1 1 0,1-1 0,-1 0 0,1 4 0,-1 15 0,1-12 0,0-1 0,-1 1 0,0 0 0,0 0 0,-1 0 0,-1-1 0,1 1 0,-2-1 0,1 0 0,-1 0 0,-7 12 0,5-14 0,3-3 0,-1 1 0,1-1 0,0 1 0,0 0 0,-3 7 0,6-11 0,-1 0 0,1 0 0,0-1 0,0 1 0,0 0 0,-1 0 0,1 0 0,0 0 0,0 0 0,0 0 0,0 0 0,1-1 0,-1 1 0,0 0 0,0 0 0,0 0 0,1 0 0,-1 0 0,0-1 0,1 1 0,-1 0 0,1 0 0,-1-1 0,1 1 0,-1 0 0,1-1 0,0 1 0,-1 0 0,1-1 0,0 1 0,-1-1 0,1 1 0,0-1 0,0 1 0,0-1 0,-1 0 0,1 1 0,0-1 0,0 0 0,0 0 0,1 1 0,47 9 0,-39-8 0,-1-1 0,1 1 0,-1 0 0,0 1 0,0 0 0,0 1 0,0 0 0,0 0 0,-1 1 0,14 10 0,-15-9 0,0 0 0,0 0 0,1-1 0,0 0 0,-1-1 0,1 1 0,1-1 0,-1-1 0,1 0 0,0 0 0,-1 0 0,1-1 0,0-1 0,0 1 0,0-2 0,10 1 0,5 0 0,0-1 0,-1-1 0,1-1 0,-1-1 0,0-1 0,0-1 0,42-15 0,-46 14 0,1 0 0,0 1 0,0 1 0,0 1 0,26-1 0,106 6 0,-59 1 0,623-3 0,-706 0 0,0-1 0,0 1 0,0-2 0,-1 1 0,1-1 0,0-1 0,-1 0 0,1 0 0,11-7 0,-16 8 0,-1-1 0,1-1 0,0 1 0,-1-1 0,1 1 0,-1-1 0,0-1 0,-1 1 0,1 0 0,-1-1 0,0 0 0,0 0 0,0 0 0,0 0 0,-1 0 0,0 0 0,2-10 0,0-6 0,0-1 0,-2 0 0,0-41 0,-11-66 0,8 119 0,0 0 0,-1 1 0,0-1 0,-1 1 0,0-1 0,0 1 0,-1 0 0,0 0 0,-1 0 0,0 1 0,0 0 0,0 0 0,-12-12 0,-2-2 0,12 12 0,-2 1 0,1 0 0,-1 0 0,-13-9 0,18 15 0,0 1 0,0 0 0,0 0 0,0 0 0,0 0 0,0 1 0,0 0 0,-1 0 0,1 0 0,-1 0 0,1 1 0,0-1 0,-1 1 0,1 0 0,-1 1 0,-5 0 0,-11 4-1365,2 2-5461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7:29:18.864"/>
    </inkml:context>
    <inkml:brush xml:id="br0">
      <inkml:brushProperty name="width" value="0.05" units="cm"/>
      <inkml:brushProperty name="height" value="0.05" units="cm"/>
    </inkml:brush>
  </inkml:definitions>
  <inkml:trace contextRef="#ctx0" brushRef="#br0">907 0 24575,'-784'0'0,"778"0"0,-1 0 0,1 1 0,0-1 0,-1 1 0,1 0 0,0 1 0,0-1 0,0 1 0,0 1 0,-9 4 0,11-5 0,1 0 0,0 1 0,0-1 0,0 1 0,1 0 0,-1 0 0,1 0 0,-1 1 0,1-1 0,0 0 0,0 1 0,1-1 0,-1 1 0,1 0 0,0-1 0,0 1 0,0 0 0,-1 5 0,0 19 0,0 0 0,2 1 0,1-1 0,1 0 0,10 48 0,-2-8 0,-4 41 0,-4-34 0,-2-71 0,0-1 0,1 1 0,-1-1 0,1 1 0,0-1 0,0 1 0,0-1 0,1 0 0,-1 0 0,1 1 0,-1-1 0,1 0 0,0 0 0,0-1 0,1 1 0,-1 0 0,1-1 0,-1 1 0,1-1 0,0 0 0,-1 0 0,1 0 0,0 0 0,1 0 0,-1-1 0,0 1 0,0-1 0,1 0 0,-1 0 0,1 0 0,-1-1 0,1 1 0,-1-1 0,1 0 0,3 0 0,6 0 0,-1 0 0,1-2 0,-1 1 0,1-2 0,-1 1 0,0-2 0,0 0 0,21-9 0,14-11 0,-31 14 0,1 2 0,0-1 0,0 2 0,1 0 0,0 1 0,1 1 0,-1 1 0,1 0 0,24 0 0,122-8 0,25-1 0,-178 13 0,1 0 0,0-2 0,-1 0 0,1 0 0,-1-1 0,1 0 0,-1-1 0,0-1 0,-1 0 0,1-1 0,11-7 0,-5 1 0,0-2 0,0 0 0,-1-1 0,-1 0 0,20-25 0,-30 32 0,1 0 0,0 1 0,1 0 0,0 0 0,0 0 0,1 1 0,0 1 0,0 0 0,0 0 0,16-6 0,-10 6 0,1 2 0,0-1 0,0 2 0,0 0 0,0 1 0,19 1 0,7 2 0,-25-1 0,1 0 0,0-1 0,-1-1 0,26-4 0,-42 5 0,-1 0 0,1 0 0,-1 0 0,1 0 0,-1 0 0,1 0 0,0 0 0,-1 0 0,1 0 0,-1-1 0,0 1 0,1 0 0,-1 0 0,1 0 0,-1 0 0,1-1 0,-1 1 0,1 0 0,-1-1 0,0 1 0,1 0 0,-1-1 0,1 1 0,-1 0 0,0-1 0,1 1 0,-1 0 0,0-1 0,0 1 0,1-1 0,-1 1 0,0-1 0,0 1 0,0-1 0,0 1 0,0-1 0,1 1 0,-1-1 0,0 1 0,0-1 0,0 1 0,0-1 0,0 1 0,-1-1 0,1 1 0,0-1 0,0 1 0,0-1 0,0 1 0,-1-1 0,-20-20 0,10 12 0,-7-8 0,-1 1 0,0 0 0,-26-14 0,35 24 0,0 1 0,-1 0 0,1 1 0,-1 0 0,0 1 0,0 0 0,0 0 0,0 1 0,-17 0 0,-200 3 125,79 2-1615,125-3-5336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7:29:32.136"/>
    </inkml:context>
    <inkml:brush xml:id="br0">
      <inkml:brushProperty name="width" value="0.05" units="cm"/>
      <inkml:brushProperty name="height" value="0.05" units="cm"/>
    </inkml:brush>
  </inkml:definitions>
  <inkml:trace contextRef="#ctx0" brushRef="#br0">1943 170 24575,'-530'0'0,"522"0"0,0 0 0,1 0 0,-1 1 0,1 0 0,-1 1 0,1-1 0,-1 1 0,1 1 0,0-1 0,0 1 0,0 1 0,0-1 0,1 1 0,-1 0 0,1 1 0,0-1 0,0 1 0,1 1 0,0-1 0,-1 1 0,-3 6 0,2-3 0,0 0 0,0 0 0,-1-1 0,-1 0 0,1 0 0,-1-1 0,0 0 0,-1 0 0,0-1 0,0 0 0,0-1 0,-1-1 0,1 1 0,-23 5 0,9-5 0,-1-1 0,0-1 0,0-1 0,0-1 0,-48-5 0,65 3 0,0 0 0,0-1 0,1 0 0,-1 0 0,0-1 0,1 0 0,-1-1 0,1 1 0,0-1 0,0-1 0,-10-8 0,-2-4 0,0-1 0,-21-27 0,15 16 0,19 22 0,1-1 0,0 1 0,1-1 0,0 0 0,0 0 0,1 0 0,0 0 0,0-1 0,1 1 0,0-1 0,0 0 0,1 0 0,0 0 0,1-13 0,-3-12 0,3 33 0,0-1 0,0 0 0,-1 1 0,1-1 0,-1 1 0,1-1 0,-1 1 0,0-1 0,1 1 0,-1-1 0,0 1 0,0 0 0,0-1 0,0 1 0,0 0 0,0 0 0,-1 0 0,1 0 0,0 0 0,-3-2 0,0 2 0,1-1 0,-1 1 0,1 0 0,-1 0 0,1 0 0,-1 0 0,0 1 0,1-1 0,-6 1 0,3 0 0,-1 0 0,1 1 0,-1 0 0,0 0 0,1 0 0,0 1 0,-1 0 0,1 0 0,0 1 0,-9 4 0,1 5 0,0 0 0,-19 22 0,-20 16 0,46-44 0,1 1 0,0-1 0,0 1 0,0 0 0,1 0 0,0 1 0,1-1 0,-1 1 0,1 0 0,1 1 0,0-1 0,-4 15 0,4-16 0,2-2 0,-1 0 0,0 0 0,0 0 0,-1 0 0,1-1 0,-1 1 0,0-1 0,-1 0 0,1 0 0,-1 0 0,1 0 0,-1 0 0,0-1 0,-1 0 0,1 0 0,-1 0 0,1 0 0,-1-1 0,0 0 0,0 0 0,-8 3 0,-5-2 0,1 0 0,-1-1 0,0-1 0,0-1 0,-19-1 0,19 0 0,11 1 0,0-1 0,0 2 0,0-1 0,0 1 0,0 0 0,0 1 0,1-1 0,-10 5 0,14-5 0,0 0 0,0 0 0,0 0 0,0 0 0,0 1 0,1-1 0,-1 1 0,0-1 0,1 1 0,0 0 0,-1 0 0,1-1 0,0 1 0,0 0 0,0 0 0,0 0 0,0 0 0,0 1 0,1-1 0,-1 0 0,1 0 0,-1 0 0,1 0 0,0 1 0,0-1 0,0 0 0,0 0 0,0 1 0,1-1 0,0 4 0,3 8 0,1 0 0,1 0 0,0 0 0,1 0 0,0-1 0,17 23 0,-9-14 0,0 4 0,-1 1 0,0 0 0,-2 1 0,-2 0 0,14 56 0,-23-82 0,-1 1 0,1-1 0,-1 1 0,1-1 0,0 1 0,0-1 0,0 0 0,0 1 0,0-1 0,1 0 0,-1 0 0,1 0 0,-1 0 0,1 0 0,0 0 0,0 0 0,0-1 0,0 1 0,0 0 0,0-1 0,0 0 0,1 0 0,-1 1 0,0-1 0,1-1 0,-1 1 0,1 0 0,2 0 0,0-1 0,0 0 0,1-1 0,-1 1 0,0-1 0,0 0 0,-1 0 0,1-1 0,0 1 0,0-1 0,-1 0 0,1-1 0,-1 1 0,8-6 0,6-6 0,29-27 0,-38 31 0,0 1 0,1 0 0,0 1 0,1 0 0,0 1 0,0 0 0,1 0 0,-1 1 0,14-4 0,14 0 0,0 2 0,0 2 0,1 1 0,0 2 0,0 2 0,71 7 0,-93-3 0,0 1 0,0 1 0,-1 0 0,0 1 0,0 1 0,-1 1 0,0 0 0,25 18 0,-15-10 0,50 22 0,23 9 0,-80-35 0,1-2 0,0 0 0,1-1 0,0-1 0,1-2 0,35 8 0,-35-10 0,-1 1 0,40 14 0,-42-11 0,1-2 0,0-1 0,36 6 0,193-8 0,-126-6 0,-105 4 0,-1-2 0,1 0 0,-1-1 0,0-1 0,0-1 0,0 0 0,0-1 0,-1-1 0,1 0 0,-2-1 0,1-1 0,-1-1 0,0 0 0,0-1 0,-2 0 0,1-1 0,-1-1 0,0 0 0,-2-1 0,1 0 0,-1 0 0,16-29 0,-14 16 0,-1 0 0,-1-1 0,-1 0 0,-2 0 0,7-39 0,-12 45 0,0 0 0,-1-1 0,-2 1 0,0-1 0,-1 1 0,-1 0 0,-9-40 0,9 54 0,0 0 0,-1 0 0,0 1 0,0-1 0,0 1 0,-1-1 0,0 1 0,0 0 0,0 0 0,-1 1 0,0-1 0,0 1 0,-1 0 0,1 1 0,-1-1 0,-9-4 0,6 4 0,-1 0 0,0 1 0,0 1 0,0-1 0,-1 2 0,1-1 0,-1 2 0,0-1 0,1 1 0,-18 1 0,-70 4 0,-149-3 0,220-5-1365,6-2-5461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7:30:41.231"/>
    </inkml:context>
    <inkml:brush xml:id="br0">
      <inkml:brushProperty name="width" value="0.05" units="cm"/>
      <inkml:brushProperty name="height" value="0.05" units="cm"/>
    </inkml:brush>
  </inkml:definitions>
  <inkml:trace contextRef="#ctx0" brushRef="#br0">1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7:27:57.930"/>
    </inkml:context>
    <inkml:brush xml:id="br0">
      <inkml:brushProperty name="width" value="0.05" units="cm"/>
      <inkml:brushProperty name="height" value="0.05" units="cm"/>
    </inkml:brush>
  </inkml:definitions>
  <inkml:trace contextRef="#ctx0" brushRef="#br0">224 330 24575,'143'-164'0,"-25"26"0,-114 134 0,0 0 0,0 1 0,0 0 0,0 0 0,0 0 0,6-3 0,-10 6 0,1 0 0,-1 0 0,0 0 0,0-1 0,1 1 0,-1 0 0,0 0 0,0 0 0,1 0 0,-1 0 0,0 0 0,1 0 0,-1 0 0,0 0 0,0 0 0,1 0 0,-1 0 0,0 0 0,1 0 0,-1 0 0,0 0 0,1 0 0,-1 0 0,0 0 0,0 0 0,1 0 0,-1 1 0,0-1 0,0 0 0,1 0 0,-1 0 0,0 0 0,0 1 0,1-1 0,-1 0 0,0 0 0,0 1 0,0 1 0,0-1 0,0 1 0,0-1 0,0 1 0,0 0 0,-1-1 0,1 1 0,0 0 0,-1-1 0,0 1 0,1-1 0,-2 3 0,-13 23 0,-1 0 0,-1 0 0,-1-2 0,-1 0 0,-1-1 0,-1-1 0,-1-1 0,-41 30 0,27-23 0,27-20 0,0-1 0,-1-1 0,0 0 0,0 0 0,-1-1 0,1 0 0,-1-1 0,-1 0 0,1-1 0,-15 4 0,14-5 0,1-1 0,-1-1 0,1 0 0,-1-1 0,-18-1 0,27 1 0,1 0 0,-1-1 0,0 0 0,1 1 0,-1-1 0,1 0 0,-1 0 0,1-1 0,-1 1 0,1 0 0,0-1 0,0 1 0,-1-1 0,1 0 0,0 0 0,0 0 0,1 0 0,-1 0 0,0 0 0,1 0 0,-1-1 0,1 1 0,0-1 0,0 1 0,0-1 0,0 1 0,0-1 0,0 0 0,0-2 0,0-8 0,0 1 0,0 0 0,1-1 0,1 1 0,0 0 0,4-19 0,-4 23 0,1 0 0,0 0 0,1 0 0,0 0 0,0 1 0,1-1 0,0 1 0,0 0 0,1 0 0,9-10 0,-12 14 0,0 1 0,0 0 0,1 0 0,-1 0 0,1 0 0,-1 1 0,1-1 0,0 1 0,0 0 0,-1-1 0,1 1 0,0 0 0,0 1 0,0-1 0,0 0 0,0 1 0,1 0 0,-1 0 0,0 0 0,0 0 0,0 0 0,0 0 0,0 1 0,0 0 0,0-1 0,0 1 0,0 0 0,0 1 0,0-1 0,-1 0 0,1 1 0,4 2 0,1 3 0,1 0 0,-1 0 0,0 1 0,-1 0 0,0 0 0,0 0 0,11 19 0,-3-1 0,2-1 0,1-1 0,28 30 0,-41-49 0,-1 1 0,1 0 0,-1 0 0,0 0 0,0 0 0,5 13 0,-8-17 0,0 0 0,0 0 0,-1 1 0,1-1 0,0 0 0,-1 1 0,1-1 0,-1 0 0,0 1 0,0-1 0,0 1 0,0-1 0,0 0 0,-1 1 0,1-1 0,-1 0 0,1 1 0,-1-1 0,0 0 0,0 0 0,0 1 0,0-1 0,-2 2 0,2-3 0,0 0 0,0-1 0,0 1 0,0-1 0,0 1 0,0-1 0,0 1 0,0-1 0,0 0 0,0 0 0,-1 1 0,1-1 0,0 0 0,0 0 0,0 0 0,0 0 0,0 0 0,0-1 0,-1 1 0,1 0 0,0 0 0,0-1 0,0 1 0,0-1 0,0 1 0,0-1 0,0 1 0,0-1 0,0 0 0,0 1 0,0-1 0,0-1 0,-28-26 0,19 15 0,0 0 0,-1 1 0,-1 1 0,1-1 0,-2 2 0,-15-12 0,22 17 8,0 0 0,1 0 0,0-1 0,0 1 0,1-1 0,-1 0 0,1-1 0,0 1 0,1-1 0,0 0 0,0 0 0,0 0 0,1 0 0,-3-15 0,0-5-503,1-2 0,0-42 0,3 46-6331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7:28:06.269"/>
    </inkml:context>
    <inkml:brush xml:id="br0">
      <inkml:brushProperty name="width" value="0.05" units="cm"/>
      <inkml:brushProperty name="height" value="0.05" units="cm"/>
    </inkml:brush>
  </inkml:definitions>
  <inkml:trace contextRef="#ctx0" brushRef="#br0">446 3 24575,'-123'-2'0,"-135"4"0,255-1 0,0-1 0,0 1 0,1-1 0,-1 1 0,0 0 0,1 0 0,-1 0 0,0 0 0,1 0 0,0 1 0,-1-1 0,1 1 0,0-1 0,-1 1 0,1 0 0,0 0 0,0 0 0,1 0 0,-1 1 0,0-1 0,1 0 0,-1 1 0,1-1 0,0 1 0,0-1 0,0 1 0,0 0 0,0-1 0,1 1 0,-1 3 0,-1 10 0,0 0 0,1-1 0,2 1 0,1 22 0,0-11 0,-1 81 0,3 35 0,-4-140 0,0-1 0,0 0 0,0 0 0,0 0 0,1 0 0,-1 1 0,0-1 0,1 0 0,0 0 0,-1 0 0,1 0 0,0 0 0,0 0 0,0-1 0,1 1 0,-1 0 0,0 0 0,1-1 0,-1 1 0,1-1 0,-1 1 0,1-1 0,0 1 0,0-1 0,-1 0 0,1 0 0,0 0 0,0 0 0,0 0 0,0-1 0,0 1 0,0-1 0,1 1 0,-1-1 0,0 1 0,0-1 0,0 0 0,0 0 0,0 0 0,1-1 0,-1 1 0,0 0 0,0-1 0,0 1 0,0-1 0,2-1 0,10-3 0,0 0 0,-1-1 0,0 0 0,0-1 0,17-12 0,-16 8 0,0-1 0,-1 0 0,22-28 0,-21 24 0,0 0 0,23-18 0,-11 15 0,-2-2 0,0 0 0,-1-1 0,29-37 0,-34 33 0,-10 14 0,1 0 0,0 0 0,0 1 0,1 1 0,0-1 0,1 1 0,21-14 0,-31 23 0,0 1 0,0 0 0,-1 0 0,1-1 0,0 1 0,-1 0 0,1-1 0,-1 1 0,1-1 0,0 1 0,-1-1 0,1 1 0,-1-1 0,1 1 0,-1-1 0,0 1 0,1-1 0,-1 0 0,1 1 0,-1-1 0,0 0 0,0 1 0,1-1 0,-1 0 0,0 1 0,0-1 0,0-1 0,0 1 0,-1 1 0,0-1 0,1 0 0,-1 1 0,0-1 0,1 1 0,-1-1 0,0 0 0,0 1 0,0 0 0,1-1 0,-1 1 0,0 0 0,0-1 0,0 1 0,0 0 0,-1 0 0,-45-5 0,-262 6-1365,286-1-5461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5T17:28:17.235"/>
    </inkml:context>
    <inkml:brush xml:id="br0">
      <inkml:brushProperty name="width" value="0.05" units="cm"/>
      <inkml:brushProperty name="height" value="0.05" units="cm"/>
    </inkml:brush>
  </inkml:definitions>
  <inkml:trace contextRef="#ctx0" brushRef="#br0">569 2 24575,'-34'0'0,"-85"-2"0,-136 5 0,250-3 0,0 1 0,0 0 0,1-1 0,-1 2 0,0-1 0,1 0 0,-1 1 0,1 0 0,-1 0 0,1 1 0,0-1 0,0 1 0,0 0 0,0 0 0,-4 4 0,4-2 0,0 0 0,0 0 0,1 1 0,0-1 0,0 1 0,0 0 0,1 0 0,0 0 0,0 0 0,-2 12 0,1-10 0,0 1 0,-1 0 0,0-1 0,-5 9 0,4-10 0,1 0 0,1 0 0,-1 1 0,1 0 0,0 0 0,1 0 0,-2 8 0,4-14 0,0-1 0,0 1 0,0-1 0,0 1 0,0-1 0,0 1 0,1-1 0,-1 1 0,1-1 0,-1 1 0,1-1 0,-1 0 0,1 1 0,0-1 0,0 0 0,0 1 0,1 1 0,0-1 0,1-1 0,-1 1 0,1 0 0,-1-1 0,1 1 0,-1-1 0,1 0 0,0 0 0,0 0 0,0 0 0,-1 0 0,5 0 0,15 1 0,1 0 0,0-1 0,37-3 0,27 0 0,-84 2 0,0 1 0,0-1 0,1 1 0,-1 0 0,0 0 0,0 0 0,0 0 0,-1 1 0,1-1 0,0 1 0,0-1 0,-1 1 0,1 0 0,-1 0 0,0 0 0,1 1 0,-1-1 0,0 0 0,0 1 0,0 0 0,-1-1 0,1 1 0,-1 0 0,1 0 0,-1 0 0,0 0 0,0 0 0,0 0 0,0 4 0,0-2 0,0 0 0,-1 0 0,1 0 0,-1 0 0,0 0 0,-1 0 0,1 0 0,-1 0 0,0 0 0,0 0 0,0 0 0,-1 0 0,0 0 0,0 0 0,0-1 0,0 1 0,-5 5 0,6-9 0,1 0 0,-1 0 0,1 0 0,-1-1 0,1 1 0,-1 0 0,1 0 0,-1-1 0,0 1 0,1-1 0,-1 1 0,0 0 0,0-1 0,0 0 0,1 1 0,-1-1 0,0 1 0,0-1 0,0 0 0,0 0 0,0 1 0,0-1 0,1 0 0,-1 0 0,-2 0 0,2-1 0,0 1 0,1-1 0,-1 0 0,0 1 0,1-1 0,-1 0 0,0 0 0,1 0 0,-1 0 0,1 1 0,-1-1 0,1 0 0,0 0 0,-1 0 0,1 0 0,0 0 0,0 0 0,-1-2 0,0-6 0,0 0 0,1 0 0,1-16 0,1 13 0,1 0 0,0 0 0,0 0 0,1 1 0,1 0 0,0-1 0,0 2 0,1-1 0,0 1 0,12-14 0,-5 8 0,2 0 0,-1 1 0,2 1 0,0 0 0,21-13 0,-31 23-136,0 0-1,0 0 1,-1 0-1,0-1 1,0 0-1,0 0 1,0-1-1,-1 1 0,7-13 1,-3-1-6690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DA109E-A4E9-4706-A64D-7AA353B3589B}" type="datetimeFigureOut">
              <a:rPr lang="en-US" smtClean="0"/>
              <a:pPr/>
              <a:t>3/5/2024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17519E-8795-4DDC-86E6-9033DB7C10B3}" type="slidenum">
              <a:rPr lang="en-US" smtClean="0"/>
              <a:pPr/>
              <a:t>‹#›</a:t>
            </a:fld>
            <a:endParaRPr lang="en-US"/>
          </a:p>
        </p:txBody>
      </p:sp>
    </p:spTree>
    <p:extLst>
      <p:ext uri="{BB962C8B-B14F-4D97-AF65-F5344CB8AC3E}">
        <p14:creationId xmlns:p14="http://schemas.microsoft.com/office/powerpoint/2010/main" val="211441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3BA2FB6-14F2-C9C2-D01B-ED03B8957618}"/>
              </a:ext>
            </a:extLst>
          </p:cNvPr>
          <p:cNvSpPr>
            <a:spLocks noGrp="1" noChangeArrowheads="1"/>
          </p:cNvSpPr>
          <p:nvPr>
            <p:ph type="sldNum" sz="quarter" idx="5"/>
          </p:nvPr>
        </p:nvSpPr>
        <p:spPr>
          <a:ln/>
        </p:spPr>
        <p:txBody>
          <a:bodyPr/>
          <a:lstStyle/>
          <a:p>
            <a:fld id="{237185D3-704C-46D8-86D6-68DE8CCA6BCD}" type="slidenum">
              <a:rPr lang="en-US" altLang="en-US"/>
              <a:pPr/>
              <a:t>11</a:t>
            </a:fld>
            <a:endParaRPr lang="en-US" altLang="en-US"/>
          </a:p>
        </p:txBody>
      </p:sp>
      <p:sp>
        <p:nvSpPr>
          <p:cNvPr id="342018" name="Rectangle 2">
            <a:extLst>
              <a:ext uri="{FF2B5EF4-FFF2-40B4-BE49-F238E27FC236}">
                <a16:creationId xmlns:a16="http://schemas.microsoft.com/office/drawing/2014/main" id="{A869B10A-317B-3DE8-AE41-10FA4DF4F517}"/>
              </a:ext>
            </a:extLst>
          </p:cNvPr>
          <p:cNvSpPr>
            <a:spLocks noGrp="1" noRot="1" noChangeAspect="1" noChangeArrowheads="1" noTextEdit="1"/>
          </p:cNvSpPr>
          <p:nvPr>
            <p:ph type="sldImg"/>
          </p:nvPr>
        </p:nvSpPr>
        <p:spPr>
          <a:ln/>
        </p:spPr>
      </p:sp>
      <p:sp>
        <p:nvSpPr>
          <p:cNvPr id="342019" name="Rectangle 3">
            <a:extLst>
              <a:ext uri="{FF2B5EF4-FFF2-40B4-BE49-F238E27FC236}">
                <a16:creationId xmlns:a16="http://schemas.microsoft.com/office/drawing/2014/main" id="{4CBACB8D-E931-84BA-4111-D6A8BE4A6E9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53086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4B2F17AB-9E09-AED3-259D-8A84FE90C8A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AEB89E5-3A77-4F54-8434-36595DA75DAC}" type="slidenum">
              <a:rPr lang="ar-SA" altLang="en-US"/>
              <a:pPr/>
              <a:t>19</a:t>
            </a:fld>
            <a:endParaRPr lang="en-US" altLang="en-US"/>
          </a:p>
        </p:txBody>
      </p:sp>
      <p:sp>
        <p:nvSpPr>
          <p:cNvPr id="6147" name="Rectangle 2">
            <a:extLst>
              <a:ext uri="{FF2B5EF4-FFF2-40B4-BE49-F238E27FC236}">
                <a16:creationId xmlns:a16="http://schemas.microsoft.com/office/drawing/2014/main" id="{B831B80D-59F1-C043-FDEA-F29435053F96}"/>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F258E36C-85E2-CFED-D694-B6150B54701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239344CD-22D1-DA96-8394-45C7F18AE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5EEC182-FCCC-46EB-BDB9-5261C19C7613}" type="slidenum">
              <a:rPr lang="ar-SA" altLang="en-US"/>
              <a:pPr/>
              <a:t>20</a:t>
            </a:fld>
            <a:endParaRPr lang="en-US" altLang="en-US"/>
          </a:p>
        </p:txBody>
      </p:sp>
      <p:sp>
        <p:nvSpPr>
          <p:cNvPr id="8195" name="Rectangle 2">
            <a:extLst>
              <a:ext uri="{FF2B5EF4-FFF2-40B4-BE49-F238E27FC236}">
                <a16:creationId xmlns:a16="http://schemas.microsoft.com/office/drawing/2014/main" id="{2216EC74-34C2-F952-AFB4-646642926B51}"/>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0312603E-3B3A-B5C0-F210-02BF65F8491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987A9BC0-1B77-DDF0-6DDA-C6E351EFF67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9295ACE-8883-4834-B717-1F7F77168B63}" type="slidenum">
              <a:rPr lang="ar-SA" altLang="en-US"/>
              <a:pPr/>
              <a:t>22</a:t>
            </a:fld>
            <a:endParaRPr lang="en-US" altLang="en-US"/>
          </a:p>
        </p:txBody>
      </p:sp>
      <p:sp>
        <p:nvSpPr>
          <p:cNvPr id="10243" name="Rectangle 2">
            <a:extLst>
              <a:ext uri="{FF2B5EF4-FFF2-40B4-BE49-F238E27FC236}">
                <a16:creationId xmlns:a16="http://schemas.microsoft.com/office/drawing/2014/main" id="{5A60D389-720A-9F88-6E46-78196C378A7D}"/>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C36807B1-826D-0418-1C9F-486F447769F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546C7EEB-99C5-9D30-47DC-3E00FA5F6B9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9166F4E-3B84-49C4-BE3A-842D46C19AE6}" type="slidenum">
              <a:rPr lang="ar-SA" altLang="en-US"/>
              <a:pPr/>
              <a:t>27</a:t>
            </a:fld>
            <a:endParaRPr lang="en-US" altLang="en-US"/>
          </a:p>
        </p:txBody>
      </p:sp>
      <p:sp>
        <p:nvSpPr>
          <p:cNvPr id="38915" name="Rectangle 2">
            <a:extLst>
              <a:ext uri="{FF2B5EF4-FFF2-40B4-BE49-F238E27FC236}">
                <a16:creationId xmlns:a16="http://schemas.microsoft.com/office/drawing/2014/main" id="{79DA831B-0545-09C4-002F-8024F7AEBADE}"/>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C299266E-6F51-04AF-99D6-5F812C98EF2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83347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6569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86147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55948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4241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1263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66569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37339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922337"/>
          </a:xfrm>
        </p:spPr>
        <p:txBody>
          <a:bodyPr/>
          <a:lstStyle/>
          <a:p>
            <a:r>
              <a:rPr lang="en-US"/>
              <a:t>Click to edit Master title style</a:t>
            </a:r>
          </a:p>
        </p:txBody>
      </p:sp>
      <p:sp>
        <p:nvSpPr>
          <p:cNvPr id="3" name="Text Placeholder 2"/>
          <p:cNvSpPr>
            <a:spLocks noGrp="1"/>
          </p:cNvSpPr>
          <p:nvPr>
            <p:ph type="body" sz="half" idx="1"/>
          </p:nvPr>
        </p:nvSpPr>
        <p:spPr>
          <a:xfrm>
            <a:off x="609600" y="1341439"/>
            <a:ext cx="5384800" cy="478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341438"/>
            <a:ext cx="5384800" cy="2316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810001"/>
            <a:ext cx="5384800" cy="2316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2551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26059-DDF1-3421-BB97-3A0260E78B64}"/>
              </a:ext>
            </a:extLst>
          </p:cNvPr>
          <p:cNvSpPr>
            <a:spLocks noGrp="1"/>
          </p:cNvSpPr>
          <p:nvPr>
            <p:ph type="title"/>
          </p:nvPr>
        </p:nvSpPr>
        <p:spPr>
          <a:xfrm>
            <a:off x="455084" y="100013"/>
            <a:ext cx="10972800" cy="90646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3AE1F0-1D9B-528B-9625-67E2174D62AA}"/>
              </a:ext>
            </a:extLst>
          </p:cNvPr>
          <p:cNvSpPr>
            <a:spLocks noGrp="1"/>
          </p:cNvSpPr>
          <p:nvPr>
            <p:ph type="body" sz="half" idx="1"/>
          </p:nvPr>
        </p:nvSpPr>
        <p:spPr>
          <a:xfrm>
            <a:off x="467784" y="1214439"/>
            <a:ext cx="53848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5A232C-CC1F-EE55-5AA1-C956D6C9D000}"/>
              </a:ext>
            </a:extLst>
          </p:cNvPr>
          <p:cNvSpPr>
            <a:spLocks noGrp="1"/>
          </p:cNvSpPr>
          <p:nvPr>
            <p:ph sz="half" idx="2"/>
          </p:nvPr>
        </p:nvSpPr>
        <p:spPr>
          <a:xfrm>
            <a:off x="6055784" y="1214439"/>
            <a:ext cx="53848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C50A0F-9446-07A6-8EA8-04CDACA12D66}"/>
              </a:ext>
            </a:extLst>
          </p:cNvPr>
          <p:cNvSpPr>
            <a:spLocks noGrp="1"/>
          </p:cNvSpPr>
          <p:nvPr>
            <p:ph type="dt" sz="half" idx="10"/>
          </p:nvPr>
        </p:nvSpPr>
        <p:spPr>
          <a:xfrm>
            <a:off x="609600" y="6397625"/>
            <a:ext cx="2844800" cy="32385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4FBDB1B-7426-81EB-5F95-90B28689E52D}"/>
              </a:ext>
            </a:extLst>
          </p:cNvPr>
          <p:cNvSpPr>
            <a:spLocks noGrp="1"/>
          </p:cNvSpPr>
          <p:nvPr>
            <p:ph type="sldNum" sz="quarter" idx="11"/>
          </p:nvPr>
        </p:nvSpPr>
        <p:spPr>
          <a:xfrm>
            <a:off x="8737600" y="6397625"/>
            <a:ext cx="2844800" cy="323850"/>
          </a:xfrm>
        </p:spPr>
        <p:txBody>
          <a:bodyPr/>
          <a:lstStyle>
            <a:lvl1pPr>
              <a:defRPr/>
            </a:lvl1pPr>
          </a:lstStyle>
          <a:p>
            <a:fld id="{FA5ADFD8-E9DE-4687-8223-CB19064AB210}" type="slidenum">
              <a:rPr lang="en-US" altLang="en-US"/>
              <a:pPr/>
              <a:t>‹#›</a:t>
            </a:fld>
            <a:endParaRPr lang="en-US" altLang="en-US"/>
          </a:p>
        </p:txBody>
      </p:sp>
    </p:spTree>
    <p:extLst>
      <p:ext uri="{BB962C8B-B14F-4D97-AF65-F5344CB8AC3E}">
        <p14:creationId xmlns:p14="http://schemas.microsoft.com/office/powerpoint/2010/main" val="3824982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52976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3/5/2024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84918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pPr/>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92376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pPr/>
              <a:t>3/5/2024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62899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pPr/>
              <a:t>3/5/2024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8413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pPr/>
              <a:t>3/5/2024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40768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88371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3/5/2024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40045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pPr/>
              <a:t>3/5/2024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25091400"/>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5" r:id="rId17"/>
    <p:sldLayoutId id="2147483787"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quicksort-using-random-pivoting/" TargetMode="External"/><Relationship Id="rId2" Type="http://schemas.openxmlformats.org/officeDocument/2006/relationships/hyperlink" Target="https://www.geeksforgeeks.org/implement-quicksort-with-first-element-as-pivot/"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geeksforgeeks.org/time-and-space-complexity-analysis-of-quick-sor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geeksforgeeks.org/analysis-algorithm-set-4-master-method-solving-recurrence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geeksforgeeks.org/analysis-algorithm-set-4-master-method-solving-recurrenc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rxiv.org/pdf/1301.5045.pdf" TargetMode="External"/><Relationship Id="rId2" Type="http://schemas.openxmlformats.org/officeDocument/2006/relationships/hyperlink" Target="https://www.geeksforgeeks.org/design-and-analysis-of-algorithm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17.xml"/><Relationship Id="rId6" Type="http://schemas.openxmlformats.org/officeDocument/2006/relationships/customXml" Target="../ink/ink3.xml"/><Relationship Id="rId11" Type="http://schemas.openxmlformats.org/officeDocument/2006/relationships/image" Target="../media/image16.png"/><Relationship Id="rId5" Type="http://schemas.openxmlformats.org/officeDocument/2006/relationships/image" Target="../media/image13.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customXml" Target="../ink/ink7.xml"/><Relationship Id="rId1" Type="http://schemas.openxmlformats.org/officeDocument/2006/relationships/slideLayout" Target="../slideLayouts/slideLayout17.xml"/><Relationship Id="rId6" Type="http://schemas.openxmlformats.org/officeDocument/2006/relationships/customXml" Target="../ink/ink9.xml"/><Relationship Id="rId5" Type="http://schemas.openxmlformats.org/officeDocument/2006/relationships/image" Target="../media/image19.png"/><Relationship Id="rId4" Type="http://schemas.openxmlformats.org/officeDocument/2006/relationships/customXml" Target="../ink/ink8.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0.xml"/><Relationship Id="rId1" Type="http://schemas.openxmlformats.org/officeDocument/2006/relationships/slideLayout" Target="../slideLayouts/slideLayout17.xml"/><Relationship Id="rId5" Type="http://schemas.openxmlformats.org/officeDocument/2006/relationships/image" Target="../media/image22.png"/><Relationship Id="rId4" Type="http://schemas.openxmlformats.org/officeDocument/2006/relationships/customXml" Target="../ink/ink11.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customXml" Target="../ink/ink12.xml"/><Relationship Id="rId1" Type="http://schemas.openxmlformats.org/officeDocument/2006/relationships/slideLayout" Target="../slideLayouts/slideLayout17.xml"/><Relationship Id="rId6" Type="http://schemas.openxmlformats.org/officeDocument/2006/relationships/customXml" Target="../ink/ink14.xml"/><Relationship Id="rId5" Type="http://schemas.openxmlformats.org/officeDocument/2006/relationships/image" Target="../media/image24.png"/><Relationship Id="rId4" Type="http://schemas.openxmlformats.org/officeDocument/2006/relationships/customXml" Target="../ink/ink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33C6E-FD8F-4BAF-93AA-42264638CFE8}"/>
              </a:ext>
            </a:extLst>
          </p:cNvPr>
          <p:cNvSpPr>
            <a:spLocks noGrp="1"/>
          </p:cNvSpPr>
          <p:nvPr>
            <p:ph type="ctrTitle"/>
          </p:nvPr>
        </p:nvSpPr>
        <p:spPr/>
        <p:txBody>
          <a:bodyPr/>
          <a:lstStyle/>
          <a:p>
            <a:r>
              <a:rPr lang="en-US" dirty="0"/>
              <a:t>Analysis Of Algorithms</a:t>
            </a:r>
          </a:p>
        </p:txBody>
      </p:sp>
    </p:spTree>
    <p:extLst>
      <p:ext uri="{BB962C8B-B14F-4D97-AF65-F5344CB8AC3E}">
        <p14:creationId xmlns:p14="http://schemas.microsoft.com/office/powerpoint/2010/main" val="1249078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37B8-707A-D7E2-104F-BA44167C09D9}"/>
              </a:ext>
            </a:extLst>
          </p:cNvPr>
          <p:cNvSpPr>
            <a:spLocks noGrp="1"/>
          </p:cNvSpPr>
          <p:nvPr>
            <p:ph type="title"/>
          </p:nvPr>
        </p:nvSpPr>
        <p:spPr>
          <a:xfrm>
            <a:off x="1451579" y="0"/>
            <a:ext cx="8441929" cy="809469"/>
          </a:xfrm>
        </p:spPr>
        <p:txBody>
          <a:bodyPr>
            <a:normAutofit fontScale="90000"/>
          </a:bodyPr>
          <a:lstStyle/>
          <a:p>
            <a:r>
              <a:rPr lang="en-US" altLang="en-US" dirty="0"/>
              <a:t>Example of Quick sort Algorithm using Divide-and-Conquer</a:t>
            </a:r>
            <a:endParaRPr lang="en-US" dirty="0"/>
          </a:p>
        </p:txBody>
      </p:sp>
      <p:sp>
        <p:nvSpPr>
          <p:cNvPr id="3" name="Content Placeholder 2">
            <a:extLst>
              <a:ext uri="{FF2B5EF4-FFF2-40B4-BE49-F238E27FC236}">
                <a16:creationId xmlns:a16="http://schemas.microsoft.com/office/drawing/2014/main" id="{EAC1B1AE-2CE4-F260-8059-37969B592BFB}"/>
              </a:ext>
            </a:extLst>
          </p:cNvPr>
          <p:cNvSpPr>
            <a:spLocks noGrp="1"/>
          </p:cNvSpPr>
          <p:nvPr>
            <p:ph idx="1"/>
          </p:nvPr>
        </p:nvSpPr>
        <p:spPr>
          <a:xfrm>
            <a:off x="1199213" y="1304143"/>
            <a:ext cx="9855641" cy="4796853"/>
          </a:xfrm>
        </p:spPr>
        <p:txBody>
          <a:bodyPr>
            <a:normAutofit/>
          </a:bodyPr>
          <a:lstStyle/>
          <a:p>
            <a:pPr>
              <a:lnSpc>
                <a:spcPct val="90000"/>
              </a:lnSpc>
            </a:pPr>
            <a:r>
              <a:rPr lang="en-US" sz="2800" b="1" i="1" dirty="0">
                <a:solidFill>
                  <a:srgbClr val="CC3300"/>
                </a:solidFill>
              </a:rPr>
              <a:t>Divide</a:t>
            </a:r>
            <a:r>
              <a:rPr lang="en-US" sz="2800" b="1" dirty="0">
                <a:solidFill>
                  <a:srgbClr val="CC3300"/>
                </a:solidFill>
              </a:rPr>
              <a:t>:</a:t>
            </a:r>
            <a:r>
              <a:rPr lang="en-US" sz="2800" dirty="0">
                <a:solidFill>
                  <a:srgbClr val="CC3300"/>
                </a:solidFill>
              </a:rPr>
              <a:t> </a:t>
            </a:r>
            <a:r>
              <a:rPr lang="en-US" sz="2800" dirty="0">
                <a:solidFill>
                  <a:schemeClr val="hlink"/>
                </a:solidFill>
              </a:rPr>
              <a:t>Partition</a:t>
            </a:r>
            <a:r>
              <a:rPr lang="en-US" sz="2800" dirty="0">
                <a:solidFill>
                  <a:schemeClr val="tx1"/>
                </a:solidFill>
              </a:rPr>
              <a:t> (separate) the array </a:t>
            </a:r>
            <a:r>
              <a:rPr lang="en-US" sz="2800" i="1" dirty="0">
                <a:solidFill>
                  <a:schemeClr val="tx1"/>
                </a:solidFill>
              </a:rPr>
              <a:t>A</a:t>
            </a:r>
            <a:r>
              <a:rPr lang="en-US" sz="2800" dirty="0">
                <a:solidFill>
                  <a:schemeClr val="tx1"/>
                </a:solidFill>
              </a:rPr>
              <a:t>[</a:t>
            </a:r>
            <a:r>
              <a:rPr lang="en-US" sz="2800" i="1" dirty="0" err="1">
                <a:solidFill>
                  <a:schemeClr val="tx1"/>
                </a:solidFill>
              </a:rPr>
              <a:t>p</a:t>
            </a:r>
            <a:r>
              <a:rPr lang="en-US" sz="2800" dirty="0" err="1">
                <a:solidFill>
                  <a:schemeClr val="tx1"/>
                </a:solidFill>
              </a:rPr>
              <a:t>..</a:t>
            </a:r>
            <a:r>
              <a:rPr lang="en-US" sz="2800" i="1" dirty="0" err="1">
                <a:solidFill>
                  <a:schemeClr val="tx1"/>
                </a:solidFill>
              </a:rPr>
              <a:t>r</a:t>
            </a:r>
            <a:r>
              <a:rPr lang="en-US" sz="2800" dirty="0">
                <a:solidFill>
                  <a:schemeClr val="tx1"/>
                </a:solidFill>
              </a:rPr>
              <a:t>] into two (possibly empty) subarrays </a:t>
            </a:r>
            <a:r>
              <a:rPr lang="en-US" sz="2800" i="1" dirty="0">
                <a:solidFill>
                  <a:schemeClr val="tx1"/>
                </a:solidFill>
              </a:rPr>
              <a:t>A</a:t>
            </a:r>
            <a:r>
              <a:rPr lang="en-US" sz="2800" dirty="0">
                <a:solidFill>
                  <a:schemeClr val="tx1"/>
                </a:solidFill>
              </a:rPr>
              <a:t>[</a:t>
            </a:r>
            <a:r>
              <a:rPr lang="en-US" sz="2800" i="1" dirty="0" err="1">
                <a:solidFill>
                  <a:schemeClr val="tx1"/>
                </a:solidFill>
              </a:rPr>
              <a:t>p</a:t>
            </a:r>
            <a:r>
              <a:rPr lang="en-US" sz="2800" dirty="0" err="1">
                <a:solidFill>
                  <a:schemeClr val="tx1"/>
                </a:solidFill>
              </a:rPr>
              <a:t>..</a:t>
            </a:r>
            <a:r>
              <a:rPr lang="en-US" sz="2800" i="1" dirty="0" err="1">
                <a:solidFill>
                  <a:schemeClr val="tx1"/>
                </a:solidFill>
              </a:rPr>
              <a:t>q</a:t>
            </a:r>
            <a:r>
              <a:rPr lang="en-US" sz="2800" i="1" dirty="0">
                <a:solidFill>
                  <a:schemeClr val="tx1"/>
                </a:solidFill>
              </a:rPr>
              <a:t>–</a:t>
            </a:r>
            <a:r>
              <a:rPr lang="en-US" sz="2800" dirty="0">
                <a:solidFill>
                  <a:schemeClr val="tx1"/>
                </a:solidFill>
              </a:rPr>
              <a:t>1] and </a:t>
            </a:r>
            <a:r>
              <a:rPr lang="en-US" sz="2800" i="1" dirty="0">
                <a:solidFill>
                  <a:schemeClr val="tx1"/>
                </a:solidFill>
              </a:rPr>
              <a:t>A</a:t>
            </a:r>
            <a:r>
              <a:rPr lang="en-US" sz="2800" dirty="0">
                <a:solidFill>
                  <a:schemeClr val="tx1"/>
                </a:solidFill>
              </a:rPr>
              <a:t>[</a:t>
            </a:r>
            <a:r>
              <a:rPr lang="en-US" sz="2800" i="1" dirty="0">
                <a:solidFill>
                  <a:schemeClr val="tx1"/>
                </a:solidFill>
              </a:rPr>
              <a:t>q+</a:t>
            </a:r>
            <a:r>
              <a:rPr lang="en-US" sz="2800" dirty="0">
                <a:solidFill>
                  <a:schemeClr val="tx1"/>
                </a:solidFill>
              </a:rPr>
              <a:t>1</a:t>
            </a:r>
            <a:r>
              <a:rPr lang="en-US" sz="2800" i="1" dirty="0">
                <a:solidFill>
                  <a:schemeClr val="tx1"/>
                </a:solidFill>
              </a:rPr>
              <a:t>..r</a:t>
            </a:r>
            <a:r>
              <a:rPr lang="en-US" sz="2800" dirty="0">
                <a:solidFill>
                  <a:schemeClr val="tx1"/>
                </a:solidFill>
              </a:rPr>
              <a:t>].</a:t>
            </a:r>
          </a:p>
          <a:p>
            <a:pPr lvl="1">
              <a:lnSpc>
                <a:spcPct val="90000"/>
              </a:lnSpc>
            </a:pPr>
            <a:r>
              <a:rPr lang="en-US" sz="2400" dirty="0"/>
              <a:t>Each element in </a:t>
            </a:r>
            <a:r>
              <a:rPr lang="en-US" sz="2400" i="1" dirty="0">
                <a:solidFill>
                  <a:schemeClr val="hlink"/>
                </a:solidFill>
              </a:rPr>
              <a:t>A</a:t>
            </a:r>
            <a:r>
              <a:rPr lang="en-US" sz="2400" dirty="0">
                <a:solidFill>
                  <a:schemeClr val="hlink"/>
                </a:solidFill>
              </a:rPr>
              <a:t>[</a:t>
            </a:r>
            <a:r>
              <a:rPr lang="en-US" sz="2400" i="1" dirty="0" err="1">
                <a:solidFill>
                  <a:schemeClr val="hlink"/>
                </a:solidFill>
              </a:rPr>
              <a:t>p</a:t>
            </a:r>
            <a:r>
              <a:rPr lang="en-US" sz="2400" dirty="0" err="1">
                <a:solidFill>
                  <a:schemeClr val="hlink"/>
                </a:solidFill>
              </a:rPr>
              <a:t>..</a:t>
            </a:r>
            <a:r>
              <a:rPr lang="en-US" sz="2400" i="1" dirty="0" err="1">
                <a:solidFill>
                  <a:schemeClr val="hlink"/>
                </a:solidFill>
              </a:rPr>
              <a:t>q</a:t>
            </a:r>
            <a:r>
              <a:rPr lang="en-US" sz="2400" i="1" dirty="0">
                <a:solidFill>
                  <a:schemeClr val="hlink"/>
                </a:solidFill>
              </a:rPr>
              <a:t>–</a:t>
            </a:r>
            <a:r>
              <a:rPr lang="en-US" sz="2400" dirty="0">
                <a:solidFill>
                  <a:schemeClr val="hlink"/>
                </a:solidFill>
              </a:rPr>
              <a:t>1] </a:t>
            </a:r>
            <a:r>
              <a:rPr lang="en-US" sz="2400" dirty="0">
                <a:solidFill>
                  <a:schemeClr val="hlink"/>
                </a:solidFill>
                <a:sym typeface="Symbol" pitchFamily="18" charset="2"/>
              </a:rPr>
              <a:t>&lt; </a:t>
            </a:r>
            <a:r>
              <a:rPr lang="en-US" sz="2400" i="1" dirty="0">
                <a:solidFill>
                  <a:schemeClr val="hlink"/>
                </a:solidFill>
                <a:sym typeface="Symbol" pitchFamily="18" charset="2"/>
              </a:rPr>
              <a:t>A</a:t>
            </a:r>
            <a:r>
              <a:rPr lang="en-US" sz="2400" dirty="0">
                <a:solidFill>
                  <a:schemeClr val="hlink"/>
                </a:solidFill>
                <a:sym typeface="Symbol" pitchFamily="18" charset="2"/>
              </a:rPr>
              <a:t>[</a:t>
            </a:r>
            <a:r>
              <a:rPr lang="en-US" sz="2400" i="1" dirty="0">
                <a:solidFill>
                  <a:schemeClr val="hlink"/>
                </a:solidFill>
                <a:sym typeface="Symbol" pitchFamily="18" charset="2"/>
              </a:rPr>
              <a:t>q</a:t>
            </a:r>
            <a:r>
              <a:rPr lang="en-US" sz="2400" dirty="0">
                <a:solidFill>
                  <a:schemeClr val="hlink"/>
                </a:solidFill>
                <a:sym typeface="Symbol" pitchFamily="18" charset="2"/>
              </a:rPr>
              <a:t>]</a:t>
            </a:r>
            <a:r>
              <a:rPr lang="en-US" sz="2400" dirty="0">
                <a:sym typeface="Symbol" pitchFamily="18" charset="2"/>
              </a:rPr>
              <a:t>.</a:t>
            </a:r>
          </a:p>
          <a:p>
            <a:pPr lvl="1">
              <a:lnSpc>
                <a:spcPct val="90000"/>
              </a:lnSpc>
            </a:pPr>
            <a:r>
              <a:rPr lang="en-US" sz="2400" i="1" dirty="0">
                <a:solidFill>
                  <a:schemeClr val="hlink"/>
                </a:solidFill>
                <a:sym typeface="Symbol" pitchFamily="18" charset="2"/>
              </a:rPr>
              <a:t>A</a:t>
            </a:r>
            <a:r>
              <a:rPr lang="en-US" sz="2400" dirty="0">
                <a:solidFill>
                  <a:schemeClr val="hlink"/>
                </a:solidFill>
                <a:sym typeface="Symbol" pitchFamily="18" charset="2"/>
              </a:rPr>
              <a:t>[</a:t>
            </a:r>
            <a:r>
              <a:rPr lang="en-US" sz="2400" i="1" dirty="0">
                <a:solidFill>
                  <a:schemeClr val="hlink"/>
                </a:solidFill>
                <a:sym typeface="Symbol" pitchFamily="18" charset="2"/>
              </a:rPr>
              <a:t>q</a:t>
            </a:r>
            <a:r>
              <a:rPr lang="en-US" sz="2400" dirty="0">
                <a:solidFill>
                  <a:schemeClr val="hlink"/>
                </a:solidFill>
                <a:sym typeface="Symbol" pitchFamily="18" charset="2"/>
              </a:rPr>
              <a:t>] &lt;</a:t>
            </a:r>
            <a:r>
              <a:rPr lang="en-US" sz="2400" dirty="0">
                <a:sym typeface="Symbol" pitchFamily="18" charset="2"/>
              </a:rPr>
              <a:t> each element in </a:t>
            </a:r>
            <a:r>
              <a:rPr lang="en-US" sz="2400" i="1" dirty="0">
                <a:solidFill>
                  <a:schemeClr val="hlink"/>
                </a:solidFill>
              </a:rPr>
              <a:t>A</a:t>
            </a:r>
            <a:r>
              <a:rPr lang="en-US" sz="2400" dirty="0">
                <a:solidFill>
                  <a:schemeClr val="hlink"/>
                </a:solidFill>
              </a:rPr>
              <a:t>[</a:t>
            </a:r>
            <a:r>
              <a:rPr lang="en-US" sz="2400" i="1" dirty="0">
                <a:solidFill>
                  <a:schemeClr val="hlink"/>
                </a:solidFill>
              </a:rPr>
              <a:t>q+</a:t>
            </a:r>
            <a:r>
              <a:rPr lang="en-US" sz="2400" dirty="0">
                <a:solidFill>
                  <a:schemeClr val="hlink"/>
                </a:solidFill>
              </a:rPr>
              <a:t>1</a:t>
            </a:r>
            <a:r>
              <a:rPr lang="en-US" sz="2400" i="1" dirty="0">
                <a:solidFill>
                  <a:schemeClr val="hlink"/>
                </a:solidFill>
              </a:rPr>
              <a:t>..r</a:t>
            </a:r>
            <a:r>
              <a:rPr lang="en-US" sz="2400" dirty="0">
                <a:solidFill>
                  <a:schemeClr val="hlink"/>
                </a:solidFill>
              </a:rPr>
              <a:t>]</a:t>
            </a:r>
            <a:r>
              <a:rPr lang="en-US" sz="2400" dirty="0"/>
              <a:t>.</a:t>
            </a:r>
          </a:p>
          <a:p>
            <a:pPr lvl="1">
              <a:lnSpc>
                <a:spcPct val="90000"/>
              </a:lnSpc>
            </a:pPr>
            <a:r>
              <a:rPr lang="en-US" sz="2400" dirty="0">
                <a:sym typeface="Symbol" pitchFamily="18" charset="2"/>
              </a:rPr>
              <a:t>Index </a:t>
            </a:r>
            <a:r>
              <a:rPr lang="en-US" sz="2400" i="1" dirty="0">
                <a:sym typeface="Symbol" pitchFamily="18" charset="2"/>
              </a:rPr>
              <a:t>q</a:t>
            </a:r>
            <a:r>
              <a:rPr lang="en-US" sz="2400" dirty="0">
                <a:sym typeface="Symbol" pitchFamily="18" charset="2"/>
              </a:rPr>
              <a:t> is computed as part of the partitioning procedure.</a:t>
            </a:r>
            <a:endParaRPr lang="en-US" sz="900" dirty="0"/>
          </a:p>
          <a:p>
            <a:pPr>
              <a:lnSpc>
                <a:spcPct val="90000"/>
              </a:lnSpc>
            </a:pPr>
            <a:r>
              <a:rPr lang="en-US" sz="2800" b="1" i="1" dirty="0">
                <a:solidFill>
                  <a:srgbClr val="CC3300"/>
                </a:solidFill>
              </a:rPr>
              <a:t>Conquer</a:t>
            </a:r>
            <a:r>
              <a:rPr lang="en-US" sz="2800" b="1" dirty="0">
                <a:solidFill>
                  <a:srgbClr val="CC3300"/>
                </a:solidFill>
              </a:rPr>
              <a:t>:</a:t>
            </a:r>
            <a:r>
              <a:rPr lang="en-US" sz="2800" dirty="0"/>
              <a:t>  Sort the two subarrays by recursive calls to quicksort. </a:t>
            </a:r>
          </a:p>
          <a:p>
            <a:pPr>
              <a:lnSpc>
                <a:spcPct val="90000"/>
              </a:lnSpc>
              <a:buFont typeface="Wingdings" pitchFamily="2" charset="2"/>
              <a:buNone/>
            </a:pPr>
            <a:endParaRPr lang="en-US" sz="1000" dirty="0"/>
          </a:p>
          <a:p>
            <a:pPr>
              <a:lnSpc>
                <a:spcPct val="90000"/>
              </a:lnSpc>
            </a:pPr>
            <a:r>
              <a:rPr lang="en-US" sz="2800" b="1" i="1" dirty="0">
                <a:solidFill>
                  <a:srgbClr val="CC3300"/>
                </a:solidFill>
              </a:rPr>
              <a:t>Combine</a:t>
            </a:r>
            <a:r>
              <a:rPr lang="en-US" sz="2800" b="1" dirty="0">
                <a:solidFill>
                  <a:srgbClr val="CC3300"/>
                </a:solidFill>
              </a:rPr>
              <a:t>:</a:t>
            </a:r>
            <a:r>
              <a:rPr lang="en-US" sz="2800" dirty="0"/>
              <a:t> The subarrays are sorted in place –  no work is needed to combine them.</a:t>
            </a:r>
          </a:p>
          <a:p>
            <a:endParaRPr lang="en-US" dirty="0"/>
          </a:p>
        </p:txBody>
      </p:sp>
    </p:spTree>
    <p:extLst>
      <p:ext uri="{BB962C8B-B14F-4D97-AF65-F5344CB8AC3E}">
        <p14:creationId xmlns:p14="http://schemas.microsoft.com/office/powerpoint/2010/main" val="3516193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a:extLst>
              <a:ext uri="{FF2B5EF4-FFF2-40B4-BE49-F238E27FC236}">
                <a16:creationId xmlns:a16="http://schemas.microsoft.com/office/drawing/2014/main" id="{FDA47968-6F2C-1BE0-0E33-6721E3497268}"/>
              </a:ext>
            </a:extLst>
          </p:cNvPr>
          <p:cNvSpPr>
            <a:spLocks noGrp="1" noChangeArrowheads="1"/>
          </p:cNvSpPr>
          <p:nvPr>
            <p:ph type="title"/>
          </p:nvPr>
        </p:nvSpPr>
        <p:spPr/>
        <p:txBody>
          <a:bodyPr/>
          <a:lstStyle/>
          <a:p>
            <a:r>
              <a:rPr lang="en-US" altLang="en-US"/>
              <a:t>Quicksort</a:t>
            </a:r>
          </a:p>
        </p:txBody>
      </p:sp>
      <p:sp>
        <p:nvSpPr>
          <p:cNvPr id="287747" name="Rectangle 3">
            <a:extLst>
              <a:ext uri="{FF2B5EF4-FFF2-40B4-BE49-F238E27FC236}">
                <a16:creationId xmlns:a16="http://schemas.microsoft.com/office/drawing/2014/main" id="{BFD2A3B5-E2A6-CB4A-E6E4-FC3A84C8FD12}"/>
              </a:ext>
            </a:extLst>
          </p:cNvPr>
          <p:cNvSpPr>
            <a:spLocks noGrp="1" noChangeArrowheads="1"/>
          </p:cNvSpPr>
          <p:nvPr>
            <p:ph idx="1"/>
          </p:nvPr>
        </p:nvSpPr>
        <p:spPr>
          <a:xfrm>
            <a:off x="677333" y="1409075"/>
            <a:ext cx="10205525" cy="4632287"/>
          </a:xfrm>
        </p:spPr>
        <p:txBody>
          <a:bodyPr/>
          <a:lstStyle/>
          <a:p>
            <a:pPr algn="l" rtl="0" fontAlgn="base"/>
            <a:r>
              <a:rPr lang="en-US" b="0" i="1" dirty="0">
                <a:solidFill>
                  <a:srgbClr val="273239"/>
                </a:solidFill>
                <a:effectLst/>
                <a:latin typeface="Nunito" pitchFamily="2" charset="0"/>
              </a:rPr>
              <a:t>The key process in </a:t>
            </a:r>
            <a:r>
              <a:rPr lang="en-US" b="1" i="1" dirty="0">
                <a:solidFill>
                  <a:srgbClr val="273239"/>
                </a:solidFill>
                <a:effectLst/>
                <a:latin typeface="Nunito" pitchFamily="2" charset="0"/>
              </a:rPr>
              <a:t>quick Sort </a:t>
            </a:r>
            <a:r>
              <a:rPr lang="en-US" b="0" i="1" dirty="0">
                <a:solidFill>
                  <a:srgbClr val="273239"/>
                </a:solidFill>
                <a:effectLst/>
                <a:latin typeface="Nunito" pitchFamily="2" charset="0"/>
              </a:rPr>
              <a:t>is a </a:t>
            </a:r>
            <a:r>
              <a:rPr lang="en-US" b="1" i="1" dirty="0">
                <a:solidFill>
                  <a:srgbClr val="273239"/>
                </a:solidFill>
                <a:effectLst/>
                <a:latin typeface="Nunito" pitchFamily="2" charset="0"/>
              </a:rPr>
              <a:t>partition()</a:t>
            </a:r>
            <a:r>
              <a:rPr lang="en-US" b="0" i="1" dirty="0">
                <a:solidFill>
                  <a:srgbClr val="273239"/>
                </a:solidFill>
                <a:effectLst/>
                <a:latin typeface="Nunito" pitchFamily="2" charset="0"/>
              </a:rPr>
              <a:t>. The target of partitions is to place the pivot (any element can be chosen to be a pivot) at its correct position in the sorted array and put all smaller elements to the left of the pivot, and all greater elements to the right of the pivot.</a:t>
            </a:r>
          </a:p>
          <a:p>
            <a:pPr algn="l" rtl="0" fontAlgn="base"/>
            <a:r>
              <a:rPr lang="en-US" b="0" i="1" dirty="0">
                <a:solidFill>
                  <a:srgbClr val="273239"/>
                </a:solidFill>
                <a:effectLst/>
                <a:latin typeface="Nunito" pitchFamily="2" charset="0"/>
              </a:rPr>
              <a:t>Partition is done recursively on each side of the pivot after the pivot is placed in its correct position and this finally sorts the array.</a:t>
            </a:r>
          </a:p>
          <a:p>
            <a:pPr lvl="1">
              <a:lnSpc>
                <a:spcPct val="120000"/>
              </a:lnSpc>
              <a:buFontTx/>
              <a:buNone/>
            </a:pPr>
            <a:endParaRPr lang="en-US" altLang="en-US" dirty="0"/>
          </a:p>
        </p:txBody>
      </p:sp>
      <p:sp>
        <p:nvSpPr>
          <p:cNvPr id="2" name="Slide Number Placeholder 4">
            <a:extLst>
              <a:ext uri="{FF2B5EF4-FFF2-40B4-BE49-F238E27FC236}">
                <a16:creationId xmlns:a16="http://schemas.microsoft.com/office/drawing/2014/main" id="{9BAAF3AB-DB98-9665-2257-59AB2E9F7507}"/>
              </a:ext>
            </a:extLst>
          </p:cNvPr>
          <p:cNvSpPr>
            <a:spLocks noGrp="1"/>
          </p:cNvSpPr>
          <p:nvPr>
            <p:ph type="sldNum" sz="quarter" idx="12"/>
          </p:nvPr>
        </p:nvSpPr>
        <p:spPr/>
        <p:txBody>
          <a:bodyPr/>
          <a:lstStyle/>
          <a:p>
            <a:fld id="{EA8D7E6C-2263-401B-9A01-2E081A8B3E55}" type="slidenum">
              <a:rPr lang="en-US" altLang="en-US"/>
              <a:pPr/>
              <a:t>11</a:t>
            </a:fld>
            <a:endParaRPr lang="en-US" altLang="en-US"/>
          </a:p>
        </p:txBody>
      </p:sp>
      <p:pic>
        <p:nvPicPr>
          <p:cNvPr id="4" name="Picture 3">
            <a:extLst>
              <a:ext uri="{FF2B5EF4-FFF2-40B4-BE49-F238E27FC236}">
                <a16:creationId xmlns:a16="http://schemas.microsoft.com/office/drawing/2014/main" id="{5F4C9730-F23E-7089-AD57-E3BE58637D49}"/>
              </a:ext>
            </a:extLst>
          </p:cNvPr>
          <p:cNvPicPr>
            <a:picLocks noChangeAspect="1"/>
          </p:cNvPicPr>
          <p:nvPr/>
        </p:nvPicPr>
        <p:blipFill>
          <a:blip r:embed="rId3"/>
          <a:stretch>
            <a:fillRect/>
          </a:stretch>
        </p:blipFill>
        <p:spPr>
          <a:xfrm>
            <a:off x="2747962" y="3252124"/>
            <a:ext cx="6696075" cy="3313567"/>
          </a:xfrm>
          <a:prstGeom prst="rect">
            <a:avLst/>
          </a:prstGeom>
        </p:spPr>
      </p:pic>
    </p:spTree>
    <p:extLst>
      <p:ext uri="{BB962C8B-B14F-4D97-AF65-F5344CB8AC3E}">
        <p14:creationId xmlns:p14="http://schemas.microsoft.com/office/powerpoint/2010/main" val="1445976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4982F-B4C4-CAEA-7B18-09ABC3B4E5C8}"/>
              </a:ext>
            </a:extLst>
          </p:cNvPr>
          <p:cNvSpPr>
            <a:spLocks noGrp="1"/>
          </p:cNvSpPr>
          <p:nvPr>
            <p:ph type="title"/>
          </p:nvPr>
        </p:nvSpPr>
        <p:spPr/>
        <p:txBody>
          <a:bodyPr/>
          <a:lstStyle/>
          <a:p>
            <a:r>
              <a:rPr lang="en-US" dirty="0"/>
              <a:t>Choosing Pivot</a:t>
            </a:r>
          </a:p>
        </p:txBody>
      </p:sp>
      <p:sp>
        <p:nvSpPr>
          <p:cNvPr id="3" name="Content Placeholder 2">
            <a:extLst>
              <a:ext uri="{FF2B5EF4-FFF2-40B4-BE49-F238E27FC236}">
                <a16:creationId xmlns:a16="http://schemas.microsoft.com/office/drawing/2014/main" id="{265A6E4A-A3CE-AB14-CE76-EE899240A9EF}"/>
              </a:ext>
            </a:extLst>
          </p:cNvPr>
          <p:cNvSpPr>
            <a:spLocks noGrp="1"/>
          </p:cNvSpPr>
          <p:nvPr>
            <p:ph idx="1"/>
          </p:nvPr>
        </p:nvSpPr>
        <p:spPr>
          <a:xfrm>
            <a:off x="677334" y="1272209"/>
            <a:ext cx="8596668" cy="4769153"/>
          </a:xfrm>
        </p:spPr>
        <p:txBody>
          <a:bodyPr/>
          <a:lstStyle/>
          <a:p>
            <a:pPr algn="l" fontAlgn="base">
              <a:buFont typeface="Arial" panose="020B0604020202020204" pitchFamily="34" charset="0"/>
              <a:buChar char="•"/>
            </a:pPr>
            <a:r>
              <a:rPr lang="en-US" b="0" i="0" u="sng" dirty="0">
                <a:solidFill>
                  <a:srgbClr val="273239"/>
                </a:solidFill>
                <a:effectLst/>
                <a:latin typeface="Nunito" pitchFamily="2" charset="0"/>
                <a:hlinkClick r:id="rId2"/>
              </a:rPr>
              <a:t>Always pick the first element as a pivot</a:t>
            </a:r>
            <a:r>
              <a:rPr lang="en-US" b="0" i="0" dirty="0">
                <a:solidFill>
                  <a:srgbClr val="273239"/>
                </a:solidFill>
                <a:effectLst/>
                <a:latin typeface="Nunito" pitchFamily="2" charset="0"/>
              </a:rPr>
              <a:t>.</a:t>
            </a:r>
          </a:p>
          <a:p>
            <a:pPr algn="l" fontAlgn="base">
              <a:buFont typeface="Arial" panose="020B0604020202020204" pitchFamily="34" charset="0"/>
              <a:buChar char="•"/>
            </a:pPr>
            <a:r>
              <a:rPr lang="en-US" b="0" i="0" dirty="0">
                <a:solidFill>
                  <a:srgbClr val="273239"/>
                </a:solidFill>
                <a:effectLst/>
                <a:latin typeface="Nunito" pitchFamily="2" charset="0"/>
              </a:rPr>
              <a:t>Always pick the last element as a pivot </a:t>
            </a:r>
          </a:p>
          <a:p>
            <a:pPr algn="l" fontAlgn="base">
              <a:buFont typeface="Arial" panose="020B0604020202020204" pitchFamily="34" charset="0"/>
              <a:buChar char="•"/>
            </a:pPr>
            <a:r>
              <a:rPr lang="en-US" b="0" i="0" u="sng" dirty="0">
                <a:solidFill>
                  <a:srgbClr val="273239"/>
                </a:solidFill>
                <a:effectLst/>
                <a:latin typeface="Nunito" pitchFamily="2" charset="0"/>
                <a:hlinkClick r:id="rId3"/>
              </a:rPr>
              <a:t>Pick a random element as a pivot</a:t>
            </a:r>
            <a:r>
              <a:rPr lang="en-US" b="0" i="0" dirty="0">
                <a:solidFill>
                  <a:srgbClr val="273239"/>
                </a:solidFill>
                <a:effectLst/>
                <a:latin typeface="Nunito" pitchFamily="2" charset="0"/>
              </a:rPr>
              <a:t>.</a:t>
            </a:r>
          </a:p>
          <a:p>
            <a:pPr algn="l" fontAlgn="base">
              <a:buFont typeface="Arial" panose="020B0604020202020204" pitchFamily="34" charset="0"/>
              <a:buChar char="•"/>
            </a:pPr>
            <a:r>
              <a:rPr lang="en-US" b="0" i="0" dirty="0">
                <a:solidFill>
                  <a:srgbClr val="273239"/>
                </a:solidFill>
                <a:effectLst/>
                <a:latin typeface="Nunito" pitchFamily="2" charset="0"/>
              </a:rPr>
              <a:t>Pick the middle as the pivot.</a:t>
            </a:r>
          </a:p>
          <a:p>
            <a:pPr algn="l" rtl="0" fontAlgn="base"/>
            <a:r>
              <a:rPr lang="en-US" b="0" i="1" dirty="0">
                <a:solidFill>
                  <a:srgbClr val="273239"/>
                </a:solidFill>
                <a:effectLst/>
                <a:latin typeface="Nunito" pitchFamily="2" charset="0"/>
              </a:rPr>
              <a:t>Consider: </a:t>
            </a:r>
            <a:r>
              <a:rPr lang="en-US" b="0" i="1" dirty="0" err="1">
                <a:solidFill>
                  <a:srgbClr val="273239"/>
                </a:solidFill>
                <a:effectLst/>
                <a:latin typeface="Nunito" pitchFamily="2" charset="0"/>
              </a:rPr>
              <a:t>arr</a:t>
            </a:r>
            <a:r>
              <a:rPr lang="en-US" b="0" i="1" dirty="0">
                <a:solidFill>
                  <a:srgbClr val="273239"/>
                </a:solidFill>
                <a:effectLst/>
                <a:latin typeface="Nunito" pitchFamily="2" charset="0"/>
              </a:rPr>
              <a:t>[] = {10, 80, 30, 90, 40}.</a:t>
            </a:r>
          </a:p>
          <a:p>
            <a:pPr algn="l" fontAlgn="base">
              <a:buFont typeface="Arial" panose="020B0604020202020204" pitchFamily="34" charset="0"/>
              <a:buChar char="•"/>
            </a:pPr>
            <a:r>
              <a:rPr lang="en-US" b="0" i="1" dirty="0">
                <a:solidFill>
                  <a:srgbClr val="273239"/>
                </a:solidFill>
                <a:effectLst/>
                <a:latin typeface="Nunito" pitchFamily="2" charset="0"/>
              </a:rPr>
              <a:t>Compare 10 with the pivot and as it is less than pivot arrange it accordingly .</a:t>
            </a:r>
          </a:p>
          <a:p>
            <a:pPr algn="l" fontAlgn="base">
              <a:buFont typeface="Arial" panose="020B0604020202020204" pitchFamily="34" charset="0"/>
              <a:buChar char="•"/>
            </a:pPr>
            <a:endParaRPr lang="en-US" b="0" i="1" dirty="0">
              <a:solidFill>
                <a:srgbClr val="273239"/>
              </a:solidFill>
              <a:effectLst/>
              <a:latin typeface="Nunito" pitchFamily="2" charset="0"/>
            </a:endParaRPr>
          </a:p>
          <a:p>
            <a:pPr algn="l" fontAlgn="base">
              <a:buFont typeface="Arial" panose="020B0604020202020204" pitchFamily="34" charset="0"/>
              <a:buChar char="•"/>
            </a:pPr>
            <a:endParaRPr lang="en-US" b="0" i="1" dirty="0">
              <a:solidFill>
                <a:srgbClr val="273239"/>
              </a:solidFill>
              <a:effectLst/>
              <a:latin typeface="Nunito" pitchFamily="2" charset="0"/>
            </a:endParaRPr>
          </a:p>
          <a:p>
            <a:pPr algn="l" fontAlgn="base">
              <a:buFont typeface="Arial" panose="020B0604020202020204" pitchFamily="34" charset="0"/>
              <a:buChar char="•"/>
            </a:pPr>
            <a:endParaRPr lang="en-US" b="0" i="1" dirty="0">
              <a:solidFill>
                <a:srgbClr val="273239"/>
              </a:solidFill>
              <a:effectLst/>
              <a:latin typeface="Nunito" pitchFamily="2" charset="0"/>
            </a:endParaRPr>
          </a:p>
          <a:p>
            <a:pPr>
              <a:buNone/>
            </a:pPr>
            <a:endParaRPr lang="en-US" b="0" i="0" dirty="0">
              <a:solidFill>
                <a:srgbClr val="273239"/>
              </a:solidFill>
              <a:effectLst/>
              <a:latin typeface="Nunito" pitchFamily="2" charset="0"/>
            </a:endParaRPr>
          </a:p>
        </p:txBody>
      </p:sp>
      <p:pic>
        <p:nvPicPr>
          <p:cNvPr id="6" name="Picture 5" descr="pic1.jpg.png"/>
          <p:cNvPicPr>
            <a:picLocks noChangeAspect="1"/>
          </p:cNvPicPr>
          <p:nvPr/>
        </p:nvPicPr>
        <p:blipFill>
          <a:blip r:embed="rId4"/>
          <a:stretch>
            <a:fillRect/>
          </a:stretch>
        </p:blipFill>
        <p:spPr>
          <a:xfrm>
            <a:off x="1523153" y="4118878"/>
            <a:ext cx="6064562" cy="2476627"/>
          </a:xfrm>
          <a:prstGeom prst="rect">
            <a:avLst/>
          </a:prstGeom>
        </p:spPr>
      </p:pic>
    </p:spTree>
    <p:extLst>
      <p:ext uri="{BB962C8B-B14F-4D97-AF65-F5344CB8AC3E}">
        <p14:creationId xmlns:p14="http://schemas.microsoft.com/office/powerpoint/2010/main" val="2891280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i="1" dirty="0"/>
              <a:t>Compare 80 with the pivot. It is greater than pivot.</a:t>
            </a:r>
            <a:br>
              <a:rPr lang="en-US" i="1" dirty="0"/>
            </a:br>
            <a:endParaRPr lang="en-US" dirty="0"/>
          </a:p>
        </p:txBody>
      </p:sp>
      <p:pic>
        <p:nvPicPr>
          <p:cNvPr id="4" name="Content Placeholder 3" descr="pic 2.png"/>
          <p:cNvPicPr>
            <a:picLocks noGrp="1" noChangeAspect="1"/>
          </p:cNvPicPr>
          <p:nvPr>
            <p:ph idx="1"/>
          </p:nvPr>
        </p:nvPicPr>
        <p:blipFill>
          <a:blip r:embed="rId2"/>
          <a:stretch>
            <a:fillRect/>
          </a:stretch>
        </p:blipFill>
        <p:spPr>
          <a:xfrm>
            <a:off x="1133061" y="992362"/>
            <a:ext cx="6569765" cy="1263715"/>
          </a:xfrm>
        </p:spPr>
      </p:pic>
      <p:sp>
        <p:nvSpPr>
          <p:cNvPr id="5" name="Rectangle 4"/>
          <p:cNvSpPr/>
          <p:nvPr/>
        </p:nvSpPr>
        <p:spPr>
          <a:xfrm>
            <a:off x="616226" y="2186609"/>
            <a:ext cx="8527774" cy="369332"/>
          </a:xfrm>
          <a:prstGeom prst="rect">
            <a:avLst/>
          </a:prstGeom>
        </p:spPr>
        <p:txBody>
          <a:bodyPr wrap="square">
            <a:spAutoFit/>
          </a:bodyPr>
          <a:lstStyle/>
          <a:p>
            <a:pPr fontAlgn="base"/>
            <a:r>
              <a:rPr lang="en-US" i="1" dirty="0"/>
              <a:t>Compare 30 with pivot. It is less than pivot so arrange it accordingly.</a:t>
            </a:r>
          </a:p>
        </p:txBody>
      </p:sp>
      <p:pic>
        <p:nvPicPr>
          <p:cNvPr id="6" name="Picture 5" descr="pic3.png"/>
          <p:cNvPicPr>
            <a:picLocks noChangeAspect="1"/>
          </p:cNvPicPr>
          <p:nvPr/>
        </p:nvPicPr>
        <p:blipFill>
          <a:blip r:embed="rId3"/>
          <a:stretch>
            <a:fillRect/>
          </a:stretch>
        </p:blipFill>
        <p:spPr>
          <a:xfrm>
            <a:off x="874643" y="2597107"/>
            <a:ext cx="8025026" cy="1663786"/>
          </a:xfrm>
          <a:prstGeom prst="rect">
            <a:avLst/>
          </a:prstGeom>
        </p:spPr>
      </p:pic>
      <p:sp>
        <p:nvSpPr>
          <p:cNvPr id="7" name="Rectangle 6"/>
          <p:cNvSpPr/>
          <p:nvPr/>
        </p:nvSpPr>
        <p:spPr>
          <a:xfrm>
            <a:off x="894523" y="4323522"/>
            <a:ext cx="8204864" cy="369332"/>
          </a:xfrm>
          <a:prstGeom prst="rect">
            <a:avLst/>
          </a:prstGeom>
        </p:spPr>
        <p:txBody>
          <a:bodyPr wrap="square">
            <a:spAutoFit/>
          </a:bodyPr>
          <a:lstStyle/>
          <a:p>
            <a:pPr fontAlgn="base"/>
            <a:r>
              <a:rPr lang="en-US" i="1" dirty="0"/>
              <a:t>Compare 90 with the pivot. It is greater than the pivot.</a:t>
            </a:r>
          </a:p>
        </p:txBody>
      </p:sp>
      <p:pic>
        <p:nvPicPr>
          <p:cNvPr id="8" name="Picture 7" descr="poic4.png"/>
          <p:cNvPicPr>
            <a:picLocks noChangeAspect="1"/>
          </p:cNvPicPr>
          <p:nvPr/>
        </p:nvPicPr>
        <p:blipFill>
          <a:blip r:embed="rId4"/>
          <a:stretch>
            <a:fillRect/>
          </a:stretch>
        </p:blipFill>
        <p:spPr>
          <a:xfrm>
            <a:off x="1922251" y="5011087"/>
            <a:ext cx="7052784" cy="114940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latin typeface="Nunito"/>
              </a:rPr>
              <a:t>Arrange the pivot in its correct position</a:t>
            </a:r>
            <a:r>
              <a:rPr lang="en-US" sz="3200" dirty="0">
                <a:latin typeface="Nunito"/>
              </a:rPr>
              <a:t>.</a:t>
            </a:r>
            <a:br>
              <a:rPr lang="en-US" sz="3200" dirty="0">
                <a:latin typeface="Nunito"/>
              </a:rPr>
            </a:br>
            <a:endParaRPr lang="en-US" sz="3200" dirty="0">
              <a:latin typeface="Nunito"/>
            </a:endParaRPr>
          </a:p>
        </p:txBody>
      </p:sp>
      <p:pic>
        <p:nvPicPr>
          <p:cNvPr id="4" name="Content Placeholder 3" descr="pic5.png"/>
          <p:cNvPicPr>
            <a:picLocks noGrp="1" noChangeAspect="1"/>
          </p:cNvPicPr>
          <p:nvPr>
            <p:ph idx="1"/>
          </p:nvPr>
        </p:nvPicPr>
        <p:blipFill>
          <a:blip r:embed="rId2"/>
          <a:stretch>
            <a:fillRect/>
          </a:stretch>
        </p:blipFill>
        <p:spPr>
          <a:xfrm>
            <a:off x="1230066" y="1494938"/>
            <a:ext cx="7903995" cy="1844610"/>
          </a:xfrm>
        </p:spPr>
      </p:pic>
      <p:sp>
        <p:nvSpPr>
          <p:cNvPr id="5" name="Rectangle 4"/>
          <p:cNvSpPr/>
          <p:nvPr/>
        </p:nvSpPr>
        <p:spPr>
          <a:xfrm>
            <a:off x="904461" y="3011555"/>
            <a:ext cx="9730409" cy="1200329"/>
          </a:xfrm>
          <a:prstGeom prst="rect">
            <a:avLst/>
          </a:prstGeom>
        </p:spPr>
        <p:txBody>
          <a:bodyPr wrap="square">
            <a:spAutoFit/>
          </a:bodyPr>
          <a:lstStyle/>
          <a:p>
            <a:endParaRPr lang="en-US" dirty="0">
              <a:latin typeface="Nunito"/>
            </a:endParaRPr>
          </a:p>
          <a:p>
            <a:endParaRPr lang="en-US" dirty="0">
              <a:latin typeface="Nunito"/>
            </a:endParaRPr>
          </a:p>
          <a:p>
            <a:r>
              <a:rPr lang="en-US" dirty="0">
                <a:latin typeface="Nunito"/>
              </a:rPr>
              <a:t>As the partition process is done recursively, it keeps on putting the pivot in its actual position in the sorted array. Repeatedly putting pivots in their actual position makes the array sorted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255104"/>
          </a:xfrm>
        </p:spPr>
        <p:txBody>
          <a:bodyPr>
            <a:normAutofit fontScale="90000"/>
          </a:bodyPr>
          <a:lstStyle/>
          <a:p>
            <a:r>
              <a:rPr lang="en-US" dirty="0"/>
              <a:t> </a:t>
            </a:r>
          </a:p>
        </p:txBody>
      </p:sp>
      <p:sp>
        <p:nvSpPr>
          <p:cNvPr id="3" name="Content Placeholder 2"/>
          <p:cNvSpPr>
            <a:spLocks noGrp="1"/>
          </p:cNvSpPr>
          <p:nvPr>
            <p:ph idx="1"/>
          </p:nvPr>
        </p:nvSpPr>
        <p:spPr>
          <a:xfrm>
            <a:off x="677334" y="1212575"/>
            <a:ext cx="8596668" cy="4828788"/>
          </a:xfrm>
        </p:spPr>
        <p:txBody>
          <a:bodyPr>
            <a:normAutofit fontScale="62500" lnSpcReduction="20000"/>
          </a:bodyPr>
          <a:lstStyle/>
          <a:p>
            <a:r>
              <a:rPr lang="en-US" b="1" dirty="0"/>
              <a:t>Step 1</a:t>
            </a:r>
            <a:r>
              <a:rPr lang="en-US" dirty="0"/>
              <a:t> − Choose the highest index value has pivot </a:t>
            </a:r>
          </a:p>
          <a:p>
            <a:r>
              <a:rPr lang="en-US" b="1" dirty="0"/>
              <a:t>Step 2</a:t>
            </a:r>
            <a:r>
              <a:rPr lang="en-US" dirty="0"/>
              <a:t> − Take two variables to point left and right of the list excluding pivot </a:t>
            </a:r>
            <a:r>
              <a:rPr lang="en-US" b="1" dirty="0"/>
              <a:t>Step 3</a:t>
            </a:r>
            <a:r>
              <a:rPr lang="en-US" dirty="0"/>
              <a:t> − left points to the low index </a:t>
            </a:r>
          </a:p>
          <a:p>
            <a:r>
              <a:rPr lang="en-US" b="1" dirty="0"/>
              <a:t>Step 4</a:t>
            </a:r>
            <a:r>
              <a:rPr lang="en-US" dirty="0"/>
              <a:t> − right points to the high </a:t>
            </a:r>
          </a:p>
          <a:p>
            <a:r>
              <a:rPr lang="en-US" b="1" dirty="0"/>
              <a:t>Step 5</a:t>
            </a:r>
            <a:r>
              <a:rPr lang="en-US" dirty="0"/>
              <a:t> − while value at left is less than pivot move right </a:t>
            </a:r>
          </a:p>
          <a:p>
            <a:r>
              <a:rPr lang="en-US" b="1" dirty="0"/>
              <a:t>Step 6</a:t>
            </a:r>
            <a:r>
              <a:rPr lang="en-US" dirty="0"/>
              <a:t> − while value at right is greater than pivot move left </a:t>
            </a:r>
          </a:p>
          <a:p>
            <a:r>
              <a:rPr lang="en-US" b="1" dirty="0"/>
              <a:t>Step 7</a:t>
            </a:r>
            <a:r>
              <a:rPr lang="en-US" dirty="0"/>
              <a:t> − if both step 5 and step 6 does not match swap left and right </a:t>
            </a:r>
          </a:p>
          <a:p>
            <a:r>
              <a:rPr lang="en-US" b="1" dirty="0"/>
              <a:t>Step 8</a:t>
            </a:r>
            <a:r>
              <a:rPr lang="en-US" dirty="0"/>
              <a:t> − if left ≥ right, the point where they met is new pivot</a:t>
            </a:r>
          </a:p>
          <a:p>
            <a:r>
              <a:rPr lang="en-US" b="1" dirty="0" err="1"/>
              <a:t>Pseudocode</a:t>
            </a:r>
            <a:endParaRPr lang="en-US" b="1" dirty="0"/>
          </a:p>
          <a:p>
            <a:r>
              <a:rPr lang="en-US" dirty="0"/>
              <a:t>procedure </a:t>
            </a:r>
            <a:r>
              <a:rPr lang="en-US" dirty="0" err="1"/>
              <a:t>quickSort</a:t>
            </a:r>
            <a:r>
              <a:rPr lang="en-US" dirty="0"/>
              <a:t>(left, right)</a:t>
            </a:r>
          </a:p>
          <a:p>
            <a:r>
              <a:rPr lang="en-US" dirty="0"/>
              <a:t> if right-left &lt;= 0</a:t>
            </a:r>
          </a:p>
          <a:p>
            <a:r>
              <a:rPr lang="en-US" dirty="0"/>
              <a:t> return </a:t>
            </a:r>
          </a:p>
          <a:p>
            <a:r>
              <a:rPr lang="en-US" dirty="0"/>
              <a:t>else </a:t>
            </a:r>
          </a:p>
          <a:p>
            <a:r>
              <a:rPr lang="en-US" dirty="0"/>
              <a:t>pivot = A[right] </a:t>
            </a:r>
          </a:p>
          <a:p>
            <a:r>
              <a:rPr lang="en-US" dirty="0"/>
              <a:t>partition = </a:t>
            </a:r>
            <a:r>
              <a:rPr lang="en-US" dirty="0" err="1"/>
              <a:t>partitionFunc</a:t>
            </a:r>
            <a:r>
              <a:rPr lang="en-US" dirty="0"/>
              <a:t>(left, right, pivot) </a:t>
            </a:r>
          </a:p>
          <a:p>
            <a:r>
              <a:rPr lang="en-US" dirty="0" err="1"/>
              <a:t>quickSort</a:t>
            </a:r>
            <a:r>
              <a:rPr lang="en-US" dirty="0"/>
              <a:t>(left,partition-1) </a:t>
            </a:r>
          </a:p>
          <a:p>
            <a:r>
              <a:rPr lang="en-US" dirty="0" err="1"/>
              <a:t>quickSort</a:t>
            </a:r>
            <a:r>
              <a:rPr lang="en-US" dirty="0"/>
              <a:t>(partition+1,right)</a:t>
            </a:r>
          </a:p>
          <a:p>
            <a:r>
              <a:rPr lang="en-US" dirty="0"/>
              <a:t> end if </a:t>
            </a:r>
          </a:p>
          <a:p>
            <a:r>
              <a:rPr lang="en-US" dirty="0"/>
              <a:t>end procedure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1513"/>
          </a:xfrm>
        </p:spPr>
        <p:txBody>
          <a:bodyPr>
            <a:normAutofit fontScale="90000"/>
          </a:bodyPr>
          <a:lstStyle/>
          <a:p>
            <a:r>
              <a:rPr lang="en-US" u="sng" dirty="0">
                <a:latin typeface="Nunito"/>
                <a:hlinkClick r:id="rId2"/>
              </a:rPr>
              <a:t>Complexity Analysis of Quick Sort</a:t>
            </a:r>
            <a:r>
              <a:rPr lang="en-US" b="1" dirty="0">
                <a:latin typeface="Nunito"/>
              </a:rPr>
              <a:t>:</a:t>
            </a:r>
            <a:br>
              <a:rPr lang="en-US" b="1" dirty="0">
                <a:latin typeface="Nunito"/>
              </a:rPr>
            </a:br>
            <a:endParaRPr lang="en-US" dirty="0">
              <a:latin typeface="Nunito"/>
            </a:endParaRPr>
          </a:p>
        </p:txBody>
      </p:sp>
      <p:sp>
        <p:nvSpPr>
          <p:cNvPr id="3" name="Content Placeholder 2"/>
          <p:cNvSpPr>
            <a:spLocks noGrp="1"/>
          </p:cNvSpPr>
          <p:nvPr>
            <p:ph idx="1"/>
          </p:nvPr>
        </p:nvSpPr>
        <p:spPr>
          <a:xfrm>
            <a:off x="677334" y="1133061"/>
            <a:ext cx="8596668" cy="4908301"/>
          </a:xfrm>
        </p:spPr>
        <p:txBody>
          <a:bodyPr>
            <a:normAutofit lnSpcReduction="10000"/>
          </a:bodyPr>
          <a:lstStyle/>
          <a:p>
            <a:pPr fontAlgn="base"/>
            <a:r>
              <a:rPr lang="en-US" sz="1900" b="1" dirty="0">
                <a:latin typeface="Nunito"/>
              </a:rPr>
              <a:t>Time Complexity:</a:t>
            </a:r>
            <a:endParaRPr lang="en-US" sz="1900" dirty="0">
              <a:latin typeface="Nunito"/>
            </a:endParaRPr>
          </a:p>
          <a:p>
            <a:pPr fontAlgn="base"/>
            <a:r>
              <a:rPr lang="en-US" sz="1900" b="1" dirty="0">
                <a:latin typeface="Nunito"/>
              </a:rPr>
              <a:t>Best Case</a:t>
            </a:r>
            <a:r>
              <a:rPr lang="en-US" sz="1900" dirty="0">
                <a:latin typeface="Nunito"/>
              </a:rPr>
              <a:t>: Ω (N log (N))</a:t>
            </a:r>
            <a:br>
              <a:rPr lang="en-US" sz="1900" dirty="0">
                <a:latin typeface="Nunito"/>
              </a:rPr>
            </a:br>
            <a:r>
              <a:rPr lang="en-US" sz="1900" dirty="0">
                <a:latin typeface="Nunito"/>
              </a:rPr>
              <a:t>The best-case scenario for </a:t>
            </a:r>
            <a:r>
              <a:rPr lang="en-US" sz="1900" dirty="0" err="1">
                <a:latin typeface="Nunito"/>
              </a:rPr>
              <a:t>quicksort</a:t>
            </a:r>
            <a:r>
              <a:rPr lang="en-US" sz="1900" dirty="0">
                <a:latin typeface="Nunito"/>
              </a:rPr>
              <a:t> occur when the pivot chosen at the each step divides the array into roughly equal halves.</a:t>
            </a:r>
            <a:br>
              <a:rPr lang="en-US" sz="1900" dirty="0">
                <a:latin typeface="Nunito"/>
              </a:rPr>
            </a:br>
            <a:r>
              <a:rPr lang="en-US" sz="1900" dirty="0">
                <a:latin typeface="Nunito"/>
              </a:rPr>
              <a:t>In this case, the algorithm will make balanced partitions, leading to efficient Sorting.</a:t>
            </a:r>
          </a:p>
          <a:p>
            <a:pPr fontAlgn="base"/>
            <a:r>
              <a:rPr lang="en-US" sz="1900" b="1" dirty="0">
                <a:latin typeface="Nunito"/>
              </a:rPr>
              <a:t>Average Case: θ ( N log (N))</a:t>
            </a:r>
            <a:br>
              <a:rPr lang="en-US" sz="1900" dirty="0">
                <a:latin typeface="Nunito"/>
              </a:rPr>
            </a:br>
            <a:r>
              <a:rPr lang="en-US" sz="1900" dirty="0" err="1">
                <a:latin typeface="Nunito"/>
              </a:rPr>
              <a:t>Quicksort’s</a:t>
            </a:r>
            <a:r>
              <a:rPr lang="en-US" sz="1900" dirty="0">
                <a:latin typeface="Nunito"/>
              </a:rPr>
              <a:t> average-case performance is usually very good in practice, making it one of the fastest sorting Algorithm.</a:t>
            </a:r>
          </a:p>
          <a:p>
            <a:pPr fontAlgn="base"/>
            <a:r>
              <a:rPr lang="en-US" sz="1900" b="1" dirty="0">
                <a:latin typeface="Nunito"/>
              </a:rPr>
              <a:t>Worst Case: O(N2)</a:t>
            </a:r>
            <a:br>
              <a:rPr lang="en-US" sz="1900" dirty="0">
                <a:latin typeface="Nunito"/>
              </a:rPr>
            </a:br>
            <a:r>
              <a:rPr lang="en-US" sz="1900" dirty="0">
                <a:latin typeface="Nunito"/>
              </a:rPr>
              <a:t>The worst-case Scenario for </a:t>
            </a:r>
            <a:r>
              <a:rPr lang="en-US" sz="1900" dirty="0" err="1">
                <a:latin typeface="Nunito"/>
              </a:rPr>
              <a:t>Quicksort</a:t>
            </a:r>
            <a:r>
              <a:rPr lang="en-US" sz="1900" dirty="0">
                <a:latin typeface="Nunito"/>
              </a:rPr>
              <a:t> occur when the pivot at each step consistently results in highly unbalanced partitions. </a:t>
            </a:r>
          </a:p>
          <a:p>
            <a:pPr fontAlgn="base"/>
            <a:r>
              <a:rPr lang="en-US" sz="1900" b="1" dirty="0">
                <a:latin typeface="Nunito"/>
              </a:rPr>
              <a:t>Auxiliary Space:</a:t>
            </a:r>
            <a:r>
              <a:rPr lang="en-US" sz="1900" dirty="0">
                <a:latin typeface="Nunito"/>
              </a:rPr>
              <a:t> O(1), if we don’t consider the recursive stack space. If we consider the recursive stack space then, in the worst case </a:t>
            </a:r>
            <a:r>
              <a:rPr lang="en-US" sz="1900" dirty="0" err="1">
                <a:latin typeface="Nunito"/>
              </a:rPr>
              <a:t>quicksort</a:t>
            </a:r>
            <a:r>
              <a:rPr lang="en-US" sz="1900" dirty="0">
                <a:latin typeface="Nunito"/>
              </a:rPr>
              <a:t> could make </a:t>
            </a:r>
            <a:r>
              <a:rPr lang="en-US" sz="1900" i="1" dirty="0">
                <a:latin typeface="Nunito"/>
              </a:rPr>
              <a:t>O</a:t>
            </a:r>
            <a:r>
              <a:rPr lang="en-US" sz="1900" dirty="0">
                <a:latin typeface="Nunito"/>
              </a:rPr>
              <a:t>(</a:t>
            </a:r>
            <a:r>
              <a:rPr lang="en-US" sz="1900" i="1" dirty="0">
                <a:latin typeface="Nunito"/>
              </a:rPr>
              <a:t>N</a:t>
            </a:r>
            <a:r>
              <a:rPr lang="en-US" sz="1900" dirty="0">
                <a:latin typeface="Nunito"/>
              </a:rPr>
              <a: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00610-0F87-387B-1557-D19E25E41D31}"/>
              </a:ext>
            </a:extLst>
          </p:cNvPr>
          <p:cNvSpPr>
            <a:spLocks noGrp="1"/>
          </p:cNvSpPr>
          <p:nvPr>
            <p:ph type="title"/>
          </p:nvPr>
        </p:nvSpPr>
        <p:spPr/>
        <p:txBody>
          <a:bodyPr/>
          <a:lstStyle/>
          <a:p>
            <a:r>
              <a:rPr lang="en-US" dirty="0" err="1"/>
              <a:t>Mergesort</a:t>
            </a:r>
            <a:endParaRPr lang="en-US" dirty="0"/>
          </a:p>
        </p:txBody>
      </p:sp>
      <p:sp>
        <p:nvSpPr>
          <p:cNvPr id="3" name="Text Placeholder 2">
            <a:extLst>
              <a:ext uri="{FF2B5EF4-FFF2-40B4-BE49-F238E27FC236}">
                <a16:creationId xmlns:a16="http://schemas.microsoft.com/office/drawing/2014/main" id="{75F4AD86-1771-C8C0-3AC1-69C4FCE72CA6}"/>
              </a:ext>
            </a:extLst>
          </p:cNvPr>
          <p:cNvSpPr>
            <a:spLocks noGrp="1"/>
          </p:cNvSpPr>
          <p:nvPr>
            <p:ph type="body" sz="half" idx="1"/>
          </p:nvPr>
        </p:nvSpPr>
        <p:spPr>
          <a:xfrm>
            <a:off x="609600" y="1341439"/>
            <a:ext cx="11105322" cy="4784725"/>
          </a:xfrm>
        </p:spPr>
        <p:txBody>
          <a:bodyPr>
            <a:normAutofit lnSpcReduction="10000"/>
          </a:bodyPr>
          <a:lstStyle/>
          <a:p>
            <a:r>
              <a:rPr lang="en-US" dirty="0"/>
              <a:t>Merge sort is a sorting technique based on divide and conquer technique. With worst-case time complexity being Ο(n log n), it is one of the most used and approached algorithms.</a:t>
            </a:r>
          </a:p>
          <a:p>
            <a:r>
              <a:rPr lang="en-US" dirty="0"/>
              <a:t>The </a:t>
            </a:r>
            <a:r>
              <a:rPr lang="en-US" dirty="0" err="1"/>
              <a:t>MergeSort</a:t>
            </a:r>
            <a:r>
              <a:rPr lang="en-US" dirty="0"/>
              <a:t> function keeps on splitting an array into two halves until a condition is met where we try to perform </a:t>
            </a:r>
            <a:r>
              <a:rPr lang="en-US" dirty="0" err="1"/>
              <a:t>MergeSort</a:t>
            </a:r>
            <a:r>
              <a:rPr lang="en-US" dirty="0"/>
              <a:t> on a </a:t>
            </a:r>
            <a:r>
              <a:rPr lang="en-US" dirty="0" err="1"/>
              <a:t>subarray</a:t>
            </a:r>
            <a:r>
              <a:rPr lang="en-US" dirty="0"/>
              <a:t> of size 1, i.e., </a:t>
            </a:r>
            <a:r>
              <a:rPr lang="en-US" b="1" dirty="0"/>
              <a:t>p == r</a:t>
            </a:r>
            <a:r>
              <a:rPr lang="en-US" dirty="0"/>
              <a:t>.</a:t>
            </a:r>
          </a:p>
          <a:p>
            <a:r>
              <a:rPr lang="en-US" dirty="0"/>
              <a:t>And then, it combines the individually sorted </a:t>
            </a:r>
            <a:r>
              <a:rPr lang="en-US" dirty="0" err="1"/>
              <a:t>subarrays</a:t>
            </a:r>
            <a:r>
              <a:rPr lang="en-US" dirty="0"/>
              <a:t> into larger arrays until the whole array is merged.</a:t>
            </a:r>
          </a:p>
          <a:p>
            <a:pPr lvl="0"/>
            <a:r>
              <a:rPr lang="en-US" dirty="0"/>
              <a:t>ALGORITHM-MERGE SORT  </a:t>
            </a:r>
          </a:p>
          <a:p>
            <a:pPr lvl="0"/>
            <a:r>
              <a:rPr lang="en-US" dirty="0"/>
              <a:t>1. If p</a:t>
            </a:r>
            <a:r>
              <a:rPr lang="en-US" b="1" dirty="0"/>
              <a:t>&lt;r</a:t>
            </a:r>
            <a:r>
              <a:rPr lang="en-US" dirty="0"/>
              <a:t>  </a:t>
            </a:r>
          </a:p>
          <a:p>
            <a:pPr lvl="0"/>
            <a:r>
              <a:rPr lang="en-US" dirty="0"/>
              <a:t>2. Then q → ( p+ r)/2  </a:t>
            </a:r>
          </a:p>
          <a:p>
            <a:pPr lvl="0"/>
            <a:r>
              <a:rPr lang="en-US" dirty="0"/>
              <a:t>3. MERGE-SORT (A, p, q)  </a:t>
            </a:r>
          </a:p>
          <a:p>
            <a:pPr lvl="0"/>
            <a:r>
              <a:rPr lang="en-US" dirty="0"/>
              <a:t>4. MERGE-SORT ( A, q+1,r)  </a:t>
            </a:r>
          </a:p>
          <a:p>
            <a:pPr lvl="0"/>
            <a:r>
              <a:rPr lang="en-US" dirty="0"/>
              <a:t>5. MERGE ( A, p, q, r)  </a:t>
            </a:r>
          </a:p>
          <a:p>
            <a:r>
              <a:rPr lang="en-US" dirty="0"/>
              <a:t>Here we called </a:t>
            </a:r>
            <a:r>
              <a:rPr lang="en-US" b="1" dirty="0" err="1"/>
              <a:t>MergeSort</a:t>
            </a:r>
            <a:r>
              <a:rPr lang="en-US" b="1" dirty="0"/>
              <a:t>(A, 0, length(A)-1)</a:t>
            </a:r>
            <a:r>
              <a:rPr lang="en-US" dirty="0"/>
              <a:t> to sort the complete array.</a:t>
            </a:r>
          </a:p>
          <a:p>
            <a:endParaRPr lang="en-US" dirty="0"/>
          </a:p>
        </p:txBody>
      </p:sp>
    </p:spTree>
    <p:extLst>
      <p:ext uri="{BB962C8B-B14F-4D97-AF65-F5344CB8AC3E}">
        <p14:creationId xmlns:p14="http://schemas.microsoft.com/office/powerpoint/2010/main" val="584945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2304"/>
          </a:xfrm>
        </p:spPr>
        <p:txBody>
          <a:bodyPr/>
          <a:lstStyle/>
          <a:p>
            <a:r>
              <a:rPr lang="en-US" dirty="0"/>
              <a:t>Procedure</a:t>
            </a:r>
          </a:p>
        </p:txBody>
      </p:sp>
      <p:pic>
        <p:nvPicPr>
          <p:cNvPr id="4" name="Content Placeholder 3" descr="piccc.png"/>
          <p:cNvPicPr>
            <a:picLocks noGrp="1" noChangeAspect="1"/>
          </p:cNvPicPr>
          <p:nvPr>
            <p:ph idx="1"/>
          </p:nvPr>
        </p:nvPicPr>
        <p:blipFill>
          <a:blip r:embed="rId2"/>
          <a:stretch>
            <a:fillRect/>
          </a:stretch>
        </p:blipFill>
        <p:spPr>
          <a:xfrm>
            <a:off x="1421296" y="2183508"/>
            <a:ext cx="8328991" cy="3835597"/>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2811B7D-9BAD-2ADA-D16D-BD806FA206F5}"/>
              </a:ext>
            </a:extLst>
          </p:cNvPr>
          <p:cNvSpPr>
            <a:spLocks noGrp="1" noChangeArrowheads="1"/>
          </p:cNvSpPr>
          <p:nvPr>
            <p:ph type="title"/>
          </p:nvPr>
        </p:nvSpPr>
        <p:spPr>
          <a:xfrm>
            <a:off x="1847850" y="0"/>
            <a:ext cx="8229600" cy="490538"/>
          </a:xfrm>
        </p:spPr>
        <p:txBody>
          <a:bodyPr>
            <a:normAutofit fontScale="90000"/>
          </a:bodyPr>
          <a:lstStyle/>
          <a:p>
            <a:pPr eaLnBrk="1" hangingPunct="1"/>
            <a:r>
              <a:rPr lang="en-US" altLang="en-US"/>
              <a:t>What is a recurrence relation?</a:t>
            </a:r>
          </a:p>
        </p:txBody>
      </p:sp>
      <p:sp>
        <p:nvSpPr>
          <p:cNvPr id="5123" name="Rectangle 3">
            <a:extLst>
              <a:ext uri="{FF2B5EF4-FFF2-40B4-BE49-F238E27FC236}">
                <a16:creationId xmlns:a16="http://schemas.microsoft.com/office/drawing/2014/main" id="{442A0633-54D1-3CF3-C123-E3283BCBFA3B}"/>
              </a:ext>
            </a:extLst>
          </p:cNvPr>
          <p:cNvSpPr>
            <a:spLocks noGrp="1" noChangeArrowheads="1"/>
          </p:cNvSpPr>
          <p:nvPr>
            <p:ph idx="1"/>
          </p:nvPr>
        </p:nvSpPr>
        <p:spPr>
          <a:xfrm>
            <a:off x="1524000" y="549275"/>
            <a:ext cx="9144000" cy="6192838"/>
          </a:xfrm>
        </p:spPr>
        <p:txBody>
          <a:bodyPr>
            <a:normAutofit/>
          </a:bodyPr>
          <a:lstStyle/>
          <a:p>
            <a:pPr eaLnBrk="1" hangingPunct="1">
              <a:lnSpc>
                <a:spcPct val="80000"/>
              </a:lnSpc>
            </a:pPr>
            <a:r>
              <a:rPr lang="en-US" altLang="en-US" sz="1900" dirty="0"/>
              <a:t>A recurrence relation, T(n),  is a recursive function of an integer variable n.</a:t>
            </a:r>
          </a:p>
          <a:p>
            <a:pPr eaLnBrk="1" hangingPunct="1">
              <a:lnSpc>
                <a:spcPct val="80000"/>
              </a:lnSpc>
            </a:pPr>
            <a:endParaRPr lang="en-US" altLang="en-US" sz="1900" dirty="0"/>
          </a:p>
          <a:p>
            <a:pPr eaLnBrk="1" hangingPunct="1">
              <a:lnSpc>
                <a:spcPct val="80000"/>
              </a:lnSpc>
            </a:pPr>
            <a:r>
              <a:rPr lang="en-US" altLang="en-US" sz="1900" dirty="0"/>
              <a:t>Like all recursive functions, it has one or more recursive cases  and one or more base cases.</a:t>
            </a:r>
          </a:p>
          <a:p>
            <a:pPr eaLnBrk="1" hangingPunct="1">
              <a:lnSpc>
                <a:spcPct val="80000"/>
              </a:lnSpc>
            </a:pPr>
            <a:endParaRPr lang="en-US" altLang="en-US" sz="1900" dirty="0"/>
          </a:p>
          <a:p>
            <a:pPr eaLnBrk="1" hangingPunct="1">
              <a:lnSpc>
                <a:spcPct val="80000"/>
              </a:lnSpc>
            </a:pPr>
            <a:r>
              <a:rPr lang="en-US" altLang="en-US" sz="1900" dirty="0"/>
              <a:t>Example:</a:t>
            </a:r>
          </a:p>
          <a:p>
            <a:pPr eaLnBrk="1" hangingPunct="1">
              <a:lnSpc>
                <a:spcPct val="80000"/>
              </a:lnSpc>
            </a:pPr>
            <a:endParaRPr lang="en-US" altLang="en-US" sz="1900" dirty="0"/>
          </a:p>
          <a:p>
            <a:pPr eaLnBrk="1" hangingPunct="1">
              <a:lnSpc>
                <a:spcPct val="80000"/>
              </a:lnSpc>
            </a:pPr>
            <a:endParaRPr lang="en-US" altLang="en-US" sz="1900" dirty="0"/>
          </a:p>
          <a:p>
            <a:pPr eaLnBrk="1" hangingPunct="1">
              <a:lnSpc>
                <a:spcPct val="80000"/>
              </a:lnSpc>
            </a:pPr>
            <a:endParaRPr lang="en-US" altLang="en-US" sz="1900" dirty="0"/>
          </a:p>
          <a:p>
            <a:pPr eaLnBrk="1" hangingPunct="1">
              <a:lnSpc>
                <a:spcPct val="80000"/>
              </a:lnSpc>
            </a:pPr>
            <a:endParaRPr lang="en-US" altLang="en-US" sz="1900" dirty="0"/>
          </a:p>
          <a:p>
            <a:pPr eaLnBrk="1" hangingPunct="1">
              <a:lnSpc>
                <a:spcPct val="80000"/>
              </a:lnSpc>
            </a:pPr>
            <a:r>
              <a:rPr lang="en-US" altLang="en-US" sz="1900" dirty="0"/>
              <a:t>The portion of the definition that does not contain T is called the </a:t>
            </a:r>
            <a:r>
              <a:rPr lang="en-US" altLang="en-US" sz="1900" b="1" dirty="0"/>
              <a:t>base case</a:t>
            </a:r>
            <a:r>
              <a:rPr lang="en-US" altLang="en-US" sz="1900" dirty="0"/>
              <a:t> of the recurrence relation; the portion that contains T is called the </a:t>
            </a:r>
            <a:r>
              <a:rPr lang="en-US" altLang="en-US" sz="1900" b="1" dirty="0"/>
              <a:t>recurrent or recursive case</a:t>
            </a:r>
            <a:r>
              <a:rPr lang="en-US" altLang="en-US" sz="1900" dirty="0"/>
              <a:t>.</a:t>
            </a:r>
          </a:p>
          <a:p>
            <a:pPr eaLnBrk="1" hangingPunct="1">
              <a:lnSpc>
                <a:spcPct val="80000"/>
              </a:lnSpc>
            </a:pPr>
            <a:endParaRPr lang="en-US" altLang="en-US" sz="1900" dirty="0"/>
          </a:p>
          <a:p>
            <a:pPr eaLnBrk="1" hangingPunct="1">
              <a:lnSpc>
                <a:spcPct val="80000"/>
              </a:lnSpc>
            </a:pPr>
            <a:r>
              <a:rPr lang="en-US" altLang="en-US" sz="1900" dirty="0"/>
              <a:t>Recurrence relations are useful for expressing the running times (i.e., the number of basic operations executed) of recursive algorithms</a:t>
            </a:r>
          </a:p>
          <a:p>
            <a:pPr eaLnBrk="1" hangingPunct="1">
              <a:lnSpc>
                <a:spcPct val="80000"/>
              </a:lnSpc>
            </a:pPr>
            <a:endParaRPr lang="en-US" altLang="en-US" sz="1900" dirty="0"/>
          </a:p>
          <a:p>
            <a:pPr eaLnBrk="1" hangingPunct="1">
              <a:lnSpc>
                <a:spcPct val="80000"/>
              </a:lnSpc>
            </a:pPr>
            <a:r>
              <a:rPr lang="en-US" altLang="en-US" sz="1800" dirty="0"/>
              <a:t>.</a:t>
            </a:r>
          </a:p>
        </p:txBody>
      </p:sp>
      <p:pic>
        <p:nvPicPr>
          <p:cNvPr id="5124" name="Picture 167">
            <a:extLst>
              <a:ext uri="{FF2B5EF4-FFF2-40B4-BE49-F238E27FC236}">
                <a16:creationId xmlns:a16="http://schemas.microsoft.com/office/drawing/2014/main" id="{FBFB0366-A59E-15DB-7DC3-1C755B90C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339" y="1700213"/>
            <a:ext cx="40100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E219C-CFB5-99F6-4C8F-A383F35F5080}"/>
              </a:ext>
            </a:extLst>
          </p:cNvPr>
          <p:cNvSpPr>
            <a:spLocks noGrp="1"/>
          </p:cNvSpPr>
          <p:nvPr>
            <p:ph type="title"/>
          </p:nvPr>
        </p:nvSpPr>
        <p:spPr>
          <a:xfrm>
            <a:off x="1451579" y="342420"/>
            <a:ext cx="9603275" cy="1049235"/>
          </a:xfrm>
        </p:spPr>
        <p:txBody>
          <a:bodyPr/>
          <a:lstStyle/>
          <a:p>
            <a:r>
              <a:rPr lang="en-US" dirty="0"/>
              <a:t>Evolution  Of algorithm</a:t>
            </a:r>
          </a:p>
        </p:txBody>
      </p:sp>
      <p:sp>
        <p:nvSpPr>
          <p:cNvPr id="3" name="Content Placeholder 2">
            <a:extLst>
              <a:ext uri="{FF2B5EF4-FFF2-40B4-BE49-F238E27FC236}">
                <a16:creationId xmlns:a16="http://schemas.microsoft.com/office/drawing/2014/main" id="{294BC90C-1837-248E-B496-139AD0BC319F}"/>
              </a:ext>
            </a:extLst>
          </p:cNvPr>
          <p:cNvSpPr>
            <a:spLocks noGrp="1"/>
          </p:cNvSpPr>
          <p:nvPr>
            <p:ph idx="1"/>
          </p:nvPr>
        </p:nvSpPr>
        <p:spPr>
          <a:xfrm>
            <a:off x="1451578" y="1139252"/>
            <a:ext cx="9603275" cy="4492922"/>
          </a:xfrm>
        </p:spPr>
        <p:txBody>
          <a:bodyPr/>
          <a:lstStyle/>
          <a:p>
            <a:r>
              <a:rPr lang="en-US" sz="2400" dirty="0"/>
              <a:t>The first ever algorithm was proposed by Ada Lovelace  Mathematician who used the concepts of zero and decimal position of number.</a:t>
            </a:r>
          </a:p>
          <a:p>
            <a:r>
              <a:rPr lang="en-US" sz="2400" dirty="0"/>
              <a:t>During the 1940’s and 1950’s research oriented towards building efficient computer system , so that they can be used in scientific, commercial engineering problems.</a:t>
            </a:r>
          </a:p>
          <a:p>
            <a:r>
              <a:rPr lang="en-US" sz="2400" dirty="0"/>
              <a:t>Structured Programming came into existence after </a:t>
            </a:r>
            <a:r>
              <a:rPr lang="en-US" sz="2400" dirty="0">
                <a:solidFill>
                  <a:srgbClr val="FF0000"/>
                </a:solidFill>
              </a:rPr>
              <a:t>Alan Turning </a:t>
            </a:r>
            <a:r>
              <a:rPr lang="en-US" sz="2400" dirty="0"/>
              <a:t>introduced the idea of effective procedure in 1936.</a:t>
            </a:r>
          </a:p>
          <a:p>
            <a:r>
              <a:rPr lang="en-US" sz="2400" dirty="0">
                <a:solidFill>
                  <a:srgbClr val="FF0000"/>
                </a:solidFill>
              </a:rPr>
              <a:t>Donald Knuth </a:t>
            </a:r>
            <a:r>
              <a:rPr lang="en-US" sz="2400" dirty="0"/>
              <a:t>is the father of algorithms</a:t>
            </a:r>
          </a:p>
          <a:p>
            <a:pPr marL="0" indent="0">
              <a:buNone/>
            </a:pPr>
            <a:endParaRPr lang="en-US" dirty="0">
              <a:solidFill>
                <a:srgbClr val="FF0000"/>
              </a:solidFill>
            </a:endParaRPr>
          </a:p>
          <a:p>
            <a:endParaRPr lang="en-US" dirty="0"/>
          </a:p>
        </p:txBody>
      </p:sp>
    </p:spTree>
    <p:extLst>
      <p:ext uri="{BB962C8B-B14F-4D97-AF65-F5344CB8AC3E}">
        <p14:creationId xmlns:p14="http://schemas.microsoft.com/office/powerpoint/2010/main" val="1936070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E865796-5598-1FC5-C9F5-4B4F468B355E}"/>
              </a:ext>
            </a:extLst>
          </p:cNvPr>
          <p:cNvSpPr>
            <a:spLocks noGrp="1" noChangeArrowheads="1"/>
          </p:cNvSpPr>
          <p:nvPr>
            <p:ph type="title"/>
          </p:nvPr>
        </p:nvSpPr>
        <p:spPr>
          <a:xfrm>
            <a:off x="1524001" y="1"/>
            <a:ext cx="8964613" cy="417513"/>
          </a:xfrm>
        </p:spPr>
        <p:txBody>
          <a:bodyPr>
            <a:normAutofit fontScale="90000"/>
          </a:bodyPr>
          <a:lstStyle/>
          <a:p>
            <a:pPr eaLnBrk="1" hangingPunct="1"/>
            <a:r>
              <a:rPr lang="en-US" altLang="en-US" dirty="0"/>
              <a:t>Forming Recurrence Relations</a:t>
            </a:r>
          </a:p>
        </p:txBody>
      </p:sp>
      <p:sp>
        <p:nvSpPr>
          <p:cNvPr id="7171" name="Rectangle 3">
            <a:extLst>
              <a:ext uri="{FF2B5EF4-FFF2-40B4-BE49-F238E27FC236}">
                <a16:creationId xmlns:a16="http://schemas.microsoft.com/office/drawing/2014/main" id="{7D20DFC2-F3DD-EA60-829F-5A6C687042AF}"/>
              </a:ext>
            </a:extLst>
          </p:cNvPr>
          <p:cNvSpPr>
            <a:spLocks noGrp="1" noChangeArrowheads="1"/>
          </p:cNvSpPr>
          <p:nvPr>
            <p:ph idx="1"/>
          </p:nvPr>
        </p:nvSpPr>
        <p:spPr>
          <a:xfrm>
            <a:off x="1774825" y="476251"/>
            <a:ext cx="8642350" cy="5832475"/>
          </a:xfrm>
        </p:spPr>
        <p:txBody>
          <a:bodyPr>
            <a:normAutofit/>
          </a:bodyPr>
          <a:lstStyle/>
          <a:p>
            <a:pPr eaLnBrk="1" hangingPunct="1"/>
            <a:r>
              <a:rPr lang="en-US" altLang="en-US" sz="1600" dirty="0">
                <a:latin typeface="Times New Roman" panose="02020603050405020304" pitchFamily="18" charset="0"/>
                <a:cs typeface="Times New Roman" panose="02020603050405020304" pitchFamily="18" charset="0"/>
              </a:rPr>
              <a:t>For a given recursive method, the base case and the recursive case of its recurrence relation correspond directly to the base case and the recursive case of the method.</a:t>
            </a:r>
          </a:p>
          <a:p>
            <a:pPr eaLnBrk="1" hangingPunct="1"/>
            <a:r>
              <a:rPr lang="en-US" altLang="en-US" sz="1600" dirty="0">
                <a:latin typeface="Times New Roman" panose="02020603050405020304" pitchFamily="18" charset="0"/>
                <a:cs typeface="Times New Roman" panose="02020603050405020304" pitchFamily="18" charset="0"/>
              </a:rPr>
              <a:t>Example 1: Write the recurrence relation for the following method:</a:t>
            </a:r>
            <a:endParaRPr lang="en-US" altLang="en-US" sz="1600" b="1" dirty="0">
              <a:latin typeface="Times New Roman" panose="02020603050405020304" pitchFamily="18" charset="0"/>
              <a:cs typeface="Times New Roman" panose="02020603050405020304" pitchFamily="18" charset="0"/>
            </a:endParaRPr>
          </a:p>
          <a:p>
            <a:pPr eaLnBrk="1" hangingPunct="1"/>
            <a:endParaRPr lang="en-US" altLang="en-US" sz="1600" dirty="0">
              <a:latin typeface="Times New Roman" panose="02020603050405020304" pitchFamily="18" charset="0"/>
              <a:cs typeface="Times New Roman" panose="02020603050405020304" pitchFamily="18" charset="0"/>
            </a:endParaRP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sz="1600" dirty="0">
                <a:latin typeface="Times New Roman" panose="02020603050405020304" pitchFamily="18" charset="0"/>
                <a:cs typeface="Times New Roman" panose="02020603050405020304" pitchFamily="18" charset="0"/>
              </a:rPr>
              <a:t>The base case is reached when n = = 0. The method performs one comparison. Thus, the number of operations when n = = 0, T(0), is some constant a.</a:t>
            </a:r>
          </a:p>
          <a:p>
            <a:pPr eaLnBrk="1" hangingPunct="1"/>
            <a:r>
              <a:rPr lang="en-US" altLang="en-US" sz="1600" dirty="0">
                <a:latin typeface="Times New Roman" panose="02020603050405020304" pitchFamily="18" charset="0"/>
                <a:cs typeface="Times New Roman" panose="02020603050405020304" pitchFamily="18" charset="0"/>
              </a:rPr>
              <a:t>When n &gt; 0, the method performs two basic operations and then calls itself, using ONE recursive call, with a parameter n – 1. </a:t>
            </a:r>
          </a:p>
          <a:p>
            <a:pPr marL="0" indent="0" eaLnBrk="1" hangingPunct="1">
              <a:buNone/>
            </a:pPr>
            <a:endParaRPr lang="en-US" altLang="en-US" sz="1600" dirty="0">
              <a:solidFill>
                <a:srgbClr val="0000FF"/>
              </a:solidFill>
              <a:latin typeface="Times New Roman" panose="02020603050405020304" pitchFamily="18" charset="0"/>
              <a:cs typeface="Times New Roman" panose="02020603050405020304" pitchFamily="18" charset="0"/>
            </a:endParaRPr>
          </a:p>
        </p:txBody>
      </p:sp>
      <p:sp>
        <p:nvSpPr>
          <p:cNvPr id="7172" name="Rectangle 6">
            <a:extLst>
              <a:ext uri="{FF2B5EF4-FFF2-40B4-BE49-F238E27FC236}">
                <a16:creationId xmlns:a16="http://schemas.microsoft.com/office/drawing/2014/main" id="{74F2B52E-2A09-5176-C839-3F3BC7EE6FC6}"/>
              </a:ext>
            </a:extLst>
          </p:cNvPr>
          <p:cNvSpPr>
            <a:spLocks noChangeArrowheads="1"/>
          </p:cNvSpPr>
          <p:nvPr/>
        </p:nvSpPr>
        <p:spPr bwMode="auto">
          <a:xfrm>
            <a:off x="4151314" y="1341439"/>
            <a:ext cx="3729037" cy="1558925"/>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public void f (int n) {</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   if (n &gt; 0) {</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       System.out.println(n);</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       f(n-1);</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3FE78-0106-BFF0-5F11-D49C3C18BBDD}"/>
              </a:ext>
            </a:extLst>
          </p:cNvPr>
          <p:cNvSpPr>
            <a:spLocks noGrp="1"/>
          </p:cNvSpPr>
          <p:nvPr>
            <p:ph idx="1"/>
          </p:nvPr>
        </p:nvSpPr>
        <p:spPr>
          <a:xfrm>
            <a:off x="1107022" y="292949"/>
            <a:ext cx="9603275" cy="5524755"/>
          </a:xfrm>
        </p:spPr>
        <p:txBody>
          <a:bodyPr/>
          <a:lstStyle/>
          <a:p>
            <a:pPr eaLnBrk="1" hangingPunct="1"/>
            <a:r>
              <a:rPr lang="en-US" altLang="en-US" sz="2000" dirty="0">
                <a:latin typeface="Times New Roman" panose="02020603050405020304" pitchFamily="18" charset="0"/>
                <a:cs typeface="Times New Roman" panose="02020603050405020304" pitchFamily="18" charset="0"/>
              </a:rPr>
              <a:t>Therefore the recurrence relation is:</a:t>
            </a:r>
          </a:p>
          <a:p>
            <a:pPr eaLnBrk="1" hangingPunct="1">
              <a:buFontTx/>
              <a:buNone/>
            </a:pP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0000FF"/>
                </a:solidFill>
                <a:latin typeface="Times New Roman" panose="02020603050405020304" pitchFamily="18" charset="0"/>
                <a:cs typeface="Times New Roman" panose="02020603050405020304" pitchFamily="18" charset="0"/>
              </a:rPr>
              <a:t>T(0)  =  a                                for some constant a</a:t>
            </a:r>
          </a:p>
          <a:p>
            <a:pPr eaLnBrk="1" hangingPunct="1">
              <a:buFontTx/>
              <a:buNone/>
            </a:pPr>
            <a:r>
              <a:rPr lang="en-US" altLang="en-US" sz="2000" dirty="0">
                <a:solidFill>
                  <a:srgbClr val="0000FF"/>
                </a:solidFill>
                <a:latin typeface="Times New Roman" panose="02020603050405020304" pitchFamily="18" charset="0"/>
                <a:cs typeface="Times New Roman" panose="02020603050405020304" pitchFamily="18" charset="0"/>
              </a:rPr>
              <a:t>                          T(n)  =  b  +  T(n – 1)             for some constant b </a:t>
            </a:r>
          </a:p>
          <a:p>
            <a:pPr algn="l" rtl="0" eaLnBrk="1" hangingPunct="1">
              <a:buFontTx/>
              <a:buChar char="•"/>
            </a:pPr>
            <a:r>
              <a:rPr lang="en-US" altLang="en-US" dirty="0"/>
              <a:t> </a:t>
            </a:r>
            <a:r>
              <a:rPr lang="en-US" altLang="en-US" sz="2000" dirty="0">
                <a:latin typeface="Times New Roman" panose="02020603050405020304" pitchFamily="18" charset="0"/>
                <a:cs typeface="Times New Roman" panose="02020603050405020304" pitchFamily="18" charset="0"/>
              </a:rPr>
              <a:t>In General, </a:t>
            </a:r>
            <a:r>
              <a:rPr lang="en-US" altLang="en-US" sz="2000" dirty="0">
                <a:solidFill>
                  <a:srgbClr val="0000FF"/>
                </a:solidFill>
                <a:latin typeface="Times New Roman" panose="02020603050405020304" pitchFamily="18" charset="0"/>
                <a:cs typeface="Times New Roman" panose="02020603050405020304" pitchFamily="18" charset="0"/>
              </a:rPr>
              <a:t>T(</a:t>
            </a:r>
            <a:r>
              <a:rPr lang="en-US" altLang="en-US" sz="2000" i="1" dirty="0">
                <a:solidFill>
                  <a:srgbClr val="0000FF"/>
                </a:solidFill>
                <a:latin typeface="Times New Roman" panose="02020603050405020304" pitchFamily="18" charset="0"/>
                <a:cs typeface="Times New Roman" panose="02020603050405020304" pitchFamily="18" charset="0"/>
              </a:rPr>
              <a:t>n</a:t>
            </a:r>
            <a:r>
              <a:rPr lang="en-US" altLang="en-US" sz="2000" dirty="0">
                <a:solidFill>
                  <a:srgbClr val="0000FF"/>
                </a:solidFill>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is usually a sum of various choices of </a:t>
            </a:r>
            <a:r>
              <a:rPr lang="en-US" altLang="en-US" sz="2000" dirty="0">
                <a:solidFill>
                  <a:srgbClr val="0000FF"/>
                </a:solidFill>
                <a:latin typeface="Times New Roman" panose="02020603050405020304" pitchFamily="18" charset="0"/>
                <a:cs typeface="Times New Roman" panose="02020603050405020304" pitchFamily="18" charset="0"/>
              </a:rPr>
              <a:t>T(</a:t>
            </a:r>
            <a:r>
              <a:rPr lang="en-US" altLang="en-US" sz="2000" i="1" dirty="0">
                <a:solidFill>
                  <a:srgbClr val="0000FF"/>
                </a:solidFill>
                <a:latin typeface="Times New Roman" panose="02020603050405020304" pitchFamily="18" charset="0"/>
                <a:cs typeface="Times New Roman" panose="02020603050405020304" pitchFamily="18" charset="0"/>
              </a:rPr>
              <a:t>m</a:t>
            </a:r>
            <a:r>
              <a:rPr lang="en-US" altLang="en-US" sz="2000" dirty="0">
                <a:solidFill>
                  <a:srgbClr val="0000FF"/>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the cost of the recursive sub problems, plus the cost of the work done outside the recursive calls:</a:t>
            </a:r>
          </a:p>
          <a:p>
            <a:pPr algn="l" rtl="0" eaLnBrk="1" hangingPunct="1"/>
            <a:r>
              <a:rPr lang="en-US" altLang="en-US" sz="2000" dirty="0">
                <a:latin typeface="Times New Roman" panose="02020603050405020304" pitchFamily="18" charset="0"/>
                <a:cs typeface="Times New Roman" panose="02020603050405020304" pitchFamily="18" charset="0"/>
              </a:rPr>
              <a:t>                     </a:t>
            </a:r>
            <a:r>
              <a:rPr lang="en-US" altLang="en-US" sz="2000" b="1" dirty="0">
                <a:solidFill>
                  <a:srgbClr val="0000FF"/>
                </a:solidFill>
                <a:latin typeface="Times New Roman" panose="02020603050405020304" pitchFamily="18" charset="0"/>
                <a:cs typeface="Times New Roman" panose="02020603050405020304" pitchFamily="18" charset="0"/>
              </a:rPr>
              <a:t>T(</a:t>
            </a:r>
            <a:r>
              <a:rPr lang="en-US" altLang="en-US" sz="2000" b="1" i="1" dirty="0">
                <a:solidFill>
                  <a:srgbClr val="0000FF"/>
                </a:solidFill>
                <a:latin typeface="Times New Roman" panose="02020603050405020304" pitchFamily="18" charset="0"/>
                <a:cs typeface="Times New Roman" panose="02020603050405020304" pitchFamily="18" charset="0"/>
              </a:rPr>
              <a:t>n</a:t>
            </a:r>
            <a:r>
              <a:rPr lang="en-US" altLang="en-US" sz="2000" b="1" dirty="0">
                <a:solidFill>
                  <a:srgbClr val="0000FF"/>
                </a:solidFill>
                <a:latin typeface="Times New Roman" panose="02020603050405020304" pitchFamily="18" charset="0"/>
                <a:cs typeface="Times New Roman" panose="02020603050405020304" pitchFamily="18" charset="0"/>
              </a:rPr>
              <a:t> ) = </a:t>
            </a:r>
            <a:r>
              <a:rPr lang="en-US" altLang="en-US" sz="2000" b="1" i="1" dirty="0" err="1">
                <a:solidFill>
                  <a:srgbClr val="0000FF"/>
                </a:solidFill>
                <a:latin typeface="Times New Roman" panose="02020603050405020304" pitchFamily="18" charset="0"/>
                <a:cs typeface="Times New Roman" panose="02020603050405020304" pitchFamily="18" charset="0"/>
              </a:rPr>
              <a:t>a</a:t>
            </a:r>
            <a:r>
              <a:rPr lang="en-US" altLang="en-US" sz="2000" b="1" dirty="0" err="1">
                <a:solidFill>
                  <a:srgbClr val="0000FF"/>
                </a:solidFill>
                <a:latin typeface="Times New Roman" panose="02020603050405020304" pitchFamily="18" charset="0"/>
                <a:cs typeface="Times New Roman" panose="02020603050405020304" pitchFamily="18" charset="0"/>
              </a:rPr>
              <a:t>T</a:t>
            </a:r>
            <a:r>
              <a:rPr lang="en-US" altLang="en-US" sz="2000" b="1" dirty="0">
                <a:solidFill>
                  <a:srgbClr val="0000FF"/>
                </a:solidFill>
                <a:latin typeface="Times New Roman" panose="02020603050405020304" pitchFamily="18" charset="0"/>
                <a:cs typeface="Times New Roman" panose="02020603050405020304" pitchFamily="18" charset="0"/>
              </a:rPr>
              <a:t>(f(</a:t>
            </a:r>
            <a:r>
              <a:rPr lang="en-US" altLang="en-US" sz="2000" b="1" i="1" dirty="0">
                <a:solidFill>
                  <a:srgbClr val="0000FF"/>
                </a:solidFill>
                <a:latin typeface="Times New Roman" panose="02020603050405020304" pitchFamily="18" charset="0"/>
                <a:cs typeface="Times New Roman" panose="02020603050405020304" pitchFamily="18" charset="0"/>
              </a:rPr>
              <a:t>n</a:t>
            </a:r>
            <a:r>
              <a:rPr lang="en-US" altLang="en-US" sz="2000" b="1" dirty="0">
                <a:solidFill>
                  <a:srgbClr val="0000FF"/>
                </a:solidFill>
                <a:latin typeface="Times New Roman" panose="02020603050405020304" pitchFamily="18" charset="0"/>
                <a:cs typeface="Times New Roman" panose="02020603050405020304" pitchFamily="18" charset="0"/>
              </a:rPr>
              <a:t>))  +  </a:t>
            </a:r>
            <a:r>
              <a:rPr lang="en-US" altLang="en-US" sz="2000" b="1" i="1" dirty="0" err="1">
                <a:solidFill>
                  <a:srgbClr val="0000FF"/>
                </a:solidFill>
                <a:latin typeface="Times New Roman" panose="02020603050405020304" pitchFamily="18" charset="0"/>
                <a:cs typeface="Times New Roman" panose="02020603050405020304" pitchFamily="18" charset="0"/>
              </a:rPr>
              <a:t>b</a:t>
            </a:r>
            <a:r>
              <a:rPr lang="en-US" altLang="en-US" sz="2000" b="1" dirty="0" err="1">
                <a:solidFill>
                  <a:srgbClr val="0000FF"/>
                </a:solidFill>
                <a:latin typeface="Times New Roman" panose="02020603050405020304" pitchFamily="18" charset="0"/>
                <a:cs typeface="Times New Roman" panose="02020603050405020304" pitchFamily="18" charset="0"/>
              </a:rPr>
              <a:t>T</a:t>
            </a:r>
            <a:r>
              <a:rPr lang="en-US" altLang="en-US" sz="2000" b="1" dirty="0">
                <a:solidFill>
                  <a:srgbClr val="0000FF"/>
                </a:solidFill>
                <a:latin typeface="Times New Roman" panose="02020603050405020304" pitchFamily="18" charset="0"/>
                <a:cs typeface="Times New Roman" panose="02020603050405020304" pitchFamily="18" charset="0"/>
              </a:rPr>
              <a:t>(g(</a:t>
            </a:r>
            <a:r>
              <a:rPr lang="en-US" altLang="en-US" sz="2000" b="1" i="1" dirty="0">
                <a:solidFill>
                  <a:srgbClr val="0000FF"/>
                </a:solidFill>
                <a:latin typeface="Times New Roman" panose="02020603050405020304" pitchFamily="18" charset="0"/>
                <a:cs typeface="Times New Roman" panose="02020603050405020304" pitchFamily="18" charset="0"/>
              </a:rPr>
              <a:t>n</a:t>
            </a:r>
            <a:r>
              <a:rPr lang="en-US" altLang="en-US" sz="2000" b="1" dirty="0">
                <a:solidFill>
                  <a:srgbClr val="0000FF"/>
                </a:solidFill>
                <a:latin typeface="Times New Roman" panose="02020603050405020304" pitchFamily="18" charset="0"/>
                <a:cs typeface="Times New Roman" panose="02020603050405020304" pitchFamily="18" charset="0"/>
              </a:rPr>
              <a:t>)) + . . . + c(</a:t>
            </a:r>
            <a:r>
              <a:rPr lang="en-US" altLang="en-US" sz="2000" b="1" i="1" dirty="0">
                <a:solidFill>
                  <a:srgbClr val="0000FF"/>
                </a:solidFill>
                <a:latin typeface="Times New Roman" panose="02020603050405020304" pitchFamily="18" charset="0"/>
                <a:cs typeface="Times New Roman" panose="02020603050405020304" pitchFamily="18" charset="0"/>
              </a:rPr>
              <a:t>n</a:t>
            </a:r>
            <a:r>
              <a:rPr lang="en-US" altLang="en-US" sz="2000" b="1" dirty="0">
                <a:solidFill>
                  <a:srgbClr val="0000FF"/>
                </a:solidFill>
                <a:latin typeface="Times New Roman" panose="02020603050405020304" pitchFamily="18" charset="0"/>
                <a:cs typeface="Times New Roman" panose="02020603050405020304" pitchFamily="18" charset="0"/>
              </a:rPr>
              <a:t>)</a:t>
            </a:r>
          </a:p>
          <a:p>
            <a:pPr algn="l" rtl="0" eaLnBrk="1" hangingPunct="1"/>
            <a:r>
              <a:rPr lang="en-US" altLang="en-US" sz="2000" dirty="0">
                <a:latin typeface="Times New Roman" panose="02020603050405020304" pitchFamily="18" charset="0"/>
                <a:cs typeface="Times New Roman" panose="02020603050405020304" pitchFamily="18" charset="0"/>
              </a:rPr>
              <a:t>      where </a:t>
            </a:r>
            <a:r>
              <a:rPr lang="en-US" altLang="en-US" sz="2000" dirty="0">
                <a:solidFill>
                  <a:srgbClr val="0000FF"/>
                </a:solidFill>
                <a:latin typeface="Times New Roman" panose="02020603050405020304" pitchFamily="18" charset="0"/>
                <a:cs typeface="Times New Roman" panose="02020603050405020304" pitchFamily="18" charset="0"/>
              </a:rPr>
              <a:t>a</a:t>
            </a:r>
            <a:r>
              <a:rPr lang="en-US" altLang="en-US" sz="2000" dirty="0">
                <a:latin typeface="Times New Roman" panose="02020603050405020304" pitchFamily="18" charset="0"/>
                <a:cs typeface="Times New Roman" panose="02020603050405020304" pitchFamily="18" charset="0"/>
              </a:rPr>
              <a:t> and </a:t>
            </a:r>
            <a:r>
              <a:rPr lang="en-US" altLang="en-US" sz="2000" dirty="0">
                <a:solidFill>
                  <a:srgbClr val="0000FF"/>
                </a:solidFill>
                <a:latin typeface="Times New Roman" panose="02020603050405020304" pitchFamily="18" charset="0"/>
                <a:cs typeface="Times New Roman" panose="02020603050405020304" pitchFamily="18" charset="0"/>
              </a:rPr>
              <a:t>b</a:t>
            </a:r>
            <a:r>
              <a:rPr lang="en-US" altLang="en-US" sz="2000" dirty="0">
                <a:latin typeface="Times New Roman" panose="02020603050405020304" pitchFamily="18" charset="0"/>
                <a:cs typeface="Times New Roman" panose="02020603050405020304" pitchFamily="18" charset="0"/>
              </a:rPr>
              <a:t> are the number of subproblems, </a:t>
            </a:r>
            <a:r>
              <a:rPr lang="en-US" altLang="en-US" sz="2000" dirty="0">
                <a:solidFill>
                  <a:srgbClr val="0000FF"/>
                </a:solidFill>
                <a:latin typeface="Times New Roman" panose="02020603050405020304" pitchFamily="18" charset="0"/>
                <a:cs typeface="Times New Roman" panose="02020603050405020304" pitchFamily="18" charset="0"/>
              </a:rPr>
              <a:t>f(n)</a:t>
            </a:r>
            <a:r>
              <a:rPr lang="en-US" altLang="en-US" sz="2000" dirty="0">
                <a:latin typeface="Times New Roman" panose="02020603050405020304" pitchFamily="18" charset="0"/>
                <a:cs typeface="Times New Roman" panose="02020603050405020304" pitchFamily="18" charset="0"/>
              </a:rPr>
              <a:t> and </a:t>
            </a:r>
            <a:r>
              <a:rPr lang="en-US" altLang="en-US" sz="2000" dirty="0">
                <a:solidFill>
                  <a:srgbClr val="0000FF"/>
                </a:solidFill>
                <a:latin typeface="Times New Roman" panose="02020603050405020304" pitchFamily="18" charset="0"/>
                <a:cs typeface="Times New Roman" panose="02020603050405020304" pitchFamily="18" charset="0"/>
              </a:rPr>
              <a:t>g(n)</a:t>
            </a:r>
            <a:r>
              <a:rPr lang="en-US" altLang="en-US" sz="2000" dirty="0">
                <a:latin typeface="Times New Roman" panose="02020603050405020304" pitchFamily="18" charset="0"/>
                <a:cs typeface="Times New Roman" panose="02020603050405020304" pitchFamily="18" charset="0"/>
              </a:rPr>
              <a:t> are subproblem sizes, and</a:t>
            </a:r>
          </a:p>
          <a:p>
            <a:pPr algn="l" rtl="0" eaLnBrk="1" hangingPunct="1"/>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0000FF"/>
                </a:solidFill>
                <a:latin typeface="Times New Roman" panose="02020603050405020304" pitchFamily="18" charset="0"/>
                <a:cs typeface="Times New Roman" panose="02020603050405020304" pitchFamily="18" charset="0"/>
              </a:rPr>
              <a:t>c(n)</a:t>
            </a:r>
            <a:r>
              <a:rPr lang="en-US" altLang="en-US" sz="2000" dirty="0">
                <a:latin typeface="Times New Roman" panose="02020603050405020304" pitchFamily="18" charset="0"/>
                <a:cs typeface="Times New Roman" panose="02020603050405020304" pitchFamily="18" charset="0"/>
              </a:rPr>
              <a:t> is the cost of the work done outside the recursive calls [Note: </a:t>
            </a:r>
            <a:r>
              <a:rPr lang="en-US" altLang="en-US" sz="2000" dirty="0">
                <a:solidFill>
                  <a:srgbClr val="0000FF"/>
                </a:solidFill>
                <a:latin typeface="Times New Roman" panose="02020603050405020304" pitchFamily="18" charset="0"/>
                <a:cs typeface="Times New Roman" panose="02020603050405020304" pitchFamily="18" charset="0"/>
              </a:rPr>
              <a:t>c(n)</a:t>
            </a:r>
            <a:r>
              <a:rPr lang="en-US" altLang="en-US" sz="2000" dirty="0">
                <a:latin typeface="Times New Roman" panose="02020603050405020304" pitchFamily="18" charset="0"/>
                <a:cs typeface="Times New Roman" panose="02020603050405020304" pitchFamily="18" charset="0"/>
              </a:rPr>
              <a:t> may be a constant]</a:t>
            </a:r>
            <a:r>
              <a:rPr lang="en-US" altLang="en-US" dirty="0"/>
              <a:t>  </a:t>
            </a:r>
            <a:endParaRPr lang="en-US" altLang="en-US" sz="2000" dirty="0">
              <a:solidFill>
                <a:srgbClr val="0000FF"/>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57416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4EE25E2-1FEE-485C-9965-E1E972416D42}"/>
              </a:ext>
            </a:extLst>
          </p:cNvPr>
          <p:cNvSpPr>
            <a:spLocks noGrp="1" noChangeArrowheads="1"/>
          </p:cNvSpPr>
          <p:nvPr>
            <p:ph type="title"/>
          </p:nvPr>
        </p:nvSpPr>
        <p:spPr>
          <a:xfrm>
            <a:off x="1524001" y="1"/>
            <a:ext cx="8964613" cy="476249"/>
          </a:xfrm>
        </p:spPr>
        <p:txBody>
          <a:bodyPr>
            <a:normAutofit fontScale="90000"/>
          </a:bodyPr>
          <a:lstStyle/>
          <a:p>
            <a:pPr eaLnBrk="1" hangingPunct="1"/>
            <a:r>
              <a:rPr lang="en-US" altLang="en-US" dirty="0"/>
              <a:t>Example </a:t>
            </a:r>
          </a:p>
        </p:txBody>
      </p:sp>
      <p:sp>
        <p:nvSpPr>
          <p:cNvPr id="9219" name="Rectangle 3">
            <a:extLst>
              <a:ext uri="{FF2B5EF4-FFF2-40B4-BE49-F238E27FC236}">
                <a16:creationId xmlns:a16="http://schemas.microsoft.com/office/drawing/2014/main" id="{8A78B64E-3447-57A8-9D6C-16A6DF1CA912}"/>
              </a:ext>
            </a:extLst>
          </p:cNvPr>
          <p:cNvSpPr>
            <a:spLocks noGrp="1" noChangeArrowheads="1"/>
          </p:cNvSpPr>
          <p:nvPr>
            <p:ph idx="1"/>
          </p:nvPr>
        </p:nvSpPr>
        <p:spPr>
          <a:xfrm>
            <a:off x="1703388" y="476250"/>
            <a:ext cx="8642350" cy="6121400"/>
          </a:xfrm>
        </p:spPr>
        <p:txBody>
          <a:bodyPr>
            <a:normAutofit fontScale="92500" lnSpcReduction="20000"/>
          </a:bodyPr>
          <a:lstStyle/>
          <a:p>
            <a:pPr eaLnBrk="1" hangingPunct="1"/>
            <a:r>
              <a:rPr lang="en-US" altLang="en-US" sz="1800" dirty="0"/>
              <a:t>Example 1: Write the recurrence relation for the following method:</a:t>
            </a:r>
            <a:endParaRPr lang="en-US" altLang="en-US" sz="1800" b="1"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r>
              <a:rPr lang="en-US" altLang="en-US" sz="1800" dirty="0"/>
              <a:t>The base case is reached when n == 1. The method performs one comparison and one return statement. Therefore, T(1), is some constant </a:t>
            </a:r>
            <a:r>
              <a:rPr lang="en-US" altLang="en-US" sz="1800" b="1" dirty="0"/>
              <a:t>c</a:t>
            </a:r>
            <a:r>
              <a:rPr lang="en-US" altLang="en-US" sz="1800" dirty="0"/>
              <a:t>.</a:t>
            </a:r>
          </a:p>
          <a:p>
            <a:pPr eaLnBrk="1" hangingPunct="1"/>
            <a:endParaRPr lang="en-US" altLang="en-US" sz="1800" dirty="0"/>
          </a:p>
          <a:p>
            <a:pPr eaLnBrk="1" hangingPunct="1"/>
            <a:r>
              <a:rPr lang="en-US" altLang="en-US" sz="1800" dirty="0"/>
              <a:t>When </a:t>
            </a:r>
            <a:r>
              <a:rPr lang="en-US" altLang="en-US" sz="1800" b="1" dirty="0"/>
              <a:t>n &gt; 1</a:t>
            </a:r>
            <a:r>
              <a:rPr lang="en-US" altLang="en-US" sz="1800" dirty="0"/>
              <a:t>, the method performs </a:t>
            </a:r>
            <a:r>
              <a:rPr lang="en-US" altLang="en-US" sz="1800" b="1" dirty="0"/>
              <a:t>TWO</a:t>
            </a:r>
            <a:r>
              <a:rPr lang="en-US" altLang="en-US" sz="1800" dirty="0"/>
              <a:t> recursive calls, each with the parameter n</a:t>
            </a:r>
            <a:r>
              <a:rPr lang="en-US" altLang="en-US" sz="1800" b="1" dirty="0"/>
              <a:t> / 2, </a:t>
            </a:r>
            <a:r>
              <a:rPr lang="en-US" altLang="en-US" sz="1800" dirty="0"/>
              <a:t> and some constant # of basic operations.</a:t>
            </a:r>
          </a:p>
          <a:p>
            <a:pPr eaLnBrk="1" hangingPunct="1"/>
            <a:endParaRPr lang="en-US" altLang="en-US" sz="1800" dirty="0"/>
          </a:p>
          <a:p>
            <a:pPr eaLnBrk="1" hangingPunct="1"/>
            <a:r>
              <a:rPr lang="en-US" altLang="en-US" sz="1800" dirty="0"/>
              <a:t>Hence, the recurrence relation is:</a:t>
            </a:r>
          </a:p>
          <a:p>
            <a:pPr eaLnBrk="1" hangingPunct="1">
              <a:buFontTx/>
              <a:buNone/>
            </a:pPr>
            <a:r>
              <a:rPr lang="en-US" altLang="en-US" sz="1800" dirty="0"/>
              <a:t>                       </a:t>
            </a:r>
            <a:r>
              <a:rPr lang="en-US" altLang="en-US" sz="1800" dirty="0">
                <a:solidFill>
                  <a:srgbClr val="0000FF"/>
                </a:solidFill>
              </a:rPr>
              <a:t>T(1) =  c                            for some constant c</a:t>
            </a:r>
          </a:p>
          <a:p>
            <a:pPr eaLnBrk="1" hangingPunct="1">
              <a:buFontTx/>
              <a:buNone/>
            </a:pPr>
            <a:r>
              <a:rPr lang="en-US" altLang="en-US" sz="1800" dirty="0">
                <a:solidFill>
                  <a:srgbClr val="0000FF"/>
                </a:solidFill>
              </a:rPr>
              <a:t>                       T(n) =  b + 2T(n / 2)            for some constant b</a:t>
            </a:r>
          </a:p>
          <a:p>
            <a:pPr eaLnBrk="1" hangingPunct="1">
              <a:buFontTx/>
              <a:buNone/>
            </a:pPr>
            <a:r>
              <a:rPr lang="en-US" altLang="en-US" sz="1800" dirty="0"/>
              <a:t>                      </a:t>
            </a:r>
          </a:p>
        </p:txBody>
      </p:sp>
      <p:sp>
        <p:nvSpPr>
          <p:cNvPr id="9220" name="Rectangle 5">
            <a:extLst>
              <a:ext uri="{FF2B5EF4-FFF2-40B4-BE49-F238E27FC236}">
                <a16:creationId xmlns:a16="http://schemas.microsoft.com/office/drawing/2014/main" id="{8F90D0FB-978C-C4F8-4CCE-BE916C51AC0B}"/>
              </a:ext>
            </a:extLst>
          </p:cNvPr>
          <p:cNvSpPr>
            <a:spLocks noChangeArrowheads="1"/>
          </p:cNvSpPr>
          <p:nvPr/>
        </p:nvSpPr>
        <p:spPr bwMode="auto">
          <a:xfrm>
            <a:off x="1703388" y="908051"/>
            <a:ext cx="9269412" cy="1920875"/>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public int g(int n) { </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   if (n == 1)</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      return 2;</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   else</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      return 3 * g(n / 2) + g( n / 2) + 5;</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2183"/>
          </a:xfrm>
        </p:spPr>
        <p:txBody>
          <a:bodyPr>
            <a:normAutofit fontScale="90000"/>
          </a:bodyPr>
          <a:lstStyle/>
          <a:p>
            <a:r>
              <a:rPr lang="en-US" b="1" dirty="0"/>
              <a:t>Different types of recurrence relations</a:t>
            </a:r>
            <a:br>
              <a:rPr lang="en-US" b="1" dirty="0"/>
            </a:br>
            <a:endParaRPr lang="en-US" dirty="0"/>
          </a:p>
        </p:txBody>
      </p:sp>
      <p:sp>
        <p:nvSpPr>
          <p:cNvPr id="3" name="Content Placeholder 2"/>
          <p:cNvSpPr>
            <a:spLocks noGrp="1"/>
          </p:cNvSpPr>
          <p:nvPr>
            <p:ph idx="1"/>
          </p:nvPr>
        </p:nvSpPr>
        <p:spPr>
          <a:xfrm>
            <a:off x="677333" y="1292087"/>
            <a:ext cx="10603579" cy="4749275"/>
          </a:xfrm>
        </p:spPr>
        <p:txBody>
          <a:bodyPr/>
          <a:lstStyle/>
          <a:p>
            <a:pPr fontAlgn="base"/>
            <a:r>
              <a:rPr lang="en-US" b="1" u="sng" dirty="0"/>
              <a:t>Type 1: Divide and Conquer Recurrence Relations:</a:t>
            </a:r>
            <a:endParaRPr lang="en-US" b="1" dirty="0"/>
          </a:p>
          <a:p>
            <a:pPr fontAlgn="base"/>
            <a:r>
              <a:rPr lang="en-US" dirty="0"/>
              <a:t>Following are some of the examples of recurrence relations based on divide and conquer.</a:t>
            </a:r>
          </a:p>
          <a:p>
            <a:pPr fontAlgn="base"/>
            <a:r>
              <a:rPr lang="en-US" b="1" dirty="0"/>
              <a:t>T(n) </a:t>
            </a:r>
            <a:r>
              <a:rPr lang="en-US" dirty="0"/>
              <a:t>= 2T(n/2) + </a:t>
            </a:r>
            <a:r>
              <a:rPr lang="en-US" dirty="0" err="1"/>
              <a:t>cn</a:t>
            </a:r>
            <a:br>
              <a:rPr lang="en-US" dirty="0"/>
            </a:br>
            <a:r>
              <a:rPr lang="en-US" b="1" dirty="0"/>
              <a:t>T(n) </a:t>
            </a:r>
            <a:r>
              <a:rPr lang="en-US" dirty="0"/>
              <a:t>= 2T(n/2) + √n</a:t>
            </a:r>
          </a:p>
          <a:p>
            <a:pPr fontAlgn="base"/>
            <a:r>
              <a:rPr lang="en-US" dirty="0"/>
              <a:t>These types of recurrence relations can be easily solved using </a:t>
            </a:r>
            <a:r>
              <a:rPr lang="en-US" b="1" u="sng" dirty="0">
                <a:hlinkClick r:id="rId2"/>
              </a:rPr>
              <a:t>Master Method</a:t>
            </a:r>
            <a:endParaRPr lang="en-US" b="1" u="sng" dirty="0"/>
          </a:p>
          <a:p>
            <a:pPr fontAlgn="base"/>
            <a:endParaRPr lang="en-US" b="1" u="sng" dirty="0"/>
          </a:p>
          <a:p>
            <a:pPr fontAlgn="base"/>
            <a:r>
              <a:rPr lang="en-US" dirty="0"/>
              <a:t>For recurrence relation </a:t>
            </a:r>
            <a:r>
              <a:rPr lang="en-US" b="1" dirty="0"/>
              <a:t>T(n) = 2T(n/2) + </a:t>
            </a:r>
            <a:r>
              <a:rPr lang="en-US" b="1" dirty="0" err="1"/>
              <a:t>cn</a:t>
            </a:r>
            <a:r>
              <a:rPr lang="en-US" dirty="0"/>
              <a:t>, the values of </a:t>
            </a:r>
            <a:r>
              <a:rPr lang="en-US" b="1" dirty="0"/>
              <a:t>a = 2, b = 2 and k =1</a:t>
            </a:r>
            <a:r>
              <a:rPr lang="en-US" dirty="0"/>
              <a:t>. Here </a:t>
            </a:r>
            <a:r>
              <a:rPr lang="en-US" dirty="0" err="1"/>
              <a:t>l</a:t>
            </a:r>
            <a:r>
              <a:rPr lang="en-US" b="1" dirty="0" err="1"/>
              <a:t>ogb</a:t>
            </a:r>
            <a:r>
              <a:rPr lang="en-US" b="1" dirty="0"/>
              <a:t>(a) = log2(2) = 1 = k</a:t>
            </a:r>
            <a:r>
              <a:rPr lang="en-US" dirty="0"/>
              <a:t>. Therefore, the complexity will be </a:t>
            </a:r>
            <a:r>
              <a:rPr lang="en-US" b="1" dirty="0"/>
              <a:t>Θ(nlog2(n))</a:t>
            </a:r>
            <a:r>
              <a:rPr lang="en-US" dirty="0"/>
              <a:t>. Similarly for recurrence relation </a:t>
            </a:r>
            <a:r>
              <a:rPr lang="en-US" b="1" dirty="0"/>
              <a:t>T(n) = 2T(n/2) + √n</a:t>
            </a:r>
            <a:r>
              <a:rPr lang="en-US" dirty="0"/>
              <a:t>, the values of </a:t>
            </a:r>
            <a:r>
              <a:rPr lang="en-US" b="1" dirty="0"/>
              <a:t>a = 2, b = 2 and k =1/2</a:t>
            </a:r>
            <a:r>
              <a:rPr lang="en-US" dirty="0"/>
              <a:t>. Here </a:t>
            </a:r>
            <a:r>
              <a:rPr lang="en-US" b="1" dirty="0" err="1"/>
              <a:t>logb</a:t>
            </a:r>
            <a:r>
              <a:rPr lang="en-US" b="1" dirty="0"/>
              <a:t>(a) = log2(2) = 1 &gt; k</a:t>
            </a:r>
            <a:r>
              <a:rPr lang="en-US" dirty="0"/>
              <a:t>. Therefore, the complexity will be</a:t>
            </a:r>
            <a:r>
              <a:rPr lang="en-US" b="1" dirty="0"/>
              <a:t> Θ(n)</a:t>
            </a:r>
            <a:r>
              <a:rPr lang="en-US" dirty="0"/>
              <a: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225287"/>
          </a:xfrm>
        </p:spPr>
        <p:txBody>
          <a:bodyPr>
            <a:normAutofit fontScale="90000"/>
          </a:bodyPr>
          <a:lstStyle/>
          <a:p>
            <a:r>
              <a:rPr lang="en-US" dirty="0"/>
              <a:t>  </a:t>
            </a:r>
          </a:p>
        </p:txBody>
      </p:sp>
      <p:sp>
        <p:nvSpPr>
          <p:cNvPr id="3" name="Content Placeholder 2"/>
          <p:cNvSpPr>
            <a:spLocks noGrp="1"/>
          </p:cNvSpPr>
          <p:nvPr>
            <p:ph idx="1"/>
          </p:nvPr>
        </p:nvSpPr>
        <p:spPr>
          <a:xfrm>
            <a:off x="677334" y="894523"/>
            <a:ext cx="8596668" cy="5146840"/>
          </a:xfrm>
        </p:spPr>
        <p:txBody>
          <a:bodyPr>
            <a:normAutofit/>
          </a:bodyPr>
          <a:lstStyle/>
          <a:p>
            <a:pPr fontAlgn="base"/>
            <a:r>
              <a:rPr lang="en-US" b="1" u="sng" dirty="0"/>
              <a:t>Type 2: Linear Recurrence Relations:</a:t>
            </a:r>
            <a:endParaRPr lang="en-US" b="1" dirty="0"/>
          </a:p>
          <a:p>
            <a:pPr fontAlgn="base"/>
            <a:r>
              <a:rPr lang="en-US" dirty="0"/>
              <a:t>Following are some of the examples of recurrence relations based on linear recurrence relation.</a:t>
            </a:r>
          </a:p>
          <a:p>
            <a:pPr fontAlgn="base"/>
            <a:r>
              <a:rPr lang="en-US" b="1" dirty="0"/>
              <a:t>T(n)</a:t>
            </a:r>
            <a:r>
              <a:rPr lang="en-US" dirty="0"/>
              <a:t> = T(n-1) + n for n&gt;0 and T(0) = 1</a:t>
            </a:r>
            <a:br>
              <a:rPr lang="en-US" dirty="0"/>
            </a:br>
            <a:endParaRPr lang="en-US" dirty="0"/>
          </a:p>
          <a:p>
            <a:pPr fontAlgn="base"/>
            <a:r>
              <a:rPr lang="en-US" dirty="0"/>
              <a:t>These types of recurrence relations can be easily solved using </a:t>
            </a:r>
            <a:r>
              <a:rPr lang="en-US" u="sng" dirty="0">
                <a:hlinkClick r:id="rId2"/>
              </a:rPr>
              <a:t>substitution method</a:t>
            </a:r>
            <a:endParaRPr lang="en-US" dirty="0"/>
          </a:p>
          <a:p>
            <a:pPr fontAlgn="base"/>
            <a:r>
              <a:rPr lang="en-US" dirty="0"/>
              <a:t>For example,</a:t>
            </a:r>
          </a:p>
          <a:p>
            <a:pPr fontAlgn="base"/>
            <a:r>
              <a:rPr lang="en-US" b="1" dirty="0"/>
              <a:t>T(n)</a:t>
            </a:r>
            <a:r>
              <a:rPr lang="en-US" dirty="0"/>
              <a:t> = T(n-1) + n</a:t>
            </a:r>
            <a:br>
              <a:rPr lang="en-US" dirty="0"/>
            </a:br>
            <a:r>
              <a:rPr lang="en-US" dirty="0"/>
              <a:t>= T(n-2) + (n-1) + n</a:t>
            </a:r>
            <a:br>
              <a:rPr lang="en-US" dirty="0"/>
            </a:br>
            <a:r>
              <a:rPr lang="en-US" dirty="0"/>
              <a:t>= T(n-k) + (n-(k-1))….. (n-1) + n</a:t>
            </a:r>
            <a:br>
              <a:rPr lang="en-US" dirty="0"/>
            </a:br>
            <a:endParaRPr lang="en-US" dirty="0"/>
          </a:p>
          <a:p>
            <a:pPr fontAlgn="base"/>
            <a:r>
              <a:rPr lang="en-US" dirty="0"/>
              <a:t>Substituting k = n, we get</a:t>
            </a:r>
          </a:p>
          <a:p>
            <a:pPr fontAlgn="base"/>
            <a:r>
              <a:rPr lang="en-US" b="1" dirty="0"/>
              <a:t>T(n) </a:t>
            </a:r>
            <a:r>
              <a:rPr lang="en-US" dirty="0"/>
              <a:t>= T(0) + 1 + 2+….. +n = n(n+1)/2 = O(n^2)</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53887"/>
          </a:xfrm>
        </p:spPr>
        <p:txBody>
          <a:bodyPr>
            <a:normAutofit fontScale="90000"/>
          </a:bodyPr>
          <a:lstStyle/>
          <a:p>
            <a:r>
              <a:rPr lang="en-US" dirty="0"/>
              <a:t>  </a:t>
            </a:r>
          </a:p>
        </p:txBody>
      </p:sp>
      <p:sp>
        <p:nvSpPr>
          <p:cNvPr id="3" name="Content Placeholder 2"/>
          <p:cNvSpPr>
            <a:spLocks noGrp="1"/>
          </p:cNvSpPr>
          <p:nvPr>
            <p:ph idx="1"/>
          </p:nvPr>
        </p:nvSpPr>
        <p:spPr>
          <a:xfrm>
            <a:off x="677334" y="487017"/>
            <a:ext cx="8596668" cy="5554345"/>
          </a:xfrm>
        </p:spPr>
        <p:txBody>
          <a:bodyPr/>
          <a:lstStyle/>
          <a:p>
            <a:pPr fontAlgn="base"/>
            <a:r>
              <a:rPr lang="en-US" b="1" u="sng" dirty="0"/>
              <a:t>Type 3: Value Substitution Before Solving:</a:t>
            </a:r>
            <a:endParaRPr lang="en-US" b="1" dirty="0"/>
          </a:p>
          <a:p>
            <a:pPr fontAlgn="base"/>
            <a:r>
              <a:rPr lang="en-US" dirty="0"/>
              <a:t>Sometimes, recurrence relations can’t be directly solved using techniques like substitution, recurrence tree or master method. Therefore, we need to convert the recurrence relation into appropriate form before solving. For example,</a:t>
            </a:r>
          </a:p>
          <a:p>
            <a:pPr fontAlgn="base"/>
            <a:r>
              <a:rPr lang="en-US" b="1" dirty="0"/>
              <a:t>T(n) </a:t>
            </a:r>
            <a:r>
              <a:rPr lang="en-US" dirty="0"/>
              <a:t>= T(√n) + 1</a:t>
            </a:r>
            <a:br>
              <a:rPr lang="en-US" dirty="0"/>
            </a:br>
            <a:endParaRPr lang="en-US" dirty="0"/>
          </a:p>
          <a:p>
            <a:pPr fontAlgn="base"/>
            <a:r>
              <a:rPr lang="en-US" dirty="0"/>
              <a:t>To solve this type of recurrence, substitute n = 2^m as:</a:t>
            </a:r>
          </a:p>
          <a:p>
            <a:pPr fontAlgn="base"/>
            <a:r>
              <a:rPr lang="en-US" b="1" dirty="0"/>
              <a:t>T(2^m) </a:t>
            </a:r>
            <a:r>
              <a:rPr lang="en-US" dirty="0"/>
              <a:t>= T(2^m /2) + 1</a:t>
            </a:r>
            <a:br>
              <a:rPr lang="en-US" dirty="0"/>
            </a:br>
            <a:r>
              <a:rPr lang="en-US" dirty="0"/>
              <a:t>Let T(2^m) = S(m),</a:t>
            </a:r>
            <a:br>
              <a:rPr lang="en-US" dirty="0"/>
            </a:br>
            <a:r>
              <a:rPr lang="en-US" dirty="0"/>
              <a:t>S(m) = S(m/2) + 1</a:t>
            </a:r>
            <a:br>
              <a:rPr lang="en-US" dirty="0"/>
            </a:br>
            <a:endParaRPr lang="en-US" dirty="0"/>
          </a:p>
          <a:p>
            <a:pPr fontAlgn="base"/>
            <a:r>
              <a:rPr lang="en-US" dirty="0"/>
              <a:t>Solving by master method, we get</a:t>
            </a:r>
          </a:p>
          <a:p>
            <a:pPr fontAlgn="base"/>
            <a:r>
              <a:rPr lang="en-US" b="1" dirty="0"/>
              <a:t>S(m) </a:t>
            </a:r>
            <a:r>
              <a:rPr lang="en-US" dirty="0"/>
              <a:t>= Θ(</a:t>
            </a:r>
            <a:r>
              <a:rPr lang="en-US" dirty="0" err="1"/>
              <a:t>logm</a:t>
            </a:r>
            <a:r>
              <a:rPr lang="en-US" dirty="0"/>
              <a:t>)</a:t>
            </a:r>
            <a:br>
              <a:rPr lang="en-US" dirty="0"/>
            </a:br>
            <a:r>
              <a:rPr lang="en-US" dirty="0"/>
              <a:t>As n = 2^m or m = log2(n),</a:t>
            </a:r>
            <a:br>
              <a:rPr lang="en-US" dirty="0"/>
            </a:br>
            <a:r>
              <a:rPr lang="en-US" b="1" dirty="0"/>
              <a:t>T(n)</a:t>
            </a:r>
            <a:r>
              <a:rPr lang="en-US" dirty="0"/>
              <a:t> = T(2^m) = S(m) = Θ(</a:t>
            </a:r>
            <a:r>
              <a:rPr lang="en-US" dirty="0" err="1"/>
              <a:t>logm</a:t>
            </a:r>
            <a:r>
              <a:rPr lang="en-US" dirty="0"/>
              <a:t>) = Θ(</a:t>
            </a:r>
            <a:r>
              <a:rPr lang="en-US" dirty="0" err="1"/>
              <a:t>loglogn</a:t>
            </a:r>
            <a:r>
              <a:rPr lang="en-US" dirty="0"/>
              <a: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Telescoping in DAA</a:t>
            </a:r>
          </a:p>
        </p:txBody>
      </p:sp>
      <p:sp>
        <p:nvSpPr>
          <p:cNvPr id="3" name="Content Placeholder 2"/>
          <p:cNvSpPr>
            <a:spLocks noGrp="1"/>
          </p:cNvSpPr>
          <p:nvPr>
            <p:ph idx="1"/>
          </p:nvPr>
        </p:nvSpPr>
        <p:spPr>
          <a:xfrm>
            <a:off x="677334" y="2160589"/>
            <a:ext cx="10046988" cy="3880773"/>
          </a:xfrm>
        </p:spPr>
        <p:txBody>
          <a:bodyPr/>
          <a:lstStyle/>
          <a:p>
            <a:r>
              <a:rPr lang="en-US" dirty="0"/>
              <a:t>Telescoping is a technique used in the analysis of algorithms to simplify the computation of sums and integrals. It is particularly useful when the summands or integrands have a recursive structure. </a:t>
            </a:r>
            <a:r>
              <a:rPr lang="en-US" dirty="0">
                <a:hlinkClick r:id="rId2"/>
              </a:rPr>
              <a:t>Creative telescoping is a powerful computer algebra paradigm for dealing with definite integrals and sums with parameters</a:t>
            </a:r>
            <a:r>
              <a:rPr lang="en-US" dirty="0"/>
              <a:t>.</a:t>
            </a:r>
          </a:p>
          <a:p>
            <a:endParaRPr lang="en-US" dirty="0"/>
          </a:p>
          <a:p>
            <a:pPr algn="just"/>
            <a:r>
              <a:rPr lang="en-US" dirty="0"/>
              <a:t>The complexity of telescoping is a topic in mathematics that deals with the computational complexity of the creative telescoping method for definite integration of special functions. </a:t>
            </a:r>
            <a:r>
              <a:rPr lang="en-US" dirty="0">
                <a:hlinkClick r:id="rId3"/>
              </a:rPr>
              <a:t>The goal is to obtain fast algorithms and implementations for definite integration of general special functions, in a complexity-driven perspective.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50F008BD-4ED1-3DC0-7410-A6204AC9DE59}"/>
              </a:ext>
            </a:extLst>
          </p:cNvPr>
          <p:cNvSpPr>
            <a:spLocks noGrp="1" noChangeArrowheads="1"/>
          </p:cNvSpPr>
          <p:nvPr>
            <p:ph type="title"/>
          </p:nvPr>
        </p:nvSpPr>
        <p:spPr>
          <a:xfrm>
            <a:off x="1774825" y="1"/>
            <a:ext cx="8686800" cy="417513"/>
          </a:xfrm>
        </p:spPr>
        <p:txBody>
          <a:bodyPr>
            <a:normAutofit fontScale="90000"/>
          </a:bodyPr>
          <a:lstStyle/>
          <a:p>
            <a:pPr eaLnBrk="1" hangingPunct="1"/>
            <a:r>
              <a:rPr lang="en-US" altLang="en-US"/>
              <a:t>Master Theorem (Master Method) </a:t>
            </a:r>
          </a:p>
        </p:txBody>
      </p:sp>
      <p:sp>
        <p:nvSpPr>
          <p:cNvPr id="37891" name="Rectangle 3">
            <a:extLst>
              <a:ext uri="{FF2B5EF4-FFF2-40B4-BE49-F238E27FC236}">
                <a16:creationId xmlns:a16="http://schemas.microsoft.com/office/drawing/2014/main" id="{7587320B-E444-BDA4-D556-376CC39D91D2}"/>
              </a:ext>
            </a:extLst>
          </p:cNvPr>
          <p:cNvSpPr>
            <a:spLocks noGrp="1" noChangeArrowheads="1"/>
          </p:cNvSpPr>
          <p:nvPr>
            <p:ph idx="1"/>
          </p:nvPr>
        </p:nvSpPr>
        <p:spPr>
          <a:xfrm>
            <a:off x="1703389" y="476250"/>
            <a:ext cx="8785225" cy="5976938"/>
          </a:xfrm>
        </p:spPr>
        <p:txBody>
          <a:bodyPr/>
          <a:lstStyle/>
          <a:p>
            <a:pPr marL="381000" indent="-381000"/>
            <a:r>
              <a:rPr lang="en-US" altLang="en-US" sz="1600" dirty="0">
                <a:latin typeface="Times New Roman" panose="02020603050405020304" pitchFamily="18" charset="0"/>
                <a:cs typeface="Times New Roman" panose="02020603050405020304" pitchFamily="18" charset="0"/>
              </a:rPr>
              <a:t>The master method provides </a:t>
            </a:r>
            <a:r>
              <a:rPr lang="en-US" altLang="en-US" sz="1600" i="1" dirty="0">
                <a:latin typeface="Times New Roman" panose="02020603050405020304" pitchFamily="18" charset="0"/>
                <a:cs typeface="Times New Roman" panose="02020603050405020304" pitchFamily="18" charset="0"/>
              </a:rPr>
              <a:t>an estimate of the growth rate </a:t>
            </a:r>
            <a:r>
              <a:rPr lang="en-US" altLang="en-US" sz="1600" dirty="0">
                <a:latin typeface="Times New Roman" panose="02020603050405020304" pitchFamily="18" charset="0"/>
                <a:cs typeface="Times New Roman" panose="02020603050405020304" pitchFamily="18" charset="0"/>
              </a:rPr>
              <a:t>of the solution for recurrences of the form:</a:t>
            </a:r>
          </a:p>
          <a:p>
            <a:pPr marL="381000" indent="-381000"/>
            <a:endParaRPr lang="en-US" altLang="en-US" sz="1600" b="1" dirty="0">
              <a:solidFill>
                <a:srgbClr val="0000FF"/>
              </a:solidFill>
              <a:latin typeface="Times New Roman" panose="02020603050405020304" pitchFamily="18" charset="0"/>
              <a:cs typeface="Times New Roman" panose="02020603050405020304" pitchFamily="18" charset="0"/>
            </a:endParaRPr>
          </a:p>
          <a:p>
            <a:pPr marL="381000" indent="-381000">
              <a:buNone/>
            </a:pPr>
            <a:endParaRPr lang="en-US" altLang="en-US" sz="1600" dirty="0">
              <a:latin typeface="Times New Roman" panose="02020603050405020304" pitchFamily="18" charset="0"/>
              <a:cs typeface="Times New Roman" panose="02020603050405020304" pitchFamily="18" charset="0"/>
            </a:endParaRPr>
          </a:p>
          <a:p>
            <a:pPr marL="381000" indent="-381000">
              <a:buNone/>
            </a:pPr>
            <a:r>
              <a:rPr lang="en-US" altLang="en-US" sz="1600" dirty="0">
                <a:latin typeface="Times New Roman" panose="02020603050405020304" pitchFamily="18" charset="0"/>
                <a:cs typeface="Times New Roman" panose="02020603050405020304" pitchFamily="18" charset="0"/>
              </a:rPr>
              <a:t>        where </a:t>
            </a:r>
            <a:r>
              <a:rPr lang="en-US" altLang="en-US" sz="1600" dirty="0">
                <a:solidFill>
                  <a:srgbClr val="0000FF"/>
                </a:solidFill>
                <a:latin typeface="Times New Roman" panose="02020603050405020304" pitchFamily="18" charset="0"/>
                <a:cs typeface="Times New Roman" panose="02020603050405020304" pitchFamily="18" charset="0"/>
              </a:rPr>
              <a:t>a  </a:t>
            </a:r>
            <a:r>
              <a:rPr lang="en-US" altLang="en-US" sz="1600" dirty="0">
                <a:solidFill>
                  <a:srgbClr val="0000FF"/>
                </a:solidFill>
                <a:latin typeface="Times New Roman" panose="02020603050405020304" pitchFamily="18" charset="0"/>
              </a:rPr>
              <a:t>≥</a:t>
            </a:r>
            <a:r>
              <a:rPr lang="en-US" altLang="en-US" sz="1600" dirty="0">
                <a:solidFill>
                  <a:srgbClr val="0000FF"/>
                </a:solidFill>
                <a:latin typeface="Times New Roman" panose="02020603050405020304" pitchFamily="18" charset="0"/>
                <a:cs typeface="Times New Roman" panose="02020603050405020304" pitchFamily="18" charset="0"/>
              </a:rPr>
              <a:t>  1</a:t>
            </a:r>
            <a:r>
              <a:rPr lang="en-US" altLang="en-US" sz="1600" dirty="0">
                <a:latin typeface="Times New Roman" panose="02020603050405020304" pitchFamily="18" charset="0"/>
                <a:cs typeface="Times New Roman" panose="02020603050405020304" pitchFamily="18" charset="0"/>
              </a:rPr>
              <a:t>,  </a:t>
            </a:r>
            <a:r>
              <a:rPr lang="en-US" altLang="en-US" sz="1600" dirty="0">
                <a:solidFill>
                  <a:srgbClr val="0000FF"/>
                </a:solidFill>
                <a:latin typeface="Times New Roman" panose="02020603050405020304" pitchFamily="18" charset="0"/>
                <a:cs typeface="Times New Roman" panose="02020603050405020304" pitchFamily="18" charset="0"/>
              </a:rPr>
              <a:t>b &gt; 1</a:t>
            </a:r>
            <a:r>
              <a:rPr lang="en-US" altLang="en-US" sz="1600" dirty="0">
                <a:latin typeface="Times New Roman" panose="02020603050405020304" pitchFamily="18" charset="0"/>
                <a:cs typeface="Times New Roman" panose="02020603050405020304" pitchFamily="18" charset="0"/>
              </a:rPr>
              <a:t> and the overhead function </a:t>
            </a:r>
            <a:r>
              <a:rPr lang="en-US" altLang="en-US" sz="1600" dirty="0">
                <a:solidFill>
                  <a:srgbClr val="0000FF"/>
                </a:solidFill>
                <a:latin typeface="Times New Roman" panose="02020603050405020304" pitchFamily="18" charset="0"/>
                <a:cs typeface="Times New Roman" panose="02020603050405020304" pitchFamily="18" charset="0"/>
              </a:rPr>
              <a:t>f(n) &gt; 0</a:t>
            </a:r>
          </a:p>
          <a:p>
            <a:pPr marL="381000" indent="-381000">
              <a:buNone/>
            </a:pPr>
            <a:r>
              <a:rPr lang="en-US" altLang="en-US" sz="1600" dirty="0">
                <a:solidFill>
                  <a:srgbClr val="0000FF"/>
                </a:solidFill>
                <a:latin typeface="Times New Roman" panose="02020603050405020304" pitchFamily="18" charset="0"/>
                <a:cs typeface="Times New Roman" panose="02020603050405020304" pitchFamily="18" charset="0"/>
              </a:rPr>
              <a:t>          </a:t>
            </a:r>
          </a:p>
          <a:p>
            <a:pPr marL="381000" indent="-381000">
              <a:buNone/>
            </a:pPr>
            <a:r>
              <a:rPr lang="en-US" altLang="en-US" sz="1600" dirty="0">
                <a:solidFill>
                  <a:srgbClr val="0000FF"/>
                </a:solidFill>
                <a:latin typeface="Times New Roman" panose="02020603050405020304" pitchFamily="18" charset="0"/>
                <a:cs typeface="Times New Roman" panose="02020603050405020304" pitchFamily="18" charset="0"/>
              </a:rPr>
              <a:t>        It is used for calculation of time complexity. Only specific recurrence relations can be solved using master theorem.</a:t>
            </a:r>
          </a:p>
          <a:p>
            <a:pPr marL="381000" indent="-381000">
              <a:buNone/>
            </a:pPr>
            <a:endParaRPr lang="en-US" altLang="en-US" sz="1600" dirty="0">
              <a:solidFill>
                <a:srgbClr val="0000FF"/>
              </a:solidFill>
              <a:latin typeface="Times New Roman" panose="02020603050405020304" pitchFamily="18" charset="0"/>
              <a:cs typeface="Times New Roman" panose="02020603050405020304" pitchFamily="18" charset="0"/>
            </a:endParaRPr>
          </a:p>
          <a:p>
            <a:pPr marL="381000" indent="-381000"/>
            <a:r>
              <a:rPr lang="en-US" altLang="en-US" sz="1600" dirty="0">
                <a:latin typeface="Times New Roman" panose="02020603050405020304" pitchFamily="18" charset="0"/>
                <a:cs typeface="Times New Roman" panose="02020603050405020304" pitchFamily="18" charset="0"/>
              </a:rPr>
              <a:t>If </a:t>
            </a:r>
            <a:r>
              <a:rPr lang="en-US" altLang="en-US" sz="1600" b="1" i="1" dirty="0">
                <a:solidFill>
                  <a:srgbClr val="0000FF"/>
                </a:solidFill>
                <a:latin typeface="Times New Roman" panose="02020603050405020304" pitchFamily="18" charset="0"/>
                <a:cs typeface="Times New Roman" panose="02020603050405020304" pitchFamily="18" charset="0"/>
              </a:rPr>
              <a:t>T(n)</a:t>
            </a:r>
            <a:r>
              <a:rPr lang="en-US" altLang="en-US" sz="1600" i="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is interpreted as the number of steps needed to execute an algorithm for an input of size </a:t>
            </a:r>
            <a:r>
              <a:rPr lang="en-US" altLang="en-US" sz="1600" b="1" i="1" dirty="0">
                <a:solidFill>
                  <a:srgbClr val="0000FF"/>
                </a:solidFill>
                <a:latin typeface="Times New Roman" panose="02020603050405020304" pitchFamily="18" charset="0"/>
                <a:cs typeface="Times New Roman" panose="02020603050405020304" pitchFamily="18" charset="0"/>
              </a:rPr>
              <a:t>n</a:t>
            </a:r>
            <a:r>
              <a:rPr lang="en-US" altLang="en-US" sz="1600" dirty="0">
                <a:latin typeface="Times New Roman" panose="02020603050405020304" pitchFamily="18" charset="0"/>
                <a:cs typeface="Times New Roman" panose="02020603050405020304" pitchFamily="18" charset="0"/>
              </a:rPr>
              <a:t>, this recurrence corresponds to a </a:t>
            </a:r>
            <a:r>
              <a:rPr lang="en-US" altLang="en-US" sz="1600" i="1" dirty="0">
                <a:latin typeface="Times New Roman" panose="02020603050405020304" pitchFamily="18" charset="0"/>
                <a:cs typeface="Times New Roman" panose="02020603050405020304" pitchFamily="18" charset="0"/>
              </a:rPr>
              <a:t>“divide and conquer” </a:t>
            </a:r>
            <a:r>
              <a:rPr lang="en-US" altLang="en-US" sz="1600" dirty="0">
                <a:latin typeface="Times New Roman" panose="02020603050405020304" pitchFamily="18" charset="0"/>
                <a:cs typeface="Times New Roman" panose="02020603050405020304" pitchFamily="18" charset="0"/>
              </a:rPr>
              <a:t>algorithm, in which a problem of size </a:t>
            </a:r>
            <a:r>
              <a:rPr lang="en-US" altLang="en-US" sz="1600" b="1" i="1" dirty="0">
                <a:solidFill>
                  <a:srgbClr val="0000FF"/>
                </a:solidFill>
                <a:latin typeface="Times New Roman" panose="02020603050405020304" pitchFamily="18" charset="0"/>
                <a:cs typeface="Times New Roman" panose="02020603050405020304" pitchFamily="18" charset="0"/>
              </a:rPr>
              <a:t>n</a:t>
            </a:r>
            <a:r>
              <a:rPr lang="en-US" altLang="en-US" sz="1600" i="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is divided into </a:t>
            </a:r>
            <a:r>
              <a:rPr lang="en-US" altLang="en-US" sz="1600" b="1" i="1" dirty="0">
                <a:solidFill>
                  <a:srgbClr val="0000FF"/>
                </a:solidFill>
                <a:latin typeface="Times New Roman" panose="02020603050405020304" pitchFamily="18" charset="0"/>
                <a:cs typeface="Times New Roman" panose="02020603050405020304" pitchFamily="18" charset="0"/>
              </a:rPr>
              <a:t>a</a:t>
            </a:r>
            <a:r>
              <a:rPr lang="en-US" altLang="en-US" sz="1600" i="1" dirty="0">
                <a:solidFill>
                  <a:srgbClr val="0000FF"/>
                </a:solidFill>
                <a:latin typeface="Times New Roman" panose="02020603050405020304" pitchFamily="18" charset="0"/>
                <a:cs typeface="Times New Roman" panose="02020603050405020304" pitchFamily="18" charset="0"/>
              </a:rPr>
              <a:t> </a:t>
            </a:r>
            <a:r>
              <a:rPr lang="en-US" altLang="en-US" sz="1600" i="1" dirty="0">
                <a:latin typeface="Times New Roman" panose="02020603050405020304" pitchFamily="18" charset="0"/>
                <a:cs typeface="Times New Roman" panose="02020603050405020304" pitchFamily="18" charset="0"/>
              </a:rPr>
              <a:t> sub-</a:t>
            </a:r>
            <a:r>
              <a:rPr lang="en-US" altLang="en-US" sz="1600" dirty="0">
                <a:latin typeface="Times New Roman" panose="02020603050405020304" pitchFamily="18" charset="0"/>
                <a:cs typeface="Times New Roman" panose="02020603050405020304" pitchFamily="18" charset="0"/>
              </a:rPr>
              <a:t>problems of size </a:t>
            </a:r>
            <a:r>
              <a:rPr lang="en-US" altLang="en-US" sz="1600" b="1" i="1" dirty="0">
                <a:solidFill>
                  <a:srgbClr val="0000FF"/>
                </a:solidFill>
                <a:latin typeface="Times New Roman" panose="02020603050405020304" pitchFamily="18" charset="0"/>
                <a:cs typeface="Times New Roman" panose="02020603050405020304" pitchFamily="18" charset="0"/>
              </a:rPr>
              <a:t>n / b</a:t>
            </a:r>
            <a:r>
              <a:rPr lang="en-US" altLang="en-US" sz="1600" dirty="0">
                <a:latin typeface="Times New Roman" panose="02020603050405020304" pitchFamily="18" charset="0"/>
                <a:cs typeface="Times New Roman" panose="02020603050405020304" pitchFamily="18" charset="0"/>
              </a:rPr>
              <a:t>, where </a:t>
            </a:r>
            <a:r>
              <a:rPr lang="en-US" altLang="en-US" sz="1600" i="1" dirty="0">
                <a:latin typeface="Times New Roman" panose="02020603050405020304" pitchFamily="18" charset="0"/>
                <a:cs typeface="Times New Roman" panose="02020603050405020304" pitchFamily="18" charset="0"/>
              </a:rPr>
              <a:t>a, b </a:t>
            </a:r>
            <a:r>
              <a:rPr lang="en-US" altLang="en-US" sz="1600" dirty="0">
                <a:latin typeface="Times New Roman" panose="02020603050405020304" pitchFamily="18" charset="0"/>
                <a:cs typeface="Times New Roman" panose="02020603050405020304" pitchFamily="18" charset="0"/>
              </a:rPr>
              <a:t>are positive constants:</a:t>
            </a:r>
            <a:endParaRPr lang="fr-FR" altLang="en-US" sz="1600" dirty="0">
              <a:latin typeface="Times New Roman" panose="02020603050405020304" pitchFamily="18" charset="0"/>
              <a:cs typeface="Times New Roman" panose="02020603050405020304" pitchFamily="18" charset="0"/>
            </a:endParaRPr>
          </a:p>
          <a:p>
            <a:pPr marL="381000" indent="-381000">
              <a:buNone/>
            </a:pPr>
            <a:r>
              <a:rPr lang="fr-FR" altLang="en-US" sz="1800" b="1" dirty="0"/>
              <a:t>    </a:t>
            </a:r>
            <a:endParaRPr lang="fr-FR" altLang="en-US" sz="1800" b="1" dirty="0">
              <a:solidFill>
                <a:schemeClr val="accent2"/>
              </a:solidFill>
            </a:endParaRPr>
          </a:p>
          <a:p>
            <a:pPr marL="381000" indent="-381000">
              <a:buNone/>
            </a:pPr>
            <a:r>
              <a:rPr lang="fr-FR" altLang="en-US" sz="1800" b="1" dirty="0"/>
              <a:t>            </a:t>
            </a:r>
            <a:endParaRPr lang="fr-FR" altLang="en-US" sz="1800" b="1" dirty="0">
              <a:solidFill>
                <a:schemeClr val="accent2"/>
              </a:solidFill>
            </a:endParaRPr>
          </a:p>
          <a:p>
            <a:pPr marL="381000" indent="-381000">
              <a:buNone/>
            </a:pPr>
            <a:endParaRPr lang="fr-FR" altLang="en-US" sz="1800" b="1" dirty="0">
              <a:solidFill>
                <a:schemeClr val="accent2"/>
              </a:solidFill>
            </a:endParaRPr>
          </a:p>
          <a:p>
            <a:pPr marL="381000" indent="-381000">
              <a:buNone/>
            </a:pPr>
            <a:endParaRPr lang="fr-FR" altLang="en-US" sz="1800" b="1" dirty="0">
              <a:solidFill>
                <a:schemeClr val="accent2"/>
              </a:solidFill>
            </a:endParaRPr>
          </a:p>
          <a:p>
            <a:pPr marL="381000" indent="-381000">
              <a:buNone/>
            </a:pPr>
            <a:endParaRPr lang="fr-FR" altLang="en-US" sz="1800" b="1" dirty="0">
              <a:solidFill>
                <a:schemeClr val="accent2"/>
              </a:solidFill>
            </a:endParaRPr>
          </a:p>
          <a:p>
            <a:pPr marL="381000" indent="-381000">
              <a:buNone/>
            </a:pPr>
            <a:endParaRPr lang="en-US" altLang="en-US" sz="1800" b="1" dirty="0"/>
          </a:p>
        </p:txBody>
      </p:sp>
      <p:pic>
        <p:nvPicPr>
          <p:cNvPr id="37892" name="Picture 7">
            <a:extLst>
              <a:ext uri="{FF2B5EF4-FFF2-40B4-BE49-F238E27FC236}">
                <a16:creationId xmlns:a16="http://schemas.microsoft.com/office/drawing/2014/main" id="{38E1BE9E-9104-9224-EEA0-940C9003F4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652" y="4522303"/>
            <a:ext cx="8945218" cy="155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9">
            <a:extLst>
              <a:ext uri="{FF2B5EF4-FFF2-40B4-BE49-F238E27FC236}">
                <a16:creationId xmlns:a16="http://schemas.microsoft.com/office/drawing/2014/main" id="{DB56CAC8-FC62-E003-4551-4066E6F4D3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1" y="836614"/>
            <a:ext cx="2447925"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EACA6-5B75-AACC-C96C-CC32A085BA91}"/>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FAF89ABC-B71A-48B7-77B9-8602C904395F}"/>
              </a:ext>
            </a:extLst>
          </p:cNvPr>
          <p:cNvSpPr>
            <a:spLocks noGrp="1"/>
          </p:cNvSpPr>
          <p:nvPr>
            <p:ph type="body" sz="half" idx="1"/>
          </p:nvPr>
        </p:nvSpPr>
        <p:spPr>
          <a:xfrm>
            <a:off x="609599" y="1341439"/>
            <a:ext cx="11092071" cy="4784725"/>
          </a:xfrm>
        </p:spPr>
        <p:txBody>
          <a:bodyPr>
            <a:normAutofit lnSpcReduction="10000"/>
          </a:bodyPr>
          <a:lstStyle/>
          <a:p>
            <a:r>
              <a:rPr lang="en-US" altLang="en-US" sz="2000" dirty="0">
                <a:solidFill>
                  <a:srgbClr val="0000FF"/>
                </a:solidFill>
              </a:rPr>
              <a:t>Example1</a:t>
            </a:r>
            <a:r>
              <a:rPr lang="en-US" altLang="en-US" sz="2000" dirty="0"/>
              <a:t>: Find the big-Oh running time of the following recurrence. Use the Master</a:t>
            </a:r>
          </a:p>
          <a:p>
            <a:pPr eaLnBrk="1" hangingPunct="1">
              <a:buFontTx/>
              <a:buNone/>
            </a:pPr>
            <a:r>
              <a:rPr lang="en-US" altLang="en-US" sz="2000" dirty="0"/>
              <a:t>Theorem:</a:t>
            </a:r>
          </a:p>
          <a:p>
            <a:pPr eaLnBrk="1" hangingPunct="1">
              <a:buFontTx/>
              <a:buNone/>
            </a:pPr>
            <a:r>
              <a:rPr lang="en-US" altLang="en-US" sz="2000" dirty="0"/>
              <a:t>                   T(1)  =   1</a:t>
            </a:r>
          </a:p>
          <a:p>
            <a:pPr eaLnBrk="1" hangingPunct="1">
              <a:buFontTx/>
              <a:buNone/>
            </a:pPr>
            <a:r>
              <a:rPr lang="en-US" altLang="en-US" sz="2000" dirty="0"/>
              <a:t>                    T(n)  = 2T(n / 2)  +  n</a:t>
            </a:r>
          </a:p>
          <a:p>
            <a:pPr eaLnBrk="1" hangingPunct="1">
              <a:buFontTx/>
              <a:buNone/>
            </a:pPr>
            <a:r>
              <a:rPr lang="en-US" altLang="en-US" sz="2000" dirty="0"/>
              <a:t>   Solution: a = 2, b = 2,  c = 1  </a:t>
            </a:r>
            <a:r>
              <a:rPr lang="en-US" altLang="en-US" sz="2000" dirty="0">
                <a:sym typeface="Wingdings" panose="05000000000000000000" pitchFamily="2" charset="2"/>
              </a:rPr>
              <a:t>  a = </a:t>
            </a:r>
            <a:r>
              <a:rPr lang="en-US" altLang="en-US" sz="2000" dirty="0" err="1">
                <a:sym typeface="Wingdings" panose="05000000000000000000" pitchFamily="2" charset="2"/>
              </a:rPr>
              <a:t>b</a:t>
            </a:r>
            <a:r>
              <a:rPr lang="en-US" altLang="en-US" sz="2000" baseline="30000" dirty="0" err="1">
                <a:sym typeface="Wingdings" panose="05000000000000000000" pitchFamily="2" charset="2"/>
              </a:rPr>
              <a:t>c</a:t>
            </a:r>
            <a:r>
              <a:rPr lang="en-US" altLang="en-US" sz="2000" dirty="0">
                <a:sym typeface="Wingdings" panose="05000000000000000000" pitchFamily="2" charset="2"/>
              </a:rPr>
              <a:t>   Case 2</a:t>
            </a:r>
            <a:r>
              <a:rPr lang="en-US" altLang="en-US" sz="2000" dirty="0"/>
              <a:t> </a:t>
            </a:r>
          </a:p>
          <a:p>
            <a:pPr eaLnBrk="1" hangingPunct="1">
              <a:buFontTx/>
              <a:buNone/>
            </a:pPr>
            <a:r>
              <a:rPr lang="en-US" altLang="en-US" sz="2400" dirty="0"/>
              <a:t>   Hence   T(n) is O(n log n)</a:t>
            </a:r>
          </a:p>
          <a:p>
            <a:r>
              <a:rPr lang="en-US" altLang="en-US" dirty="0">
                <a:solidFill>
                  <a:srgbClr val="0000FF"/>
                </a:solidFill>
              </a:rPr>
              <a:t>Example2</a:t>
            </a:r>
            <a:r>
              <a:rPr lang="en-US" altLang="en-US" dirty="0"/>
              <a:t>: Find the big-Oh running time of the following recurrence. Use the Master</a:t>
            </a:r>
          </a:p>
          <a:p>
            <a:pPr>
              <a:buNone/>
            </a:pPr>
            <a:r>
              <a:rPr lang="en-US" altLang="en-US" dirty="0"/>
              <a:t>Theorem:</a:t>
            </a:r>
          </a:p>
          <a:p>
            <a:pPr>
              <a:buNone/>
            </a:pPr>
            <a:r>
              <a:rPr lang="en-US" altLang="en-US" dirty="0"/>
              <a:t>                   T(1)  =   1</a:t>
            </a:r>
          </a:p>
          <a:p>
            <a:pPr>
              <a:buNone/>
            </a:pPr>
            <a:r>
              <a:rPr lang="en-US" altLang="en-US" dirty="0"/>
              <a:t>                    T(n)  = 4T(n / 2)  +  kn</a:t>
            </a:r>
            <a:r>
              <a:rPr lang="en-US" altLang="en-US" baseline="30000" dirty="0"/>
              <a:t>3</a:t>
            </a:r>
            <a:r>
              <a:rPr lang="en-US" altLang="en-US" dirty="0"/>
              <a:t> + h                where k ≥ 1 and h </a:t>
            </a:r>
            <a:r>
              <a:rPr lang="en-US" altLang="en-US" dirty="0">
                <a:sym typeface="Symbol" panose="05050102010706020507" pitchFamily="18" charset="2"/>
              </a:rPr>
              <a:t> 1</a:t>
            </a:r>
            <a:endParaRPr lang="en-US" altLang="en-US" baseline="30000" dirty="0">
              <a:sym typeface="Symbol" panose="05050102010706020507" pitchFamily="18" charset="2"/>
            </a:endParaRPr>
          </a:p>
          <a:p>
            <a:pPr>
              <a:buNone/>
            </a:pPr>
            <a:r>
              <a:rPr lang="en-US" altLang="en-US" dirty="0"/>
              <a:t>   Solution: a = 4, b = 2,  c = 3  </a:t>
            </a:r>
            <a:r>
              <a:rPr lang="en-US" altLang="en-US" dirty="0">
                <a:sym typeface="Wingdings" panose="05000000000000000000" pitchFamily="2" charset="2"/>
              </a:rPr>
              <a:t>  a &lt;  </a:t>
            </a:r>
            <a:r>
              <a:rPr lang="en-US" altLang="en-US" dirty="0" err="1">
                <a:sym typeface="Wingdings" panose="05000000000000000000" pitchFamily="2" charset="2"/>
              </a:rPr>
              <a:t>b</a:t>
            </a:r>
            <a:r>
              <a:rPr lang="en-US" altLang="en-US" baseline="30000" dirty="0" err="1">
                <a:sym typeface="Wingdings" panose="05000000000000000000" pitchFamily="2" charset="2"/>
              </a:rPr>
              <a:t>c</a:t>
            </a:r>
            <a:r>
              <a:rPr lang="en-US" altLang="en-US" dirty="0">
                <a:sym typeface="Wingdings" panose="05000000000000000000" pitchFamily="2" charset="2"/>
              </a:rPr>
              <a:t>   Case 3</a:t>
            </a:r>
            <a:r>
              <a:rPr lang="en-US" altLang="en-US" dirty="0"/>
              <a:t> </a:t>
            </a:r>
          </a:p>
          <a:p>
            <a:pPr>
              <a:buNone/>
            </a:pPr>
            <a:r>
              <a:rPr lang="en-US" altLang="en-US" sz="2000" dirty="0"/>
              <a:t>   Hence   T(n) is O(n</a:t>
            </a:r>
            <a:r>
              <a:rPr lang="en-US" altLang="en-US" sz="2000" baseline="30000" dirty="0"/>
              <a:t>3</a:t>
            </a:r>
            <a:r>
              <a:rPr lang="en-US" altLang="en-US" sz="2000" dirty="0"/>
              <a:t>)</a:t>
            </a:r>
            <a:endParaRPr lang="fr-FR" altLang="en-US" b="1" dirty="0"/>
          </a:p>
          <a:p>
            <a:pPr eaLnBrk="1" hangingPunct="1">
              <a:buFontTx/>
              <a:buNone/>
            </a:pPr>
            <a:endParaRPr lang="en-US" dirty="0"/>
          </a:p>
        </p:txBody>
      </p:sp>
    </p:spTree>
    <p:extLst>
      <p:ext uri="{BB962C8B-B14F-4D97-AF65-F5344CB8AC3E}">
        <p14:creationId xmlns:p14="http://schemas.microsoft.com/office/powerpoint/2010/main" val="1480532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9025"/>
            <a:ext cx="10972800" cy="854764"/>
          </a:xfrm>
        </p:spPr>
        <p:txBody>
          <a:bodyPr/>
          <a:lstStyle/>
          <a:p>
            <a:r>
              <a:rPr lang="en-US" dirty="0"/>
              <a:t>MCQ’S for Week 1</a:t>
            </a:r>
          </a:p>
        </p:txBody>
      </p:sp>
      <p:sp>
        <p:nvSpPr>
          <p:cNvPr id="3" name="Text Placeholder 2"/>
          <p:cNvSpPr>
            <a:spLocks noGrp="1"/>
          </p:cNvSpPr>
          <p:nvPr>
            <p:ph type="body" sz="half" idx="1"/>
          </p:nvPr>
        </p:nvSpPr>
        <p:spPr>
          <a:xfrm>
            <a:off x="258417" y="596349"/>
            <a:ext cx="11797748" cy="6490252"/>
          </a:xfrm>
        </p:spPr>
        <p:txBody>
          <a:bodyPr>
            <a:noAutofit/>
          </a:bodyPr>
          <a:lstStyle/>
          <a:p>
            <a:r>
              <a:rPr lang="en-US" sz="1000" b="1" dirty="0"/>
              <a:t>Question 1:  What is the time complexity of the following code snippet?</a:t>
            </a:r>
            <a:endParaRPr lang="en-US" sz="1000" dirty="0"/>
          </a:p>
          <a:p>
            <a:r>
              <a:rPr lang="en-US" sz="1000" dirty="0"/>
              <a:t>for </a:t>
            </a:r>
            <a:r>
              <a:rPr lang="en-US" sz="1000" dirty="0" err="1"/>
              <a:t>i</a:t>
            </a:r>
            <a:r>
              <a:rPr lang="en-US" sz="1000" dirty="0"/>
              <a:t> in range(n): print("Hello, World!") </a:t>
            </a:r>
          </a:p>
          <a:p>
            <a:r>
              <a:rPr lang="en-US" sz="1000" dirty="0"/>
              <a:t>a) O(1)</a:t>
            </a:r>
            <a:br>
              <a:rPr lang="en-US" sz="1000" dirty="0"/>
            </a:br>
            <a:r>
              <a:rPr lang="en-US" sz="1000" dirty="0"/>
              <a:t>b) O(n)</a:t>
            </a:r>
            <a:br>
              <a:rPr lang="en-US" sz="1000" dirty="0"/>
            </a:br>
            <a:r>
              <a:rPr lang="en-US" sz="1000" dirty="0"/>
              <a:t>c) O(log n)</a:t>
            </a:r>
            <a:br>
              <a:rPr lang="en-US" sz="1000" dirty="0"/>
            </a:br>
            <a:r>
              <a:rPr lang="en-US" sz="1000" dirty="0"/>
              <a:t>d) O(n^2)</a:t>
            </a:r>
          </a:p>
          <a:p>
            <a:r>
              <a:rPr lang="en-US" sz="1000" b="1" dirty="0"/>
              <a:t>Question 2: What is the space complexity of the following code snippet?</a:t>
            </a:r>
            <a:endParaRPr lang="en-US" sz="1000" dirty="0"/>
          </a:p>
          <a:p>
            <a:r>
              <a:rPr lang="en-US" sz="1000" dirty="0"/>
              <a:t>def </a:t>
            </a:r>
            <a:r>
              <a:rPr lang="en-US" sz="1000" dirty="0" err="1"/>
              <a:t>find_max</a:t>
            </a:r>
            <a:r>
              <a:rPr lang="en-US" sz="1000" dirty="0"/>
              <a:t>(</a:t>
            </a:r>
            <a:r>
              <a:rPr lang="en-US" sz="1000" dirty="0" err="1"/>
              <a:t>arr</a:t>
            </a:r>
            <a:r>
              <a:rPr lang="en-US" sz="1000" dirty="0"/>
              <a:t>): </a:t>
            </a:r>
            <a:r>
              <a:rPr lang="en-US" sz="1000" dirty="0" err="1"/>
              <a:t>max_value</a:t>
            </a:r>
            <a:r>
              <a:rPr lang="en-US" sz="1000" dirty="0"/>
              <a:t> = </a:t>
            </a:r>
            <a:r>
              <a:rPr lang="en-US" sz="1000" dirty="0" err="1"/>
              <a:t>arr</a:t>
            </a:r>
            <a:r>
              <a:rPr lang="en-US" sz="1000" dirty="0"/>
              <a:t>[0] for element in </a:t>
            </a:r>
            <a:r>
              <a:rPr lang="en-US" sz="1000" dirty="0" err="1"/>
              <a:t>arr</a:t>
            </a:r>
            <a:r>
              <a:rPr lang="en-US" sz="1000" dirty="0"/>
              <a:t>: if element &gt; </a:t>
            </a:r>
            <a:r>
              <a:rPr lang="en-US" sz="1000" dirty="0" err="1"/>
              <a:t>max_value</a:t>
            </a:r>
            <a:r>
              <a:rPr lang="en-US" sz="1000" dirty="0"/>
              <a:t>: </a:t>
            </a:r>
            <a:r>
              <a:rPr lang="en-US" sz="1000" dirty="0" err="1"/>
              <a:t>max_value</a:t>
            </a:r>
            <a:r>
              <a:rPr lang="en-US" sz="1000" dirty="0"/>
              <a:t> = element return </a:t>
            </a:r>
            <a:r>
              <a:rPr lang="en-US" sz="1000" dirty="0" err="1"/>
              <a:t>max_value</a:t>
            </a:r>
            <a:r>
              <a:rPr lang="en-US" sz="1000" dirty="0"/>
              <a:t> </a:t>
            </a:r>
          </a:p>
          <a:p>
            <a:r>
              <a:rPr lang="en-US" sz="1000" dirty="0"/>
              <a:t>a) O(1)</a:t>
            </a:r>
            <a:br>
              <a:rPr lang="en-US" sz="1000" dirty="0"/>
            </a:br>
            <a:r>
              <a:rPr lang="en-US" sz="1000" dirty="0"/>
              <a:t>b) O(n)</a:t>
            </a:r>
            <a:br>
              <a:rPr lang="en-US" sz="1000" dirty="0"/>
            </a:br>
            <a:r>
              <a:rPr lang="en-US" sz="1000" dirty="0"/>
              <a:t>c) O(log n)</a:t>
            </a:r>
            <a:br>
              <a:rPr lang="en-US" sz="1000" dirty="0"/>
            </a:br>
            <a:r>
              <a:rPr lang="en-US" sz="1000" dirty="0"/>
              <a:t>d) O(n^2)</a:t>
            </a:r>
          </a:p>
          <a:p>
            <a:r>
              <a:rPr lang="en-US" sz="1000" b="1" dirty="0"/>
              <a:t>Question 3: What is the time complexity of the following code snippet?</a:t>
            </a:r>
            <a:endParaRPr lang="en-US" sz="1000" dirty="0"/>
          </a:p>
          <a:p>
            <a:r>
              <a:rPr lang="en-US" sz="1000" dirty="0"/>
              <a:t>for </a:t>
            </a:r>
            <a:r>
              <a:rPr lang="en-US" sz="1000" dirty="0" err="1"/>
              <a:t>i</a:t>
            </a:r>
            <a:r>
              <a:rPr lang="en-US" sz="1000" dirty="0"/>
              <a:t> in range(n): for j in range(n): print(</a:t>
            </a:r>
            <a:r>
              <a:rPr lang="en-US" sz="1000" dirty="0" err="1"/>
              <a:t>i</a:t>
            </a:r>
            <a:r>
              <a:rPr lang="en-US" sz="1000" dirty="0"/>
              <a:t>, j) </a:t>
            </a:r>
          </a:p>
          <a:p>
            <a:r>
              <a:rPr lang="en-US" sz="1000" dirty="0"/>
              <a:t>a) O(1)</a:t>
            </a:r>
            <a:br>
              <a:rPr lang="en-US" sz="1000" dirty="0"/>
            </a:br>
            <a:r>
              <a:rPr lang="en-US" sz="1000" dirty="0"/>
              <a:t>b) O(n)</a:t>
            </a:r>
            <a:br>
              <a:rPr lang="en-US" sz="1000" dirty="0"/>
            </a:br>
            <a:r>
              <a:rPr lang="en-US" sz="1000" dirty="0"/>
              <a:t>c) O(n^2)</a:t>
            </a:r>
            <a:br>
              <a:rPr lang="en-US" sz="1000" dirty="0"/>
            </a:br>
            <a:r>
              <a:rPr lang="en-US" sz="1000" dirty="0"/>
              <a:t>d) O(log n) </a:t>
            </a:r>
          </a:p>
          <a:p>
            <a:r>
              <a:rPr lang="en-US" sz="1000" b="1" dirty="0"/>
              <a:t>Question 4: What is the space complexity of the following code snippet?</a:t>
            </a:r>
            <a:endParaRPr lang="en-US" sz="1000" dirty="0"/>
          </a:p>
          <a:p>
            <a:r>
              <a:rPr lang="en-US" sz="1000" dirty="0"/>
              <a:t>def </a:t>
            </a:r>
            <a:r>
              <a:rPr lang="en-US" sz="1000" dirty="0" err="1"/>
              <a:t>fibonacci</a:t>
            </a:r>
            <a:r>
              <a:rPr lang="en-US" sz="1000" dirty="0"/>
              <a:t>(n): fib = [0] * (n+1) fib[0], fib[1] = 0, 1 for </a:t>
            </a:r>
            <a:r>
              <a:rPr lang="en-US" sz="1000" dirty="0" err="1"/>
              <a:t>i</a:t>
            </a:r>
            <a:r>
              <a:rPr lang="en-US" sz="1000" dirty="0"/>
              <a:t> in range(2, n+1): fib[</a:t>
            </a:r>
            <a:r>
              <a:rPr lang="en-US" sz="1000" dirty="0" err="1"/>
              <a:t>i</a:t>
            </a:r>
            <a:r>
              <a:rPr lang="en-US" sz="1000" dirty="0"/>
              <a:t>] = fib[i-1] + fib[i-2] return fib[n] </a:t>
            </a:r>
          </a:p>
          <a:p>
            <a:r>
              <a:rPr lang="en-US" sz="1000" dirty="0"/>
              <a:t>a) O(1)</a:t>
            </a:r>
            <a:br>
              <a:rPr lang="en-US" sz="1000" dirty="0"/>
            </a:br>
            <a:r>
              <a:rPr lang="en-US" sz="1000" dirty="0"/>
              <a:t>b) O(n)</a:t>
            </a:r>
            <a:br>
              <a:rPr lang="en-US" sz="1000" dirty="0"/>
            </a:br>
            <a:r>
              <a:rPr lang="en-US" sz="1000" dirty="0"/>
              <a:t>c) O(log n)</a:t>
            </a:r>
            <a:br>
              <a:rPr lang="en-US" sz="1000" dirty="0"/>
            </a:br>
            <a:r>
              <a:rPr lang="en-US" sz="1000" dirty="0"/>
              <a:t>d) O(n^2)</a:t>
            </a:r>
          </a:p>
          <a:p>
            <a:r>
              <a:rPr lang="en-US" sz="1000" b="1" dirty="0"/>
              <a:t>Question 5: What is the time complexity of the binary search algorithm?</a:t>
            </a:r>
          </a:p>
          <a:p>
            <a:r>
              <a:rPr lang="en-US" sz="1000" dirty="0"/>
              <a:t>a) O(1)</a:t>
            </a:r>
            <a:br>
              <a:rPr lang="en-US" sz="1000" dirty="0"/>
            </a:br>
            <a:r>
              <a:rPr lang="en-US" sz="1000" dirty="0"/>
              <a:t>b) O(log n)</a:t>
            </a:r>
            <a:br>
              <a:rPr lang="en-US" sz="1000" dirty="0"/>
            </a:br>
            <a:r>
              <a:rPr lang="en-US" sz="1000" dirty="0"/>
              <a:t>c) O(n)</a:t>
            </a:r>
            <a:br>
              <a:rPr lang="en-US" sz="1000" dirty="0"/>
            </a:br>
            <a:r>
              <a:rPr lang="en-US" sz="1000" dirty="0"/>
              <a:t>d) O(n^2)</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4F722D5-23E6-5577-2376-CA42C3745863}"/>
                  </a:ext>
                </a:extLst>
              </p14:cNvPr>
              <p14:cNvContentPartPr/>
              <p14:nvPr/>
            </p14:nvContentPartPr>
            <p14:xfrm>
              <a:off x="608954" y="1344828"/>
              <a:ext cx="667440" cy="129600"/>
            </p14:xfrm>
          </p:contentPart>
        </mc:Choice>
        <mc:Fallback>
          <p:pic>
            <p:nvPicPr>
              <p:cNvPr id="4" name="Ink 3">
                <a:extLst>
                  <a:ext uri="{FF2B5EF4-FFF2-40B4-BE49-F238E27FC236}">
                    <a16:creationId xmlns:a16="http://schemas.microsoft.com/office/drawing/2014/main" id="{C4F722D5-23E6-5577-2376-CA42C3745863}"/>
                  </a:ext>
                </a:extLst>
              </p:cNvPr>
              <p:cNvPicPr/>
              <p:nvPr/>
            </p:nvPicPr>
            <p:blipFill>
              <a:blip r:embed="rId3"/>
              <a:stretch>
                <a:fillRect/>
              </a:stretch>
            </p:blipFill>
            <p:spPr>
              <a:xfrm>
                <a:off x="599954" y="1336188"/>
                <a:ext cx="68508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19EB48D5-E681-1AD1-D6AE-42FC125A24CA}"/>
                  </a:ext>
                </a:extLst>
              </p14:cNvPr>
              <p14:cNvContentPartPr/>
              <p14:nvPr/>
            </p14:nvContentPartPr>
            <p14:xfrm>
              <a:off x="607154" y="2433108"/>
              <a:ext cx="612360" cy="253440"/>
            </p14:xfrm>
          </p:contentPart>
        </mc:Choice>
        <mc:Fallback>
          <p:pic>
            <p:nvPicPr>
              <p:cNvPr id="5" name="Ink 4">
                <a:extLst>
                  <a:ext uri="{FF2B5EF4-FFF2-40B4-BE49-F238E27FC236}">
                    <a16:creationId xmlns:a16="http://schemas.microsoft.com/office/drawing/2014/main" id="{19EB48D5-E681-1AD1-D6AE-42FC125A24CA}"/>
                  </a:ext>
                </a:extLst>
              </p:cNvPr>
              <p:cNvPicPr/>
              <p:nvPr/>
            </p:nvPicPr>
            <p:blipFill>
              <a:blip r:embed="rId5"/>
              <a:stretch>
                <a:fillRect/>
              </a:stretch>
            </p:blipFill>
            <p:spPr>
              <a:xfrm>
                <a:off x="598154" y="2424108"/>
                <a:ext cx="63000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8C81AF24-8CE2-91CB-2614-660E75DF00FE}"/>
                  </a:ext>
                </a:extLst>
              </p14:cNvPr>
              <p14:cNvContentPartPr/>
              <p14:nvPr/>
            </p14:nvContentPartPr>
            <p14:xfrm>
              <a:off x="663674" y="4021068"/>
              <a:ext cx="667080" cy="237960"/>
            </p14:xfrm>
          </p:contentPart>
        </mc:Choice>
        <mc:Fallback>
          <p:pic>
            <p:nvPicPr>
              <p:cNvPr id="6" name="Ink 5">
                <a:extLst>
                  <a:ext uri="{FF2B5EF4-FFF2-40B4-BE49-F238E27FC236}">
                    <a16:creationId xmlns:a16="http://schemas.microsoft.com/office/drawing/2014/main" id="{8C81AF24-8CE2-91CB-2614-660E75DF00FE}"/>
                  </a:ext>
                </a:extLst>
              </p:cNvPr>
              <p:cNvPicPr/>
              <p:nvPr/>
            </p:nvPicPr>
            <p:blipFill>
              <a:blip r:embed="rId7"/>
              <a:stretch>
                <a:fillRect/>
              </a:stretch>
            </p:blipFill>
            <p:spPr>
              <a:xfrm>
                <a:off x="654674" y="4012068"/>
                <a:ext cx="68472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AF00713D-895D-A57F-156B-23E1DA3AEDF6}"/>
                  </a:ext>
                </a:extLst>
              </p14:cNvPr>
              <p14:cNvContentPartPr/>
              <p14:nvPr/>
            </p14:nvContentPartPr>
            <p14:xfrm>
              <a:off x="656834" y="5230668"/>
              <a:ext cx="555120" cy="228240"/>
            </p14:xfrm>
          </p:contentPart>
        </mc:Choice>
        <mc:Fallback>
          <p:pic>
            <p:nvPicPr>
              <p:cNvPr id="7" name="Ink 6">
                <a:extLst>
                  <a:ext uri="{FF2B5EF4-FFF2-40B4-BE49-F238E27FC236}">
                    <a16:creationId xmlns:a16="http://schemas.microsoft.com/office/drawing/2014/main" id="{AF00713D-895D-A57F-156B-23E1DA3AEDF6}"/>
                  </a:ext>
                </a:extLst>
              </p:cNvPr>
              <p:cNvPicPr/>
              <p:nvPr/>
            </p:nvPicPr>
            <p:blipFill>
              <a:blip r:embed="rId9"/>
              <a:stretch>
                <a:fillRect/>
              </a:stretch>
            </p:blipFill>
            <p:spPr>
              <a:xfrm>
                <a:off x="648194" y="5221668"/>
                <a:ext cx="57276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A4AD6540-A476-14D2-3998-DB70F3FD5459}"/>
                  </a:ext>
                </a:extLst>
              </p14:cNvPr>
              <p14:cNvContentPartPr/>
              <p14:nvPr/>
            </p14:nvContentPartPr>
            <p14:xfrm>
              <a:off x="637754" y="6172428"/>
              <a:ext cx="868320" cy="338040"/>
            </p14:xfrm>
          </p:contentPart>
        </mc:Choice>
        <mc:Fallback>
          <p:pic>
            <p:nvPicPr>
              <p:cNvPr id="8" name="Ink 7">
                <a:extLst>
                  <a:ext uri="{FF2B5EF4-FFF2-40B4-BE49-F238E27FC236}">
                    <a16:creationId xmlns:a16="http://schemas.microsoft.com/office/drawing/2014/main" id="{A4AD6540-A476-14D2-3998-DB70F3FD5459}"/>
                  </a:ext>
                </a:extLst>
              </p:cNvPr>
              <p:cNvPicPr/>
              <p:nvPr/>
            </p:nvPicPr>
            <p:blipFill>
              <a:blip r:embed="rId11"/>
              <a:stretch>
                <a:fillRect/>
              </a:stretch>
            </p:blipFill>
            <p:spPr>
              <a:xfrm>
                <a:off x="629114" y="6163428"/>
                <a:ext cx="88596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D375C42D-1E3A-CD12-CDF8-F5BCE5114892}"/>
                  </a:ext>
                </a:extLst>
              </p14:cNvPr>
              <p14:cNvContentPartPr/>
              <p14:nvPr/>
            </p14:nvContentPartPr>
            <p14:xfrm>
              <a:off x="3745994" y="3913428"/>
              <a:ext cx="360" cy="360"/>
            </p14:xfrm>
          </p:contentPart>
        </mc:Choice>
        <mc:Fallback>
          <p:pic>
            <p:nvPicPr>
              <p:cNvPr id="9" name="Ink 8">
                <a:extLst>
                  <a:ext uri="{FF2B5EF4-FFF2-40B4-BE49-F238E27FC236}">
                    <a16:creationId xmlns:a16="http://schemas.microsoft.com/office/drawing/2014/main" id="{D375C42D-1E3A-CD12-CDF8-F5BCE5114892}"/>
                  </a:ext>
                </a:extLst>
              </p:cNvPr>
              <p:cNvPicPr/>
              <p:nvPr/>
            </p:nvPicPr>
            <p:blipFill>
              <a:blip r:embed="rId13"/>
              <a:stretch>
                <a:fillRect/>
              </a:stretch>
            </p:blipFill>
            <p:spPr>
              <a:xfrm>
                <a:off x="3737354" y="3904428"/>
                <a:ext cx="18000" cy="1800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23A5-668A-537D-B8B4-416EE196489E}"/>
              </a:ext>
            </a:extLst>
          </p:cNvPr>
          <p:cNvSpPr>
            <a:spLocks noGrp="1"/>
          </p:cNvSpPr>
          <p:nvPr>
            <p:ph type="title"/>
          </p:nvPr>
        </p:nvSpPr>
        <p:spPr>
          <a:xfrm>
            <a:off x="1451579" y="182881"/>
            <a:ext cx="9603275" cy="942534"/>
          </a:xfrm>
        </p:spPr>
        <p:txBody>
          <a:bodyPr/>
          <a:lstStyle/>
          <a:p>
            <a:r>
              <a:rPr lang="en-US" dirty="0"/>
              <a:t>What is an algorithm?</a:t>
            </a:r>
          </a:p>
        </p:txBody>
      </p:sp>
      <p:sp>
        <p:nvSpPr>
          <p:cNvPr id="3" name="Content Placeholder 2">
            <a:extLst>
              <a:ext uri="{FF2B5EF4-FFF2-40B4-BE49-F238E27FC236}">
                <a16:creationId xmlns:a16="http://schemas.microsoft.com/office/drawing/2014/main" id="{2463F08D-71FA-1AAC-3078-8CFA1CA5D333}"/>
              </a:ext>
            </a:extLst>
          </p:cNvPr>
          <p:cNvSpPr>
            <a:spLocks noGrp="1"/>
          </p:cNvSpPr>
          <p:nvPr>
            <p:ph idx="1"/>
          </p:nvPr>
        </p:nvSpPr>
        <p:spPr>
          <a:xfrm>
            <a:off x="1451579" y="974360"/>
            <a:ext cx="9603275" cy="5066675"/>
          </a:xfrm>
        </p:spPr>
        <p:txBody>
          <a:bodyPr/>
          <a:lstStyle/>
          <a:p>
            <a:r>
              <a:rPr lang="en-US" sz="2000" dirty="0"/>
              <a:t>An </a:t>
            </a:r>
            <a:r>
              <a:rPr lang="en-US" sz="2000" i="1" u="sng" dirty="0"/>
              <a:t>algorithm</a:t>
            </a:r>
            <a:r>
              <a:rPr lang="en-US" sz="2000" dirty="0"/>
              <a:t> is a sequence of unambiguous instructions for solving a problem, i.e., for obtaining a required output for any </a:t>
            </a:r>
            <a:r>
              <a:rPr lang="en-US" sz="2000" dirty="0">
                <a:solidFill>
                  <a:srgbClr val="FF9933"/>
                </a:solidFill>
              </a:rPr>
              <a:t>legitimate</a:t>
            </a:r>
            <a:r>
              <a:rPr lang="en-US" sz="2000" dirty="0"/>
              <a:t> input in a finite amount of time.</a:t>
            </a:r>
          </a:p>
          <a:p>
            <a:endParaRPr lang="en-US" sz="2000" dirty="0"/>
          </a:p>
          <a:p>
            <a:br>
              <a:rPr lang="en-US" sz="2000" dirty="0"/>
            </a:br>
            <a:endParaRPr lang="en-US" sz="2000" dirty="0"/>
          </a:p>
          <a:p>
            <a:endParaRPr lang="en-US" dirty="0"/>
          </a:p>
        </p:txBody>
      </p:sp>
      <p:sp>
        <p:nvSpPr>
          <p:cNvPr id="4" name="Rectangle 3">
            <a:extLst>
              <a:ext uri="{FF2B5EF4-FFF2-40B4-BE49-F238E27FC236}">
                <a16:creationId xmlns:a16="http://schemas.microsoft.com/office/drawing/2014/main" id="{F09DA863-9A4F-F2E9-D987-46CDB9A33005}"/>
              </a:ext>
            </a:extLst>
          </p:cNvPr>
          <p:cNvSpPr/>
          <p:nvPr/>
        </p:nvSpPr>
        <p:spPr>
          <a:xfrm>
            <a:off x="5275385" y="2053883"/>
            <a:ext cx="1055077" cy="4783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Problem </a:t>
            </a:r>
          </a:p>
        </p:txBody>
      </p:sp>
      <p:cxnSp>
        <p:nvCxnSpPr>
          <p:cNvPr id="6" name="Straight Arrow Connector 5">
            <a:extLst>
              <a:ext uri="{FF2B5EF4-FFF2-40B4-BE49-F238E27FC236}">
                <a16:creationId xmlns:a16="http://schemas.microsoft.com/office/drawing/2014/main" id="{0182334E-F665-FB58-2C10-CC7374D6BCFD}"/>
              </a:ext>
            </a:extLst>
          </p:cNvPr>
          <p:cNvCxnSpPr/>
          <p:nvPr/>
        </p:nvCxnSpPr>
        <p:spPr>
          <a:xfrm>
            <a:off x="5809957" y="2532185"/>
            <a:ext cx="0" cy="618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D8970E6-7882-EA0F-09E2-ED08B80648C0}"/>
              </a:ext>
            </a:extLst>
          </p:cNvPr>
          <p:cNvSpPr/>
          <p:nvPr/>
        </p:nvSpPr>
        <p:spPr>
          <a:xfrm>
            <a:off x="4670474" y="3151163"/>
            <a:ext cx="2363370" cy="5556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Algorithm</a:t>
            </a:r>
          </a:p>
        </p:txBody>
      </p:sp>
      <p:cxnSp>
        <p:nvCxnSpPr>
          <p:cNvPr id="9" name="Straight Arrow Connector 8">
            <a:extLst>
              <a:ext uri="{FF2B5EF4-FFF2-40B4-BE49-F238E27FC236}">
                <a16:creationId xmlns:a16="http://schemas.microsoft.com/office/drawing/2014/main" id="{F44979EA-CA47-7A8C-2A3C-5F50611A0F44}"/>
              </a:ext>
            </a:extLst>
          </p:cNvPr>
          <p:cNvCxnSpPr>
            <a:cxnSpLocks/>
            <a:stCxn id="7" idx="2"/>
          </p:cNvCxnSpPr>
          <p:nvPr/>
        </p:nvCxnSpPr>
        <p:spPr>
          <a:xfrm>
            <a:off x="5852159" y="3706838"/>
            <a:ext cx="28136" cy="633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26EAA1B-E633-EBCD-7586-A65873E4E95C}"/>
              </a:ext>
            </a:extLst>
          </p:cNvPr>
          <p:cNvSpPr/>
          <p:nvPr/>
        </p:nvSpPr>
        <p:spPr>
          <a:xfrm>
            <a:off x="4614202" y="4347438"/>
            <a:ext cx="2419641" cy="5556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Computer</a:t>
            </a:r>
          </a:p>
          <a:p>
            <a:pPr algn="ctr"/>
            <a:endParaRPr lang="en-US" dirty="0"/>
          </a:p>
        </p:txBody>
      </p:sp>
      <p:cxnSp>
        <p:nvCxnSpPr>
          <p:cNvPr id="14" name="Straight Arrow Connector 13">
            <a:extLst>
              <a:ext uri="{FF2B5EF4-FFF2-40B4-BE49-F238E27FC236}">
                <a16:creationId xmlns:a16="http://schemas.microsoft.com/office/drawing/2014/main" id="{2779C823-C6C1-F3E7-12BC-1280CDCDF213}"/>
              </a:ext>
            </a:extLst>
          </p:cNvPr>
          <p:cNvCxnSpPr>
            <a:cxnSpLocks/>
          </p:cNvCxnSpPr>
          <p:nvPr/>
        </p:nvCxnSpPr>
        <p:spPr>
          <a:xfrm>
            <a:off x="3742006" y="4625275"/>
            <a:ext cx="872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1FE707-F591-85C5-0437-B15CFB0EACA7}"/>
              </a:ext>
            </a:extLst>
          </p:cNvPr>
          <p:cNvCxnSpPr>
            <a:stCxn id="12" idx="3"/>
          </p:cNvCxnSpPr>
          <p:nvPr/>
        </p:nvCxnSpPr>
        <p:spPr>
          <a:xfrm>
            <a:off x="7033843" y="4625276"/>
            <a:ext cx="8862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F4238FD-7706-9BE6-A596-D5E5563D9CA8}"/>
              </a:ext>
            </a:extLst>
          </p:cNvPr>
          <p:cNvSpPr/>
          <p:nvPr/>
        </p:nvSpPr>
        <p:spPr>
          <a:xfrm>
            <a:off x="2222695" y="4234375"/>
            <a:ext cx="1519311" cy="6687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20" name="Rectangle 19">
            <a:extLst>
              <a:ext uri="{FF2B5EF4-FFF2-40B4-BE49-F238E27FC236}">
                <a16:creationId xmlns:a16="http://schemas.microsoft.com/office/drawing/2014/main" id="{28CA019B-9B0F-C8A5-78B4-143FD8C4AC2D}"/>
              </a:ext>
            </a:extLst>
          </p:cNvPr>
          <p:cNvSpPr/>
          <p:nvPr/>
        </p:nvSpPr>
        <p:spPr>
          <a:xfrm>
            <a:off x="7920111" y="4234375"/>
            <a:ext cx="1223885" cy="6687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Tree>
    <p:extLst>
      <p:ext uri="{BB962C8B-B14F-4D97-AF65-F5344CB8AC3E}">
        <p14:creationId xmlns:p14="http://schemas.microsoft.com/office/powerpoint/2010/main" val="1338636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10972800" cy="371404"/>
          </a:xfrm>
        </p:spPr>
        <p:txBody>
          <a:bodyPr>
            <a:normAutofit fontScale="90000"/>
          </a:bodyPr>
          <a:lstStyle/>
          <a:p>
            <a:r>
              <a:rPr lang="en-US" dirty="0"/>
              <a:t> </a:t>
            </a:r>
          </a:p>
        </p:txBody>
      </p:sp>
      <p:sp>
        <p:nvSpPr>
          <p:cNvPr id="3" name="Text Placeholder 2"/>
          <p:cNvSpPr>
            <a:spLocks noGrp="1"/>
          </p:cNvSpPr>
          <p:nvPr>
            <p:ph type="body" sz="half" idx="1"/>
          </p:nvPr>
        </p:nvSpPr>
        <p:spPr>
          <a:xfrm>
            <a:off x="609599" y="566531"/>
            <a:ext cx="11108635" cy="5559634"/>
          </a:xfrm>
        </p:spPr>
        <p:txBody>
          <a:bodyPr>
            <a:normAutofit fontScale="25000" lnSpcReduction="20000"/>
          </a:bodyPr>
          <a:lstStyle/>
          <a:p>
            <a:r>
              <a:rPr lang="en-US" sz="4400" b="1" dirty="0"/>
              <a:t>Question 6: What does Big O notation represent in terms of algorithm analysis?</a:t>
            </a:r>
            <a:endParaRPr lang="en-US" sz="4400" dirty="0"/>
          </a:p>
          <a:p>
            <a:r>
              <a:rPr lang="en-US" sz="4400" dirty="0"/>
              <a:t>a) Best-case time complexity</a:t>
            </a:r>
            <a:br>
              <a:rPr lang="en-US" sz="4400" dirty="0"/>
            </a:br>
            <a:r>
              <a:rPr lang="en-US" sz="4400" dirty="0"/>
              <a:t>b) Average-case time complexity</a:t>
            </a:r>
            <a:br>
              <a:rPr lang="en-US" sz="4400" dirty="0"/>
            </a:br>
            <a:r>
              <a:rPr lang="en-US" sz="4400" dirty="0"/>
              <a:t>c) Worst-case time complexity</a:t>
            </a:r>
            <a:br>
              <a:rPr lang="en-US" sz="4400" dirty="0"/>
            </a:br>
            <a:r>
              <a:rPr lang="en-US" sz="4400" dirty="0"/>
              <a:t>d) Exact running time</a:t>
            </a:r>
          </a:p>
          <a:p>
            <a:r>
              <a:rPr lang="en-US" sz="4400" b="1" dirty="0"/>
              <a:t>Question 7: If a function f(n) is O(g(n)), what does it imply?</a:t>
            </a:r>
            <a:endParaRPr lang="en-US" sz="4400" dirty="0"/>
          </a:p>
          <a:p>
            <a:r>
              <a:rPr lang="en-US" sz="4400" dirty="0"/>
              <a:t>a) f(n) grows faster than g(n)</a:t>
            </a:r>
            <a:br>
              <a:rPr lang="en-US" sz="4400" dirty="0"/>
            </a:br>
            <a:r>
              <a:rPr lang="en-US" sz="4400" dirty="0"/>
              <a:t>b) f(n) grows at the same rate as g(n)</a:t>
            </a:r>
            <a:br>
              <a:rPr lang="en-US" sz="4400" dirty="0"/>
            </a:br>
            <a:r>
              <a:rPr lang="en-US" sz="4400" dirty="0"/>
              <a:t>c) f(n) grows slower than g(n)</a:t>
            </a:r>
            <a:br>
              <a:rPr lang="en-US" sz="4400" dirty="0"/>
            </a:br>
            <a:r>
              <a:rPr lang="en-US" sz="4400" dirty="0"/>
              <a:t>d) No relationship between f(n) and g(n)</a:t>
            </a:r>
          </a:p>
          <a:p>
            <a:r>
              <a:rPr lang="en-US" sz="4400" b="1" dirty="0"/>
              <a:t>Question 8: What does Big Omega (Ω) notation represent in terms of algorithm analysis?</a:t>
            </a:r>
            <a:endParaRPr lang="en-US" sz="4400" dirty="0"/>
          </a:p>
          <a:p>
            <a:r>
              <a:rPr lang="en-US" sz="4400" dirty="0"/>
              <a:t>a) Best-case time complexity</a:t>
            </a:r>
            <a:br>
              <a:rPr lang="en-US" sz="4400" dirty="0"/>
            </a:br>
            <a:r>
              <a:rPr lang="en-US" sz="4400" dirty="0"/>
              <a:t>b) Average-case time complexity</a:t>
            </a:r>
            <a:br>
              <a:rPr lang="en-US" sz="4400" dirty="0"/>
            </a:br>
            <a:r>
              <a:rPr lang="en-US" sz="4400" dirty="0"/>
              <a:t>c) Worst-case time complexity</a:t>
            </a:r>
            <a:br>
              <a:rPr lang="en-US" sz="4400" dirty="0"/>
            </a:br>
            <a:r>
              <a:rPr lang="en-US" sz="4400" dirty="0"/>
              <a:t>d) Lower bound on the growth rate of a function</a:t>
            </a:r>
          </a:p>
          <a:p>
            <a:r>
              <a:rPr lang="en-US" sz="4400" b="1" dirty="0"/>
              <a:t>Question 9: If f(n) = Θ(g(n)), what does it mean?</a:t>
            </a:r>
            <a:endParaRPr lang="en-US" sz="4400" dirty="0"/>
          </a:p>
          <a:p>
            <a:r>
              <a:rPr lang="en-US" sz="4400" dirty="0"/>
              <a:t>a) f(n) grows faster than g(n)</a:t>
            </a:r>
            <a:br>
              <a:rPr lang="en-US" sz="4400" dirty="0"/>
            </a:br>
            <a:r>
              <a:rPr lang="en-US" sz="4400" dirty="0"/>
              <a:t>b) f(n) grows at the same rate as g(n)</a:t>
            </a:r>
            <a:br>
              <a:rPr lang="en-US" sz="4400" dirty="0"/>
            </a:br>
            <a:r>
              <a:rPr lang="en-US" sz="4400" dirty="0"/>
              <a:t>c) f(n) grows slower than g(n)</a:t>
            </a:r>
            <a:br>
              <a:rPr lang="en-US" sz="4400" dirty="0"/>
            </a:br>
            <a:r>
              <a:rPr lang="en-US" sz="4400" dirty="0"/>
              <a:t>d) No relationship between f(n) and g(n)</a:t>
            </a:r>
          </a:p>
          <a:p>
            <a:r>
              <a:rPr lang="en-US" sz="4400" b="1" dirty="0"/>
              <a:t>Question 10: Which of the following statements is true regarding Big O notation?</a:t>
            </a:r>
            <a:endParaRPr lang="en-US" sz="4400" dirty="0"/>
          </a:p>
          <a:p>
            <a:r>
              <a:rPr lang="en-US" sz="4400" dirty="0"/>
              <a:t>a) f(n) = O(g(n)) implies g(n) = O(f(n))</a:t>
            </a:r>
            <a:br>
              <a:rPr lang="en-US" sz="4400" dirty="0"/>
            </a:br>
            <a:r>
              <a:rPr lang="en-US" sz="4400" dirty="0"/>
              <a:t>b) f(n) = O(g(n)) implies g(n) = Ω(f(n))</a:t>
            </a:r>
            <a:br>
              <a:rPr lang="en-US" sz="4400" dirty="0"/>
            </a:br>
            <a:r>
              <a:rPr lang="en-US" sz="4400" dirty="0"/>
              <a:t>c) f(n) = Θ(g(n)) implies g(n) = O(f(n))</a:t>
            </a:r>
            <a:br>
              <a:rPr lang="en-US" sz="4400" dirty="0"/>
            </a:br>
            <a:r>
              <a:rPr lang="en-US" sz="4400" dirty="0"/>
              <a:t>d) f(n) = Ω(g(n)) implies g(n) = Θ(f(n))</a:t>
            </a:r>
          </a:p>
          <a:p>
            <a:r>
              <a:rPr lang="en-US" sz="3600" dirty="0"/>
              <a:t> </a:t>
            </a:r>
          </a:p>
          <a:p>
            <a:r>
              <a:rPr lang="en-US" dirty="0"/>
              <a:t> </a:t>
            </a:r>
          </a:p>
          <a:p>
            <a:r>
              <a:rPr lang="en-US" dirty="0"/>
              <a:t> </a:t>
            </a:r>
          </a:p>
          <a:p>
            <a:r>
              <a:rPr lang="en-US" dirty="0"/>
              <a:t> </a:t>
            </a:r>
          </a:p>
          <a:p>
            <a:endParaRPr lang="en-US" dirty="0"/>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2FFDF7B-BF11-6FE0-5B6E-651CFBC9C425}"/>
                  </a:ext>
                </a:extLst>
              </p14:cNvPr>
              <p14:cNvContentPartPr/>
              <p14:nvPr/>
            </p14:nvContentPartPr>
            <p14:xfrm>
              <a:off x="3272234" y="4826748"/>
              <a:ext cx="190800" cy="162000"/>
            </p14:xfrm>
          </p:contentPart>
        </mc:Choice>
        <mc:Fallback>
          <p:pic>
            <p:nvPicPr>
              <p:cNvPr id="4" name="Ink 3">
                <a:extLst>
                  <a:ext uri="{FF2B5EF4-FFF2-40B4-BE49-F238E27FC236}">
                    <a16:creationId xmlns:a16="http://schemas.microsoft.com/office/drawing/2014/main" id="{22FFDF7B-BF11-6FE0-5B6E-651CFBC9C425}"/>
                  </a:ext>
                </a:extLst>
              </p:cNvPr>
              <p:cNvPicPr/>
              <p:nvPr/>
            </p:nvPicPr>
            <p:blipFill>
              <a:blip r:embed="rId3"/>
              <a:stretch>
                <a:fillRect/>
              </a:stretch>
            </p:blipFill>
            <p:spPr>
              <a:xfrm>
                <a:off x="3263234" y="4818108"/>
                <a:ext cx="20844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2981E8F8-0DA7-125E-85F9-D03BFCB3AA9D}"/>
                  </a:ext>
                </a:extLst>
              </p14:cNvPr>
              <p14:cNvContentPartPr/>
              <p14:nvPr/>
            </p14:nvContentPartPr>
            <p14:xfrm>
              <a:off x="1048874" y="3755028"/>
              <a:ext cx="214920" cy="178200"/>
            </p14:xfrm>
          </p:contentPart>
        </mc:Choice>
        <mc:Fallback>
          <p:pic>
            <p:nvPicPr>
              <p:cNvPr id="5" name="Ink 4">
                <a:extLst>
                  <a:ext uri="{FF2B5EF4-FFF2-40B4-BE49-F238E27FC236}">
                    <a16:creationId xmlns:a16="http://schemas.microsoft.com/office/drawing/2014/main" id="{2981E8F8-0DA7-125E-85F9-D03BFCB3AA9D}"/>
                  </a:ext>
                </a:extLst>
              </p:cNvPr>
              <p:cNvPicPr/>
              <p:nvPr/>
            </p:nvPicPr>
            <p:blipFill>
              <a:blip r:embed="rId5"/>
              <a:stretch>
                <a:fillRect/>
              </a:stretch>
            </p:blipFill>
            <p:spPr>
              <a:xfrm>
                <a:off x="1039874" y="3746388"/>
                <a:ext cx="23256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2AECC60D-7FAA-0CED-49A6-C3289CB17CF5}"/>
                  </a:ext>
                </a:extLst>
              </p14:cNvPr>
              <p14:cNvContentPartPr/>
              <p14:nvPr/>
            </p14:nvContentPartPr>
            <p14:xfrm>
              <a:off x="984794" y="2978508"/>
              <a:ext cx="204840" cy="160920"/>
            </p14:xfrm>
          </p:contentPart>
        </mc:Choice>
        <mc:Fallback>
          <p:pic>
            <p:nvPicPr>
              <p:cNvPr id="6" name="Ink 5">
                <a:extLst>
                  <a:ext uri="{FF2B5EF4-FFF2-40B4-BE49-F238E27FC236}">
                    <a16:creationId xmlns:a16="http://schemas.microsoft.com/office/drawing/2014/main" id="{2AECC60D-7FAA-0CED-49A6-C3289CB17CF5}"/>
                  </a:ext>
                </a:extLst>
              </p:cNvPr>
              <p:cNvPicPr/>
              <p:nvPr/>
            </p:nvPicPr>
            <p:blipFill>
              <a:blip r:embed="rId7"/>
              <a:stretch>
                <a:fillRect/>
              </a:stretch>
            </p:blipFill>
            <p:spPr>
              <a:xfrm>
                <a:off x="976154" y="2969508"/>
                <a:ext cx="222480" cy="178560"/>
              </a:xfrm>
              <a:prstGeom prst="rect">
                <a:avLst/>
              </a:prstGeom>
            </p:spPr>
          </p:pic>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76469" y="142226"/>
            <a:ext cx="11039061" cy="6408476"/>
          </a:xfrm>
        </p:spPr>
        <p:txBody>
          <a:bodyPr>
            <a:normAutofit lnSpcReduction="10000"/>
          </a:bodyPr>
          <a:lstStyle/>
          <a:p>
            <a:pPr marL="0" marR="0" lvl="0" indent="0">
              <a:lnSpc>
                <a:spcPct val="107000"/>
              </a:lnSpc>
              <a:spcBef>
                <a:spcPts val="0"/>
              </a:spcBef>
              <a:spcAft>
                <a:spcPts val="0"/>
              </a:spcAft>
              <a:buClr>
                <a:srgbClr val="273239"/>
              </a:buClr>
              <a:buNone/>
            </a:pPr>
            <a:r>
              <a:rPr lang="en-US" sz="1600" kern="1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Question 11. What is the value of following recurrence.</a:t>
            </a:r>
            <a:endParaRPr lang="en-US" sz="1600" kern="100" spc="-10" dirty="0">
              <a:solidFill>
                <a:srgbClr val="273239"/>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Clr>
                <a:srgbClr val="273239"/>
              </a:buClr>
              <a:buNone/>
            </a:pPr>
            <a:r>
              <a:rPr lang="en-US" sz="1600" kern="1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T(n) = T(n/4) + T(n/2) + cn2</a:t>
            </a:r>
          </a:p>
          <a:p>
            <a:pPr marL="114300" marR="0" indent="0">
              <a:lnSpc>
                <a:spcPct val="107000"/>
              </a:lnSpc>
              <a:spcBef>
                <a:spcPts val="0"/>
              </a:spcBef>
              <a:spcAft>
                <a:spcPts val="0"/>
              </a:spcAft>
              <a:buNone/>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T(1) = c </a:t>
            </a:r>
          </a:p>
          <a:p>
            <a:pPr marL="114300" marR="0" indent="0">
              <a:lnSpc>
                <a:spcPct val="107000"/>
              </a:lnSpc>
              <a:spcBef>
                <a:spcPts val="0"/>
              </a:spcBef>
              <a:spcAft>
                <a:spcPts val="0"/>
              </a:spcAft>
              <a:buNone/>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T(0) = 0 </a:t>
            </a:r>
          </a:p>
          <a:p>
            <a:pPr marL="114300" marR="0" indent="0">
              <a:lnSpc>
                <a:spcPct val="107000"/>
              </a:lnSpc>
              <a:spcBef>
                <a:spcPts val="0"/>
              </a:spcBef>
              <a:spcAft>
                <a:spcPts val="0"/>
              </a:spcAft>
              <a:buNone/>
            </a:pPr>
            <a:r>
              <a:rPr lang="en-US" sz="1600" kern="1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Where c is a positive constant</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O(n3)</a:t>
            </a:r>
          </a:p>
          <a:p>
            <a:pPr marL="342900" marR="0" lvl="0" indent="-342900">
              <a:lnSpc>
                <a:spcPct val="107000"/>
              </a:lnSpc>
              <a:spcBef>
                <a:spcPts val="0"/>
              </a:spcBef>
              <a:spcAft>
                <a:spcPts val="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O(n2)</a:t>
            </a:r>
          </a:p>
          <a:p>
            <a:pPr marL="342900" marR="0" lvl="0" indent="-342900">
              <a:lnSpc>
                <a:spcPct val="107000"/>
              </a:lnSpc>
              <a:spcBef>
                <a:spcPts val="0"/>
              </a:spcBef>
              <a:spcAft>
                <a:spcPts val="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O(n2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Logn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O(</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nLogn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nSpc>
                <a:spcPct val="107000"/>
              </a:lnSpc>
              <a:spcBef>
                <a:spcPts val="0"/>
              </a:spcBef>
              <a:spcAft>
                <a:spcPts val="800"/>
              </a:spcAft>
              <a:buClr>
                <a:srgbClr val="273239"/>
              </a:buClr>
              <a:buNone/>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Question 12.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What is the time complexity of following code:</a:t>
            </a:r>
          </a:p>
          <a:p>
            <a:pPr marL="0" marR="0" indent="0">
              <a:lnSpc>
                <a:spcPct val="107000"/>
              </a:lnSpc>
              <a:spcBef>
                <a:spcPts val="0"/>
              </a:spcBef>
              <a:spcAft>
                <a:spcPts val="800"/>
              </a:spcAft>
              <a:buNone/>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int i, j, k = 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for (i = n / 2; i &lt;= n; i++)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for (j = 2; j &lt;= n; j = j * 2)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k = k + n / 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mj-lt"/>
              <a:buAutoNum type="alphaLcPeriod"/>
            </a:pP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O(</a:t>
            </a:r>
            <a:r>
              <a:rPr lang="en-US" sz="1800" kern="100" spc="-10" dirty="0" err="1">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nLogn</a:t>
            </a: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O(n^2)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lphaLcPeriod"/>
            </a:pP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O(n^2Logn)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B0D9F2E-EFB4-C188-2E08-845E5CD5EE6E}"/>
                  </a:ext>
                </a:extLst>
              </p14:cNvPr>
              <p14:cNvContentPartPr/>
              <p14:nvPr/>
            </p14:nvContentPartPr>
            <p14:xfrm>
              <a:off x="882914" y="5259108"/>
              <a:ext cx="1455840" cy="435240"/>
            </p14:xfrm>
          </p:contentPart>
        </mc:Choice>
        <mc:Fallback>
          <p:pic>
            <p:nvPicPr>
              <p:cNvPr id="2" name="Ink 1">
                <a:extLst>
                  <a:ext uri="{FF2B5EF4-FFF2-40B4-BE49-F238E27FC236}">
                    <a16:creationId xmlns:a16="http://schemas.microsoft.com/office/drawing/2014/main" id="{FB0D9F2E-EFB4-C188-2E08-845E5CD5EE6E}"/>
                  </a:ext>
                </a:extLst>
              </p:cNvPr>
              <p:cNvPicPr/>
              <p:nvPr/>
            </p:nvPicPr>
            <p:blipFill>
              <a:blip r:embed="rId3"/>
              <a:stretch>
                <a:fillRect/>
              </a:stretch>
            </p:blipFill>
            <p:spPr>
              <a:xfrm>
                <a:off x="873914" y="5250108"/>
                <a:ext cx="1473480" cy="452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A700B328-B2C8-9D18-6C1C-39B1124DF223}"/>
                  </a:ext>
                </a:extLst>
              </p14:cNvPr>
              <p14:cNvContentPartPr/>
              <p14:nvPr/>
            </p14:nvContentPartPr>
            <p14:xfrm>
              <a:off x="883634" y="1602228"/>
              <a:ext cx="856080" cy="385920"/>
            </p14:xfrm>
          </p:contentPart>
        </mc:Choice>
        <mc:Fallback>
          <p:pic>
            <p:nvPicPr>
              <p:cNvPr id="4" name="Ink 3">
                <a:extLst>
                  <a:ext uri="{FF2B5EF4-FFF2-40B4-BE49-F238E27FC236}">
                    <a16:creationId xmlns:a16="http://schemas.microsoft.com/office/drawing/2014/main" id="{A700B328-B2C8-9D18-6C1C-39B1124DF223}"/>
                  </a:ext>
                </a:extLst>
              </p:cNvPr>
              <p:cNvPicPr/>
              <p:nvPr/>
            </p:nvPicPr>
            <p:blipFill>
              <a:blip r:embed="rId5"/>
              <a:stretch>
                <a:fillRect/>
              </a:stretch>
            </p:blipFill>
            <p:spPr>
              <a:xfrm>
                <a:off x="874634" y="1593588"/>
                <a:ext cx="873720" cy="403560"/>
              </a:xfrm>
              <a:prstGeom prst="rect">
                <a:avLst/>
              </a:prstGeom>
            </p:spPr>
          </p:pic>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E6B1AE-1D30-1849-0D5C-5807680A93BA}"/>
              </a:ext>
            </a:extLst>
          </p:cNvPr>
          <p:cNvSpPr>
            <a:spLocks noGrp="1"/>
          </p:cNvSpPr>
          <p:nvPr>
            <p:ph type="body" sz="half" idx="1"/>
          </p:nvPr>
        </p:nvSpPr>
        <p:spPr>
          <a:xfrm>
            <a:off x="609599" y="194872"/>
            <a:ext cx="10972799" cy="6385809"/>
          </a:xfrm>
        </p:spPr>
        <p:txBody>
          <a:bodyPr/>
          <a:lstStyle/>
          <a:p>
            <a:pPr marL="0" indent="0">
              <a:buNone/>
            </a:pPr>
            <a:r>
              <a:rPr lang="en-US" dirty="0"/>
              <a:t>Question 13. Which Design algorithm technique is used for quick sort?</a:t>
            </a:r>
          </a:p>
          <a:p>
            <a:pPr>
              <a:buAutoNum type="alphaLcPeriod"/>
            </a:pPr>
            <a:r>
              <a:rPr lang="en-US" dirty="0"/>
              <a:t>Divide and conquer</a:t>
            </a:r>
          </a:p>
          <a:p>
            <a:pPr>
              <a:buAutoNum type="alphaLcPeriod"/>
            </a:pPr>
            <a:r>
              <a:rPr lang="en-US" dirty="0"/>
              <a:t>Greedy</a:t>
            </a:r>
          </a:p>
          <a:p>
            <a:pPr>
              <a:buAutoNum type="alphaLcPeriod"/>
            </a:pPr>
            <a:r>
              <a:rPr lang="en-US" dirty="0"/>
              <a:t>Backtrack</a:t>
            </a:r>
          </a:p>
          <a:p>
            <a:pPr>
              <a:buAutoNum type="alphaLcPeriod"/>
            </a:pPr>
            <a:r>
              <a:rPr lang="en-US" dirty="0"/>
              <a:t>Dynamic programming</a:t>
            </a:r>
          </a:p>
          <a:p>
            <a:pPr marL="0" indent="0">
              <a:buNone/>
            </a:pPr>
            <a:r>
              <a:rPr lang="en-US" dirty="0"/>
              <a:t>Question 14. </a:t>
            </a:r>
            <a:r>
              <a:rPr lang="en-US" b="0" i="0" dirty="0">
                <a:solidFill>
                  <a:srgbClr val="000000"/>
                </a:solidFill>
                <a:effectLst/>
                <a:latin typeface="Merriweather" panose="020F0502020204030204" pitchFamily="2" charset="0"/>
              </a:rPr>
              <a:t>The time complexity of quicksort is ……..</a:t>
            </a:r>
          </a:p>
          <a:p>
            <a:pPr>
              <a:buAutoNum type="alphaLcPeriod"/>
            </a:pPr>
            <a:r>
              <a:rPr lang="en-US" b="0" i="0" dirty="0">
                <a:solidFill>
                  <a:srgbClr val="000000"/>
                </a:solidFill>
                <a:effectLst/>
                <a:latin typeface="Merriweather" panose="00000500000000000000" pitchFamily="2" charset="0"/>
              </a:rPr>
              <a:t>O(n)</a:t>
            </a:r>
            <a:endParaRPr lang="en-US" dirty="0">
              <a:solidFill>
                <a:srgbClr val="000000"/>
              </a:solidFill>
              <a:latin typeface="Merriweather" panose="020F0502020204030204" pitchFamily="2" charset="0"/>
            </a:endParaRPr>
          </a:p>
          <a:p>
            <a:pPr>
              <a:buAutoNum type="alphaLcPeriod"/>
            </a:pPr>
            <a:r>
              <a:rPr lang="en-US" b="0" i="0" dirty="0">
                <a:solidFill>
                  <a:srgbClr val="000000"/>
                </a:solidFill>
                <a:effectLst/>
                <a:latin typeface="Merriweather" panose="00000500000000000000" pitchFamily="2" charset="0"/>
              </a:rPr>
              <a:t> O(</a:t>
            </a:r>
            <a:r>
              <a:rPr lang="en-US" b="0" i="0" dirty="0" err="1">
                <a:solidFill>
                  <a:srgbClr val="000000"/>
                </a:solidFill>
                <a:effectLst/>
                <a:latin typeface="Merriweather" panose="00000500000000000000" pitchFamily="2" charset="0"/>
              </a:rPr>
              <a:t>logn</a:t>
            </a:r>
            <a:r>
              <a:rPr lang="en-US" b="0" i="0" dirty="0">
                <a:solidFill>
                  <a:srgbClr val="000000"/>
                </a:solidFill>
                <a:effectLst/>
                <a:latin typeface="Merriweather" panose="00000500000000000000" pitchFamily="2" charset="0"/>
              </a:rPr>
              <a:t>)</a:t>
            </a:r>
            <a:endParaRPr lang="en-US" b="0" i="0" dirty="0">
              <a:solidFill>
                <a:srgbClr val="000000"/>
              </a:solidFill>
              <a:effectLst/>
              <a:latin typeface="Merriweather" panose="020F0502020204030204" pitchFamily="2" charset="0"/>
            </a:endParaRPr>
          </a:p>
          <a:p>
            <a:pPr>
              <a:buAutoNum type="alphaLcPeriod"/>
            </a:pPr>
            <a:r>
              <a:rPr lang="en-US" b="0" i="0" dirty="0">
                <a:solidFill>
                  <a:srgbClr val="000000"/>
                </a:solidFill>
                <a:effectLst/>
                <a:latin typeface="Merriweather" panose="00000500000000000000" pitchFamily="2" charset="0"/>
              </a:rPr>
              <a:t>O(n2)</a:t>
            </a:r>
            <a:endParaRPr lang="en-US" dirty="0">
              <a:solidFill>
                <a:srgbClr val="000000"/>
              </a:solidFill>
              <a:latin typeface="Merriweather" panose="020F0502020204030204" pitchFamily="2" charset="0"/>
            </a:endParaRPr>
          </a:p>
          <a:p>
            <a:pPr>
              <a:buAutoNum type="alphaLcPeriod"/>
            </a:pPr>
            <a:r>
              <a:rPr lang="en-US" b="0" i="0" dirty="0">
                <a:solidFill>
                  <a:srgbClr val="000000"/>
                </a:solidFill>
                <a:effectLst/>
                <a:latin typeface="Merriweather" panose="00000500000000000000" pitchFamily="2" charset="0"/>
              </a:rPr>
              <a:t> O(n </a:t>
            </a:r>
            <a:r>
              <a:rPr lang="en-US" b="0" i="0" dirty="0" err="1">
                <a:solidFill>
                  <a:srgbClr val="000000"/>
                </a:solidFill>
                <a:effectLst/>
                <a:latin typeface="Merriweather" panose="00000500000000000000" pitchFamily="2" charset="0"/>
              </a:rPr>
              <a:t>logn</a:t>
            </a:r>
            <a:r>
              <a:rPr lang="en-US" b="0" i="0" dirty="0">
                <a:solidFill>
                  <a:srgbClr val="000000"/>
                </a:solidFill>
                <a:effectLst/>
                <a:latin typeface="Merriweather" panose="00000500000000000000" pitchFamily="2" charset="0"/>
              </a:rPr>
              <a:t>)</a:t>
            </a:r>
          </a:p>
          <a:p>
            <a:pPr marL="0" indent="0">
              <a:buNone/>
            </a:pPr>
            <a:r>
              <a:rPr lang="en-US" dirty="0">
                <a:solidFill>
                  <a:srgbClr val="000000"/>
                </a:solidFill>
                <a:latin typeface="Merriweather" panose="00000500000000000000" pitchFamily="2" charset="0"/>
              </a:rPr>
              <a:t>Question 15. </a:t>
            </a:r>
            <a:r>
              <a:rPr lang="en-US" b="1" i="0" dirty="0">
                <a:solidFill>
                  <a:srgbClr val="373E3F"/>
                </a:solidFill>
                <a:effectLst/>
                <a:latin typeface="Times New Roman" panose="02020603050405020304" pitchFamily="18" charset="0"/>
                <a:cs typeface="Times New Roman" panose="02020603050405020304" pitchFamily="18" charset="0"/>
              </a:rPr>
              <a:t>Which of the following sorting algorithms provide the best time complexity in the worst-case scenario?</a:t>
            </a:r>
          </a:p>
          <a:p>
            <a:pPr>
              <a:buAutoNum type="alphaLcPeriod"/>
            </a:pPr>
            <a:r>
              <a:rPr lang="en-US" b="1" dirty="0">
                <a:solidFill>
                  <a:srgbClr val="373E3F"/>
                </a:solidFill>
                <a:latin typeface="Times New Roman" panose="02020603050405020304" pitchFamily="18" charset="0"/>
                <a:cs typeface="Times New Roman" panose="02020603050405020304" pitchFamily="18" charset="0"/>
              </a:rPr>
              <a:t>Merge Sort</a:t>
            </a:r>
          </a:p>
          <a:p>
            <a:pPr>
              <a:buAutoNum type="alphaLcPeriod"/>
            </a:pPr>
            <a:r>
              <a:rPr lang="en-US" b="1" dirty="0">
                <a:solidFill>
                  <a:srgbClr val="373E3F"/>
                </a:solidFill>
                <a:latin typeface="Times New Roman" panose="02020603050405020304" pitchFamily="18" charset="0"/>
                <a:cs typeface="Times New Roman" panose="02020603050405020304" pitchFamily="18" charset="0"/>
              </a:rPr>
              <a:t>Quick Sort</a:t>
            </a:r>
          </a:p>
          <a:p>
            <a:pPr>
              <a:buAutoNum type="alphaLcPeriod"/>
            </a:pPr>
            <a:r>
              <a:rPr lang="en-US" b="1" dirty="0">
                <a:solidFill>
                  <a:srgbClr val="373E3F"/>
                </a:solidFill>
                <a:latin typeface="Times New Roman" panose="02020603050405020304" pitchFamily="18" charset="0"/>
                <a:cs typeface="Times New Roman" panose="02020603050405020304" pitchFamily="18" charset="0"/>
              </a:rPr>
              <a:t>Bubble Sort</a:t>
            </a:r>
          </a:p>
          <a:p>
            <a:pPr>
              <a:buAutoNum type="alphaLcPeriod"/>
            </a:pPr>
            <a:r>
              <a:rPr lang="en-US" b="1" dirty="0">
                <a:solidFill>
                  <a:srgbClr val="373E3F"/>
                </a:solidFill>
                <a:latin typeface="Times New Roman" panose="02020603050405020304" pitchFamily="18" charset="0"/>
                <a:cs typeface="Times New Roman" panose="02020603050405020304" pitchFamily="18" charset="0"/>
              </a:rPr>
              <a:t>Selection Sort</a:t>
            </a:r>
            <a:endParaRPr lang="en-US" dirty="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xmlns:aink="http://schemas.microsoft.com/office/drawing/2016/ink" Requires="p14 aink">
          <p:contentPart p14:bwMode="auto" r:id="rId2">
            <p14:nvContentPartPr>
              <p14:cNvPr id="2" name="Ink 1">
                <a:extLst>
                  <a:ext uri="{FF2B5EF4-FFF2-40B4-BE49-F238E27FC236}">
                    <a16:creationId xmlns:a16="http://schemas.microsoft.com/office/drawing/2014/main" id="{D2B1EAD2-714F-9E38-C4DD-D84720A9134C}"/>
                  </a:ext>
                </a:extLst>
              </p14:cNvPr>
              <p14:cNvContentPartPr/>
              <p14:nvPr/>
            </p14:nvContentPartPr>
            <p14:xfrm>
              <a:off x="666914" y="4808748"/>
              <a:ext cx="1782000" cy="589680"/>
            </p14:xfrm>
          </p:contentPart>
        </mc:Choice>
        <mc:Fallback>
          <p:pic>
            <p:nvPicPr>
              <p:cNvPr id="2" name="Ink 1">
                <a:extLst>
                  <a:ext uri="{FF2B5EF4-FFF2-40B4-BE49-F238E27FC236}">
                    <a16:creationId xmlns:a16="http://schemas.microsoft.com/office/drawing/2014/main" id="{D2B1EAD2-714F-9E38-C4DD-D84720A9134C}"/>
                  </a:ext>
                </a:extLst>
              </p:cNvPr>
              <p:cNvPicPr/>
              <p:nvPr/>
            </p:nvPicPr>
            <p:blipFill>
              <a:blip r:embed="rId3"/>
              <a:stretch>
                <a:fillRect/>
              </a:stretch>
            </p:blipFill>
            <p:spPr>
              <a:xfrm>
                <a:off x="649274" y="4791108"/>
                <a:ext cx="1817640" cy="6253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
            <p14:nvContentPartPr>
              <p14:cNvPr id="4" name="Ink 3">
                <a:extLst>
                  <a:ext uri="{FF2B5EF4-FFF2-40B4-BE49-F238E27FC236}">
                    <a16:creationId xmlns:a16="http://schemas.microsoft.com/office/drawing/2014/main" id="{26670EF9-45A2-B648-F60E-6AB0A7F13EF8}"/>
                  </a:ext>
                </a:extLst>
              </p14:cNvPr>
              <p14:cNvContentPartPr/>
              <p14:nvPr/>
            </p14:nvContentPartPr>
            <p14:xfrm>
              <a:off x="885794" y="3714348"/>
              <a:ext cx="1416600" cy="534600"/>
            </p14:xfrm>
          </p:contentPart>
        </mc:Choice>
        <mc:Fallback>
          <p:pic>
            <p:nvPicPr>
              <p:cNvPr id="4" name="Ink 3">
                <a:extLst>
                  <a:ext uri="{FF2B5EF4-FFF2-40B4-BE49-F238E27FC236}">
                    <a16:creationId xmlns:a16="http://schemas.microsoft.com/office/drawing/2014/main" id="{26670EF9-45A2-B648-F60E-6AB0A7F13EF8}"/>
                  </a:ext>
                </a:extLst>
              </p:cNvPr>
              <p:cNvPicPr/>
              <p:nvPr/>
            </p:nvPicPr>
            <p:blipFill>
              <a:blip r:embed="rId5"/>
              <a:stretch>
                <a:fillRect/>
              </a:stretch>
            </p:blipFill>
            <p:spPr>
              <a:xfrm>
                <a:off x="867794" y="3696348"/>
                <a:ext cx="1452240" cy="570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
            <p14:nvContentPartPr>
              <p14:cNvPr id="5" name="Ink 4">
                <a:extLst>
                  <a:ext uri="{FF2B5EF4-FFF2-40B4-BE49-F238E27FC236}">
                    <a16:creationId xmlns:a16="http://schemas.microsoft.com/office/drawing/2014/main" id="{481F7FD4-8FDD-3EB8-7323-42E0E1132138}"/>
                  </a:ext>
                </a:extLst>
              </p14:cNvPr>
              <p14:cNvContentPartPr/>
              <p14:nvPr/>
            </p14:nvContentPartPr>
            <p14:xfrm>
              <a:off x="1021514" y="569388"/>
              <a:ext cx="2204640" cy="582120"/>
            </p14:xfrm>
          </p:contentPart>
        </mc:Choice>
        <mc:Fallback>
          <p:pic>
            <p:nvPicPr>
              <p:cNvPr id="5" name="Ink 4">
                <a:extLst>
                  <a:ext uri="{FF2B5EF4-FFF2-40B4-BE49-F238E27FC236}">
                    <a16:creationId xmlns:a16="http://schemas.microsoft.com/office/drawing/2014/main" id="{481F7FD4-8FDD-3EB8-7323-42E0E1132138}"/>
                  </a:ext>
                </a:extLst>
              </p:cNvPr>
              <p:cNvPicPr/>
              <p:nvPr/>
            </p:nvPicPr>
            <p:blipFill>
              <a:blip r:embed="rId7"/>
              <a:stretch>
                <a:fillRect/>
              </a:stretch>
            </p:blipFill>
            <p:spPr>
              <a:xfrm>
                <a:off x="1003514" y="551388"/>
                <a:ext cx="2240280" cy="617760"/>
              </a:xfrm>
              <a:prstGeom prst="rect">
                <a:avLst/>
              </a:prstGeom>
            </p:spPr>
          </p:pic>
        </mc:Fallback>
      </mc:AlternateContent>
    </p:spTree>
    <p:extLst>
      <p:ext uri="{BB962C8B-B14F-4D97-AF65-F5344CB8AC3E}">
        <p14:creationId xmlns:p14="http://schemas.microsoft.com/office/powerpoint/2010/main" val="2704802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a:t>
            </a:r>
          </a:p>
        </p:txBody>
      </p:sp>
      <p:sp>
        <p:nvSpPr>
          <p:cNvPr id="3" name="Text Placeholder 2"/>
          <p:cNvSpPr>
            <a:spLocks noGrp="1"/>
          </p:cNvSpPr>
          <p:nvPr>
            <p:ph type="body" sz="half" idx="1"/>
          </p:nvPr>
        </p:nvSpPr>
        <p:spPr>
          <a:xfrm>
            <a:off x="609599" y="1341439"/>
            <a:ext cx="11009243" cy="4784725"/>
          </a:xfrm>
        </p:spPr>
        <p:txBody>
          <a:bodyPr>
            <a:normAutofit fontScale="77500" lnSpcReduction="20000"/>
          </a:bodyPr>
          <a:lstStyle/>
          <a:p>
            <a:r>
              <a:rPr lang="en-US" b="1" dirty="0"/>
              <a:t>Question 1:   Solution:</a:t>
            </a:r>
            <a:r>
              <a:rPr lang="en-US" dirty="0"/>
              <a:t> b) O(n)</a:t>
            </a:r>
          </a:p>
          <a:p>
            <a:r>
              <a:rPr lang="en-US" b="1" dirty="0"/>
              <a:t>Question 2:   Solution:</a:t>
            </a:r>
            <a:r>
              <a:rPr lang="en-US" dirty="0"/>
              <a:t> O(1)</a:t>
            </a:r>
          </a:p>
          <a:p>
            <a:r>
              <a:rPr lang="en-US" b="1" dirty="0"/>
              <a:t> </a:t>
            </a:r>
            <a:endParaRPr lang="en-US" dirty="0"/>
          </a:p>
          <a:p>
            <a:r>
              <a:rPr lang="en-US" b="1" dirty="0"/>
              <a:t>Question31:   Solution:</a:t>
            </a:r>
            <a:r>
              <a:rPr lang="en-US" dirty="0"/>
              <a:t> c) O(n^2)</a:t>
            </a:r>
          </a:p>
          <a:p>
            <a:pPr>
              <a:buNone/>
            </a:pPr>
            <a:endParaRPr lang="en-US" dirty="0"/>
          </a:p>
          <a:p>
            <a:r>
              <a:rPr lang="en-US" b="1" dirty="0"/>
              <a:t>Question 4:   </a:t>
            </a:r>
            <a:r>
              <a:rPr lang="en-US" dirty="0"/>
              <a:t>O(n)</a:t>
            </a:r>
          </a:p>
          <a:p>
            <a:r>
              <a:rPr lang="en-US" b="1" dirty="0"/>
              <a:t> </a:t>
            </a:r>
            <a:endParaRPr lang="en-US" dirty="0"/>
          </a:p>
          <a:p>
            <a:r>
              <a:rPr lang="en-US" b="1" dirty="0"/>
              <a:t>Question 5:   Solution:</a:t>
            </a:r>
            <a:r>
              <a:rPr lang="en-US" dirty="0"/>
              <a:t> b) O(log n)</a:t>
            </a:r>
          </a:p>
          <a:p>
            <a:r>
              <a:rPr lang="en-US" b="1" dirty="0"/>
              <a:t> </a:t>
            </a:r>
            <a:endParaRPr lang="en-US" dirty="0"/>
          </a:p>
          <a:p>
            <a:r>
              <a:rPr lang="en-US" b="1" dirty="0"/>
              <a:t>Question 6:   Solution:</a:t>
            </a:r>
            <a:r>
              <a:rPr lang="en-US" dirty="0"/>
              <a:t> b) O(n)</a:t>
            </a:r>
          </a:p>
          <a:p>
            <a:r>
              <a:rPr lang="en-US" b="1" dirty="0"/>
              <a:t> </a:t>
            </a:r>
            <a:endParaRPr lang="en-US" dirty="0"/>
          </a:p>
          <a:p>
            <a:r>
              <a:rPr lang="en-US" b="1" dirty="0"/>
              <a:t>Question 7:   </a:t>
            </a:r>
            <a:r>
              <a:rPr lang="en-US" b="1" dirty="0" err="1"/>
              <a:t>Solutio</a:t>
            </a:r>
            <a:r>
              <a:rPr lang="en-US" dirty="0"/>
              <a:t> Worst-case time complexity</a:t>
            </a:r>
          </a:p>
          <a:p>
            <a:r>
              <a:rPr lang="en-US" b="1" dirty="0"/>
              <a:t> </a:t>
            </a:r>
            <a:endParaRPr lang="en-US" dirty="0"/>
          </a:p>
          <a:p>
            <a:r>
              <a:rPr lang="en-US" b="1" dirty="0"/>
              <a:t>Question 8:   </a:t>
            </a:r>
            <a:r>
              <a:rPr lang="en-US" dirty="0"/>
              <a:t>f(n) grows at the same rate as g(n)</a:t>
            </a:r>
          </a:p>
          <a:p>
            <a:r>
              <a:rPr lang="en-US" b="1" dirty="0"/>
              <a:t>Question 9:  </a:t>
            </a:r>
            <a:r>
              <a:rPr lang="en-US" dirty="0"/>
              <a:t>f(n) = Θ(g(n)) implies g(n) = O(f(n))</a:t>
            </a:r>
          </a:p>
          <a:p>
            <a:r>
              <a:rPr lang="en-US" b="1" dirty="0"/>
              <a:t> Question 10:</a:t>
            </a:r>
          </a:p>
          <a:p>
            <a:endParaRPr lang="en-US"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A27784-FB1A-A8B0-2379-C82BF5A9CCBF}"/>
              </a:ext>
            </a:extLst>
          </p:cNvPr>
          <p:cNvSpPr>
            <a:spLocks noGrp="1"/>
          </p:cNvSpPr>
          <p:nvPr>
            <p:ph type="body" sz="half" idx="1"/>
          </p:nvPr>
        </p:nvSpPr>
        <p:spPr>
          <a:xfrm>
            <a:off x="464695" y="224853"/>
            <a:ext cx="11117703" cy="5901312"/>
          </a:xfrm>
        </p:spPr>
        <p:txBody>
          <a:bodyPr/>
          <a:lstStyle/>
          <a:p>
            <a:r>
              <a:rPr lang="en-US" dirty="0"/>
              <a:t>Question 11: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O(n2)</a:t>
            </a:r>
          </a:p>
          <a:p>
            <a:r>
              <a:rPr lang="en-US" dirty="0"/>
              <a:t>Question 12: </a:t>
            </a: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O(</a:t>
            </a:r>
            <a:r>
              <a:rPr lang="en-US" sz="1800" kern="100" spc="-10" dirty="0" err="1">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nLogn</a:t>
            </a: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a:t>
            </a:r>
          </a:p>
          <a:p>
            <a:r>
              <a:rPr lang="en-US" kern="100" spc="-10" dirty="0">
                <a:solidFill>
                  <a:srgbClr val="222222"/>
                </a:solidFill>
                <a:latin typeface="Open Sans" panose="020B0606030504020204" pitchFamily="34" charset="0"/>
                <a:ea typeface="Calibri" panose="020F0502020204030204" pitchFamily="34" charset="0"/>
                <a:cs typeface="Times New Roman" panose="02020603050405020304" pitchFamily="18" charset="0"/>
              </a:rPr>
              <a:t>Question 13:  Divide and Conquer</a:t>
            </a:r>
          </a:p>
          <a:p>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Question 14: </a:t>
            </a:r>
            <a:r>
              <a:rPr lang="en-US" b="0" i="0" dirty="0">
                <a:solidFill>
                  <a:srgbClr val="000000"/>
                </a:solidFill>
                <a:effectLst/>
                <a:latin typeface="Merriweather" panose="00000500000000000000" pitchFamily="2" charset="0"/>
              </a:rPr>
              <a:t>O(n </a:t>
            </a:r>
            <a:r>
              <a:rPr lang="en-US" b="0" i="0" dirty="0" err="1">
                <a:solidFill>
                  <a:srgbClr val="000000"/>
                </a:solidFill>
                <a:effectLst/>
                <a:latin typeface="Merriweather" panose="00000500000000000000" pitchFamily="2" charset="0"/>
              </a:rPr>
              <a:t>logn</a:t>
            </a:r>
            <a:r>
              <a:rPr lang="en-US" b="0" i="0" dirty="0">
                <a:solidFill>
                  <a:srgbClr val="000000"/>
                </a:solidFill>
                <a:effectLst/>
                <a:latin typeface="Merriweather" panose="00000500000000000000" pitchFamily="2" charset="0"/>
              </a:rPr>
              <a:t>)</a:t>
            </a:r>
          </a:p>
          <a:p>
            <a:r>
              <a:rPr lang="en-US" dirty="0">
                <a:solidFill>
                  <a:srgbClr val="000000"/>
                </a:solidFill>
                <a:latin typeface="Merriweather" panose="00000500000000000000" pitchFamily="2" charset="0"/>
              </a:rPr>
              <a:t>Question 15</a:t>
            </a:r>
            <a:r>
              <a:rPr lang="en-US">
                <a:solidFill>
                  <a:srgbClr val="000000"/>
                </a:solidFill>
                <a:latin typeface="Merriweather" panose="00000500000000000000" pitchFamily="2" charset="0"/>
              </a:rPr>
              <a:t>: Merge Sort</a:t>
            </a:r>
            <a:endParaRPr lang="en-US" b="0" i="0" dirty="0">
              <a:solidFill>
                <a:srgbClr val="000000"/>
              </a:solidFill>
              <a:effectLst/>
              <a:latin typeface="Merriweather" panose="00000500000000000000" pitchFamily="2"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09090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F265C3-4598-B2D6-F13F-0B65EE6DC653}"/>
              </a:ext>
            </a:extLst>
          </p:cNvPr>
          <p:cNvSpPr>
            <a:spLocks noGrp="1"/>
          </p:cNvSpPr>
          <p:nvPr>
            <p:ph idx="1"/>
          </p:nvPr>
        </p:nvSpPr>
        <p:spPr>
          <a:xfrm>
            <a:off x="1451579" y="584616"/>
            <a:ext cx="9603275" cy="4881729"/>
          </a:xfrm>
        </p:spPr>
        <p:txBody>
          <a:bodyPr>
            <a:normAutofit lnSpcReduction="10000"/>
          </a:bodyPr>
          <a:lstStyle/>
          <a:p>
            <a:pPr marL="457200" indent="-457200">
              <a:lnSpc>
                <a:spcPct val="90000"/>
              </a:lnSpc>
              <a:defRPr/>
            </a:pPr>
            <a:r>
              <a:rPr lang="en-US" sz="2400" dirty="0">
                <a:latin typeface="Times New Roman" panose="02020603050405020304" pitchFamily="18" charset="0"/>
                <a:cs typeface="Times New Roman" panose="02020603050405020304" pitchFamily="18" charset="0"/>
              </a:rPr>
              <a:t>Following are the features which an algorithm has:</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Finiteness</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terminates after a finite number of steps</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Definiteness</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rigorously and unambiguously specified</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Clearly specified input</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valid inputs are clearly specified</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Clearly specified/expected output</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can be proved to produce the correct output given a valid input</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Effectiveness</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steps are sufficiently simple and basic</a:t>
            </a:r>
          </a:p>
          <a:p>
            <a:endParaRPr lang="en-US" b="1" dirty="0"/>
          </a:p>
        </p:txBody>
      </p:sp>
    </p:spTree>
    <p:extLst>
      <p:ext uri="{BB962C8B-B14F-4D97-AF65-F5344CB8AC3E}">
        <p14:creationId xmlns:p14="http://schemas.microsoft.com/office/powerpoint/2010/main" val="359246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F3574-C725-20C5-BD2B-87685B62BCFC}"/>
              </a:ext>
            </a:extLst>
          </p:cNvPr>
          <p:cNvSpPr>
            <a:spLocks noGrp="1"/>
          </p:cNvSpPr>
          <p:nvPr>
            <p:ph type="title"/>
          </p:nvPr>
        </p:nvSpPr>
        <p:spPr>
          <a:xfrm>
            <a:off x="1451579" y="0"/>
            <a:ext cx="9603275" cy="844062"/>
          </a:xfrm>
        </p:spPr>
        <p:txBody>
          <a:bodyPr>
            <a:normAutofit/>
          </a:bodyPr>
          <a:lstStyle/>
          <a:p>
            <a:r>
              <a:rPr lang="en-US" dirty="0"/>
              <a:t>Why study algorithms?</a:t>
            </a:r>
          </a:p>
        </p:txBody>
      </p:sp>
      <p:sp>
        <p:nvSpPr>
          <p:cNvPr id="3" name="Content Placeholder 2">
            <a:extLst>
              <a:ext uri="{FF2B5EF4-FFF2-40B4-BE49-F238E27FC236}">
                <a16:creationId xmlns:a16="http://schemas.microsoft.com/office/drawing/2014/main" id="{8E8BE9EE-346C-9E52-92B2-6D2CA3D35CEA}"/>
              </a:ext>
            </a:extLst>
          </p:cNvPr>
          <p:cNvSpPr>
            <a:spLocks noGrp="1"/>
          </p:cNvSpPr>
          <p:nvPr>
            <p:ph idx="1"/>
          </p:nvPr>
        </p:nvSpPr>
        <p:spPr>
          <a:xfrm>
            <a:off x="1451579" y="829072"/>
            <a:ext cx="9603275" cy="4622283"/>
          </a:xfrm>
        </p:spPr>
        <p:txBody>
          <a:bodyPr/>
          <a:lstStyle/>
          <a:p>
            <a:pPr>
              <a:defRPr/>
            </a:pPr>
            <a:r>
              <a:rPr lang="en-US" dirty="0"/>
              <a:t>Theoretical importance</a:t>
            </a:r>
          </a:p>
          <a:p>
            <a:pPr>
              <a:defRPr/>
            </a:pPr>
            <a:endParaRPr lang="en-US" dirty="0"/>
          </a:p>
          <a:p>
            <a:pPr lvl="1">
              <a:defRPr/>
            </a:pPr>
            <a:r>
              <a:rPr lang="en-US" dirty="0"/>
              <a:t>the core of computer science</a:t>
            </a:r>
          </a:p>
          <a:p>
            <a:pPr lvl="1">
              <a:defRPr/>
            </a:pPr>
            <a:endParaRPr lang="en-US" dirty="0"/>
          </a:p>
          <a:p>
            <a:pPr>
              <a:defRPr/>
            </a:pPr>
            <a:r>
              <a:rPr lang="en-US" dirty="0"/>
              <a:t>Practical importance</a:t>
            </a:r>
          </a:p>
          <a:p>
            <a:pPr lvl="1">
              <a:defRPr/>
            </a:pPr>
            <a:endParaRPr lang="en-US" dirty="0"/>
          </a:p>
          <a:p>
            <a:pPr lvl="1">
              <a:defRPr/>
            </a:pPr>
            <a:r>
              <a:rPr lang="en-US" dirty="0"/>
              <a:t>A practitioner’s toolkit of known algorithms</a:t>
            </a:r>
          </a:p>
          <a:p>
            <a:pPr lvl="1">
              <a:defRPr/>
            </a:pPr>
            <a:endParaRPr lang="en-US" dirty="0"/>
          </a:p>
          <a:p>
            <a:pPr lvl="1">
              <a:defRPr/>
            </a:pPr>
            <a:r>
              <a:rPr lang="en-US" dirty="0"/>
              <a:t>Framework for designing and analyzing algorithms for new problems</a:t>
            </a:r>
          </a:p>
          <a:p>
            <a:pPr lvl="4">
              <a:defRPr/>
            </a:pPr>
            <a:endParaRPr lang="en-US" sz="1800" dirty="0"/>
          </a:p>
          <a:p>
            <a:endParaRPr lang="en-US" dirty="0"/>
          </a:p>
        </p:txBody>
      </p:sp>
    </p:spTree>
    <p:extLst>
      <p:ext uri="{BB962C8B-B14F-4D97-AF65-F5344CB8AC3E}">
        <p14:creationId xmlns:p14="http://schemas.microsoft.com/office/powerpoint/2010/main" val="2683411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C33A-16BE-CC3C-CB7C-F906DE164D1A}"/>
              </a:ext>
            </a:extLst>
          </p:cNvPr>
          <p:cNvSpPr>
            <a:spLocks noGrp="1"/>
          </p:cNvSpPr>
          <p:nvPr>
            <p:ph type="title"/>
          </p:nvPr>
        </p:nvSpPr>
        <p:spPr>
          <a:xfrm>
            <a:off x="1451579" y="134911"/>
            <a:ext cx="9603275" cy="989351"/>
          </a:xfrm>
        </p:spPr>
        <p:txBody>
          <a:bodyPr>
            <a:normAutofit fontScale="90000"/>
          </a:bodyPr>
          <a:lstStyle/>
          <a:p>
            <a:r>
              <a:rPr lang="en-US" dirty="0"/>
              <a:t>Scientific Approach For </a:t>
            </a:r>
            <a:r>
              <a:rPr lang="en-US" sz="3200" dirty="0"/>
              <a:t>Algorithmic Problem Solving</a:t>
            </a:r>
            <a:endParaRPr lang="en-US" dirty="0"/>
          </a:p>
        </p:txBody>
      </p:sp>
      <p:pic>
        <p:nvPicPr>
          <p:cNvPr id="4" name="Picture 2">
            <a:extLst>
              <a:ext uri="{FF2B5EF4-FFF2-40B4-BE49-F238E27FC236}">
                <a16:creationId xmlns:a16="http://schemas.microsoft.com/office/drawing/2014/main" id="{FB13BE2E-5D9B-8874-C942-63F773B48CCA}"/>
              </a:ext>
            </a:extLst>
          </p:cNvPr>
          <p:cNvPicPr>
            <a:picLocks noGrp="1" noChangeAspect="1" noChangeArrowheads="1"/>
          </p:cNvPicPr>
          <p:nvPr>
            <p:ph idx="1"/>
          </p:nvPr>
        </p:nvPicPr>
        <p:blipFill>
          <a:blip r:embed="rId2" cstate="print"/>
          <a:srcRect/>
          <a:stretch>
            <a:fillRect/>
          </a:stretch>
        </p:blipFill>
        <p:spPr>
          <a:xfrm>
            <a:off x="2113613" y="734518"/>
            <a:ext cx="7839856" cy="6123481"/>
          </a:xfrm>
          <a:noFill/>
        </p:spPr>
      </p:pic>
    </p:spTree>
    <p:extLst>
      <p:ext uri="{BB962C8B-B14F-4D97-AF65-F5344CB8AC3E}">
        <p14:creationId xmlns:p14="http://schemas.microsoft.com/office/powerpoint/2010/main" val="723357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02DB-AFFE-2078-9804-862EE1C4709B}"/>
              </a:ext>
            </a:extLst>
          </p:cNvPr>
          <p:cNvSpPr>
            <a:spLocks noGrp="1"/>
          </p:cNvSpPr>
          <p:nvPr>
            <p:ph type="title"/>
          </p:nvPr>
        </p:nvSpPr>
        <p:spPr/>
        <p:txBody>
          <a:bodyPr>
            <a:normAutofit/>
          </a:bodyPr>
          <a:lstStyle/>
          <a:p>
            <a:r>
              <a:rPr lang="en-US" altLang="en-US" b="1" dirty="0">
                <a:latin typeface="Times New Roman" panose="02020603050405020304" pitchFamily="18" charset="0"/>
                <a:cs typeface="Times New Roman" panose="02020603050405020304" pitchFamily="18" charset="0"/>
              </a:rPr>
              <a:t>Issues in the Study of Algorithms</a:t>
            </a:r>
            <a:br>
              <a:rPr lang="en-US" altLang="en-US" dirty="0">
                <a:solidFill>
                  <a:srgbClr val="7030A0"/>
                </a:solidFill>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2898878-A439-3775-703E-D69B6A1AEBF2}"/>
              </a:ext>
            </a:extLst>
          </p:cNvPr>
          <p:cNvSpPr>
            <a:spLocks noGrp="1"/>
          </p:cNvSpPr>
          <p:nvPr>
            <p:ph idx="1"/>
          </p:nvPr>
        </p:nvSpPr>
        <p:spPr/>
        <p:txBody>
          <a:bodyPr/>
          <a:lstStyle/>
          <a:p>
            <a:r>
              <a:rPr lang="en-US" altLang="en-US" b="1" dirty="0">
                <a:solidFill>
                  <a:srgbClr val="7030A0"/>
                </a:solidFill>
                <a:latin typeface="Times New Roman" panose="02020603050405020304" pitchFamily="18" charset="0"/>
                <a:cs typeface="Times New Roman" panose="02020603050405020304" pitchFamily="18" charset="0"/>
              </a:rPr>
              <a:t> </a:t>
            </a:r>
            <a:r>
              <a:rPr lang="en-US" altLang="en-US" sz="1800" b="1" dirty="0">
                <a:solidFill>
                  <a:schemeClr val="accent1"/>
                </a:solidFill>
                <a:latin typeface="Times New Roman" panose="02020603050405020304" pitchFamily="18" charset="0"/>
                <a:cs typeface="Times New Roman" panose="02020603050405020304" pitchFamily="18" charset="0"/>
              </a:rPr>
              <a:t>How to create an algorithm.</a:t>
            </a:r>
          </a:p>
          <a:p>
            <a:r>
              <a:rPr lang="en-US" altLang="en-US" sz="1800" b="1" dirty="0">
                <a:solidFill>
                  <a:schemeClr val="accent1"/>
                </a:solidFill>
                <a:latin typeface="Times New Roman" panose="02020603050405020304" pitchFamily="18" charset="0"/>
                <a:cs typeface="Times New Roman" panose="02020603050405020304" pitchFamily="18" charset="0"/>
              </a:rPr>
              <a:t>How to validate an algorithm.</a:t>
            </a:r>
          </a:p>
          <a:p>
            <a:r>
              <a:rPr lang="en-US" altLang="en-US" sz="1800" b="1" dirty="0">
                <a:solidFill>
                  <a:schemeClr val="accent1"/>
                </a:solidFill>
                <a:latin typeface="Times New Roman" panose="02020603050405020304" pitchFamily="18" charset="0"/>
                <a:cs typeface="Times New Roman" panose="02020603050405020304" pitchFamily="18" charset="0"/>
              </a:rPr>
              <a:t> How to analyses an algorithm</a:t>
            </a:r>
          </a:p>
          <a:p>
            <a:r>
              <a:rPr lang="en-US" altLang="en-US" sz="1800" b="1" dirty="0">
                <a:solidFill>
                  <a:schemeClr val="accent1"/>
                </a:solidFill>
                <a:latin typeface="Times New Roman" panose="02020603050405020304" pitchFamily="18" charset="0"/>
                <a:cs typeface="Times New Roman" panose="02020603050405020304" pitchFamily="18" charset="0"/>
              </a:rPr>
              <a:t> How to test a program. </a:t>
            </a:r>
            <a:endParaRPr lang="en-US" altLang="en-US" sz="1800" dirty="0">
              <a:solidFill>
                <a:schemeClr val="accent1"/>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73972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902F0-37A9-9D55-4CBF-3F3A6C01C8A0}"/>
              </a:ext>
            </a:extLst>
          </p:cNvPr>
          <p:cNvSpPr>
            <a:spLocks noGrp="1"/>
          </p:cNvSpPr>
          <p:nvPr>
            <p:ph type="title"/>
          </p:nvPr>
        </p:nvSpPr>
        <p:spPr>
          <a:xfrm>
            <a:off x="1451579" y="804519"/>
            <a:ext cx="9603275" cy="771063"/>
          </a:xfrm>
        </p:spPr>
        <p:txBody>
          <a:bodyPr>
            <a:normAutofit/>
          </a:bodyPr>
          <a:lstStyle/>
          <a:p>
            <a:r>
              <a:rPr lang="en-US" dirty="0"/>
              <a:t>Cont’d …</a:t>
            </a:r>
          </a:p>
        </p:txBody>
      </p:sp>
      <p:sp>
        <p:nvSpPr>
          <p:cNvPr id="3" name="Content Placeholder 2">
            <a:extLst>
              <a:ext uri="{FF2B5EF4-FFF2-40B4-BE49-F238E27FC236}">
                <a16:creationId xmlns:a16="http://schemas.microsoft.com/office/drawing/2014/main" id="{B0A96672-A791-530E-CCC6-45D635A98973}"/>
              </a:ext>
            </a:extLst>
          </p:cNvPr>
          <p:cNvSpPr>
            <a:spLocks noGrp="1"/>
          </p:cNvSpPr>
          <p:nvPr>
            <p:ph idx="1"/>
          </p:nvPr>
        </p:nvSpPr>
        <p:spPr>
          <a:xfrm>
            <a:off x="1451579" y="1439056"/>
            <a:ext cx="9603275" cy="4370901"/>
          </a:xfrm>
        </p:spPr>
        <p:txBody>
          <a:bodyPr/>
          <a:lstStyle/>
          <a:p>
            <a:pPr marL="0" indent="0">
              <a:buNone/>
            </a:pPr>
            <a:r>
              <a:rPr lang="en-US" altLang="en-US" sz="2000" dirty="0">
                <a:solidFill>
                  <a:srgbClr val="7030A0"/>
                </a:solidFill>
                <a:latin typeface="Times New Roman" panose="02020603050405020304" pitchFamily="18" charset="0"/>
                <a:cs typeface="Times New Roman" panose="02020603050405020304" pitchFamily="18" charset="0"/>
              </a:rPr>
              <a:t>1 .How to create an algorithm: </a:t>
            </a:r>
            <a:r>
              <a:rPr lang="en-US" altLang="en-US" sz="2000" dirty="0">
                <a:latin typeface="Times New Roman" panose="02020603050405020304" pitchFamily="18" charset="0"/>
                <a:cs typeface="Times New Roman" panose="02020603050405020304" pitchFamily="18" charset="0"/>
              </a:rPr>
              <a:t>To create an algorithm we have following design techniques</a:t>
            </a:r>
          </a:p>
          <a:p>
            <a:r>
              <a:rPr lang="en-US" altLang="en-US" sz="2000" dirty="0">
                <a:latin typeface="Times New Roman" panose="02020603050405020304" pitchFamily="18" charset="0"/>
                <a:cs typeface="Times New Roman" panose="02020603050405020304" pitchFamily="18" charset="0"/>
              </a:rPr>
              <a:t>     a) Divide &amp; Conquer</a:t>
            </a:r>
          </a:p>
          <a:p>
            <a:r>
              <a:rPr lang="en-US" altLang="en-US" sz="2000" dirty="0">
                <a:latin typeface="Times New Roman" panose="02020603050405020304" pitchFamily="18" charset="0"/>
                <a:cs typeface="Times New Roman" panose="02020603050405020304" pitchFamily="18" charset="0"/>
              </a:rPr>
              <a:t>     b) Greedy method</a:t>
            </a:r>
          </a:p>
          <a:p>
            <a:r>
              <a:rPr lang="en-US" altLang="en-US" sz="2000" dirty="0">
                <a:latin typeface="Times New Roman" panose="02020603050405020304" pitchFamily="18" charset="0"/>
                <a:cs typeface="Times New Roman" panose="02020603050405020304" pitchFamily="18" charset="0"/>
              </a:rPr>
              <a:t>     c) Dynamic Programming</a:t>
            </a:r>
          </a:p>
          <a:p>
            <a:r>
              <a:rPr lang="en-US" altLang="en-US" sz="2000" dirty="0">
                <a:latin typeface="Times New Roman" panose="02020603050405020304" pitchFamily="18" charset="0"/>
                <a:cs typeface="Times New Roman" panose="02020603050405020304" pitchFamily="18" charset="0"/>
              </a:rPr>
              <a:t>    d)  Branch &amp; Bound</a:t>
            </a:r>
          </a:p>
          <a:p>
            <a:r>
              <a:rPr lang="en-US" altLang="en-US" sz="2000" dirty="0">
                <a:latin typeface="Times New Roman" panose="02020603050405020304" pitchFamily="18" charset="0"/>
                <a:cs typeface="Times New Roman" panose="02020603050405020304" pitchFamily="18" charset="0"/>
              </a:rPr>
              <a:t>    e)  Backtracking</a:t>
            </a:r>
          </a:p>
          <a:p>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b="1" dirty="0">
                <a:solidFill>
                  <a:srgbClr val="7030A0"/>
                </a:solidFill>
                <a:latin typeface="Times New Roman" pitchFamily="18" charset="0"/>
                <a:cs typeface="Times New Roman" pitchFamily="18" charset="0"/>
              </a:rPr>
              <a:t>2.How to validate an algorithm: </a:t>
            </a:r>
            <a:r>
              <a:rPr lang="en-US" altLang="en-US" sz="2000" dirty="0">
                <a:latin typeface="Times New Roman" pitchFamily="18" charset="0"/>
                <a:cs typeface="Times New Roman" pitchFamily="18" charset="0"/>
              </a:rPr>
              <a:t>Once an algorithm is created it is necessary to show that it computes the correct output for all possible legal input , this process is called algorithm validation.</a:t>
            </a:r>
          </a:p>
          <a:p>
            <a:pPr marL="0" indent="0">
              <a:buNone/>
            </a:pPr>
            <a:endParaRPr lang="en-US" dirty="0"/>
          </a:p>
        </p:txBody>
      </p:sp>
    </p:spTree>
    <p:extLst>
      <p:ext uri="{BB962C8B-B14F-4D97-AF65-F5344CB8AC3E}">
        <p14:creationId xmlns:p14="http://schemas.microsoft.com/office/powerpoint/2010/main" val="3099199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14CF692-C07E-6ED5-BF47-15760375822E}"/>
              </a:ext>
            </a:extLst>
          </p:cNvPr>
          <p:cNvSpPr>
            <a:spLocks noGrp="1"/>
          </p:cNvSpPr>
          <p:nvPr>
            <p:ph idx="1"/>
          </p:nvPr>
        </p:nvSpPr>
        <p:spPr>
          <a:xfrm>
            <a:off x="1293813" y="554636"/>
            <a:ext cx="9604375" cy="5409602"/>
          </a:xfrm>
        </p:spPr>
        <p:txBody>
          <a:bodyPr>
            <a:normAutofit/>
          </a:bodyPr>
          <a:lstStyle/>
          <a:p>
            <a:pPr marL="0" indent="0" eaLnBrk="0" hangingPunct="0">
              <a:buNone/>
              <a:defRPr/>
            </a:pPr>
            <a:r>
              <a:rPr lang="en-US" altLang="en-US" b="1" dirty="0">
                <a:solidFill>
                  <a:srgbClr val="7030A0"/>
                </a:solidFill>
                <a:latin typeface="Times New Roman" pitchFamily="18" charset="0"/>
                <a:cs typeface="Times New Roman" pitchFamily="18" charset="0"/>
              </a:rPr>
              <a:t>  3. How to analyses an algorithm: </a:t>
            </a:r>
            <a:r>
              <a:rPr lang="en-US" altLang="en-US" sz="2000" dirty="0">
                <a:latin typeface="Times New Roman" pitchFamily="18" charset="0"/>
                <a:cs typeface="Times New Roman" pitchFamily="18" charset="0"/>
              </a:rPr>
              <a:t>Analysis of an algorithm or performance analysis refers to task of determining how much computing time &amp; storage algorithms require.</a:t>
            </a:r>
          </a:p>
          <a:p>
            <a:pPr marL="457200" indent="-457200" eaLnBrk="0" hangingPunct="0">
              <a:buFontTx/>
              <a:buAutoNum type="alphaLcParenR"/>
              <a:defRPr/>
            </a:pPr>
            <a:r>
              <a:rPr lang="en-US" altLang="en-US" sz="2000" dirty="0">
                <a:latin typeface="Times New Roman" pitchFamily="18" charset="0"/>
                <a:cs typeface="Times New Roman" pitchFamily="18" charset="0"/>
              </a:rPr>
              <a:t>Time complexity:- Frequency or Step count method</a:t>
            </a:r>
          </a:p>
          <a:p>
            <a:pPr marL="457200" indent="-457200" eaLnBrk="0" hangingPunct="0">
              <a:buFontTx/>
              <a:buAutoNum type="alphaLcParenR"/>
              <a:defRPr/>
            </a:pPr>
            <a:r>
              <a:rPr lang="en-US" altLang="en-US" sz="2000" dirty="0">
                <a:latin typeface="Times New Roman" pitchFamily="18" charset="0"/>
                <a:cs typeface="Times New Roman" pitchFamily="18" charset="0"/>
              </a:rPr>
              <a:t>Space complexity:-  To calculate space complexity we have to use number   of input used in algorithms.</a:t>
            </a:r>
          </a:p>
          <a:p>
            <a:pPr marL="0" indent="0" eaLnBrk="0" hangingPunct="0">
              <a:buNone/>
              <a:defRPr/>
            </a:pPr>
            <a:endParaRPr lang="en-US" altLang="en-US" sz="2000" dirty="0">
              <a:latin typeface="Times New Roman" pitchFamily="18" charset="0"/>
              <a:cs typeface="Times New Roman" pitchFamily="18" charset="0"/>
            </a:endParaRPr>
          </a:p>
          <a:p>
            <a:pPr marL="0" indent="0" eaLnBrk="0" hangingPunct="0">
              <a:buNone/>
              <a:defRPr/>
            </a:pPr>
            <a:r>
              <a:rPr lang="en-US" altLang="en-US" b="1" dirty="0">
                <a:solidFill>
                  <a:srgbClr val="7030A0"/>
                </a:solidFill>
                <a:latin typeface="Times New Roman" pitchFamily="18" charset="0"/>
                <a:cs typeface="Times New Roman" pitchFamily="18" charset="0"/>
              </a:rPr>
              <a:t>4. How to test the program: </a:t>
            </a:r>
            <a:r>
              <a:rPr lang="en-US" altLang="en-US" sz="2000" dirty="0">
                <a:latin typeface="Times New Roman" pitchFamily="18" charset="0"/>
                <a:cs typeface="Times New Roman" pitchFamily="18" charset="0"/>
              </a:rPr>
              <a:t>To test a program we need following</a:t>
            </a:r>
          </a:p>
          <a:p>
            <a:pPr marL="457200" indent="-457200" eaLnBrk="0" hangingPunct="0">
              <a:buFontTx/>
              <a:buAutoNum type="alphaLcParenR"/>
              <a:defRPr/>
            </a:pPr>
            <a:r>
              <a:rPr lang="en-US" altLang="en-US" sz="2000" dirty="0">
                <a:latin typeface="Times New Roman" pitchFamily="18" charset="0"/>
                <a:cs typeface="Times New Roman" pitchFamily="18" charset="0"/>
              </a:rPr>
              <a:t>  Debugging: It is processes of executing programs on sample data sets to determine whether faulty results occur &amp; if so correct them.</a:t>
            </a:r>
          </a:p>
          <a:p>
            <a:pPr marL="457200" indent="-457200" eaLnBrk="0" hangingPunct="0">
              <a:buFontTx/>
              <a:buAutoNum type="alphaLcParenR" startAt="2"/>
              <a:defRPr/>
            </a:pPr>
            <a:r>
              <a:rPr lang="en-US" altLang="en-US" sz="2000" dirty="0">
                <a:latin typeface="Times New Roman" pitchFamily="18" charset="0"/>
                <a:cs typeface="Times New Roman" pitchFamily="18" charset="0"/>
              </a:rPr>
              <a:t> Profiling or performance measurement is the process of executing a correct program on data set and measuring  the time &amp; space it takes to compute the result.</a:t>
            </a:r>
          </a:p>
          <a:p>
            <a:endParaRPr lang="en-US" dirty="0"/>
          </a:p>
        </p:txBody>
      </p:sp>
    </p:spTree>
    <p:extLst>
      <p:ext uri="{BB962C8B-B14F-4D97-AF65-F5344CB8AC3E}">
        <p14:creationId xmlns:p14="http://schemas.microsoft.com/office/powerpoint/2010/main" val="26460656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1942</TotalTime>
  <Words>3827</Words>
  <Application>Microsoft Office PowerPoint</Application>
  <PresentationFormat>Widescreen</PresentationFormat>
  <Paragraphs>329</Paragraphs>
  <Slides>34</Slides>
  <Notes>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34</vt:i4>
      </vt:variant>
    </vt:vector>
  </HeadingPairs>
  <TitlesOfParts>
    <vt:vector size="47" baseType="lpstr">
      <vt:lpstr>Arial</vt:lpstr>
      <vt:lpstr>Calibri</vt:lpstr>
      <vt:lpstr>Courier New</vt:lpstr>
      <vt:lpstr>Merriweather</vt:lpstr>
      <vt:lpstr>Monotype Sorts</vt:lpstr>
      <vt:lpstr>Nunito</vt:lpstr>
      <vt:lpstr>Open Sans</vt:lpstr>
      <vt:lpstr>Symbol</vt:lpstr>
      <vt:lpstr>Times New Roman</vt:lpstr>
      <vt:lpstr>Trebuchet MS</vt:lpstr>
      <vt:lpstr>Wingdings</vt:lpstr>
      <vt:lpstr>Wingdings 3</vt:lpstr>
      <vt:lpstr>Facet</vt:lpstr>
      <vt:lpstr>Analysis Of Algorithms</vt:lpstr>
      <vt:lpstr>Evolution  Of algorithm</vt:lpstr>
      <vt:lpstr>What is an algorithm?</vt:lpstr>
      <vt:lpstr>PowerPoint Presentation</vt:lpstr>
      <vt:lpstr>Why study algorithms?</vt:lpstr>
      <vt:lpstr>Scientific Approach For Algorithmic Problem Solving</vt:lpstr>
      <vt:lpstr>Issues in the Study of Algorithms </vt:lpstr>
      <vt:lpstr>Cont’d …</vt:lpstr>
      <vt:lpstr>PowerPoint Presentation</vt:lpstr>
      <vt:lpstr>Example of Quick sort Algorithm using Divide-and-Conquer</vt:lpstr>
      <vt:lpstr>Quicksort</vt:lpstr>
      <vt:lpstr>Choosing Pivot</vt:lpstr>
      <vt:lpstr>Compare 80 with the pivot. It is greater than pivot. </vt:lpstr>
      <vt:lpstr>Arrange the pivot in its correct position. </vt:lpstr>
      <vt:lpstr> </vt:lpstr>
      <vt:lpstr>Complexity Analysis of Quick Sort: </vt:lpstr>
      <vt:lpstr>Mergesort</vt:lpstr>
      <vt:lpstr>Procedure</vt:lpstr>
      <vt:lpstr>What is a recurrence relation?</vt:lpstr>
      <vt:lpstr>Forming Recurrence Relations</vt:lpstr>
      <vt:lpstr>PowerPoint Presentation</vt:lpstr>
      <vt:lpstr>Example </vt:lpstr>
      <vt:lpstr>Different types of recurrence relations </vt:lpstr>
      <vt:lpstr>  </vt:lpstr>
      <vt:lpstr>  </vt:lpstr>
      <vt:lpstr>Telescoping in DAA</vt:lpstr>
      <vt:lpstr>Master Theorem (Master Method) </vt:lpstr>
      <vt:lpstr>PowerPoint Presentation</vt:lpstr>
      <vt:lpstr>MCQ’S for Week 1</vt:lpstr>
      <vt:lpstr> </vt:lpstr>
      <vt:lpstr>PowerPoint Presentation</vt:lpstr>
      <vt:lpstr>PowerPoint Presentation</vt:lpstr>
      <vt:lpstr>Answers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jatinder kaur</dc:creator>
  <cp:lastModifiedBy>satya kumar chaudhary</cp:lastModifiedBy>
  <cp:revision>82</cp:revision>
  <dcterms:created xsi:type="dcterms:W3CDTF">2024-01-17T09:51:57Z</dcterms:created>
  <dcterms:modified xsi:type="dcterms:W3CDTF">2024-03-05T17:31:04Z</dcterms:modified>
</cp:coreProperties>
</file>