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</p:sldMasterIdLst>
  <p:notesMasterIdLst>
    <p:notesMasterId r:id="rId15"/>
  </p:notesMasterIdLst>
  <p:sldIdLst>
    <p:sldId id="261" r:id="rId2"/>
    <p:sldId id="331" r:id="rId3"/>
    <p:sldId id="332" r:id="rId4"/>
    <p:sldId id="315" r:id="rId5"/>
    <p:sldId id="316" r:id="rId6"/>
    <p:sldId id="317" r:id="rId7"/>
    <p:sldId id="318" r:id="rId8"/>
    <p:sldId id="319" r:id="rId9"/>
    <p:sldId id="320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3" roundtripDataSignature="AMtx7mjLome9WZNaHShIht9w9I6s3pln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5C9370-294B-4513-B5A6-34C613910153}">
  <a:tblStyle styleId="{E85C9370-294B-4513-B5A6-34C61391015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 b="off" i="off"/>
      <a:tcStyle>
        <a:tcBdr/>
        <a:fill>
          <a:solidFill>
            <a:srgbClr val="CA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09" autoAdjust="0"/>
  </p:normalViewPr>
  <p:slideViewPr>
    <p:cSldViewPr snapToGrid="0">
      <p:cViewPr varScale="1">
        <p:scale>
          <a:sx n="72" d="100"/>
          <a:sy n="72" d="100"/>
        </p:scale>
        <p:origin x="176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63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6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6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25188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7762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5592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3988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0328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9319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5293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92147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7306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485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3519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2743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3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091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2004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422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4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17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5921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715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620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991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0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80" name="Google Shape;80;p6"/>
          <p:cNvSpPr txBox="1">
            <a:spLocks noGrp="1"/>
          </p:cNvSpPr>
          <p:nvPr>
            <p:ph idx="1"/>
          </p:nvPr>
        </p:nvSpPr>
        <p:spPr>
          <a:xfrm>
            <a:off x="324852" y="1124869"/>
            <a:ext cx="8229600" cy="399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IN" sz="1800" dirty="0"/>
              <a:t>Dynamic Programming is a powerful technique used in Computer Science and Engineering (CSE) to solve optimization problems by breaking them down into simpler, overlapping </a:t>
            </a:r>
            <a:r>
              <a:rPr lang="en-IN" sz="1800" dirty="0" err="1"/>
              <a:t>subproblems</a:t>
            </a:r>
            <a:r>
              <a:rPr lang="en-IN" sz="1800" dirty="0"/>
              <a:t> and efficiently solving each </a:t>
            </a:r>
            <a:r>
              <a:rPr lang="en-IN" sz="1800" dirty="0" err="1"/>
              <a:t>subproblem</a:t>
            </a:r>
            <a:r>
              <a:rPr lang="en-IN" sz="1800" dirty="0"/>
              <a:t> only once, storing the solutions for future reference. This approach helps avoid redundant computations, leading to significant improvements in time and space </a:t>
            </a:r>
            <a:r>
              <a:rPr lang="en-IN" sz="1800" dirty="0" smtClean="0"/>
              <a:t>complexity.</a:t>
            </a:r>
          </a:p>
          <a:p>
            <a:pPr algn="just"/>
            <a:endParaRPr lang="en-IN" sz="1800" dirty="0" smtClean="0"/>
          </a:p>
          <a:p>
            <a:pPr marL="0" indent="0" algn="just">
              <a:buNone/>
            </a:pPr>
            <a:r>
              <a:rPr lang="en-IN" sz="1800" dirty="0" smtClean="0"/>
              <a:t>Basic Concepts:</a:t>
            </a:r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r>
              <a:rPr lang="en-IN" sz="1800" dirty="0" smtClean="0"/>
              <a:t> Optimization </a:t>
            </a:r>
            <a:r>
              <a:rPr lang="en-IN" sz="1800" dirty="0"/>
              <a:t>Problems</a:t>
            </a:r>
            <a:r>
              <a:rPr lang="en-IN" sz="1800" dirty="0" smtClean="0"/>
              <a:t>:</a:t>
            </a:r>
            <a:endParaRPr lang="en-IN" sz="1800" dirty="0"/>
          </a:p>
          <a:p>
            <a:pPr marL="0" indent="0" algn="just">
              <a:buNone/>
            </a:pPr>
            <a:r>
              <a:rPr lang="en-IN" sz="1800" dirty="0" smtClean="0"/>
              <a:t>Dynamic </a:t>
            </a:r>
            <a:r>
              <a:rPr lang="en-IN" sz="1800" dirty="0"/>
              <a:t>Programming is commonly applied to optimization problems, where the goal is to find the best solution among a set of feasible solutions</a:t>
            </a:r>
            <a:r>
              <a:rPr lang="en-IN" sz="1800" dirty="0" smtClean="0"/>
              <a:t>.</a:t>
            </a:r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r>
              <a:rPr lang="en-IN" sz="1800" dirty="0" smtClean="0"/>
              <a:t>Overlapping </a:t>
            </a:r>
            <a:r>
              <a:rPr lang="en-IN" sz="1800" dirty="0" err="1"/>
              <a:t>Subproblems</a:t>
            </a:r>
            <a:r>
              <a:rPr lang="en-IN" sz="1800" dirty="0" smtClean="0"/>
              <a:t>:</a:t>
            </a:r>
            <a:endParaRPr lang="en-IN" sz="1800" dirty="0"/>
          </a:p>
          <a:p>
            <a:pPr marL="0" indent="0" algn="just">
              <a:buNone/>
            </a:pPr>
            <a:r>
              <a:rPr lang="en-IN" sz="1800" dirty="0" smtClean="0"/>
              <a:t>Dynamic </a:t>
            </a:r>
            <a:r>
              <a:rPr lang="en-IN" sz="1800" dirty="0"/>
              <a:t>Programming breaks down a complex problem into smaller </a:t>
            </a:r>
            <a:r>
              <a:rPr lang="en-IN" sz="1800" dirty="0" err="1"/>
              <a:t>subproblems</a:t>
            </a:r>
            <a:r>
              <a:rPr lang="en-IN" sz="1800" dirty="0"/>
              <a:t>.</a:t>
            </a:r>
          </a:p>
          <a:p>
            <a:pPr marL="0" indent="0" algn="just">
              <a:buNone/>
            </a:pPr>
            <a:r>
              <a:rPr lang="en-IN" sz="1800" dirty="0" smtClean="0"/>
              <a:t>The </a:t>
            </a:r>
            <a:r>
              <a:rPr lang="en-IN" sz="1800" dirty="0"/>
              <a:t>solutions to these </a:t>
            </a:r>
            <a:r>
              <a:rPr lang="en-IN" sz="1800" dirty="0" err="1"/>
              <a:t>subproblems</a:t>
            </a:r>
            <a:r>
              <a:rPr lang="en-IN" sz="1800" dirty="0"/>
              <a:t> overlap, meaning the same </a:t>
            </a:r>
            <a:r>
              <a:rPr lang="en-IN" sz="1800" dirty="0" err="1"/>
              <a:t>subproblem</a:t>
            </a:r>
            <a:r>
              <a:rPr lang="en-IN" sz="1800" dirty="0"/>
              <a:t> may be solved multiple times. Dynamic Programming optimally stores and reuses these solutions.</a:t>
            </a:r>
          </a:p>
          <a:p>
            <a:pPr marL="0" indent="0" algn="just">
              <a:buNone/>
            </a:pPr>
            <a:r>
              <a:rPr lang="en-IN" sz="1800" dirty="0"/>
              <a:t> </a:t>
            </a:r>
          </a:p>
          <a:p>
            <a:pPr algn="just"/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959"/>
            </a:pPr>
            <a:r>
              <a:rPr lang="en-US" dirty="0"/>
              <a:t>Rod cutting</a:t>
            </a:r>
            <a:endParaRPr sz="3959" dirty="0"/>
          </a:p>
        </p:txBody>
      </p:sp>
      <p:sp>
        <p:nvSpPr>
          <p:cNvPr id="86" name="Google Shape;86;p7"/>
          <p:cNvSpPr txBox="1">
            <a:spLocks noGrp="1"/>
          </p:cNvSpPr>
          <p:nvPr>
            <p:ph idx="1"/>
          </p:nvPr>
        </p:nvSpPr>
        <p:spPr>
          <a:xfrm>
            <a:off x="332509" y="1316182"/>
            <a:ext cx="8354291" cy="480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000" dirty="0"/>
              <a:t>Suppose you have a rod of length n, and you want to cut up the rod and sell the pieces in a way that maximizes the total amount of money you get. A piece of length </a:t>
            </a:r>
            <a:r>
              <a:rPr lang="en-US" sz="2000" dirty="0" err="1"/>
              <a:t>i</a:t>
            </a:r>
            <a:r>
              <a:rPr lang="en-US" sz="2000" dirty="0"/>
              <a:t> is worth pi dollars.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8 possible ways of cutting the rod of length 4 are.</a:t>
            </a:r>
          </a:p>
          <a:p>
            <a:endParaRPr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8" y="2523837"/>
            <a:ext cx="7079672" cy="7319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64" y="4021138"/>
            <a:ext cx="7467600" cy="2105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Rod cutting</a:t>
            </a:r>
            <a:endParaRPr dirty="0"/>
          </a:p>
        </p:txBody>
      </p:sp>
      <p:sp>
        <p:nvSpPr>
          <p:cNvPr id="97" name="Google Shape;97;p8"/>
          <p:cNvSpPr txBox="1">
            <a:spLocks noGrp="1"/>
          </p:cNvSpPr>
          <p:nvPr>
            <p:ph idx="1"/>
          </p:nvPr>
        </p:nvSpPr>
        <p:spPr>
          <a:xfrm>
            <a:off x="457200" y="1246910"/>
            <a:ext cx="8382000" cy="4879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/>
            <a:r>
              <a:rPr lang="en-US" sz="2000" dirty="0"/>
              <a:t>According to the problem, we are provided with a long rod of length n units.</a:t>
            </a:r>
          </a:p>
          <a:p>
            <a:pPr algn="just"/>
            <a:r>
              <a:rPr lang="en-US" sz="2000" dirty="0"/>
              <a:t>We can cut the rod in different sizes and each size has a different cost associated with it i.e., a rod of </a:t>
            </a:r>
            <a:r>
              <a:rPr lang="en-US" sz="2000" dirty="0" err="1"/>
              <a:t>i</a:t>
            </a:r>
            <a:r>
              <a:rPr lang="en-US" sz="2000" dirty="0"/>
              <a:t> units length will have a cost of ci$.</a:t>
            </a:r>
          </a:p>
          <a:p>
            <a:pPr algn="just"/>
            <a:r>
              <a:rPr lang="en-US" sz="2000" dirty="0"/>
              <a:t>Let's look at the table given below showing the cost v/s length of the rod.</a:t>
            </a:r>
            <a:endParaRPr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6" y="3244560"/>
            <a:ext cx="6575714" cy="28816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457200" y="4408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Rod Cutting </a:t>
            </a:r>
            <a:endParaRPr dirty="0"/>
          </a:p>
        </p:txBody>
      </p:sp>
      <p:sp>
        <p:nvSpPr>
          <p:cNvPr id="11" name="Text Placeholder 10"/>
          <p:cNvSpPr>
            <a:spLocks noGrp="1"/>
          </p:cNvSpPr>
          <p:nvPr>
            <p:ph idx="1"/>
          </p:nvPr>
        </p:nvSpPr>
        <p:spPr>
          <a:xfrm>
            <a:off x="457200" y="1385456"/>
            <a:ext cx="8229600" cy="4740708"/>
          </a:xfrm>
        </p:spPr>
        <p:txBody>
          <a:bodyPr/>
          <a:lstStyle/>
          <a:p>
            <a:r>
              <a:rPr lang="en-US" dirty="0"/>
              <a:t>Let's take a case when our rod is 4 units long, then we have the following different ways of cutting it.</a:t>
            </a:r>
          </a:p>
          <a:p>
            <a:r>
              <a:rPr lang="en-US" sz="2000" dirty="0">
                <a:solidFill>
                  <a:schemeClr val="tx1"/>
                </a:solidFill>
              </a:rPr>
              <a:t>So, we have to choose between two option for a total of n-1 times and thus the total possible number </a:t>
            </a:r>
            <a:r>
              <a:rPr lang="en-US" sz="1600" dirty="0">
                <a:solidFill>
                  <a:schemeClr val="tx1"/>
                </a:solidFill>
              </a:rPr>
              <a:t>of solutions are 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55810"/>
            <a:ext cx="4848225" cy="28282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186" y="3350202"/>
            <a:ext cx="1562100" cy="504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5636" y="938527"/>
            <a:ext cx="835429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For example, by selling the smaller pieces at the optimal price, we are generating maximum profit from the bigger piece. This property is called </a:t>
            </a:r>
            <a:r>
              <a:rPr lang="en-US" sz="2000" b="1" dirty="0">
                <a:solidFill>
                  <a:schemeClr val="accent1"/>
                </a:solidFill>
              </a:rPr>
              <a:t>optimal substructure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We can say that when making a cut at </a:t>
            </a:r>
            <a:r>
              <a:rPr lang="en-US" sz="2000" dirty="0" err="1">
                <a:solidFill>
                  <a:schemeClr val="accent1"/>
                </a:solidFill>
              </a:rPr>
              <a:t>i</a:t>
            </a:r>
            <a:r>
              <a:rPr lang="en-US" sz="2000" dirty="0">
                <a:solidFill>
                  <a:schemeClr val="accent1"/>
                </a:solidFill>
              </a:rPr>
              <a:t> unit length, the maximum revenue can be generated by selling the first unit at </a:t>
            </a:r>
            <a:r>
              <a:rPr lang="en-US" sz="2000" dirty="0" err="1">
                <a:solidFill>
                  <a:schemeClr val="accent1"/>
                </a:solidFill>
              </a:rPr>
              <a:t>ri</a:t>
            </a:r>
            <a:r>
              <a:rPr lang="en-US" sz="2000" dirty="0">
                <a:solidFill>
                  <a:schemeClr val="accent1"/>
                </a:solidFill>
              </a:rPr>
              <a:t>$ and the second unit at </a:t>
            </a:r>
            <a:r>
              <a:rPr lang="en-US" sz="2000" dirty="0" err="1">
                <a:solidFill>
                  <a:schemeClr val="accent1"/>
                </a:solidFill>
              </a:rPr>
              <a:t>rn−i</a:t>
            </a:r>
            <a:r>
              <a:rPr lang="en-US" sz="2000" dirty="0">
                <a:solidFill>
                  <a:schemeClr val="accent1"/>
                </a:solidFill>
              </a:rPr>
              <a:t>$.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The maximum revenue for a rod of length n (</a:t>
            </a:r>
            <a:r>
              <a:rPr lang="en-US" sz="2000" dirty="0" err="1">
                <a:solidFill>
                  <a:schemeClr val="accent1"/>
                </a:solidFill>
              </a:rPr>
              <a:t>rn</a:t>
            </a:r>
            <a:r>
              <a:rPr lang="en-US" sz="2000" dirty="0">
                <a:solidFill>
                  <a:schemeClr val="accent1"/>
                </a:solidFill>
              </a:rPr>
              <a:t>) will be the maximum of all these revenues.</a:t>
            </a:r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593" y="3520782"/>
            <a:ext cx="6048375" cy="21872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18044" y="464495"/>
            <a:ext cx="2749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Rod Cutting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2663"/>
            <a:ext cx="7886700" cy="59243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600" dirty="0" err="1" smtClean="0"/>
              <a:t>Memoization</a:t>
            </a:r>
            <a:r>
              <a:rPr lang="en-IN" sz="1600" dirty="0" smtClean="0"/>
              <a:t>:</a:t>
            </a:r>
          </a:p>
          <a:p>
            <a:pPr marL="0" indent="0" algn="just">
              <a:buNone/>
            </a:pPr>
            <a:r>
              <a:rPr lang="en-IN" sz="1600" dirty="0" err="1" smtClean="0"/>
              <a:t>Memoization</a:t>
            </a:r>
            <a:r>
              <a:rPr lang="en-IN" sz="1600" dirty="0" smtClean="0"/>
              <a:t> </a:t>
            </a:r>
            <a:r>
              <a:rPr lang="en-IN" sz="1600" dirty="0"/>
              <a:t>is a key technique in Dynamic Programming. It involves storing the results of expensive function calls and returning the cached result when the same inputs occur </a:t>
            </a:r>
            <a:r>
              <a:rPr lang="en-IN" sz="1600" dirty="0" smtClean="0"/>
              <a:t>again.</a:t>
            </a:r>
          </a:p>
          <a:p>
            <a:pPr marL="0" indent="0" algn="just">
              <a:buNone/>
            </a:pPr>
            <a:endParaRPr lang="en-IN" sz="1600" dirty="0"/>
          </a:p>
          <a:p>
            <a:pPr marL="0" indent="0" algn="just">
              <a:buNone/>
            </a:pPr>
            <a:r>
              <a:rPr lang="en-IN" sz="1600" dirty="0" smtClean="0"/>
              <a:t>Tabulation:</a:t>
            </a:r>
          </a:p>
          <a:p>
            <a:pPr marL="0" indent="0" algn="just">
              <a:buNone/>
            </a:pPr>
            <a:r>
              <a:rPr lang="en-IN" sz="1600" dirty="0" smtClean="0"/>
              <a:t>Instead </a:t>
            </a:r>
            <a:r>
              <a:rPr lang="en-IN" sz="1600" dirty="0"/>
              <a:t>of using </a:t>
            </a:r>
            <a:r>
              <a:rPr lang="en-IN" sz="1600" dirty="0" err="1"/>
              <a:t>memoization</a:t>
            </a:r>
            <a:r>
              <a:rPr lang="en-IN" sz="1600" dirty="0"/>
              <a:t>, some Dynamic Programming algorithms use tabulation to build a table of solutions bottom-up, starting from the simplest </a:t>
            </a:r>
            <a:r>
              <a:rPr lang="en-IN" sz="1600" dirty="0" err="1"/>
              <a:t>subproblems</a:t>
            </a:r>
            <a:r>
              <a:rPr lang="en-IN" sz="1600" dirty="0"/>
              <a:t> and gradually solving more complex ones.</a:t>
            </a:r>
          </a:p>
          <a:p>
            <a:pPr marL="0" indent="0" algn="just">
              <a:buNone/>
            </a:pPr>
            <a:endParaRPr lang="en-IN" sz="1600" dirty="0" smtClean="0"/>
          </a:p>
          <a:p>
            <a:pPr marL="0" indent="0" algn="just">
              <a:buNone/>
            </a:pPr>
            <a:r>
              <a:rPr lang="en-IN" sz="1600" b="1" dirty="0" smtClean="0"/>
              <a:t>Steps </a:t>
            </a:r>
            <a:r>
              <a:rPr lang="en-IN" sz="1600" b="1" dirty="0"/>
              <a:t>to Solve a Dynamic Programming Problem:</a:t>
            </a:r>
          </a:p>
          <a:p>
            <a:pPr marL="0" indent="0" algn="just">
              <a:buNone/>
            </a:pPr>
            <a:r>
              <a:rPr lang="en-IN" sz="1600" dirty="0" smtClean="0"/>
              <a:t>1</a:t>
            </a:r>
            <a:r>
              <a:rPr lang="en-IN" sz="1600" dirty="0"/>
              <a:t>. </a:t>
            </a:r>
            <a:r>
              <a:rPr lang="en-IN" sz="1600" dirty="0" smtClean="0"/>
              <a:t>Define </a:t>
            </a:r>
            <a:r>
              <a:rPr lang="en-IN" sz="1600" dirty="0"/>
              <a:t>the Structure of Optimal </a:t>
            </a:r>
            <a:r>
              <a:rPr lang="en-IN" sz="1600" dirty="0" smtClean="0"/>
              <a:t>Solutions: Identify </a:t>
            </a:r>
            <a:r>
              <a:rPr lang="en-IN" sz="1600" dirty="0"/>
              <a:t>the decision variables and parameters that define the optimal solution.</a:t>
            </a:r>
          </a:p>
          <a:p>
            <a:pPr marL="0" indent="0" algn="just">
              <a:buNone/>
            </a:pPr>
            <a:endParaRPr lang="en-IN" sz="1600" dirty="0" smtClean="0"/>
          </a:p>
          <a:p>
            <a:pPr marL="0" indent="0" algn="just">
              <a:buNone/>
            </a:pPr>
            <a:r>
              <a:rPr lang="en-IN" sz="1600" dirty="0" smtClean="0"/>
              <a:t>2</a:t>
            </a:r>
            <a:r>
              <a:rPr lang="en-IN" sz="1600" dirty="0"/>
              <a:t>. </a:t>
            </a:r>
            <a:r>
              <a:rPr lang="en-IN" sz="1600" dirty="0" smtClean="0"/>
              <a:t>Characterize </a:t>
            </a:r>
            <a:r>
              <a:rPr lang="en-IN" sz="1600" dirty="0"/>
              <a:t>the Value of an Optimal </a:t>
            </a:r>
            <a:r>
              <a:rPr lang="en-IN" sz="1600" dirty="0" smtClean="0"/>
              <a:t>Solution: Define </a:t>
            </a:r>
            <a:r>
              <a:rPr lang="en-IN" sz="1600" dirty="0"/>
              <a:t>the value of an optimal solution recursively in terms of the values of smaller </a:t>
            </a:r>
            <a:r>
              <a:rPr lang="en-IN" sz="1600" dirty="0" err="1"/>
              <a:t>subproblems</a:t>
            </a:r>
            <a:r>
              <a:rPr lang="en-IN" sz="1600" dirty="0"/>
              <a:t>.</a:t>
            </a:r>
          </a:p>
          <a:p>
            <a:pPr marL="0" indent="0" algn="just">
              <a:buNone/>
            </a:pPr>
            <a:endParaRPr lang="en-IN" sz="1600" dirty="0" smtClean="0"/>
          </a:p>
          <a:p>
            <a:pPr marL="0" indent="0" algn="just">
              <a:buNone/>
            </a:pPr>
            <a:r>
              <a:rPr lang="en-IN" sz="1600" dirty="0" smtClean="0"/>
              <a:t>3. Define </a:t>
            </a:r>
            <a:r>
              <a:rPr lang="en-IN" sz="1600" dirty="0"/>
              <a:t>the Recurrence </a:t>
            </a:r>
            <a:r>
              <a:rPr lang="en-IN" sz="1600" dirty="0" smtClean="0"/>
              <a:t>Relation: Formulate </a:t>
            </a:r>
            <a:r>
              <a:rPr lang="en-IN" sz="1600" dirty="0"/>
              <a:t>a recurrence relation expressing the value of an optimal solution in terms of the values of smaller </a:t>
            </a:r>
            <a:r>
              <a:rPr lang="en-IN" sz="1600" dirty="0" err="1"/>
              <a:t>subproblems</a:t>
            </a:r>
            <a:r>
              <a:rPr lang="en-IN" sz="1600" dirty="0"/>
              <a:t>.</a:t>
            </a:r>
          </a:p>
          <a:p>
            <a:pPr marL="0" indent="0" algn="just">
              <a:buNone/>
            </a:pPr>
            <a:endParaRPr lang="en-IN" sz="1600" dirty="0" smtClean="0"/>
          </a:p>
          <a:p>
            <a:pPr marL="0" indent="0" algn="just">
              <a:buNone/>
            </a:pPr>
            <a:r>
              <a:rPr lang="en-IN" sz="1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5408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226" y="792353"/>
            <a:ext cx="78867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600" dirty="0" smtClean="0"/>
              <a:t>4. Base Cases: Identify the base cases or smallest </a:t>
            </a:r>
            <a:r>
              <a:rPr lang="en-IN" sz="1600" dirty="0" err="1" smtClean="0"/>
              <a:t>subproblems</a:t>
            </a:r>
            <a:r>
              <a:rPr lang="en-IN" sz="1600" dirty="0" smtClean="0"/>
              <a:t> that can be solved directly without further decomposition.</a:t>
            </a:r>
          </a:p>
          <a:p>
            <a:pPr marL="0" indent="0" algn="just">
              <a:buNone/>
            </a:pPr>
            <a:endParaRPr lang="en-IN" sz="1600" dirty="0" smtClean="0"/>
          </a:p>
          <a:p>
            <a:pPr marL="0" indent="0" algn="just">
              <a:buNone/>
            </a:pPr>
            <a:r>
              <a:rPr lang="en-IN" sz="1600" dirty="0" smtClean="0"/>
              <a:t>5. </a:t>
            </a:r>
            <a:r>
              <a:rPr lang="en-IN" sz="1600" dirty="0" err="1" smtClean="0"/>
              <a:t>Memoization</a:t>
            </a:r>
            <a:r>
              <a:rPr lang="en-IN" sz="1600" dirty="0" smtClean="0"/>
              <a:t> or Tabulation: Implement the solution using </a:t>
            </a:r>
            <a:r>
              <a:rPr lang="en-IN" sz="1600" dirty="0" err="1" smtClean="0"/>
              <a:t>memoization</a:t>
            </a:r>
            <a:r>
              <a:rPr lang="en-IN" sz="1600" dirty="0" smtClean="0"/>
              <a:t> or tabulation to avoid redundant computations.</a:t>
            </a:r>
          </a:p>
          <a:p>
            <a:pPr algn="just"/>
            <a:endParaRPr lang="en-IN" sz="1600" dirty="0" smtClean="0"/>
          </a:p>
          <a:p>
            <a:pPr marL="0" indent="0" algn="just">
              <a:buNone/>
            </a:pPr>
            <a:r>
              <a:rPr lang="en-IN" sz="1600" dirty="0" smtClean="0"/>
              <a:t>6. Construct the Optimal Solution: Once the table is filled, construct the optimal solution from the computed values.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r>
              <a:rPr lang="en-IN" sz="1600" b="1" dirty="0" smtClean="0"/>
              <a:t>Examples </a:t>
            </a:r>
            <a:r>
              <a:rPr lang="en-IN" sz="1600" b="1" dirty="0"/>
              <a:t>of Dynamic Programming Problems:</a:t>
            </a:r>
          </a:p>
          <a:p>
            <a:pPr marL="0" indent="0">
              <a:buNone/>
            </a:pPr>
            <a:r>
              <a:rPr lang="en-IN" sz="1600" dirty="0"/>
              <a:t> </a:t>
            </a:r>
          </a:p>
          <a:p>
            <a:r>
              <a:rPr lang="en-IN" sz="1600" dirty="0"/>
              <a:t>1. Fibonacci Sequence</a:t>
            </a:r>
          </a:p>
          <a:p>
            <a:r>
              <a:rPr lang="en-IN" sz="1600" dirty="0"/>
              <a:t>2. Longest Common Subsequence</a:t>
            </a:r>
          </a:p>
          <a:p>
            <a:r>
              <a:rPr lang="en-IN" sz="1600" dirty="0"/>
              <a:t>3. Knapsack Problem</a:t>
            </a:r>
          </a:p>
          <a:p>
            <a:r>
              <a:rPr lang="en-IN" sz="1600" dirty="0"/>
              <a:t>4. Shortest Paths</a:t>
            </a:r>
          </a:p>
          <a:p>
            <a:r>
              <a:rPr lang="en-IN" sz="1600" dirty="0"/>
              <a:t>5. Matrix Chain Multiplication</a:t>
            </a:r>
          </a:p>
          <a:p>
            <a:r>
              <a:rPr lang="en-IN" sz="1600" dirty="0"/>
              <a:t>6. Rod Cutting Problem</a:t>
            </a:r>
          </a:p>
          <a:p>
            <a:pPr marL="0" indent="0" algn="just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5505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277091" y="274638"/>
            <a:ext cx="840970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 u="sng" dirty="0"/>
              <a:t>Knapsack Problem-</a:t>
            </a:r>
            <a:endParaRPr lang="en-US" b="1" dirty="0"/>
          </a:p>
        </p:txBody>
      </p:sp>
      <p:sp>
        <p:nvSpPr>
          <p:cNvPr id="130" name="Google Shape;130;p13"/>
          <p:cNvSpPr txBox="1">
            <a:spLocks noGrp="1"/>
          </p:cNvSpPr>
          <p:nvPr>
            <p:ph idx="1"/>
          </p:nvPr>
        </p:nvSpPr>
        <p:spPr>
          <a:xfrm>
            <a:off x="277091" y="1417638"/>
            <a:ext cx="8409709" cy="4997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You are given the following-</a:t>
            </a:r>
          </a:p>
          <a:p>
            <a:r>
              <a:rPr lang="en-US" dirty="0"/>
              <a:t>A knapsack (kind of shoulder bag) with limited weight capacity.</a:t>
            </a:r>
          </a:p>
          <a:p>
            <a:r>
              <a:rPr lang="en-US" dirty="0"/>
              <a:t>Few items each having some weight and value.</a:t>
            </a:r>
          </a:p>
          <a:p>
            <a:r>
              <a:rPr lang="en-US" b="1" dirty="0"/>
              <a:t>The problem states-</a:t>
            </a:r>
            <a:endParaRPr lang="en-US" dirty="0"/>
          </a:p>
          <a:p>
            <a:r>
              <a:rPr lang="en-US" dirty="0"/>
              <a:t>Which items should be placed into the knapsack such that-</a:t>
            </a:r>
          </a:p>
          <a:p>
            <a:r>
              <a:rPr lang="en-US" dirty="0"/>
              <a:t>The value or profit obtained by putting the items into the knapsack is maximum.</a:t>
            </a:r>
          </a:p>
          <a:p>
            <a:r>
              <a:rPr lang="en-US" dirty="0"/>
              <a:t>And the weight limit of the knapsack does not exceed.</a:t>
            </a:r>
          </a:p>
          <a:p>
            <a:pPr marL="457200" lvl="1" indent="0" algn="just">
              <a:lnSpc>
                <a:spcPct val="9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881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277091" y="274638"/>
            <a:ext cx="840970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 u="sng" dirty="0"/>
              <a:t>Knapsack Problem-</a:t>
            </a:r>
            <a:endParaRPr lang="en-US" b="1" dirty="0"/>
          </a:p>
        </p:txBody>
      </p:sp>
      <p:sp>
        <p:nvSpPr>
          <p:cNvPr id="130" name="Google Shape;130;p13"/>
          <p:cNvSpPr txBox="1">
            <a:spLocks noGrp="1"/>
          </p:cNvSpPr>
          <p:nvPr>
            <p:ph idx="1"/>
          </p:nvPr>
        </p:nvSpPr>
        <p:spPr>
          <a:xfrm>
            <a:off x="277091" y="1417638"/>
            <a:ext cx="8409709" cy="4997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b="1" u="sng" dirty="0"/>
              <a:t>Knapsack Problem Variants-</a:t>
            </a:r>
            <a:endParaRPr lang="en-US" b="1" dirty="0"/>
          </a:p>
          <a:p>
            <a:pPr marL="457200" lvl="1" indent="0" algn="just">
              <a:lnSpc>
                <a:spcPct val="90000"/>
              </a:lnSpc>
              <a:spcBef>
                <a:spcPts val="0"/>
              </a:spcBef>
              <a:buNone/>
            </a:pPr>
            <a:endParaRPr lang="en-US" sz="2400" dirty="0"/>
          </a:p>
          <a:p>
            <a:r>
              <a:rPr lang="en-US" dirty="0"/>
              <a:t>Knapsack problem has the following two variants-</a:t>
            </a:r>
          </a:p>
          <a:p>
            <a:r>
              <a:rPr lang="en-US" dirty="0"/>
              <a:t>Fractional Knapsack Problem</a:t>
            </a:r>
          </a:p>
          <a:p>
            <a:r>
              <a:rPr lang="en-US" dirty="0"/>
              <a:t>0/1 Knapsack Problem</a:t>
            </a:r>
          </a:p>
          <a:p>
            <a:pPr marL="457200" lvl="1" indent="0" algn="just">
              <a:lnSpc>
                <a:spcPct val="9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578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277091" y="274638"/>
            <a:ext cx="840970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 u="sng" dirty="0"/>
              <a:t>Knapsack Problem-</a:t>
            </a:r>
            <a:endParaRPr lang="en-US" b="1" dirty="0"/>
          </a:p>
        </p:txBody>
      </p:sp>
      <p:sp>
        <p:nvSpPr>
          <p:cNvPr id="130" name="Google Shape;130;p13"/>
          <p:cNvSpPr txBox="1">
            <a:spLocks noGrp="1"/>
          </p:cNvSpPr>
          <p:nvPr>
            <p:ph idx="1"/>
          </p:nvPr>
        </p:nvSpPr>
        <p:spPr>
          <a:xfrm>
            <a:off x="277091" y="1191492"/>
            <a:ext cx="8409709" cy="522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b="1" u="sng" dirty="0"/>
              <a:t>Fractional </a:t>
            </a:r>
            <a:r>
              <a:rPr lang="en-US" b="1" u="sng"/>
              <a:t>Knapsack </a:t>
            </a:r>
            <a:r>
              <a:rPr lang="en-US" b="1" u="sng" smtClean="0"/>
              <a:t>Problem Using Greedy Method-</a:t>
            </a:r>
          </a:p>
          <a:p>
            <a:pPr marL="0" indent="0">
              <a:buNone/>
            </a:pPr>
            <a:endParaRPr lang="en-US" b="1" smtClean="0"/>
          </a:p>
          <a:p>
            <a:pPr lvl="1" indent="-457200" algn="just">
              <a:lnSpc>
                <a:spcPct val="90000"/>
              </a:lnSpc>
              <a:spcBef>
                <a:spcPts val="0"/>
              </a:spcBef>
            </a:pPr>
            <a:r>
              <a:rPr lang="en-US" smtClean="0"/>
              <a:t>For </a:t>
            </a:r>
            <a:r>
              <a:rPr lang="en-US" dirty="0"/>
              <a:t>each item, compute its value / weight ratio.</a:t>
            </a:r>
          </a:p>
          <a:p>
            <a:pPr marL="800100" lvl="1" indent="-342900" algn="just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Arrange all the items in decreasing order of their value / weight ratio.</a:t>
            </a:r>
          </a:p>
          <a:p>
            <a:r>
              <a:rPr lang="en-US" dirty="0"/>
              <a:t>Start putting the items into the knapsack beginning from the item with the highest ratio.</a:t>
            </a:r>
          </a:p>
          <a:p>
            <a:r>
              <a:rPr lang="en-US" dirty="0"/>
              <a:t>Put as many items as you can into the knapsack</a:t>
            </a:r>
          </a:p>
          <a:p>
            <a:pPr marL="457200" lvl="1" indent="0" algn="just">
              <a:lnSpc>
                <a:spcPct val="9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457200" lvl="1" indent="0" algn="just">
              <a:lnSpc>
                <a:spcPct val="9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83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277091" y="274638"/>
            <a:ext cx="840970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 u="sng" dirty="0"/>
              <a:t>Knapsack Problem-</a:t>
            </a:r>
            <a:endParaRPr lang="en-US" b="1" dirty="0"/>
          </a:p>
        </p:txBody>
      </p:sp>
      <p:sp>
        <p:nvSpPr>
          <p:cNvPr id="130" name="Google Shape;130;p13"/>
          <p:cNvSpPr txBox="1">
            <a:spLocks noGrp="1"/>
          </p:cNvSpPr>
          <p:nvPr>
            <p:ph idx="1"/>
          </p:nvPr>
        </p:nvSpPr>
        <p:spPr>
          <a:xfrm>
            <a:off x="277091" y="1191492"/>
            <a:ext cx="8409709" cy="522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b="1" u="sng" dirty="0"/>
              <a:t>Problem-</a:t>
            </a:r>
            <a:endParaRPr lang="en-US" b="1" dirty="0"/>
          </a:p>
          <a:p>
            <a:pPr marL="457200" lvl="1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/>
              <a:t>For the given set of items and knapsack capacity = </a:t>
            </a:r>
            <a:r>
              <a:rPr lang="en-US" dirty="0"/>
              <a:t>6</a:t>
            </a:r>
            <a:r>
              <a:rPr lang="en-US" dirty="0" smtClean="0"/>
              <a:t>0 </a:t>
            </a:r>
            <a:r>
              <a:rPr lang="en-US" dirty="0"/>
              <a:t>kg, find the optimal solution for the fractional knapsack problem making use of greedy approach</a:t>
            </a:r>
          </a:p>
          <a:p>
            <a:r>
              <a:rPr lang="en-US" b="1" dirty="0"/>
              <a:t>Step-01: </a:t>
            </a:r>
            <a:endParaRPr lang="en-US" dirty="0"/>
          </a:p>
          <a:p>
            <a:r>
              <a:rPr lang="en-US" sz="1800" dirty="0"/>
              <a:t>Compute the value / weight ratio for each item-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5" y="3056225"/>
            <a:ext cx="2886075" cy="2352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813" y="3875375"/>
            <a:ext cx="3467100" cy="281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6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277091" y="274638"/>
            <a:ext cx="840970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 u="sng" dirty="0"/>
              <a:t>Knapsack Problem-</a:t>
            </a:r>
            <a:endParaRPr lang="en-US" b="1" dirty="0"/>
          </a:p>
        </p:txBody>
      </p:sp>
      <p:sp>
        <p:nvSpPr>
          <p:cNvPr id="130" name="Google Shape;130;p13"/>
          <p:cNvSpPr txBox="1">
            <a:spLocks noGrp="1"/>
          </p:cNvSpPr>
          <p:nvPr>
            <p:ph idx="1"/>
          </p:nvPr>
        </p:nvSpPr>
        <p:spPr>
          <a:xfrm>
            <a:off x="277091" y="1191492"/>
            <a:ext cx="8409709" cy="522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b="1" dirty="0"/>
              <a:t>Step-02: </a:t>
            </a:r>
            <a:endParaRPr lang="en-US" dirty="0"/>
          </a:p>
          <a:p>
            <a:r>
              <a:rPr lang="en-US" sz="2000" dirty="0"/>
              <a:t>Sort all the items in decreasing order of their value / weight ratio-</a:t>
            </a:r>
          </a:p>
          <a:p>
            <a:endParaRPr lang="en-US" sz="2000" dirty="0"/>
          </a:p>
          <a:p>
            <a:pPr marL="25400" indent="0">
              <a:buNone/>
            </a:pPr>
            <a:endParaRPr lang="en-US" dirty="0"/>
          </a:p>
          <a:p>
            <a:r>
              <a:rPr lang="en-US" b="1" dirty="0"/>
              <a:t>Step-03: </a:t>
            </a:r>
            <a:endParaRPr lang="en-US" dirty="0"/>
          </a:p>
          <a:p>
            <a:r>
              <a:rPr lang="en-US" sz="2400" dirty="0"/>
              <a:t>Start filling the knapsack by putting the items into it one by one.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514" y="2334492"/>
            <a:ext cx="2943225" cy="80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514" y="4197926"/>
            <a:ext cx="4048125" cy="266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8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277091" y="274638"/>
            <a:ext cx="840970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 u="sng" dirty="0"/>
              <a:t>Knapsack Problem-</a:t>
            </a:r>
            <a:endParaRPr lang="en-US" b="1" dirty="0"/>
          </a:p>
        </p:txBody>
      </p:sp>
      <p:sp>
        <p:nvSpPr>
          <p:cNvPr id="130" name="Google Shape;130;p13"/>
          <p:cNvSpPr txBox="1">
            <a:spLocks noGrp="1"/>
          </p:cNvSpPr>
          <p:nvPr>
            <p:ph idx="1"/>
          </p:nvPr>
        </p:nvSpPr>
        <p:spPr>
          <a:xfrm>
            <a:off x="277091" y="1191492"/>
            <a:ext cx="8409709" cy="522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400" indent="0">
              <a:buNone/>
            </a:pPr>
            <a:r>
              <a:rPr lang="en-US" dirty="0"/>
              <a:t>Now,</a:t>
            </a:r>
          </a:p>
          <a:p>
            <a:r>
              <a:rPr lang="en-US" sz="2400" dirty="0"/>
              <a:t>Knapsack weight left to be filled is 20 kg but item-4 has a weight of 22 kg.</a:t>
            </a:r>
          </a:p>
          <a:p>
            <a:r>
              <a:rPr lang="en-US" sz="2400" dirty="0"/>
              <a:t>Since in fractional knapsack problem, even the fraction of any item can be taken.</a:t>
            </a:r>
          </a:p>
          <a:p>
            <a:r>
              <a:rPr lang="en-US" sz="2400" dirty="0"/>
              <a:t>So, knapsack will contain the following items-</a:t>
            </a:r>
            <a:endParaRPr lang="en-US" dirty="0"/>
          </a:p>
          <a:p>
            <a:r>
              <a:rPr lang="nn-NO" b="1" dirty="0"/>
              <a:t>&lt; I1 , I2 , I5 , (20/22) I4 &gt; </a:t>
            </a:r>
          </a:p>
          <a:p>
            <a:pPr marL="25400" indent="0">
              <a:buNone/>
            </a:pPr>
            <a:endParaRPr lang="en-US" dirty="0"/>
          </a:p>
          <a:p>
            <a:r>
              <a:rPr lang="en-US" dirty="0"/>
              <a:t>Total cost of the knapsack</a:t>
            </a:r>
          </a:p>
          <a:p>
            <a:r>
              <a:rPr lang="en-US" dirty="0"/>
              <a:t>= 160 + (20/27) x 77</a:t>
            </a:r>
          </a:p>
          <a:p>
            <a:r>
              <a:rPr lang="en-US" dirty="0"/>
              <a:t>= 160 + 70</a:t>
            </a:r>
          </a:p>
          <a:p>
            <a:r>
              <a:rPr lang="en-US" dirty="0"/>
              <a:t>= 230 units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115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</TotalTime>
  <Words>797</Words>
  <Application>Microsoft Office PowerPoint</Application>
  <PresentationFormat>On-screen Show (4:3)</PresentationFormat>
  <Paragraphs>101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Times New Roman</vt:lpstr>
      <vt:lpstr>Calibri Light</vt:lpstr>
      <vt:lpstr>Arial</vt:lpstr>
      <vt:lpstr>Office Theme</vt:lpstr>
      <vt:lpstr>Introduction</vt:lpstr>
      <vt:lpstr>PowerPoint Presentation</vt:lpstr>
      <vt:lpstr>PowerPoint Presentation</vt:lpstr>
      <vt:lpstr>Knapsack Problem-</vt:lpstr>
      <vt:lpstr>Knapsack Problem-</vt:lpstr>
      <vt:lpstr>Knapsack Problem-</vt:lpstr>
      <vt:lpstr>Knapsack Problem-</vt:lpstr>
      <vt:lpstr>Knapsack Problem-</vt:lpstr>
      <vt:lpstr>Knapsack Problem-</vt:lpstr>
      <vt:lpstr>Rod cutting</vt:lpstr>
      <vt:lpstr>Rod cutting</vt:lpstr>
      <vt:lpstr>Rod Cutting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CSE101-Lec#8 and 9</dc:title>
  <dc:creator>Aman</dc:creator>
  <cp:lastModifiedBy>Microsoft account</cp:lastModifiedBy>
  <cp:revision>49</cp:revision>
  <dcterms:created xsi:type="dcterms:W3CDTF">2014-05-14T10:59:24Z</dcterms:created>
  <dcterms:modified xsi:type="dcterms:W3CDTF">2024-03-13T17:49:21Z</dcterms:modified>
</cp:coreProperties>
</file>