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771" r:id="rId3"/>
    <p:sldId id="772" r:id="rId4"/>
    <p:sldId id="773" r:id="rId5"/>
    <p:sldId id="774" r:id="rId6"/>
    <p:sldId id="775" r:id="rId7"/>
    <p:sldId id="776" r:id="rId8"/>
    <p:sldId id="777" r:id="rId9"/>
    <p:sldId id="778" r:id="rId10"/>
    <p:sldId id="779" r:id="rId11"/>
    <p:sldId id="780" r:id="rId12"/>
    <p:sldId id="786" r:id="rId13"/>
    <p:sldId id="785" r:id="rId14"/>
    <p:sldId id="753" r:id="rId15"/>
    <p:sldId id="754" r:id="rId16"/>
    <p:sldId id="755" r:id="rId17"/>
    <p:sldId id="756" r:id="rId18"/>
    <p:sldId id="757" r:id="rId19"/>
    <p:sldId id="758" r:id="rId20"/>
    <p:sldId id="759" r:id="rId21"/>
    <p:sldId id="760" r:id="rId22"/>
    <p:sldId id="761" r:id="rId23"/>
    <p:sldId id="762" r:id="rId24"/>
    <p:sldId id="763" r:id="rId25"/>
    <p:sldId id="764" r:id="rId26"/>
    <p:sldId id="765" r:id="rId27"/>
    <p:sldId id="767" r:id="rId28"/>
    <p:sldId id="768" r:id="rId29"/>
    <p:sldId id="769" r:id="rId30"/>
    <p:sldId id="770" r:id="rId31"/>
    <p:sldId id="781" r:id="rId32"/>
    <p:sldId id="782" r:id="rId33"/>
    <p:sldId id="783" r:id="rId34"/>
    <p:sldId id="784" r:id="rId35"/>
    <p:sldId id="7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E1E7F-A167-49CA-84CB-F05C783B9894}" type="datetimeFigureOut">
              <a:rPr lang="en-US" smtClean="0"/>
              <a:pPr/>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A52C9-0064-4F75-8AB3-544DA6DC4E12}" type="slidenum">
              <a:rPr lang="en-US" smtClean="0"/>
              <a:pPr/>
              <a:t>‹#›</a:t>
            </a:fld>
            <a:endParaRPr lang="en-US"/>
          </a:p>
        </p:txBody>
      </p:sp>
    </p:spTree>
    <p:extLst>
      <p:ext uri="{BB962C8B-B14F-4D97-AF65-F5344CB8AC3E}">
        <p14:creationId xmlns:p14="http://schemas.microsoft.com/office/powerpoint/2010/main" val="44720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a</a:t>
            </a:r>
          </a:p>
        </p:txBody>
      </p:sp>
    </p:spTree>
    <p:extLst>
      <p:ext uri="{BB962C8B-B14F-4D97-AF65-F5344CB8AC3E}">
        <p14:creationId xmlns:p14="http://schemas.microsoft.com/office/powerpoint/2010/main" val="54094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a</a:t>
            </a:r>
          </a:p>
        </p:txBody>
      </p:sp>
    </p:spTree>
    <p:extLst>
      <p:ext uri="{BB962C8B-B14F-4D97-AF65-F5344CB8AC3E}">
        <p14:creationId xmlns:p14="http://schemas.microsoft.com/office/powerpoint/2010/main" val="400010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B</a:t>
            </a:r>
          </a:p>
        </p:txBody>
      </p:sp>
    </p:spTree>
    <p:extLst>
      <p:ext uri="{BB962C8B-B14F-4D97-AF65-F5344CB8AC3E}">
        <p14:creationId xmlns:p14="http://schemas.microsoft.com/office/powerpoint/2010/main" val="230938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D</a:t>
            </a:r>
          </a:p>
        </p:txBody>
      </p:sp>
    </p:spTree>
    <p:extLst>
      <p:ext uri="{BB962C8B-B14F-4D97-AF65-F5344CB8AC3E}">
        <p14:creationId xmlns:p14="http://schemas.microsoft.com/office/powerpoint/2010/main" val="341643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6B2A-3D76-B284-1654-5B855ECD7B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DEA9F9-0E2A-391D-17CC-E8B409259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DE14F-5255-0794-7951-07F191132742}"/>
              </a:ext>
            </a:extLst>
          </p:cNvPr>
          <p:cNvSpPr>
            <a:spLocks noGrp="1"/>
          </p:cNvSpPr>
          <p:nvPr>
            <p:ph type="dt" sz="half" idx="10"/>
          </p:nvPr>
        </p:nvSpPr>
        <p:spPr/>
        <p:txBody>
          <a:bodyPr/>
          <a:lstStyle/>
          <a:p>
            <a:fld id="{7FC529C5-6618-4006-830E-25D3EC5A0741}" type="datetimeFigureOut">
              <a:rPr lang="en-US" smtClean="0"/>
              <a:pPr/>
              <a:t>2/1/2024</a:t>
            </a:fld>
            <a:endParaRPr lang="en-US"/>
          </a:p>
        </p:txBody>
      </p:sp>
      <p:sp>
        <p:nvSpPr>
          <p:cNvPr id="5" name="Footer Placeholder 4">
            <a:extLst>
              <a:ext uri="{FF2B5EF4-FFF2-40B4-BE49-F238E27FC236}">
                <a16:creationId xmlns:a16="http://schemas.microsoft.com/office/drawing/2014/main" id="{35231E60-B8B7-1659-2D15-A96C45587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B1DC4-BAFA-9A51-D1F3-B7422ECEB427}"/>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4127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0E4E-E4F7-BFEC-A12D-279E6839D2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3F00AB-625C-37EF-E6EE-2BDF1A722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39C84-22C1-CF8C-FC52-EADEDBE55CD3}"/>
              </a:ext>
            </a:extLst>
          </p:cNvPr>
          <p:cNvSpPr>
            <a:spLocks noGrp="1"/>
          </p:cNvSpPr>
          <p:nvPr>
            <p:ph type="dt" sz="half" idx="10"/>
          </p:nvPr>
        </p:nvSpPr>
        <p:spPr/>
        <p:txBody>
          <a:bodyPr/>
          <a:lstStyle/>
          <a:p>
            <a:fld id="{7FC529C5-6618-4006-830E-25D3EC5A0741}" type="datetimeFigureOut">
              <a:rPr lang="en-US" smtClean="0"/>
              <a:pPr/>
              <a:t>2/1/2024</a:t>
            </a:fld>
            <a:endParaRPr lang="en-US"/>
          </a:p>
        </p:txBody>
      </p:sp>
      <p:sp>
        <p:nvSpPr>
          <p:cNvPr id="5" name="Footer Placeholder 4">
            <a:extLst>
              <a:ext uri="{FF2B5EF4-FFF2-40B4-BE49-F238E27FC236}">
                <a16:creationId xmlns:a16="http://schemas.microsoft.com/office/drawing/2014/main" id="{4BF3E504-BD9A-6F76-D9E9-72A9E9CFE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360E8-D1ED-C149-8629-EC4908C69E2B}"/>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144197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3B8C9-77C2-E7DC-67DD-FFCF911A1D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2DB587-4A97-0A2F-C48D-8AA76DD8EC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22C87-6608-1472-9164-06C925AB2D81}"/>
              </a:ext>
            </a:extLst>
          </p:cNvPr>
          <p:cNvSpPr>
            <a:spLocks noGrp="1"/>
          </p:cNvSpPr>
          <p:nvPr>
            <p:ph type="dt" sz="half" idx="10"/>
          </p:nvPr>
        </p:nvSpPr>
        <p:spPr/>
        <p:txBody>
          <a:bodyPr/>
          <a:lstStyle/>
          <a:p>
            <a:fld id="{7FC529C5-6618-4006-830E-25D3EC5A0741}" type="datetimeFigureOut">
              <a:rPr lang="en-US" smtClean="0"/>
              <a:pPr/>
              <a:t>2/1/2024</a:t>
            </a:fld>
            <a:endParaRPr lang="en-US"/>
          </a:p>
        </p:txBody>
      </p:sp>
      <p:sp>
        <p:nvSpPr>
          <p:cNvPr id="5" name="Footer Placeholder 4">
            <a:extLst>
              <a:ext uri="{FF2B5EF4-FFF2-40B4-BE49-F238E27FC236}">
                <a16:creationId xmlns:a16="http://schemas.microsoft.com/office/drawing/2014/main" id="{1925ECD0-DDF9-3EF7-C750-0EC04B7F0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E5BBB-8AA8-4D7F-6308-D39D79045CD2}"/>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408973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F2FCB9D5-FA14-4867-A43A-752069B76ED4}" type="slidenum">
              <a:rPr lang="en-US"/>
              <a:pPr/>
              <a:t>‹#›</a:t>
            </a:fld>
            <a:endParaRPr lang="en-US"/>
          </a:p>
        </p:txBody>
      </p:sp>
    </p:spTree>
    <p:extLst>
      <p:ext uri="{BB962C8B-B14F-4D97-AF65-F5344CB8AC3E}">
        <p14:creationId xmlns:p14="http://schemas.microsoft.com/office/powerpoint/2010/main" val="3861945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FC5ACB66-7139-4DEF-9D34-0BBDF0D06D52}" type="slidenum">
              <a:rPr lang="en-US"/>
              <a:pPr/>
              <a:t>‹#›</a:t>
            </a:fld>
            <a:endParaRPr lang="en-US"/>
          </a:p>
        </p:txBody>
      </p:sp>
    </p:spTree>
    <p:extLst>
      <p:ext uri="{BB962C8B-B14F-4D97-AF65-F5344CB8AC3E}">
        <p14:creationId xmlns:p14="http://schemas.microsoft.com/office/powerpoint/2010/main" val="341748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245225"/>
            <a:ext cx="2844800" cy="476250"/>
          </a:xfrm>
        </p:spPr>
        <p:txBody>
          <a:bodyPr/>
          <a:lstStyle>
            <a:lvl1pPr>
              <a:defRPr/>
            </a:lvl1pPr>
          </a:lstStyle>
          <a:p>
            <a:endParaRPr lang="en-US"/>
          </a:p>
        </p:txBody>
      </p:sp>
      <p:sp>
        <p:nvSpPr>
          <p:cNvPr id="8" name="Footer Placeholder 7"/>
          <p:cNvSpPr>
            <a:spLocks noGrp="1"/>
          </p:cNvSpPr>
          <p:nvPr>
            <p:ph type="ftr" sz="quarter" idx="11"/>
          </p:nvPr>
        </p:nvSpPr>
        <p:spPr>
          <a:xfrm>
            <a:off x="4165600" y="6245225"/>
            <a:ext cx="38608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8737600" y="6245225"/>
            <a:ext cx="2844800" cy="476250"/>
          </a:xfrm>
        </p:spPr>
        <p:txBody>
          <a:bodyPr/>
          <a:lstStyle>
            <a:lvl1pPr>
              <a:defRPr/>
            </a:lvl1pPr>
          </a:lstStyle>
          <a:p>
            <a:fld id="{2B8F20DA-5582-493D-8958-6D5B10AF7E53}" type="slidenum">
              <a:rPr lang="en-US"/>
              <a:pPr/>
              <a:t>‹#›</a:t>
            </a:fld>
            <a:endParaRPr lang="en-US"/>
          </a:p>
        </p:txBody>
      </p:sp>
    </p:spTree>
    <p:extLst>
      <p:ext uri="{BB962C8B-B14F-4D97-AF65-F5344CB8AC3E}">
        <p14:creationId xmlns:p14="http://schemas.microsoft.com/office/powerpoint/2010/main" val="322611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EE9B-BE50-309A-3F80-DEB1EDCD6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A510D8-2AD9-3B82-E113-1681A4D5E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B6234-91BD-39C2-37BB-DEC0E69E9235}"/>
              </a:ext>
            </a:extLst>
          </p:cNvPr>
          <p:cNvSpPr>
            <a:spLocks noGrp="1"/>
          </p:cNvSpPr>
          <p:nvPr>
            <p:ph type="dt" sz="half" idx="10"/>
          </p:nvPr>
        </p:nvSpPr>
        <p:spPr/>
        <p:txBody>
          <a:bodyPr/>
          <a:lstStyle/>
          <a:p>
            <a:fld id="{7FC529C5-6618-4006-830E-25D3EC5A0741}" type="datetimeFigureOut">
              <a:rPr lang="en-US" smtClean="0"/>
              <a:pPr/>
              <a:t>2/1/2024</a:t>
            </a:fld>
            <a:endParaRPr lang="en-US"/>
          </a:p>
        </p:txBody>
      </p:sp>
      <p:sp>
        <p:nvSpPr>
          <p:cNvPr id="5" name="Footer Placeholder 4">
            <a:extLst>
              <a:ext uri="{FF2B5EF4-FFF2-40B4-BE49-F238E27FC236}">
                <a16:creationId xmlns:a16="http://schemas.microsoft.com/office/drawing/2014/main" id="{F0D1A0D4-3331-EC73-2396-8ADAA91D3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2FDAC-D21D-3711-12A6-38D156D661EF}"/>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93033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AF97-533B-7F5D-8764-B634913CC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10C80F-D579-8E69-A751-EC76F8D0E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DBC9EA-326E-1C40-F79A-61D2CFC55958}"/>
              </a:ext>
            </a:extLst>
          </p:cNvPr>
          <p:cNvSpPr>
            <a:spLocks noGrp="1"/>
          </p:cNvSpPr>
          <p:nvPr>
            <p:ph type="dt" sz="half" idx="10"/>
          </p:nvPr>
        </p:nvSpPr>
        <p:spPr/>
        <p:txBody>
          <a:bodyPr/>
          <a:lstStyle/>
          <a:p>
            <a:fld id="{7FC529C5-6618-4006-830E-25D3EC5A0741}" type="datetimeFigureOut">
              <a:rPr lang="en-US" smtClean="0"/>
              <a:pPr/>
              <a:t>2/1/2024</a:t>
            </a:fld>
            <a:endParaRPr lang="en-US"/>
          </a:p>
        </p:txBody>
      </p:sp>
      <p:sp>
        <p:nvSpPr>
          <p:cNvPr id="5" name="Footer Placeholder 4">
            <a:extLst>
              <a:ext uri="{FF2B5EF4-FFF2-40B4-BE49-F238E27FC236}">
                <a16:creationId xmlns:a16="http://schemas.microsoft.com/office/drawing/2014/main" id="{1450345B-DE22-8672-6359-16E651D7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F4374-6FCF-D38A-C8EF-9DCA2C6E4B88}"/>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257306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DDE-8633-44DD-F724-AD5752711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E25B3-9EC2-ABE0-448F-08B633E288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C359C4-9C64-62A2-D240-BFF78120E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F245F1-5B61-9D63-2F68-563F75B72DA5}"/>
              </a:ext>
            </a:extLst>
          </p:cNvPr>
          <p:cNvSpPr>
            <a:spLocks noGrp="1"/>
          </p:cNvSpPr>
          <p:nvPr>
            <p:ph type="dt" sz="half" idx="10"/>
          </p:nvPr>
        </p:nvSpPr>
        <p:spPr/>
        <p:txBody>
          <a:bodyPr/>
          <a:lstStyle/>
          <a:p>
            <a:fld id="{7FC529C5-6618-4006-830E-25D3EC5A0741}" type="datetimeFigureOut">
              <a:rPr lang="en-US" smtClean="0"/>
              <a:pPr/>
              <a:t>2/1/2024</a:t>
            </a:fld>
            <a:endParaRPr lang="en-US"/>
          </a:p>
        </p:txBody>
      </p:sp>
      <p:sp>
        <p:nvSpPr>
          <p:cNvPr id="6" name="Footer Placeholder 5">
            <a:extLst>
              <a:ext uri="{FF2B5EF4-FFF2-40B4-BE49-F238E27FC236}">
                <a16:creationId xmlns:a16="http://schemas.microsoft.com/office/drawing/2014/main" id="{576BC750-A95C-2A3A-C7FE-A311E226E4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5BDDC-922F-D817-11D9-88C2E018AA99}"/>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67726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1969-4F2D-955F-0F51-1AFDF60A4B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C42024-C430-A17F-A4C4-CC6AA4A6F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B09FF-4695-1D8E-807D-511BE1198D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435AEC-ECFC-57E2-C851-82E18563C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6BA106-38A8-7345-3BB3-1A8240C08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21C68A-7F75-9843-A757-5BA3FA19E1CD}"/>
              </a:ext>
            </a:extLst>
          </p:cNvPr>
          <p:cNvSpPr>
            <a:spLocks noGrp="1"/>
          </p:cNvSpPr>
          <p:nvPr>
            <p:ph type="dt" sz="half" idx="10"/>
          </p:nvPr>
        </p:nvSpPr>
        <p:spPr/>
        <p:txBody>
          <a:bodyPr/>
          <a:lstStyle/>
          <a:p>
            <a:fld id="{7FC529C5-6618-4006-830E-25D3EC5A0741}" type="datetimeFigureOut">
              <a:rPr lang="en-US" smtClean="0"/>
              <a:pPr/>
              <a:t>2/1/2024</a:t>
            </a:fld>
            <a:endParaRPr lang="en-US"/>
          </a:p>
        </p:txBody>
      </p:sp>
      <p:sp>
        <p:nvSpPr>
          <p:cNvPr id="8" name="Footer Placeholder 7">
            <a:extLst>
              <a:ext uri="{FF2B5EF4-FFF2-40B4-BE49-F238E27FC236}">
                <a16:creationId xmlns:a16="http://schemas.microsoft.com/office/drawing/2014/main" id="{1B189765-25AA-401C-C85A-6A3BFD1481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EDB3AA-4E6D-6A21-4791-83269FC786F8}"/>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33219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4F17-EB12-D817-5A6D-9D8AB7BA7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DA6FA-5B8A-AE03-2C9B-9D2885B23892}"/>
              </a:ext>
            </a:extLst>
          </p:cNvPr>
          <p:cNvSpPr>
            <a:spLocks noGrp="1"/>
          </p:cNvSpPr>
          <p:nvPr>
            <p:ph type="dt" sz="half" idx="10"/>
          </p:nvPr>
        </p:nvSpPr>
        <p:spPr/>
        <p:txBody>
          <a:bodyPr/>
          <a:lstStyle/>
          <a:p>
            <a:fld id="{7FC529C5-6618-4006-830E-25D3EC5A0741}" type="datetimeFigureOut">
              <a:rPr lang="en-US" smtClean="0"/>
              <a:pPr/>
              <a:t>2/1/2024</a:t>
            </a:fld>
            <a:endParaRPr lang="en-US"/>
          </a:p>
        </p:txBody>
      </p:sp>
      <p:sp>
        <p:nvSpPr>
          <p:cNvPr id="4" name="Footer Placeholder 3">
            <a:extLst>
              <a:ext uri="{FF2B5EF4-FFF2-40B4-BE49-F238E27FC236}">
                <a16:creationId xmlns:a16="http://schemas.microsoft.com/office/drawing/2014/main" id="{D04C3C52-8BFA-136E-A4C6-CE62B8E55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BCF3A4-8318-2E17-AC12-8CE0B873ACEC}"/>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310868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115CA3-A8AE-A497-E17F-27349F882BE8}"/>
              </a:ext>
            </a:extLst>
          </p:cNvPr>
          <p:cNvSpPr>
            <a:spLocks noGrp="1"/>
          </p:cNvSpPr>
          <p:nvPr>
            <p:ph type="dt" sz="half" idx="10"/>
          </p:nvPr>
        </p:nvSpPr>
        <p:spPr/>
        <p:txBody>
          <a:bodyPr/>
          <a:lstStyle/>
          <a:p>
            <a:fld id="{7FC529C5-6618-4006-830E-25D3EC5A0741}" type="datetimeFigureOut">
              <a:rPr lang="en-US" smtClean="0"/>
              <a:pPr/>
              <a:t>2/1/2024</a:t>
            </a:fld>
            <a:endParaRPr lang="en-US"/>
          </a:p>
        </p:txBody>
      </p:sp>
      <p:sp>
        <p:nvSpPr>
          <p:cNvPr id="3" name="Footer Placeholder 2">
            <a:extLst>
              <a:ext uri="{FF2B5EF4-FFF2-40B4-BE49-F238E27FC236}">
                <a16:creationId xmlns:a16="http://schemas.microsoft.com/office/drawing/2014/main" id="{3D902285-D356-4FEF-4C7C-130AFBF12F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0FF671-3C04-265B-1239-290F882C9A20}"/>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4527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2914-7D37-2CBF-92E5-888CED09A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4BE13A-E30E-3879-D18E-29DC86F978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97A787-E535-E4C8-F2FE-4525B97C7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FCA1E-88DC-4F4E-5DCA-56B39F9D26B8}"/>
              </a:ext>
            </a:extLst>
          </p:cNvPr>
          <p:cNvSpPr>
            <a:spLocks noGrp="1"/>
          </p:cNvSpPr>
          <p:nvPr>
            <p:ph type="dt" sz="half" idx="10"/>
          </p:nvPr>
        </p:nvSpPr>
        <p:spPr/>
        <p:txBody>
          <a:bodyPr/>
          <a:lstStyle/>
          <a:p>
            <a:fld id="{7FC529C5-6618-4006-830E-25D3EC5A0741}" type="datetimeFigureOut">
              <a:rPr lang="en-US" smtClean="0"/>
              <a:pPr/>
              <a:t>2/1/2024</a:t>
            </a:fld>
            <a:endParaRPr lang="en-US"/>
          </a:p>
        </p:txBody>
      </p:sp>
      <p:sp>
        <p:nvSpPr>
          <p:cNvPr id="6" name="Footer Placeholder 5">
            <a:extLst>
              <a:ext uri="{FF2B5EF4-FFF2-40B4-BE49-F238E27FC236}">
                <a16:creationId xmlns:a16="http://schemas.microsoft.com/office/drawing/2014/main" id="{0130A57C-0B6C-726F-C5ED-39C8E0E34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ED052-28F7-3A50-A072-0779AF98FBEB}"/>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355517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CFDD-AA01-BC1F-7045-F587C7DAE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25C81-328D-FE7C-F1ED-57E61BB5A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B2171-928C-CAAC-DF4D-A87B14297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18D8A-D530-B09E-F966-B9C8B805F87F}"/>
              </a:ext>
            </a:extLst>
          </p:cNvPr>
          <p:cNvSpPr>
            <a:spLocks noGrp="1"/>
          </p:cNvSpPr>
          <p:nvPr>
            <p:ph type="dt" sz="half" idx="10"/>
          </p:nvPr>
        </p:nvSpPr>
        <p:spPr/>
        <p:txBody>
          <a:bodyPr/>
          <a:lstStyle/>
          <a:p>
            <a:fld id="{7FC529C5-6618-4006-830E-25D3EC5A0741}" type="datetimeFigureOut">
              <a:rPr lang="en-US" smtClean="0"/>
              <a:pPr/>
              <a:t>2/1/2024</a:t>
            </a:fld>
            <a:endParaRPr lang="en-US"/>
          </a:p>
        </p:txBody>
      </p:sp>
      <p:sp>
        <p:nvSpPr>
          <p:cNvPr id="6" name="Footer Placeholder 5">
            <a:extLst>
              <a:ext uri="{FF2B5EF4-FFF2-40B4-BE49-F238E27FC236}">
                <a16:creationId xmlns:a16="http://schemas.microsoft.com/office/drawing/2014/main" id="{70B649F7-E015-36AE-1085-86591D1C0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26A1C-43DB-D2A1-A703-A663DB0BA87A}"/>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6863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11FC8-F658-F0D2-BCA8-CC2A6C979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244CDC-F296-9E65-41B8-4DCAF68BC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73C91-9A05-2C28-E23D-86271F5B3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529C5-6618-4006-830E-25D3EC5A0741}" type="datetimeFigureOut">
              <a:rPr lang="en-US" smtClean="0"/>
              <a:pPr/>
              <a:t>2/1/2024</a:t>
            </a:fld>
            <a:endParaRPr lang="en-US"/>
          </a:p>
        </p:txBody>
      </p:sp>
      <p:sp>
        <p:nvSpPr>
          <p:cNvPr id="5" name="Footer Placeholder 4">
            <a:extLst>
              <a:ext uri="{FF2B5EF4-FFF2-40B4-BE49-F238E27FC236}">
                <a16:creationId xmlns:a16="http://schemas.microsoft.com/office/drawing/2014/main" id="{35CC49D2-381D-3CD0-2335-AF46CEAFE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0DC3E6-92A5-5DC7-64B6-A5B8CE932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C605A-A71B-4BFA-B4B1-CFE84DF7E02E}" type="slidenum">
              <a:rPr lang="en-US" smtClean="0"/>
              <a:pPr/>
              <a:t>‹#›</a:t>
            </a:fld>
            <a:endParaRPr lang="en-US"/>
          </a:p>
        </p:txBody>
      </p:sp>
    </p:spTree>
    <p:extLst>
      <p:ext uri="{BB962C8B-B14F-4D97-AF65-F5344CB8AC3E}">
        <p14:creationId xmlns:p14="http://schemas.microsoft.com/office/powerpoint/2010/main" val="114940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9A6E-9ADF-0800-42A7-D0807F1B9246}"/>
              </a:ext>
            </a:extLst>
          </p:cNvPr>
          <p:cNvSpPr>
            <a:spLocks noGrp="1"/>
          </p:cNvSpPr>
          <p:nvPr>
            <p:ph type="ctrTitle"/>
          </p:nvPr>
        </p:nvSpPr>
        <p:spPr/>
        <p:txBody>
          <a:bodyPr/>
          <a:lstStyle/>
          <a:p>
            <a:r>
              <a:rPr lang="en-US" dirty="0"/>
              <a:t>Week4</a:t>
            </a:r>
          </a:p>
        </p:txBody>
      </p:sp>
      <p:sp>
        <p:nvSpPr>
          <p:cNvPr id="3" name="Subtitle 2">
            <a:extLst>
              <a:ext uri="{FF2B5EF4-FFF2-40B4-BE49-F238E27FC236}">
                <a16:creationId xmlns:a16="http://schemas.microsoft.com/office/drawing/2014/main" id="{D0FEB96A-6850-AFAC-F425-E6266B2EE59E}"/>
              </a:ext>
            </a:extLst>
          </p:cNvPr>
          <p:cNvSpPr>
            <a:spLocks noGrp="1"/>
          </p:cNvSpPr>
          <p:nvPr>
            <p:ph type="subTitle" idx="1"/>
          </p:nvPr>
        </p:nvSpPr>
        <p:spPr/>
        <p:txBody>
          <a:bodyPr/>
          <a:lstStyle/>
          <a:p>
            <a:r>
              <a:rPr lang="en-US" dirty="0"/>
              <a:t>Suffix Arrays</a:t>
            </a:r>
          </a:p>
          <a:p>
            <a:r>
              <a:rPr lang="en-US" dirty="0"/>
              <a:t>KMP</a:t>
            </a:r>
          </a:p>
        </p:txBody>
      </p:sp>
    </p:spTree>
    <p:extLst>
      <p:ext uri="{BB962C8B-B14F-4D97-AF65-F5344CB8AC3E}">
        <p14:creationId xmlns:p14="http://schemas.microsoft.com/office/powerpoint/2010/main" val="1324137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B162-19F4-F304-D2E5-4A62EF4E902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439768-A8C5-C9A1-AE18-32E04B7A6FC4}"/>
              </a:ext>
            </a:extLst>
          </p:cNvPr>
          <p:cNvPicPr>
            <a:picLocks noGrp="1" noChangeAspect="1"/>
          </p:cNvPicPr>
          <p:nvPr>
            <p:ph idx="1"/>
          </p:nvPr>
        </p:nvPicPr>
        <p:blipFill>
          <a:blip r:embed="rId2"/>
          <a:stretch>
            <a:fillRect/>
          </a:stretch>
        </p:blipFill>
        <p:spPr>
          <a:xfrm>
            <a:off x="953728" y="2096129"/>
            <a:ext cx="9193161" cy="4396746"/>
          </a:xfrm>
        </p:spPr>
      </p:pic>
    </p:spTree>
    <p:extLst>
      <p:ext uri="{BB962C8B-B14F-4D97-AF65-F5344CB8AC3E}">
        <p14:creationId xmlns:p14="http://schemas.microsoft.com/office/powerpoint/2010/main" val="188497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7452-23F2-0489-E27F-B954296B32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19558E-4646-BC13-1829-DF171E39E76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BDF3666-A749-F5F0-D1CC-47213308CA2A}"/>
              </a:ext>
            </a:extLst>
          </p:cNvPr>
          <p:cNvPicPr>
            <a:picLocks noChangeAspect="1"/>
          </p:cNvPicPr>
          <p:nvPr/>
        </p:nvPicPr>
        <p:blipFill>
          <a:blip r:embed="rId2"/>
          <a:stretch>
            <a:fillRect/>
          </a:stretch>
        </p:blipFill>
        <p:spPr>
          <a:xfrm>
            <a:off x="1661652" y="1428576"/>
            <a:ext cx="8563895" cy="4748387"/>
          </a:xfrm>
          <a:prstGeom prst="rect">
            <a:avLst/>
          </a:prstGeom>
        </p:spPr>
      </p:pic>
    </p:spTree>
    <p:extLst>
      <p:ext uri="{BB962C8B-B14F-4D97-AF65-F5344CB8AC3E}">
        <p14:creationId xmlns:p14="http://schemas.microsoft.com/office/powerpoint/2010/main" val="105459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20D1-838A-BC66-CDA4-BD024AE12C66}"/>
              </a:ext>
            </a:extLst>
          </p:cNvPr>
          <p:cNvSpPr>
            <a:spLocks noGrp="1"/>
          </p:cNvSpPr>
          <p:nvPr>
            <p:ph type="title"/>
          </p:nvPr>
        </p:nvSpPr>
        <p:spPr/>
        <p:txBody>
          <a:bodyPr/>
          <a:lstStyle/>
          <a:p>
            <a:r>
              <a:rPr lang="en-IN" dirty="0"/>
              <a:t>Suffix Arrays</a:t>
            </a:r>
          </a:p>
        </p:txBody>
      </p:sp>
      <p:pic>
        <p:nvPicPr>
          <p:cNvPr id="5" name="Content Placeholder 4">
            <a:extLst>
              <a:ext uri="{FF2B5EF4-FFF2-40B4-BE49-F238E27FC236}">
                <a16:creationId xmlns:a16="http://schemas.microsoft.com/office/drawing/2014/main" id="{7F02608C-BE7D-9DF2-79A8-962C4361105B}"/>
              </a:ext>
            </a:extLst>
          </p:cNvPr>
          <p:cNvPicPr>
            <a:picLocks noGrp="1" noChangeAspect="1"/>
          </p:cNvPicPr>
          <p:nvPr>
            <p:ph idx="1"/>
          </p:nvPr>
        </p:nvPicPr>
        <p:blipFill>
          <a:blip r:embed="rId2"/>
          <a:stretch>
            <a:fillRect/>
          </a:stretch>
        </p:blipFill>
        <p:spPr>
          <a:xfrm>
            <a:off x="1366684" y="1844647"/>
            <a:ext cx="9153832" cy="4313294"/>
          </a:xfrm>
        </p:spPr>
      </p:pic>
    </p:spTree>
    <p:extLst>
      <p:ext uri="{BB962C8B-B14F-4D97-AF65-F5344CB8AC3E}">
        <p14:creationId xmlns:p14="http://schemas.microsoft.com/office/powerpoint/2010/main" val="392707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301F-2EF7-4742-0164-1A6013376B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25C9E3-3B0C-45AB-C43C-6C30887E4E6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9EF1020-79E6-4FAB-34F4-39916A26801E}"/>
              </a:ext>
            </a:extLst>
          </p:cNvPr>
          <p:cNvPicPr>
            <a:picLocks noChangeAspect="1"/>
          </p:cNvPicPr>
          <p:nvPr/>
        </p:nvPicPr>
        <p:blipFill>
          <a:blip r:embed="rId2"/>
          <a:stretch>
            <a:fillRect/>
          </a:stretch>
        </p:blipFill>
        <p:spPr>
          <a:xfrm>
            <a:off x="1307690" y="453132"/>
            <a:ext cx="9674941" cy="5951736"/>
          </a:xfrm>
          <a:prstGeom prst="rect">
            <a:avLst/>
          </a:prstGeom>
        </p:spPr>
      </p:pic>
    </p:spTree>
    <p:extLst>
      <p:ext uri="{BB962C8B-B14F-4D97-AF65-F5344CB8AC3E}">
        <p14:creationId xmlns:p14="http://schemas.microsoft.com/office/powerpoint/2010/main" val="4262902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538272" y="-182578"/>
            <a:ext cx="8229600" cy="1143000"/>
          </a:xfrm>
        </p:spPr>
        <p:txBody>
          <a:bodyPr/>
          <a:lstStyle/>
          <a:p>
            <a:pPr algn="l"/>
            <a:r>
              <a:rPr lang="en-US" sz="4000" dirty="0"/>
              <a:t>The Knuth-Morris-Pratt Algorithm</a:t>
            </a:r>
          </a:p>
        </p:txBody>
      </p:sp>
      <p:sp>
        <p:nvSpPr>
          <p:cNvPr id="121859" name="Rectangle 3"/>
          <p:cNvSpPr>
            <a:spLocks noGrp="1" noChangeArrowheads="1"/>
          </p:cNvSpPr>
          <p:nvPr>
            <p:ph type="body" idx="1"/>
          </p:nvPr>
        </p:nvSpPr>
        <p:spPr/>
        <p:txBody>
          <a:bodyPr/>
          <a:lstStyle/>
          <a:p>
            <a:pPr algn="just">
              <a:lnSpc>
                <a:spcPct val="90000"/>
              </a:lnSpc>
              <a:buFont typeface="Wingdings" pitchFamily="2" charset="2"/>
              <a:buNone/>
            </a:pPr>
            <a:r>
              <a:rPr lang="en-US" dirty="0"/>
              <a:t>Knuth, Morris and Pratt proposed a linear time algorithm for the string matching problem. </a:t>
            </a:r>
          </a:p>
          <a:p>
            <a:pPr algn="just">
              <a:lnSpc>
                <a:spcPct val="90000"/>
              </a:lnSpc>
              <a:buFont typeface="Wingdings" pitchFamily="2" charset="2"/>
              <a:buNone/>
            </a:pPr>
            <a:r>
              <a:rPr lang="en-US" dirty="0"/>
              <a:t>A matching time of O(n) is achieved by avoiding comparisons with elements of ‘S’ that have previously been involved in comparison with some element of the pattern ‘p’ to be matched. i.e., backtracking on the string ‘S’ never occurs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523984" y="-182578"/>
            <a:ext cx="8229600" cy="1143000"/>
          </a:xfrm>
        </p:spPr>
        <p:txBody>
          <a:bodyPr/>
          <a:lstStyle/>
          <a:p>
            <a:pPr algn="l"/>
            <a:r>
              <a:rPr lang="en-US" dirty="0"/>
              <a:t>Components of KMP algorithm</a:t>
            </a:r>
          </a:p>
        </p:txBody>
      </p:sp>
      <p:sp>
        <p:nvSpPr>
          <p:cNvPr id="122883" name="Rectangle 3"/>
          <p:cNvSpPr>
            <a:spLocks noGrp="1" noChangeArrowheads="1"/>
          </p:cNvSpPr>
          <p:nvPr>
            <p:ph type="body" idx="1"/>
          </p:nvPr>
        </p:nvSpPr>
        <p:spPr/>
        <p:txBody>
          <a:bodyPr/>
          <a:lstStyle/>
          <a:p>
            <a:pPr>
              <a:lnSpc>
                <a:spcPct val="80000"/>
              </a:lnSpc>
            </a:pPr>
            <a:r>
              <a:rPr lang="en-US" u="sng"/>
              <a:t>The prefix function, </a:t>
            </a:r>
            <a:r>
              <a:rPr lang="el-GR" u="sng">
                <a:cs typeface="Arial" charset="0"/>
              </a:rPr>
              <a:t>Π</a:t>
            </a:r>
            <a:endParaRPr lang="en-US" u="sng">
              <a:cs typeface="Arial" charset="0"/>
            </a:endParaRPr>
          </a:p>
          <a:p>
            <a:pPr>
              <a:lnSpc>
                <a:spcPct val="80000"/>
              </a:lnSpc>
              <a:buFont typeface="Wingdings" pitchFamily="2" charset="2"/>
              <a:buNone/>
            </a:pPr>
            <a:r>
              <a:rPr lang="en-US">
                <a:cs typeface="Arial" charset="0"/>
              </a:rPr>
              <a:t>The prefix function,</a:t>
            </a:r>
            <a:r>
              <a:rPr lang="el-GR">
                <a:cs typeface="Arial" charset="0"/>
              </a:rPr>
              <a:t>Π</a:t>
            </a:r>
            <a:r>
              <a:rPr lang="en-US">
                <a:cs typeface="Arial" charset="0"/>
              </a:rPr>
              <a:t> for a pattern encapsulates knowledge about how the pattern matches against shifts of itself. This information can be used to avoid useless shifts of the pattern ‘p’. In other words, this enables avoiding backtracking on the string ‘S’.</a:t>
            </a:r>
          </a:p>
          <a:p>
            <a:pPr>
              <a:lnSpc>
                <a:spcPct val="80000"/>
              </a:lnSpc>
            </a:pPr>
            <a:r>
              <a:rPr lang="en-US" u="sng">
                <a:cs typeface="Arial" charset="0"/>
              </a:rPr>
              <a:t>The KMP Matcher</a:t>
            </a:r>
          </a:p>
          <a:p>
            <a:pPr>
              <a:lnSpc>
                <a:spcPct val="80000"/>
              </a:lnSpc>
              <a:buFont typeface="Wingdings" pitchFamily="2" charset="2"/>
              <a:buNone/>
            </a:pPr>
            <a:r>
              <a:rPr lang="en-US">
                <a:cs typeface="Arial" charset="0"/>
              </a:rPr>
              <a:t>With string ‘S’, pattern ‘p’ and prefix function ‘</a:t>
            </a:r>
            <a:r>
              <a:rPr lang="el-GR">
                <a:cs typeface="Arial" charset="0"/>
              </a:rPr>
              <a:t>Π</a:t>
            </a:r>
            <a:r>
              <a:rPr lang="en-US">
                <a:cs typeface="Arial" charset="0"/>
              </a:rPr>
              <a:t>’ as inputs, finds the occurrence of ‘p’ in ‘S’ and returns the number of shifts of ‘p’ after which occurrence is found. </a:t>
            </a:r>
          </a:p>
          <a:p>
            <a:pPr>
              <a:lnSpc>
                <a:spcPct val="80000"/>
              </a:lnSpc>
            </a:pPr>
            <a:endParaRPr lang="el-GR">
              <a:cs typeface="Arial"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38272" y="-196866"/>
            <a:ext cx="8229600" cy="1143000"/>
          </a:xfrm>
        </p:spPr>
        <p:txBody>
          <a:bodyPr/>
          <a:lstStyle/>
          <a:p>
            <a:pPr algn="l"/>
            <a:r>
              <a:rPr lang="en-US" dirty="0"/>
              <a:t>The prefix function, </a:t>
            </a:r>
            <a:r>
              <a:rPr lang="el-GR" dirty="0">
                <a:cs typeface="Arial" charset="0"/>
              </a:rPr>
              <a:t>Π</a:t>
            </a:r>
            <a:endParaRPr lang="en-US" dirty="0">
              <a:cs typeface="Arial" charset="0"/>
            </a:endParaRPr>
          </a:p>
        </p:txBody>
      </p:sp>
      <p:sp>
        <p:nvSpPr>
          <p:cNvPr id="123907" name="Rectangle 3"/>
          <p:cNvSpPr>
            <a:spLocks noGrp="1" noChangeArrowheads="1"/>
          </p:cNvSpPr>
          <p:nvPr>
            <p:ph type="body" idx="1"/>
          </p:nvPr>
        </p:nvSpPr>
        <p:spPr/>
        <p:txBody>
          <a:bodyPr>
            <a:normAutofit fontScale="92500" lnSpcReduction="20000"/>
          </a:bodyPr>
          <a:lstStyle/>
          <a:p>
            <a:pPr marL="609600" indent="-609600">
              <a:lnSpc>
                <a:spcPct val="80000"/>
              </a:lnSpc>
              <a:buNone/>
            </a:pPr>
            <a:r>
              <a:rPr lang="en-US" sz="2000" dirty="0"/>
              <a:t>Following </a:t>
            </a:r>
            <a:r>
              <a:rPr lang="en-US" sz="2000" dirty="0" err="1"/>
              <a:t>pseudocode</a:t>
            </a:r>
            <a:r>
              <a:rPr lang="en-US" sz="2000" dirty="0"/>
              <a:t> computes the prefix </a:t>
            </a:r>
            <a:r>
              <a:rPr lang="en-US" sz="2000" dirty="0" err="1"/>
              <a:t>fucnction</a:t>
            </a:r>
            <a:r>
              <a:rPr lang="en-US" sz="2000" dirty="0"/>
              <a:t>, </a:t>
            </a:r>
            <a:r>
              <a:rPr lang="el-GR" sz="2000" dirty="0">
                <a:cs typeface="Arial" charset="0"/>
              </a:rPr>
              <a:t>Π</a:t>
            </a:r>
            <a:r>
              <a:rPr lang="en-US" sz="2000" dirty="0">
                <a:cs typeface="Arial" charset="0"/>
              </a:rPr>
              <a:t>:</a:t>
            </a:r>
          </a:p>
          <a:p>
            <a:pPr marL="609600" indent="-609600">
              <a:lnSpc>
                <a:spcPct val="80000"/>
              </a:lnSpc>
              <a:buNone/>
            </a:pPr>
            <a:endParaRPr lang="en-US" sz="2000" dirty="0">
              <a:cs typeface="Arial" charset="0"/>
            </a:endParaRPr>
          </a:p>
          <a:p>
            <a:pPr marL="609600" indent="-609600">
              <a:lnSpc>
                <a:spcPct val="80000"/>
              </a:lnSpc>
              <a:buNone/>
            </a:pPr>
            <a:r>
              <a:rPr lang="en-US" sz="2000" u="sng" dirty="0">
                <a:cs typeface="Arial" charset="0"/>
              </a:rPr>
              <a:t>Compute-Prefix-Function (p)</a:t>
            </a:r>
          </a:p>
          <a:p>
            <a:pPr marL="609600" indent="-609600">
              <a:lnSpc>
                <a:spcPct val="80000"/>
              </a:lnSpc>
              <a:buNone/>
            </a:pPr>
            <a:r>
              <a:rPr lang="en-US" sz="2000" dirty="0">
                <a:cs typeface="Arial" charset="0"/>
              </a:rPr>
              <a:t>1  m </a:t>
            </a:r>
            <a:r>
              <a:rPr lang="en-US" sz="2000" dirty="0">
                <a:cs typeface="Arial" charset="0"/>
                <a:sym typeface="Wingdings" pitchFamily="2" charset="2"/>
              </a:rPr>
              <a:t> length[p]               //’p’ pattern to be matched</a:t>
            </a:r>
          </a:p>
          <a:p>
            <a:pPr marL="609600" indent="-609600">
              <a:lnSpc>
                <a:spcPct val="80000"/>
              </a:lnSpc>
              <a:buNone/>
            </a:pPr>
            <a:r>
              <a:rPr lang="en-US" sz="2000" dirty="0">
                <a:cs typeface="Arial" charset="0"/>
              </a:rPr>
              <a:t>2  </a:t>
            </a:r>
            <a:r>
              <a:rPr lang="el-GR" sz="2000" dirty="0">
                <a:cs typeface="Arial" charset="0"/>
              </a:rPr>
              <a:t>Π</a:t>
            </a:r>
            <a:r>
              <a:rPr lang="en-US" sz="2000" dirty="0">
                <a:cs typeface="Arial" charset="0"/>
              </a:rPr>
              <a:t>[1] </a:t>
            </a:r>
            <a:r>
              <a:rPr lang="en-US" sz="2000" dirty="0">
                <a:cs typeface="Arial" charset="0"/>
                <a:sym typeface="Wingdings" pitchFamily="2" charset="2"/>
              </a:rPr>
              <a:t> 0 </a:t>
            </a:r>
          </a:p>
          <a:p>
            <a:pPr marL="609600" indent="-609600">
              <a:lnSpc>
                <a:spcPct val="80000"/>
              </a:lnSpc>
              <a:buNone/>
            </a:pPr>
            <a:r>
              <a:rPr lang="en-US" sz="2000" dirty="0">
                <a:cs typeface="Arial" charset="0"/>
              </a:rPr>
              <a:t>3  k </a:t>
            </a:r>
            <a:r>
              <a:rPr lang="en-US" sz="2000" dirty="0">
                <a:cs typeface="Arial" charset="0"/>
                <a:sym typeface="Wingdings" pitchFamily="2" charset="2"/>
              </a:rPr>
              <a:t> 0</a:t>
            </a:r>
          </a:p>
          <a:p>
            <a:pPr marL="609600" indent="-609600">
              <a:lnSpc>
                <a:spcPct val="80000"/>
              </a:lnSpc>
              <a:buFontTx/>
              <a:buAutoNum type="arabicPlain" startAt="4"/>
            </a:pPr>
            <a:r>
              <a:rPr lang="en-US" sz="2000" b="1" dirty="0">
                <a:cs typeface="Arial" charset="0"/>
                <a:sym typeface="Wingdings" pitchFamily="2" charset="2"/>
              </a:rPr>
              <a:t> for</a:t>
            </a:r>
            <a:r>
              <a:rPr lang="en-US" sz="2000" dirty="0">
                <a:cs typeface="Arial" charset="0"/>
                <a:sym typeface="Wingdings" pitchFamily="2" charset="2"/>
              </a:rPr>
              <a:t> q  2 to m</a:t>
            </a:r>
          </a:p>
          <a:p>
            <a:pPr marL="609600" indent="-609600">
              <a:lnSpc>
                <a:spcPct val="80000"/>
              </a:lnSpc>
              <a:buFontTx/>
              <a:buAutoNum type="arabicPlain" startAt="5"/>
            </a:pPr>
            <a:r>
              <a:rPr lang="en-US" sz="2000" dirty="0">
                <a:cs typeface="Arial" charset="0"/>
              </a:rPr>
              <a:t>         </a:t>
            </a:r>
            <a:r>
              <a:rPr lang="en-US" sz="2000" b="1" dirty="0">
                <a:cs typeface="Arial" charset="0"/>
              </a:rPr>
              <a:t>do while</a:t>
            </a:r>
            <a:r>
              <a:rPr lang="en-US" sz="2000" dirty="0">
                <a:cs typeface="Arial" charset="0"/>
              </a:rPr>
              <a:t> k &gt; 0 and p[k+1] != p[q]</a:t>
            </a:r>
          </a:p>
          <a:p>
            <a:pPr marL="609600" indent="-609600">
              <a:lnSpc>
                <a:spcPct val="80000"/>
              </a:lnSpc>
              <a:buNone/>
            </a:pPr>
            <a:r>
              <a:rPr lang="en-US" sz="2000" dirty="0">
                <a:cs typeface="Arial" charset="0"/>
              </a:rPr>
              <a:t>6                       </a:t>
            </a:r>
            <a:r>
              <a:rPr lang="en-US" sz="2000" b="1" dirty="0">
                <a:cs typeface="Arial" charset="0"/>
              </a:rPr>
              <a:t>do</a:t>
            </a:r>
            <a:r>
              <a:rPr lang="en-US" sz="2000" dirty="0">
                <a:cs typeface="Arial" charset="0"/>
              </a:rPr>
              <a:t> k </a:t>
            </a:r>
            <a:r>
              <a:rPr lang="en-US" sz="2000" dirty="0">
                <a:cs typeface="Arial" charset="0"/>
                <a:sym typeface="Wingdings" pitchFamily="2" charset="2"/>
              </a:rPr>
              <a:t> </a:t>
            </a:r>
            <a:r>
              <a:rPr lang="el-GR" sz="2000" dirty="0">
                <a:cs typeface="Arial" charset="0"/>
              </a:rPr>
              <a:t>Π</a:t>
            </a:r>
            <a:r>
              <a:rPr lang="en-US" sz="2000" dirty="0">
                <a:cs typeface="Arial" charset="0"/>
              </a:rPr>
              <a:t>[k]</a:t>
            </a:r>
          </a:p>
          <a:p>
            <a:pPr marL="609600" indent="-609600">
              <a:lnSpc>
                <a:spcPct val="80000"/>
              </a:lnSpc>
              <a:buFontTx/>
              <a:buAutoNum type="arabicPlain" startAt="7"/>
            </a:pPr>
            <a:r>
              <a:rPr lang="en-US" sz="2000" dirty="0">
                <a:cs typeface="Arial" charset="0"/>
              </a:rPr>
              <a:t>              </a:t>
            </a:r>
            <a:r>
              <a:rPr lang="en-US" sz="2000" b="1" dirty="0">
                <a:cs typeface="Arial" charset="0"/>
              </a:rPr>
              <a:t>If</a:t>
            </a:r>
            <a:r>
              <a:rPr lang="en-US" sz="2000" dirty="0">
                <a:cs typeface="Arial" charset="0"/>
              </a:rPr>
              <a:t> p[k+1] = p[q]</a:t>
            </a:r>
          </a:p>
          <a:p>
            <a:pPr marL="609600" indent="-609600">
              <a:lnSpc>
                <a:spcPct val="80000"/>
              </a:lnSpc>
              <a:buFontTx/>
              <a:buAutoNum type="arabicPlain" startAt="8"/>
            </a:pPr>
            <a:r>
              <a:rPr lang="en-US" sz="2000" dirty="0">
                <a:cs typeface="Arial" charset="0"/>
              </a:rPr>
              <a:t>                 </a:t>
            </a:r>
            <a:r>
              <a:rPr lang="en-US" sz="2000" b="1" dirty="0">
                <a:cs typeface="Arial" charset="0"/>
              </a:rPr>
              <a:t>then</a:t>
            </a:r>
            <a:r>
              <a:rPr lang="en-US" sz="2000" dirty="0">
                <a:cs typeface="Arial" charset="0"/>
              </a:rPr>
              <a:t> k </a:t>
            </a:r>
            <a:r>
              <a:rPr lang="en-US" sz="2000" dirty="0">
                <a:cs typeface="Arial" charset="0"/>
                <a:sym typeface="Wingdings" pitchFamily="2" charset="2"/>
              </a:rPr>
              <a:t> k +1</a:t>
            </a:r>
          </a:p>
          <a:p>
            <a:pPr marL="609600" indent="-609600">
              <a:lnSpc>
                <a:spcPct val="80000"/>
              </a:lnSpc>
              <a:buFontTx/>
              <a:buAutoNum type="arabicPlain" startAt="9"/>
            </a:pPr>
            <a:r>
              <a:rPr lang="en-US" sz="2000" dirty="0">
                <a:cs typeface="Arial" charset="0"/>
              </a:rPr>
              <a:t>              </a:t>
            </a:r>
            <a:r>
              <a:rPr lang="el-GR" sz="2000" dirty="0">
                <a:cs typeface="Arial" charset="0"/>
              </a:rPr>
              <a:t>Π</a:t>
            </a:r>
            <a:r>
              <a:rPr lang="en-US" sz="2000" dirty="0">
                <a:cs typeface="Arial" charset="0"/>
              </a:rPr>
              <a:t>[q] </a:t>
            </a:r>
            <a:r>
              <a:rPr lang="en-US" sz="2000" dirty="0">
                <a:cs typeface="Arial" charset="0"/>
                <a:sym typeface="Wingdings" pitchFamily="2" charset="2"/>
              </a:rPr>
              <a:t> k</a:t>
            </a:r>
          </a:p>
          <a:p>
            <a:pPr marL="609600" indent="-609600">
              <a:lnSpc>
                <a:spcPct val="80000"/>
              </a:lnSpc>
              <a:buNone/>
            </a:pPr>
            <a:r>
              <a:rPr lang="en-US" sz="2000" dirty="0">
                <a:cs typeface="Arial" charset="0"/>
              </a:rPr>
              <a:t>10     </a:t>
            </a:r>
            <a:r>
              <a:rPr lang="en-US" sz="2000" b="1" dirty="0">
                <a:cs typeface="Arial" charset="0"/>
              </a:rPr>
              <a:t>return</a:t>
            </a:r>
            <a:r>
              <a:rPr lang="en-US" sz="2000" dirty="0">
                <a:cs typeface="Arial" charset="0"/>
              </a:rPr>
              <a:t> </a:t>
            </a:r>
            <a:r>
              <a:rPr lang="el-GR" sz="2000" dirty="0">
                <a:cs typeface="Arial" charset="0"/>
              </a:rPr>
              <a:t>Π</a:t>
            </a:r>
            <a:endParaRPr lang="en-US" sz="2000" dirty="0">
              <a:cs typeface="Arial" charset="0"/>
            </a:endParaRPr>
          </a:p>
          <a:p>
            <a:pPr marL="609600" indent="-609600">
              <a:lnSpc>
                <a:spcPct val="80000"/>
              </a:lnSpc>
              <a:buNone/>
            </a:pPr>
            <a:r>
              <a:rPr lang="en-US" sz="2000" dirty="0">
                <a:cs typeface="Arial" charset="0"/>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sz="half" idx="1"/>
          </p:nvPr>
        </p:nvSpPr>
        <p:spPr>
          <a:xfrm>
            <a:off x="1538272" y="185736"/>
            <a:ext cx="7391400" cy="1219200"/>
          </a:xfrm>
        </p:spPr>
        <p:txBody>
          <a:bodyPr>
            <a:normAutofit fontScale="85000" lnSpcReduction="20000"/>
          </a:bodyPr>
          <a:lstStyle/>
          <a:p>
            <a:pPr>
              <a:buFont typeface="Wingdings" pitchFamily="2" charset="2"/>
              <a:buNone/>
            </a:pPr>
            <a:r>
              <a:rPr lang="en-US" dirty="0"/>
              <a:t>Example: compute </a:t>
            </a:r>
            <a:r>
              <a:rPr lang="el-GR" dirty="0">
                <a:cs typeface="Arial" charset="0"/>
              </a:rPr>
              <a:t>Π</a:t>
            </a:r>
            <a:r>
              <a:rPr lang="en-US" dirty="0">
                <a:cs typeface="Arial" charset="0"/>
              </a:rPr>
              <a:t> for the pattern ‘p’ below: </a:t>
            </a:r>
          </a:p>
          <a:p>
            <a:pPr>
              <a:buFont typeface="Wingdings" pitchFamily="2" charset="2"/>
              <a:buNone/>
            </a:pPr>
            <a:r>
              <a:rPr lang="en-US" dirty="0">
                <a:cs typeface="Arial" charset="0"/>
              </a:rPr>
              <a:t>        </a:t>
            </a:r>
          </a:p>
          <a:p>
            <a:pPr>
              <a:buFont typeface="Wingdings" pitchFamily="2" charset="2"/>
              <a:buNone/>
            </a:pPr>
            <a:r>
              <a:rPr lang="en-US" dirty="0">
                <a:cs typeface="Arial" charset="0"/>
              </a:rPr>
              <a:t>		       P</a:t>
            </a:r>
          </a:p>
        </p:txBody>
      </p:sp>
      <p:graphicFrame>
        <p:nvGraphicFramePr>
          <p:cNvPr id="124955" name="Group 27"/>
          <p:cNvGraphicFramePr>
            <a:graphicFrameLocks noGrp="1"/>
          </p:cNvGraphicFramePr>
          <p:nvPr>
            <p:ph sz="quarter" idx="2"/>
          </p:nvPr>
        </p:nvGraphicFramePr>
        <p:xfrm>
          <a:off x="3505200" y="838200"/>
          <a:ext cx="4038600" cy="533400"/>
        </p:xfrm>
        <a:graphic>
          <a:graphicData uri="http://schemas.openxmlformats.org/drawingml/2006/table">
            <a:tbl>
              <a:tblPr/>
              <a:tblGrid>
                <a:gridCol w="577850">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gridCol w="577850">
                  <a:extLst>
                    <a:ext uri="{9D8B030D-6E8A-4147-A177-3AD203B41FA5}">
                      <a16:colId xmlns:a16="http://schemas.microsoft.com/office/drawing/2014/main" val="20006"/>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4973" name="Text Box 45"/>
          <p:cNvSpPr txBox="1">
            <a:spLocks noChangeArrowheads="1"/>
          </p:cNvSpPr>
          <p:nvPr/>
        </p:nvSpPr>
        <p:spPr bwMode="auto">
          <a:xfrm>
            <a:off x="1752600" y="1524000"/>
            <a:ext cx="3886200" cy="5035550"/>
          </a:xfrm>
          <a:prstGeom prst="rect">
            <a:avLst/>
          </a:prstGeom>
          <a:noFill/>
          <a:ln w="9525">
            <a:noFill/>
            <a:miter lim="800000"/>
            <a:headEnd/>
            <a:tailEnd/>
          </a:ln>
          <a:effectLst/>
        </p:spPr>
        <p:txBody>
          <a:bodyPr>
            <a:spAutoFit/>
          </a:bodyPr>
          <a:lstStyle/>
          <a:p>
            <a:pPr eaLnBrk="1" hangingPunct="1"/>
            <a:r>
              <a:rPr lang="en-US"/>
              <a:t>Initially: m = length[p] = 7</a:t>
            </a:r>
          </a:p>
          <a:p>
            <a:pPr eaLnBrk="1" hangingPunct="1"/>
            <a:r>
              <a:rPr lang="en-US"/>
              <a:t>             </a:t>
            </a:r>
            <a:r>
              <a:rPr lang="el-GR"/>
              <a:t>Π</a:t>
            </a:r>
            <a:r>
              <a:rPr lang="en-US"/>
              <a:t>[1] = 0</a:t>
            </a:r>
          </a:p>
          <a:p>
            <a:pPr eaLnBrk="1" hangingPunct="1"/>
            <a:r>
              <a:rPr lang="en-US"/>
              <a:t>             k = 0                                               </a:t>
            </a:r>
          </a:p>
          <a:p>
            <a:pPr eaLnBrk="1" hangingPunct="1"/>
            <a:endParaRPr lang="en-US"/>
          </a:p>
          <a:p>
            <a:pPr eaLnBrk="1" hangingPunct="1"/>
            <a:r>
              <a:rPr lang="en-US" u="sng"/>
              <a:t>Step 1:</a:t>
            </a:r>
            <a:r>
              <a:rPr lang="en-US"/>
              <a:t>  q = 2, k=0                                    </a:t>
            </a:r>
          </a:p>
          <a:p>
            <a:pPr eaLnBrk="1" hangingPunct="1"/>
            <a:r>
              <a:rPr lang="en-US"/>
              <a:t>                   </a:t>
            </a:r>
            <a:r>
              <a:rPr lang="el-GR"/>
              <a:t>Π</a:t>
            </a:r>
            <a:r>
              <a:rPr lang="en-US"/>
              <a:t>[2] = 0</a:t>
            </a:r>
          </a:p>
          <a:p>
            <a:pPr eaLnBrk="1" hangingPunct="1"/>
            <a:endParaRPr lang="en-US"/>
          </a:p>
          <a:p>
            <a:pPr eaLnBrk="1" hangingPunct="1"/>
            <a:endParaRPr lang="en-US"/>
          </a:p>
          <a:p>
            <a:pPr eaLnBrk="1" hangingPunct="1"/>
            <a:endParaRPr lang="en-US"/>
          </a:p>
          <a:p>
            <a:pPr eaLnBrk="1" hangingPunct="1"/>
            <a:r>
              <a:rPr lang="en-US" u="sng"/>
              <a:t>Step 2:</a:t>
            </a:r>
            <a:r>
              <a:rPr lang="en-US"/>
              <a:t> q = 3, k = 0,</a:t>
            </a:r>
          </a:p>
          <a:p>
            <a:pPr eaLnBrk="1" hangingPunct="1"/>
            <a:r>
              <a:rPr lang="en-US"/>
              <a:t>                   </a:t>
            </a:r>
            <a:r>
              <a:rPr lang="el-GR"/>
              <a:t>Π</a:t>
            </a:r>
            <a:r>
              <a:rPr lang="en-US"/>
              <a:t>[3] = 1</a:t>
            </a:r>
          </a:p>
          <a:p>
            <a:pPr eaLnBrk="1" hangingPunct="1"/>
            <a:endParaRPr lang="en-US"/>
          </a:p>
          <a:p>
            <a:pPr eaLnBrk="1" hangingPunct="1"/>
            <a:endParaRPr lang="en-US"/>
          </a:p>
          <a:p>
            <a:pPr eaLnBrk="1" hangingPunct="1"/>
            <a:endParaRPr lang="en-US"/>
          </a:p>
          <a:p>
            <a:pPr eaLnBrk="1" hangingPunct="1"/>
            <a:r>
              <a:rPr lang="en-US" u="sng"/>
              <a:t>Step 3:</a:t>
            </a:r>
            <a:r>
              <a:rPr lang="en-US"/>
              <a:t> q = 4, k = 1</a:t>
            </a:r>
          </a:p>
          <a:p>
            <a:pPr eaLnBrk="1" hangingPunct="1"/>
            <a:r>
              <a:rPr lang="en-US"/>
              <a:t>                   </a:t>
            </a:r>
            <a:r>
              <a:rPr lang="el-GR"/>
              <a:t>Π</a:t>
            </a:r>
            <a:r>
              <a:rPr lang="en-US"/>
              <a:t>[4] = 2</a:t>
            </a:r>
          </a:p>
          <a:p>
            <a:pPr eaLnBrk="1" hangingPunct="1"/>
            <a:endParaRPr lang="en-US"/>
          </a:p>
          <a:p>
            <a:pPr eaLnBrk="1" hangingPunct="1"/>
            <a:r>
              <a:rPr lang="en-US"/>
              <a:t>             </a:t>
            </a:r>
          </a:p>
        </p:txBody>
      </p:sp>
      <p:graphicFrame>
        <p:nvGraphicFramePr>
          <p:cNvPr id="125453" name="Group 525"/>
          <p:cNvGraphicFramePr>
            <a:graphicFrameLocks noGrp="1"/>
          </p:cNvGraphicFramePr>
          <p:nvPr>
            <p:ph sz="quarter" idx="3"/>
          </p:nvPr>
        </p:nvGraphicFramePr>
        <p:xfrm>
          <a:off x="5943600" y="2514600"/>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5455" name="Group 527"/>
          <p:cNvGraphicFramePr>
            <a:graphicFrameLocks noGrp="1"/>
          </p:cNvGraphicFramePr>
          <p:nvPr/>
        </p:nvGraphicFramePr>
        <p:xfrm>
          <a:off x="5943600" y="4010025"/>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5412" name="Group 484"/>
          <p:cNvGraphicFramePr>
            <a:graphicFrameLocks noGrp="1"/>
          </p:cNvGraphicFramePr>
          <p:nvPr/>
        </p:nvGraphicFramePr>
        <p:xfrm>
          <a:off x="5943600" y="5457825"/>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sz="half" idx="1"/>
          </p:nvPr>
        </p:nvSpPr>
        <p:spPr>
          <a:xfrm>
            <a:off x="1981200" y="1028721"/>
            <a:ext cx="4038600" cy="5668963"/>
          </a:xfrm>
        </p:spPr>
        <p:txBody>
          <a:bodyPr>
            <a:normAutofit fontScale="92500" lnSpcReduction="20000"/>
          </a:bodyPr>
          <a:lstStyle/>
          <a:p>
            <a:pPr>
              <a:lnSpc>
                <a:spcPct val="90000"/>
              </a:lnSpc>
              <a:buFont typeface="Wingdings" pitchFamily="2" charset="2"/>
              <a:buNone/>
            </a:pPr>
            <a:r>
              <a:rPr lang="en-US" sz="2000" u="sng"/>
              <a:t>Step 4: </a:t>
            </a:r>
            <a:r>
              <a:rPr lang="en-US" sz="2000"/>
              <a:t>q = 5, k =2</a:t>
            </a:r>
          </a:p>
          <a:p>
            <a:pPr>
              <a:lnSpc>
                <a:spcPct val="90000"/>
              </a:lnSpc>
              <a:buFont typeface="Wingdings" pitchFamily="2" charset="2"/>
              <a:buNone/>
            </a:pPr>
            <a:r>
              <a:rPr lang="en-US" sz="2000"/>
              <a:t>                    </a:t>
            </a:r>
            <a:r>
              <a:rPr lang="el-GR" sz="2000">
                <a:cs typeface="Arial" charset="0"/>
              </a:rPr>
              <a:t>Π</a:t>
            </a:r>
            <a:r>
              <a:rPr lang="en-US" sz="2000">
                <a:cs typeface="Arial" charset="0"/>
              </a:rPr>
              <a:t>[5] = 3</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5:</a:t>
            </a:r>
            <a:r>
              <a:rPr lang="en-US" sz="2000"/>
              <a:t> q = 6, k = 3</a:t>
            </a:r>
          </a:p>
          <a:p>
            <a:pPr>
              <a:lnSpc>
                <a:spcPct val="90000"/>
              </a:lnSpc>
              <a:buFont typeface="Wingdings" pitchFamily="2" charset="2"/>
              <a:buNone/>
            </a:pPr>
            <a:r>
              <a:rPr lang="en-US" sz="2000"/>
              <a:t>                    </a:t>
            </a:r>
            <a:r>
              <a:rPr lang="el-GR" sz="2000">
                <a:cs typeface="Arial" charset="0"/>
              </a:rPr>
              <a:t>Π</a:t>
            </a:r>
            <a:r>
              <a:rPr lang="en-US" sz="2000">
                <a:cs typeface="Arial" charset="0"/>
              </a:rPr>
              <a:t>[6]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6:</a:t>
            </a:r>
            <a:r>
              <a:rPr lang="en-US" sz="2000">
                <a:cs typeface="Arial" charset="0"/>
              </a:rPr>
              <a:t> q = 7, k = 1 </a:t>
            </a:r>
          </a:p>
          <a:p>
            <a:pPr>
              <a:lnSpc>
                <a:spcPct val="90000"/>
              </a:lnSpc>
              <a:buFont typeface="Wingdings" pitchFamily="2" charset="2"/>
              <a:buNone/>
            </a:pPr>
            <a:r>
              <a:rPr lang="en-US" sz="2000">
                <a:cs typeface="Arial" charset="0"/>
              </a:rPr>
              <a:t>                    </a:t>
            </a:r>
            <a:r>
              <a:rPr lang="el-GR" sz="2000">
                <a:cs typeface="Arial" charset="0"/>
              </a:rPr>
              <a:t>Π</a:t>
            </a:r>
            <a:r>
              <a:rPr lang="en-US" sz="2000">
                <a:cs typeface="Arial" charset="0"/>
              </a:rPr>
              <a:t>[7]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a:cs typeface="Arial" charset="0"/>
              </a:rPr>
              <a:t>After iterating 6 times, the prefix function computation is complete:                        </a:t>
            </a:r>
            <a:r>
              <a:rPr lang="en-US" sz="2000">
                <a:cs typeface="Arial" charset="0"/>
                <a:sym typeface="Wingdings" pitchFamily="2" charset="2"/>
              </a:rPr>
              <a:t></a:t>
            </a:r>
            <a:endParaRPr lang="en-US" sz="2000">
              <a:cs typeface="Arial" charset="0"/>
            </a:endParaRPr>
          </a:p>
        </p:txBody>
      </p:sp>
      <p:graphicFrame>
        <p:nvGraphicFramePr>
          <p:cNvPr id="138245" name="Group 5"/>
          <p:cNvGraphicFramePr>
            <a:graphicFrameLocks noGrp="1"/>
          </p:cNvGraphicFramePr>
          <p:nvPr>
            <p:ph sz="quarter" idx="2"/>
          </p:nvPr>
        </p:nvGraphicFramePr>
        <p:xfrm>
          <a:off x="6172200" y="1028720"/>
          <a:ext cx="4038600" cy="12192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8244" name="Rectangle 4"/>
          <p:cNvSpPr>
            <a:spLocks noChangeArrowheads="1"/>
          </p:cNvSpPr>
          <p:nvPr/>
        </p:nvSpPr>
        <p:spPr bwMode="auto">
          <a:xfrm>
            <a:off x="7924800" y="1257321"/>
            <a:ext cx="17526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38285" name="Group 45"/>
          <p:cNvGraphicFramePr>
            <a:graphicFrameLocks noGrp="1"/>
          </p:cNvGraphicFramePr>
          <p:nvPr>
            <p:ph sz="quarter" idx="3"/>
          </p:nvPr>
        </p:nvGraphicFramePr>
        <p:xfrm>
          <a:off x="6172200" y="2528908"/>
          <a:ext cx="4038600" cy="1243014"/>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8325" name="Group 85"/>
          <p:cNvGraphicFramePr>
            <a:graphicFrameLocks noGrp="1"/>
          </p:cNvGraphicFramePr>
          <p:nvPr/>
        </p:nvGraphicFramePr>
        <p:xfrm>
          <a:off x="6172200" y="4000520"/>
          <a:ext cx="4038600" cy="11430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8363" name="Group 123"/>
          <p:cNvGraphicFramePr>
            <a:graphicFrameLocks noGrp="1"/>
          </p:cNvGraphicFramePr>
          <p:nvPr/>
        </p:nvGraphicFramePr>
        <p:xfrm>
          <a:off x="6172200" y="5676920"/>
          <a:ext cx="4038600" cy="11430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538272" y="-211154"/>
            <a:ext cx="8229600" cy="1143000"/>
          </a:xfrm>
        </p:spPr>
        <p:txBody>
          <a:bodyPr/>
          <a:lstStyle/>
          <a:p>
            <a:pPr algn="l"/>
            <a:r>
              <a:rPr lang="en-US" dirty="0"/>
              <a:t>The KMP Matcher</a:t>
            </a:r>
          </a:p>
        </p:txBody>
      </p:sp>
      <p:sp>
        <p:nvSpPr>
          <p:cNvPr id="141315" name="Rectangle 3"/>
          <p:cNvSpPr>
            <a:spLocks noGrp="1" noChangeArrowheads="1"/>
          </p:cNvSpPr>
          <p:nvPr>
            <p:ph type="body" idx="1"/>
          </p:nvPr>
        </p:nvSpPr>
        <p:spPr/>
        <p:txBody>
          <a:bodyPr>
            <a:normAutofit fontScale="92500" lnSpcReduction="20000"/>
          </a:bodyPr>
          <a:lstStyle/>
          <a:p>
            <a:pPr marL="457200" indent="-457200">
              <a:lnSpc>
                <a:spcPct val="80000"/>
              </a:lnSpc>
              <a:buNone/>
            </a:pPr>
            <a:r>
              <a:rPr lang="en-US" sz="1400"/>
              <a:t>The KMP Matcher, with pattern ‘p’, string ‘S’ and prefix function ‘</a:t>
            </a:r>
            <a:r>
              <a:rPr lang="el-GR" sz="1400">
                <a:cs typeface="Arial" charset="0"/>
              </a:rPr>
              <a:t>Π</a:t>
            </a:r>
            <a:r>
              <a:rPr lang="en-US" sz="1400">
                <a:cs typeface="Arial" charset="0"/>
              </a:rPr>
              <a:t>’ as input, finds a match of p in S.</a:t>
            </a:r>
          </a:p>
          <a:p>
            <a:pPr marL="457200" indent="-457200">
              <a:lnSpc>
                <a:spcPct val="80000"/>
              </a:lnSpc>
              <a:buNone/>
            </a:pPr>
            <a:r>
              <a:rPr lang="en-US" sz="1400">
                <a:cs typeface="Arial" charset="0"/>
              </a:rPr>
              <a:t>Following pseudocode computes the matching component of KMP algorithm:</a:t>
            </a:r>
          </a:p>
          <a:p>
            <a:pPr marL="457200" indent="-457200">
              <a:lnSpc>
                <a:spcPct val="80000"/>
              </a:lnSpc>
              <a:buNone/>
            </a:pPr>
            <a:r>
              <a:rPr lang="en-US" sz="1400" u="sng">
                <a:cs typeface="Arial" charset="0"/>
              </a:rPr>
              <a:t>KMP-Matcher(S,p)</a:t>
            </a:r>
          </a:p>
          <a:p>
            <a:pPr marL="457200" indent="-457200">
              <a:lnSpc>
                <a:spcPct val="80000"/>
              </a:lnSpc>
              <a:buNone/>
            </a:pPr>
            <a:r>
              <a:rPr lang="en-US" sz="1400">
                <a:cs typeface="Arial" charset="0"/>
              </a:rPr>
              <a:t>1 n </a:t>
            </a:r>
            <a:r>
              <a:rPr lang="en-US" sz="1400">
                <a:cs typeface="Arial" charset="0"/>
                <a:sym typeface="Wingdings" pitchFamily="2" charset="2"/>
              </a:rPr>
              <a:t> length[S]                                   </a:t>
            </a:r>
          </a:p>
          <a:p>
            <a:pPr marL="457200" indent="-457200">
              <a:lnSpc>
                <a:spcPct val="80000"/>
              </a:lnSpc>
              <a:buNone/>
            </a:pPr>
            <a:r>
              <a:rPr lang="en-US" sz="1400">
                <a:cs typeface="Arial" charset="0"/>
                <a:sym typeface="Wingdings" pitchFamily="2" charset="2"/>
              </a:rPr>
              <a:t>2 m  length[p]</a:t>
            </a:r>
          </a:p>
          <a:p>
            <a:pPr marL="457200" indent="-457200">
              <a:lnSpc>
                <a:spcPct val="80000"/>
              </a:lnSpc>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marL="457200" indent="-457200">
              <a:lnSpc>
                <a:spcPct val="80000"/>
              </a:lnSpc>
              <a:buNone/>
            </a:pPr>
            <a:r>
              <a:rPr lang="en-US" sz="1400">
                <a:cs typeface="Arial" charset="0"/>
              </a:rPr>
              <a:t>4 q </a:t>
            </a:r>
            <a:r>
              <a:rPr lang="en-US" sz="1400">
                <a:cs typeface="Arial" charset="0"/>
                <a:sym typeface="Wingdings" pitchFamily="2" charset="2"/>
              </a:rPr>
              <a:t> 0                                                          //number of characters matched  </a:t>
            </a:r>
          </a:p>
          <a:p>
            <a:pPr marL="457200" indent="-457200">
              <a:lnSpc>
                <a:spcPct val="80000"/>
              </a:lnSpc>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//scan S from left to right</a:t>
            </a:r>
          </a:p>
          <a:p>
            <a:pPr marL="457200" indent="-457200">
              <a:lnSpc>
                <a:spcPct val="80000"/>
              </a:lnSpc>
              <a:buNone/>
            </a:pPr>
            <a:r>
              <a:rPr lang="en-US" sz="1400">
                <a:cs typeface="Arial" charset="0"/>
              </a:rPr>
              <a:t>6      </a:t>
            </a:r>
            <a:r>
              <a:rPr lang="en-US" sz="1400" b="1">
                <a:cs typeface="Arial" charset="0"/>
              </a:rPr>
              <a:t>do while</a:t>
            </a:r>
            <a:r>
              <a:rPr lang="en-US" sz="1400">
                <a:cs typeface="Arial" charset="0"/>
              </a:rPr>
              <a:t>  q &gt; 0 and p[q+1] != S[i]</a:t>
            </a:r>
          </a:p>
          <a:p>
            <a:pPr marL="457200" indent="-457200">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//next character does not match</a:t>
            </a:r>
          </a:p>
          <a:p>
            <a:pPr marL="457200" indent="-457200">
              <a:lnSpc>
                <a:spcPct val="80000"/>
              </a:lnSpc>
              <a:buFontTx/>
              <a:buAutoNum type="arabicPlain" startAt="8"/>
            </a:pPr>
            <a:r>
              <a:rPr lang="en-US" sz="1400">
                <a:cs typeface="Arial" charset="0"/>
              </a:rPr>
              <a:t>      </a:t>
            </a:r>
            <a:r>
              <a:rPr lang="en-US" sz="1400" b="1">
                <a:cs typeface="Arial" charset="0"/>
              </a:rPr>
              <a:t>if</a:t>
            </a:r>
            <a:r>
              <a:rPr lang="en-US" sz="1400">
                <a:cs typeface="Arial" charset="0"/>
              </a:rPr>
              <a:t> p[q+1] = S[i]</a:t>
            </a:r>
          </a:p>
          <a:p>
            <a:pPr marL="457200" indent="-457200">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//next character matches</a:t>
            </a:r>
          </a:p>
          <a:p>
            <a:pPr marL="457200" indent="-457200">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//is all of p matched?</a:t>
            </a:r>
          </a:p>
          <a:p>
            <a:pPr marL="457200" indent="-457200">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marL="457200" indent="-457200">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                             // look for the next match</a:t>
            </a:r>
          </a:p>
          <a:p>
            <a:pPr marL="457200" indent="-457200">
              <a:lnSpc>
                <a:spcPct val="80000"/>
              </a:lnSpc>
              <a:buNone/>
            </a:pPr>
            <a:endParaRPr lang="en-US" sz="1400">
              <a:cs typeface="Arial" charset="0"/>
            </a:endParaRPr>
          </a:p>
          <a:p>
            <a:pPr marL="457200" indent="-457200">
              <a:lnSpc>
                <a:spcPct val="80000"/>
              </a:lnSpc>
              <a:buNone/>
            </a:pPr>
            <a:r>
              <a:rPr lang="en-US" sz="1400" i="1">
                <a:cs typeface="Arial" charset="0"/>
              </a:rPr>
              <a:t>Note: KMP finds every occurrence of a ‘p’ in ‘S’.  That is why KMP does not terminate in step 12, rather it searches remainder of ‘S’ for any more occurrences of ‘p’.</a:t>
            </a:r>
          </a:p>
          <a:p>
            <a:pPr marL="457200" indent="-457200">
              <a:lnSpc>
                <a:spcPct val="80000"/>
              </a:lnSpc>
              <a:buNone/>
            </a:pPr>
            <a:endParaRPr lang="en-US" sz="1400">
              <a:cs typeface="Arial" charset="0"/>
            </a:endParaRPr>
          </a:p>
          <a:p>
            <a:pPr marL="457200" indent="-457200">
              <a:lnSpc>
                <a:spcPct val="80000"/>
              </a:lnSpc>
              <a:buNone/>
            </a:pPr>
            <a:endParaRPr lang="en-US" sz="1400">
              <a:cs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Matching</a:t>
            </a:r>
          </a:p>
        </p:txBody>
      </p:sp>
      <p:sp>
        <p:nvSpPr>
          <p:cNvPr id="3" name="Content Placeholder 2"/>
          <p:cNvSpPr>
            <a:spLocks noGrp="1"/>
          </p:cNvSpPr>
          <p:nvPr>
            <p:ph idx="1"/>
          </p:nvPr>
        </p:nvSpPr>
        <p:spPr/>
        <p:txBody>
          <a:bodyPr/>
          <a:lstStyle/>
          <a:p>
            <a:pPr algn="just">
              <a:buNone/>
            </a:pPr>
            <a:r>
              <a:rPr lang="en-US" dirty="0"/>
              <a:t>	</a:t>
            </a:r>
            <a:r>
              <a:rPr lang="en-US" dirty="0">
                <a:latin typeface="Times New Roman" pitchFamily="18" charset="0"/>
                <a:cs typeface="Times New Roman" pitchFamily="18" charset="0"/>
              </a:rPr>
              <a:t>String matching algorithms are fundamental tools in computer science and are widely used in various applications such as text processing, data mining, information retrieval, and pattern recognition. These algorithms aim to locate occurrences of a pattern within a larger text or string.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sz="half" idx="1"/>
          </p:nvPr>
        </p:nvSpPr>
        <p:spPr>
          <a:xfrm>
            <a:off x="2095504" y="962049"/>
            <a:ext cx="8229600" cy="5821363"/>
          </a:xfrm>
        </p:spPr>
        <p:txBody>
          <a:bodyPr/>
          <a:lstStyle/>
          <a:p>
            <a:pPr>
              <a:buFont typeface="Wingdings" pitchFamily="2" charset="2"/>
              <a:buNone/>
            </a:pPr>
            <a:r>
              <a:rPr lang="en-US" u="sng" dirty="0"/>
              <a:t>Illustration:</a:t>
            </a:r>
            <a:r>
              <a:rPr lang="en-US" dirty="0"/>
              <a:t> given a String ‘S’ and pattern ‘p’ as follows: </a:t>
            </a:r>
          </a:p>
          <a:p>
            <a:pPr>
              <a:buFont typeface="Wingdings" pitchFamily="2" charset="2"/>
              <a:buNone/>
            </a:pPr>
            <a:endParaRPr lang="en-US" dirty="0"/>
          </a:p>
          <a:p>
            <a:pPr>
              <a:buFont typeface="Wingdings" pitchFamily="2" charset="2"/>
              <a:buNone/>
            </a:pPr>
            <a:r>
              <a:rPr lang="en-US" dirty="0"/>
              <a:t>          S                 </a:t>
            </a:r>
          </a:p>
        </p:txBody>
      </p:sp>
      <p:graphicFrame>
        <p:nvGraphicFramePr>
          <p:cNvPr id="142374" name="Group 38"/>
          <p:cNvGraphicFramePr>
            <a:graphicFrameLocks noGrp="1"/>
          </p:cNvGraphicFramePr>
          <p:nvPr>
            <p:ph sz="quarter" idx="2"/>
          </p:nvPr>
        </p:nvGraphicFramePr>
        <p:xfrm>
          <a:off x="4343400" y="1676400"/>
          <a:ext cx="5410200" cy="609600"/>
        </p:xfrm>
        <a:graphic>
          <a:graphicData uri="http://schemas.openxmlformats.org/drawingml/2006/table">
            <a:tbl>
              <a:tblPr/>
              <a:tblGrid>
                <a:gridCol w="360363">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360363">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gridCol w="360363">
                  <a:extLst>
                    <a:ext uri="{9D8B030D-6E8A-4147-A177-3AD203B41FA5}">
                      <a16:colId xmlns:a16="http://schemas.microsoft.com/office/drawing/2014/main" val="20005"/>
                    </a:ext>
                  </a:extLst>
                </a:gridCol>
                <a:gridCol w="360362">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0363">
                  <a:extLst>
                    <a:ext uri="{9D8B030D-6E8A-4147-A177-3AD203B41FA5}">
                      <a16:colId xmlns:a16="http://schemas.microsoft.com/office/drawing/2014/main" val="20008"/>
                    </a:ext>
                  </a:extLst>
                </a:gridCol>
                <a:gridCol w="360362">
                  <a:extLst>
                    <a:ext uri="{9D8B030D-6E8A-4147-A177-3AD203B41FA5}">
                      <a16:colId xmlns:a16="http://schemas.microsoft.com/office/drawing/2014/main" val="20009"/>
                    </a:ext>
                  </a:extLst>
                </a:gridCol>
                <a:gridCol w="360363">
                  <a:extLst>
                    <a:ext uri="{9D8B030D-6E8A-4147-A177-3AD203B41FA5}">
                      <a16:colId xmlns:a16="http://schemas.microsoft.com/office/drawing/2014/main" val="20010"/>
                    </a:ext>
                  </a:extLst>
                </a:gridCol>
                <a:gridCol w="360362">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60363">
                  <a:extLst>
                    <a:ext uri="{9D8B030D-6E8A-4147-A177-3AD203B41FA5}">
                      <a16:colId xmlns:a16="http://schemas.microsoft.com/office/drawing/2014/main" val="20013"/>
                    </a:ext>
                  </a:extLst>
                </a:gridCol>
                <a:gridCol w="360362">
                  <a:extLst>
                    <a:ext uri="{9D8B030D-6E8A-4147-A177-3AD203B41FA5}">
                      <a16:colId xmlns:a16="http://schemas.microsoft.com/office/drawing/2014/main" val="2001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2377" name="Text Box 41"/>
          <p:cNvSpPr txBox="1">
            <a:spLocks noChangeArrowheads="1"/>
          </p:cNvSpPr>
          <p:nvPr/>
        </p:nvSpPr>
        <p:spPr bwMode="auto">
          <a:xfrm>
            <a:off x="2971800" y="26670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2378" name="Text Box 42"/>
          <p:cNvSpPr txBox="1">
            <a:spLocks noChangeArrowheads="1"/>
          </p:cNvSpPr>
          <p:nvPr/>
        </p:nvSpPr>
        <p:spPr bwMode="auto">
          <a:xfrm>
            <a:off x="4038600" y="2779713"/>
            <a:ext cx="2438400" cy="366712"/>
          </a:xfrm>
          <a:prstGeom prst="rect">
            <a:avLst/>
          </a:prstGeom>
          <a:noFill/>
          <a:ln w="9525">
            <a:noFill/>
            <a:miter lim="800000"/>
            <a:headEnd/>
            <a:tailEnd/>
          </a:ln>
          <a:effectLst/>
        </p:spPr>
        <p:txBody>
          <a:bodyPr>
            <a:spAutoFit/>
          </a:bodyPr>
          <a:lstStyle/>
          <a:p>
            <a:pPr eaLnBrk="1" hangingPunct="1"/>
            <a:endParaRPr lang="en-US"/>
          </a:p>
        </p:txBody>
      </p:sp>
      <p:graphicFrame>
        <p:nvGraphicFramePr>
          <p:cNvPr id="142400" name="Group 64"/>
          <p:cNvGraphicFramePr>
            <a:graphicFrameLocks noGrp="1"/>
          </p:cNvGraphicFramePr>
          <p:nvPr>
            <p:ph sz="quarter" idx="3"/>
          </p:nvPr>
        </p:nvGraphicFramePr>
        <p:xfrm>
          <a:off x="4343400" y="2743200"/>
          <a:ext cx="2895600" cy="518160"/>
        </p:xfrm>
        <a:graphic>
          <a:graphicData uri="http://schemas.openxmlformats.org/drawingml/2006/table">
            <a:tbl>
              <a:tblPr/>
              <a:tblGrid>
                <a:gridCol w="414338">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14337">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4337">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2401" name="Text Box 65"/>
          <p:cNvSpPr txBox="1">
            <a:spLocks noChangeArrowheads="1"/>
          </p:cNvSpPr>
          <p:nvPr/>
        </p:nvSpPr>
        <p:spPr bwMode="auto">
          <a:xfrm>
            <a:off x="2209800" y="3243265"/>
            <a:ext cx="7410450" cy="1200329"/>
          </a:xfrm>
          <a:prstGeom prst="rect">
            <a:avLst/>
          </a:prstGeom>
          <a:noFill/>
          <a:ln w="9525">
            <a:noFill/>
            <a:miter lim="800000"/>
            <a:headEnd/>
            <a:tailEnd/>
          </a:ln>
          <a:effectLst/>
        </p:spPr>
        <p:txBody>
          <a:bodyPr>
            <a:spAutoFit/>
          </a:bodyPr>
          <a:lstStyle/>
          <a:p>
            <a:pPr eaLnBrk="1" hangingPunct="1"/>
            <a:r>
              <a:rPr lang="en-US" sz="2800" dirty="0"/>
              <a:t>Let us execute the KMP algorithm to find whether ‘p’ occurs in ‘S’. </a:t>
            </a:r>
            <a:endParaRPr lang="en-US" sz="1600" dirty="0"/>
          </a:p>
          <a:p>
            <a:pPr eaLnBrk="1" hangingPunct="1"/>
            <a:r>
              <a:rPr lang="en-US" sz="1600" i="1" dirty="0"/>
              <a:t>For ‘p’ the prefix function, </a:t>
            </a:r>
            <a:r>
              <a:rPr lang="el-GR" sz="1600" i="1" dirty="0"/>
              <a:t>Π</a:t>
            </a:r>
            <a:r>
              <a:rPr lang="en-US" sz="1600" i="1" dirty="0"/>
              <a:t> was computed previously and is as follows:</a:t>
            </a:r>
          </a:p>
        </p:txBody>
      </p:sp>
      <p:graphicFrame>
        <p:nvGraphicFramePr>
          <p:cNvPr id="142443" name="Group 107"/>
          <p:cNvGraphicFramePr>
            <a:graphicFrameLocks noGrp="1"/>
          </p:cNvGraphicFramePr>
          <p:nvPr/>
        </p:nvGraphicFramePr>
        <p:xfrm>
          <a:off x="3352800" y="4876800"/>
          <a:ext cx="4343400" cy="1524000"/>
        </p:xfrm>
        <a:graphic>
          <a:graphicData uri="http://schemas.openxmlformats.org/drawingml/2006/table">
            <a:tbl>
              <a:tblPr/>
              <a:tblGrid>
                <a:gridCol w="542925">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751" name="Group 343"/>
          <p:cNvGraphicFramePr>
            <a:graphicFrameLocks noGrp="1"/>
          </p:cNvGraphicFramePr>
          <p:nvPr>
            <p:ph sz="half" idx="1"/>
          </p:nvPr>
        </p:nvGraphicFramePr>
        <p:xfrm>
          <a:off x="2667000" y="1844675"/>
          <a:ext cx="7848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2288">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2288">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2288">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2287">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752" name="Group 344"/>
          <p:cNvGraphicFramePr>
            <a:graphicFrameLocks noGrp="1"/>
          </p:cNvGraphicFramePr>
          <p:nvPr>
            <p:ph sz="quarter" idx="2"/>
          </p:nvPr>
        </p:nvGraphicFramePr>
        <p:xfrm>
          <a:off x="2895600" y="4587875"/>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588" name="Group 180"/>
          <p:cNvGraphicFramePr>
            <a:graphicFrameLocks noGrp="1"/>
          </p:cNvGraphicFramePr>
          <p:nvPr/>
        </p:nvGraphicFramePr>
        <p:xfrm>
          <a:off x="2667000" y="2743200"/>
          <a:ext cx="3657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2288">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5609" name="Text Box 201"/>
          <p:cNvSpPr txBox="1">
            <a:spLocks noChangeArrowheads="1"/>
          </p:cNvSpPr>
          <p:nvPr/>
        </p:nvSpPr>
        <p:spPr bwMode="auto">
          <a:xfrm>
            <a:off x="2270125" y="236538"/>
            <a:ext cx="3638550" cy="1200329"/>
          </a:xfrm>
          <a:prstGeom prst="rect">
            <a:avLst/>
          </a:prstGeom>
          <a:noFill/>
          <a:ln w="9525">
            <a:noFill/>
            <a:miter lim="800000"/>
            <a:headEnd/>
            <a:tailEnd/>
          </a:ln>
          <a:effectLst/>
        </p:spPr>
        <p:txBody>
          <a:bodyPr>
            <a:spAutoFit/>
          </a:bodyPr>
          <a:lstStyle/>
          <a:p>
            <a:pPr eaLnBrk="1" hangingPunct="1"/>
            <a:r>
              <a:rPr lang="en-US" dirty="0"/>
              <a:t>Initially: n = size of S = 15; </a:t>
            </a:r>
          </a:p>
          <a:p>
            <a:pPr eaLnBrk="1" hangingPunct="1"/>
            <a:r>
              <a:rPr lang="en-US" dirty="0"/>
              <a:t>             m = size of p = 7</a:t>
            </a:r>
          </a:p>
          <a:p>
            <a:pPr eaLnBrk="1" hangingPunct="1"/>
            <a:r>
              <a:rPr lang="en-US" dirty="0"/>
              <a:t>Step 1: </a:t>
            </a:r>
            <a:r>
              <a:rPr lang="en-US" dirty="0" err="1"/>
              <a:t>i</a:t>
            </a:r>
            <a:r>
              <a:rPr lang="en-US" dirty="0"/>
              <a:t> = 1, q = 0</a:t>
            </a:r>
          </a:p>
          <a:p>
            <a:pPr eaLnBrk="1" hangingPunct="1"/>
            <a:r>
              <a:rPr lang="en-US" dirty="0"/>
              <a:t>             comparing p[1] with S[1]</a:t>
            </a:r>
          </a:p>
        </p:txBody>
      </p:sp>
      <p:sp>
        <p:nvSpPr>
          <p:cNvPr id="145610" name="Text Box 202"/>
          <p:cNvSpPr txBox="1">
            <a:spLocks noChangeArrowheads="1"/>
          </p:cNvSpPr>
          <p:nvPr/>
        </p:nvSpPr>
        <p:spPr bwMode="auto">
          <a:xfrm>
            <a:off x="1889125" y="18430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11" name="Text Box 203"/>
          <p:cNvSpPr txBox="1">
            <a:spLocks noChangeArrowheads="1"/>
          </p:cNvSpPr>
          <p:nvPr/>
        </p:nvSpPr>
        <p:spPr bwMode="auto">
          <a:xfrm>
            <a:off x="1905000" y="27432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5612" name="Line 204"/>
          <p:cNvSpPr>
            <a:spLocks noChangeShapeType="1"/>
          </p:cNvSpPr>
          <p:nvPr/>
        </p:nvSpPr>
        <p:spPr bwMode="auto">
          <a:xfrm flipV="1">
            <a:off x="2895600" y="23622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617" name="Text Box 209"/>
          <p:cNvSpPr txBox="1">
            <a:spLocks noChangeArrowheads="1"/>
          </p:cNvSpPr>
          <p:nvPr/>
        </p:nvSpPr>
        <p:spPr bwMode="auto">
          <a:xfrm>
            <a:off x="4175126" y="4913313"/>
            <a:ext cx="701675" cy="366712"/>
          </a:xfrm>
          <a:prstGeom prst="rect">
            <a:avLst/>
          </a:prstGeom>
          <a:noFill/>
          <a:ln w="9525">
            <a:noFill/>
            <a:miter lim="800000"/>
            <a:headEnd/>
            <a:tailEnd/>
          </a:ln>
          <a:effectLst/>
        </p:spPr>
        <p:txBody>
          <a:bodyPr>
            <a:spAutoFit/>
          </a:bodyPr>
          <a:lstStyle/>
          <a:p>
            <a:pPr eaLnBrk="1" hangingPunct="1"/>
            <a:endParaRPr lang="en-US"/>
          </a:p>
        </p:txBody>
      </p:sp>
      <p:sp>
        <p:nvSpPr>
          <p:cNvPr id="145618" name="Text Box 210"/>
          <p:cNvSpPr txBox="1">
            <a:spLocks noChangeArrowheads="1"/>
          </p:cNvSpPr>
          <p:nvPr/>
        </p:nvSpPr>
        <p:spPr bwMode="auto">
          <a:xfrm>
            <a:off x="2514600" y="3276601"/>
            <a:ext cx="7696200" cy="779463"/>
          </a:xfrm>
          <a:prstGeom prst="rect">
            <a:avLst/>
          </a:prstGeom>
          <a:noFill/>
          <a:ln w="9525">
            <a:noFill/>
            <a:miter lim="800000"/>
            <a:headEnd/>
            <a:tailEnd/>
          </a:ln>
          <a:effectLst/>
        </p:spPr>
        <p:txBody>
          <a:bodyPr>
            <a:spAutoFit/>
          </a:bodyPr>
          <a:lstStyle/>
          <a:p>
            <a:pPr eaLnBrk="1" hangingPunct="1"/>
            <a:r>
              <a:rPr lang="en-US"/>
              <a:t>P[1] does not match with S[1].  ‘p’ will be shifted one position to the right.</a:t>
            </a:r>
          </a:p>
          <a:p>
            <a:pPr eaLnBrk="1" hangingPunct="1">
              <a:spcBef>
                <a:spcPct val="50000"/>
              </a:spcBef>
            </a:pPr>
            <a:endParaRPr lang="en-US"/>
          </a:p>
        </p:txBody>
      </p:sp>
      <p:sp>
        <p:nvSpPr>
          <p:cNvPr id="145619" name="Text Box 211"/>
          <p:cNvSpPr txBox="1">
            <a:spLocks noChangeArrowheads="1"/>
          </p:cNvSpPr>
          <p:nvPr/>
        </p:nvSpPr>
        <p:spPr bwMode="auto">
          <a:xfrm>
            <a:off x="2041525" y="45862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20" name="Text Box 212"/>
          <p:cNvSpPr txBox="1">
            <a:spLocks noChangeArrowheads="1"/>
          </p:cNvSpPr>
          <p:nvPr/>
        </p:nvSpPr>
        <p:spPr bwMode="auto">
          <a:xfrm>
            <a:off x="2041525" y="5529263"/>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45753" name="Group 345"/>
          <p:cNvGraphicFramePr>
            <a:graphicFrameLocks noGrp="1"/>
          </p:cNvGraphicFramePr>
          <p:nvPr>
            <p:ph sz="quarter" idx="3"/>
          </p:nvPr>
        </p:nvGraphicFramePr>
        <p:xfrm>
          <a:off x="3429000" y="54864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09587">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5754" name="Text Box 346"/>
          <p:cNvSpPr txBox="1">
            <a:spLocks noChangeArrowheads="1"/>
          </p:cNvSpPr>
          <p:nvPr/>
        </p:nvSpPr>
        <p:spPr bwMode="auto">
          <a:xfrm>
            <a:off x="2368551" y="3805233"/>
            <a:ext cx="3137077" cy="646331"/>
          </a:xfrm>
          <a:prstGeom prst="rect">
            <a:avLst/>
          </a:prstGeom>
          <a:noFill/>
          <a:ln w="9525">
            <a:noFill/>
            <a:miter lim="800000"/>
            <a:headEnd/>
            <a:tailEnd/>
          </a:ln>
          <a:effectLst/>
        </p:spPr>
        <p:txBody>
          <a:bodyPr wrap="none">
            <a:spAutoFit/>
          </a:bodyPr>
          <a:lstStyle/>
          <a:p>
            <a:pPr eaLnBrk="1" hangingPunct="1"/>
            <a:r>
              <a:rPr lang="en-US" dirty="0"/>
              <a:t>Step 2: </a:t>
            </a:r>
            <a:r>
              <a:rPr lang="en-US" dirty="0" err="1"/>
              <a:t>i</a:t>
            </a:r>
            <a:r>
              <a:rPr lang="en-US" dirty="0"/>
              <a:t> = 2, q = 0</a:t>
            </a:r>
          </a:p>
          <a:p>
            <a:pPr eaLnBrk="1" hangingPunct="1"/>
            <a:r>
              <a:rPr lang="en-US" dirty="0"/>
              <a:t>            comparing p[1] with S[2]</a:t>
            </a:r>
          </a:p>
        </p:txBody>
      </p:sp>
      <p:sp>
        <p:nvSpPr>
          <p:cNvPr id="145755" name="Line 347"/>
          <p:cNvSpPr>
            <a:spLocks noChangeShapeType="1"/>
          </p:cNvSpPr>
          <p:nvPr/>
        </p:nvSpPr>
        <p:spPr bwMode="auto">
          <a:xfrm flipV="1">
            <a:off x="3657600" y="51054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756" name="Text Box 348"/>
          <p:cNvSpPr txBox="1">
            <a:spLocks noChangeArrowheads="1"/>
          </p:cNvSpPr>
          <p:nvPr/>
        </p:nvSpPr>
        <p:spPr bwMode="auto">
          <a:xfrm>
            <a:off x="2667000" y="6248400"/>
            <a:ext cx="5544146" cy="369332"/>
          </a:xfrm>
          <a:prstGeom prst="rect">
            <a:avLst/>
          </a:prstGeom>
          <a:noFill/>
          <a:ln w="9525">
            <a:noFill/>
            <a:miter lim="800000"/>
            <a:headEnd/>
            <a:tailEnd/>
          </a:ln>
          <a:effectLst/>
        </p:spPr>
        <p:txBody>
          <a:bodyPr wrap="none">
            <a:spAutoFit/>
          </a:bodyPr>
          <a:lstStyle/>
          <a:p>
            <a:pPr eaLnBrk="1" hangingPunct="1"/>
            <a:r>
              <a:rPr lang="en-US"/>
              <a:t>P[1] matches S[2]. Since there is a match, p is not shifted.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5612"/>
                                        </p:tgtEl>
                                      </p:cBhvr>
                                    </p:animEffect>
                                    <p:set>
                                      <p:cBhvr>
                                        <p:cTn id="7" dur="1" fill="hold">
                                          <p:stCondLst>
                                            <p:cond delay="1999"/>
                                          </p:stCondLst>
                                        </p:cTn>
                                        <p:tgtEl>
                                          <p:spTgt spid="1456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6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1667 -0.00439 L 0.05833 -0.00439 " pathEditMode="relative" rAng="0" ptsTypes="AA">
                                      <p:cBhvr>
                                        <p:cTn id="15" dur="2000" fill="hold"/>
                                        <p:tgtEl>
                                          <p:spTgt spid="145588"/>
                                        </p:tgtEl>
                                        <p:attrNameLst>
                                          <p:attrName>ppt_x</p:attrName>
                                          <p:attrName>ppt_y</p:attrName>
                                        </p:attrNameLst>
                                      </p:cBhvr>
                                      <p:rCtr x="38"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57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57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56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56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57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57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5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2" grpId="0" animBg="1"/>
      <p:bldP spid="145618" grpId="0"/>
      <p:bldP spid="145619" grpId="0"/>
      <p:bldP spid="145620" grpId="0"/>
      <p:bldP spid="145754" grpId="0"/>
      <p:bldP spid="145755" grpId="0" animBg="1"/>
      <p:bldP spid="14575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p:cNvSpPr>
            <a:spLocks noGrp="1" noChangeArrowheads="1"/>
          </p:cNvSpPr>
          <p:nvPr>
            <p:ph type="body" sz="half" idx="1"/>
          </p:nvPr>
        </p:nvSpPr>
        <p:spPr>
          <a:xfrm>
            <a:off x="1952624" y="657240"/>
            <a:ext cx="4038600" cy="381000"/>
          </a:xfrm>
        </p:spPr>
        <p:txBody>
          <a:bodyPr/>
          <a:lstStyle/>
          <a:p>
            <a:pPr>
              <a:lnSpc>
                <a:spcPct val="90000"/>
              </a:lnSpc>
              <a:buFont typeface="Wingdings" pitchFamily="2" charset="2"/>
              <a:buNone/>
            </a:pPr>
            <a:r>
              <a:rPr lang="en-US" sz="1800"/>
              <a:t>Step 3: i = 3, q = 1</a:t>
            </a:r>
          </a:p>
        </p:txBody>
      </p:sp>
      <p:graphicFrame>
        <p:nvGraphicFramePr>
          <p:cNvPr id="151770" name="Group 218"/>
          <p:cNvGraphicFramePr>
            <a:graphicFrameLocks noGrp="1"/>
          </p:cNvGraphicFramePr>
          <p:nvPr>
            <p:ph sz="quarter" idx="2"/>
          </p:nvPr>
        </p:nvGraphicFramePr>
        <p:xfrm>
          <a:off x="2790824" y="5321315"/>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1556" name="Text Box 4"/>
          <p:cNvSpPr txBox="1">
            <a:spLocks noChangeArrowheads="1"/>
          </p:cNvSpPr>
          <p:nvPr/>
        </p:nvSpPr>
        <p:spPr bwMode="auto">
          <a:xfrm>
            <a:off x="2924174" y="885840"/>
            <a:ext cx="2529860" cy="369332"/>
          </a:xfrm>
          <a:prstGeom prst="rect">
            <a:avLst/>
          </a:prstGeom>
          <a:noFill/>
          <a:ln w="9525">
            <a:noFill/>
            <a:miter lim="800000"/>
            <a:headEnd/>
            <a:tailEnd/>
          </a:ln>
          <a:effectLst/>
        </p:spPr>
        <p:txBody>
          <a:bodyPr wrap="none">
            <a:spAutoFit/>
          </a:bodyPr>
          <a:lstStyle/>
          <a:p>
            <a:pPr eaLnBrk="1" hangingPunct="1"/>
            <a:r>
              <a:rPr lang="en-US"/>
              <a:t>Comparing p[2] with S[3]</a:t>
            </a:r>
          </a:p>
        </p:txBody>
      </p:sp>
      <p:sp>
        <p:nvSpPr>
          <p:cNvPr id="151557" name="Text Box 5"/>
          <p:cNvSpPr txBox="1">
            <a:spLocks noChangeArrowheads="1"/>
          </p:cNvSpPr>
          <p:nvPr/>
        </p:nvSpPr>
        <p:spPr bwMode="auto">
          <a:xfrm>
            <a:off x="2012949" y="117952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558" name="Text Box 6"/>
          <p:cNvSpPr txBox="1">
            <a:spLocks noChangeArrowheads="1"/>
          </p:cNvSpPr>
          <p:nvPr/>
        </p:nvSpPr>
        <p:spPr bwMode="auto">
          <a:xfrm>
            <a:off x="4070349" y="1379553"/>
            <a:ext cx="184150" cy="366712"/>
          </a:xfrm>
          <a:prstGeom prst="rect">
            <a:avLst/>
          </a:prstGeom>
          <a:noFill/>
          <a:ln w="9525">
            <a:noFill/>
            <a:miter lim="800000"/>
            <a:headEnd/>
            <a:tailEnd/>
          </a:ln>
          <a:effectLst/>
        </p:spPr>
        <p:txBody>
          <a:bodyPr wrap="none">
            <a:spAutoFit/>
          </a:bodyPr>
          <a:lstStyle/>
          <a:p>
            <a:pPr eaLnBrk="1" hangingPunct="1"/>
            <a:endParaRPr lang="en-US"/>
          </a:p>
        </p:txBody>
      </p:sp>
      <p:graphicFrame>
        <p:nvGraphicFramePr>
          <p:cNvPr id="151772" name="Group 220"/>
          <p:cNvGraphicFramePr>
            <a:graphicFrameLocks noGrp="1"/>
          </p:cNvGraphicFramePr>
          <p:nvPr>
            <p:ph sz="quarter" idx="3"/>
          </p:nvPr>
        </p:nvGraphicFramePr>
        <p:xfrm>
          <a:off x="4848224" y="6159515"/>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619" name="Group 67"/>
          <p:cNvGraphicFramePr>
            <a:graphicFrameLocks noGrp="1"/>
          </p:cNvGraphicFramePr>
          <p:nvPr/>
        </p:nvGraphicFramePr>
        <p:xfrm>
          <a:off x="2714624" y="3416315"/>
          <a:ext cx="7696200" cy="518160"/>
        </p:xfrm>
        <a:graphic>
          <a:graphicData uri="http://schemas.openxmlformats.org/drawingml/2006/table">
            <a:tbl>
              <a:tblPr/>
              <a:tblGrid>
                <a:gridCol w="514350">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1175">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1175">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1175">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11175">
                  <a:extLst>
                    <a:ext uri="{9D8B030D-6E8A-4147-A177-3AD203B41FA5}">
                      <a16:colId xmlns:a16="http://schemas.microsoft.com/office/drawing/2014/main" val="20013"/>
                    </a:ext>
                  </a:extLst>
                </a:gridCol>
                <a:gridCol w="514350">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4" name="Group 222"/>
          <p:cNvGraphicFramePr>
            <a:graphicFrameLocks noGrp="1"/>
          </p:cNvGraphicFramePr>
          <p:nvPr/>
        </p:nvGraphicFramePr>
        <p:xfrm>
          <a:off x="2790824" y="119064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34" name="Group 182"/>
          <p:cNvGraphicFramePr>
            <a:graphicFrameLocks noGrp="1"/>
          </p:cNvGraphicFramePr>
          <p:nvPr/>
        </p:nvGraphicFramePr>
        <p:xfrm>
          <a:off x="4238624" y="425451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6" name="Group 224"/>
          <p:cNvGraphicFramePr>
            <a:graphicFrameLocks noGrp="1"/>
          </p:cNvGraphicFramePr>
          <p:nvPr/>
        </p:nvGraphicFramePr>
        <p:xfrm>
          <a:off x="3324224" y="210504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1723" name="Text Box 171"/>
          <p:cNvSpPr txBox="1">
            <a:spLocks noChangeArrowheads="1"/>
          </p:cNvSpPr>
          <p:nvPr/>
        </p:nvSpPr>
        <p:spPr bwMode="auto">
          <a:xfrm>
            <a:off x="2027238" y="204312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4" name="Text Box 172"/>
          <p:cNvSpPr txBox="1">
            <a:spLocks noChangeArrowheads="1"/>
          </p:cNvSpPr>
          <p:nvPr/>
        </p:nvSpPr>
        <p:spPr bwMode="auto">
          <a:xfrm>
            <a:off x="2105024" y="3443303"/>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5" name="Text Box 173"/>
          <p:cNvSpPr txBox="1">
            <a:spLocks noChangeArrowheads="1"/>
          </p:cNvSpPr>
          <p:nvPr/>
        </p:nvSpPr>
        <p:spPr bwMode="auto">
          <a:xfrm>
            <a:off x="2089149" y="4176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6" name="Text Box 174"/>
          <p:cNvSpPr txBox="1">
            <a:spLocks noChangeArrowheads="1"/>
          </p:cNvSpPr>
          <p:nvPr/>
        </p:nvSpPr>
        <p:spPr bwMode="auto">
          <a:xfrm>
            <a:off x="2089149" y="539592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7" name="Text Box 175"/>
          <p:cNvSpPr txBox="1">
            <a:spLocks noChangeArrowheads="1"/>
          </p:cNvSpPr>
          <p:nvPr/>
        </p:nvSpPr>
        <p:spPr bwMode="auto">
          <a:xfrm>
            <a:off x="2105024" y="6081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9" name="Line 177"/>
          <p:cNvSpPr>
            <a:spLocks noChangeShapeType="1"/>
          </p:cNvSpPr>
          <p:nvPr/>
        </p:nvSpPr>
        <p:spPr bwMode="auto">
          <a:xfrm flipV="1">
            <a:off x="4086224" y="1724040"/>
            <a:ext cx="0" cy="381000"/>
          </a:xfrm>
          <a:prstGeom prst="line">
            <a:avLst/>
          </a:prstGeom>
          <a:noFill/>
          <a:ln w="9525">
            <a:solidFill>
              <a:schemeClr val="tx1"/>
            </a:solidFill>
            <a:round/>
            <a:headEnd/>
            <a:tailEnd type="triangle" w="med" len="med"/>
          </a:ln>
          <a:effectLst/>
        </p:spPr>
        <p:txBody>
          <a:bodyPr/>
          <a:lstStyle/>
          <a:p>
            <a:endParaRPr lang="en-US"/>
          </a:p>
        </p:txBody>
      </p:sp>
      <p:sp>
        <p:nvSpPr>
          <p:cNvPr id="151730" name="Text Box 178"/>
          <p:cNvSpPr txBox="1">
            <a:spLocks noChangeArrowheads="1"/>
          </p:cNvSpPr>
          <p:nvPr/>
        </p:nvSpPr>
        <p:spPr bwMode="auto">
          <a:xfrm>
            <a:off x="5680074" y="885840"/>
            <a:ext cx="2965748" cy="369332"/>
          </a:xfrm>
          <a:prstGeom prst="rect">
            <a:avLst/>
          </a:prstGeom>
          <a:noFill/>
          <a:ln w="9525">
            <a:noFill/>
            <a:miter lim="800000"/>
            <a:headEnd/>
            <a:tailEnd/>
          </a:ln>
          <a:effectLst/>
        </p:spPr>
        <p:txBody>
          <a:bodyPr wrap="none">
            <a:spAutoFit/>
          </a:bodyPr>
          <a:lstStyle/>
          <a:p>
            <a:pPr eaLnBrk="1" hangingPunct="1"/>
            <a:r>
              <a:rPr lang="en-US"/>
              <a:t>p[2] does not match with S[3]</a:t>
            </a:r>
          </a:p>
        </p:txBody>
      </p:sp>
      <p:sp>
        <p:nvSpPr>
          <p:cNvPr id="151731" name="Text Box 179"/>
          <p:cNvSpPr txBox="1">
            <a:spLocks noChangeArrowheads="1"/>
          </p:cNvSpPr>
          <p:nvPr/>
        </p:nvSpPr>
        <p:spPr bwMode="auto">
          <a:xfrm>
            <a:off x="2733675" y="2638440"/>
            <a:ext cx="4206793" cy="369332"/>
          </a:xfrm>
          <a:prstGeom prst="rect">
            <a:avLst/>
          </a:prstGeom>
          <a:noFill/>
          <a:ln w="9525">
            <a:noFill/>
            <a:miter lim="800000"/>
            <a:headEnd/>
            <a:tailEnd/>
          </a:ln>
          <a:effectLst/>
        </p:spPr>
        <p:txBody>
          <a:bodyPr wrap="none">
            <a:spAutoFit/>
          </a:bodyPr>
          <a:lstStyle/>
          <a:p>
            <a:pPr eaLnBrk="1" hangingPunct="1"/>
            <a:r>
              <a:rPr lang="en-US"/>
              <a:t>Backtracking on p, comparing p[1] and S[3]</a:t>
            </a:r>
          </a:p>
        </p:txBody>
      </p:sp>
      <p:sp>
        <p:nvSpPr>
          <p:cNvPr id="151732" name="Text Box 180"/>
          <p:cNvSpPr txBox="1">
            <a:spLocks noChangeArrowheads="1"/>
          </p:cNvSpPr>
          <p:nvPr/>
        </p:nvSpPr>
        <p:spPr bwMode="auto">
          <a:xfrm>
            <a:off x="2105024" y="2979753"/>
            <a:ext cx="2114550" cy="366712"/>
          </a:xfrm>
          <a:prstGeom prst="rect">
            <a:avLst/>
          </a:prstGeom>
          <a:noFill/>
          <a:ln w="9525">
            <a:noFill/>
            <a:miter lim="800000"/>
            <a:headEnd/>
            <a:tailEnd/>
          </a:ln>
          <a:effectLst/>
        </p:spPr>
        <p:txBody>
          <a:bodyPr>
            <a:spAutoFit/>
          </a:bodyPr>
          <a:lstStyle/>
          <a:p>
            <a:pPr eaLnBrk="1" hangingPunct="1"/>
            <a:r>
              <a:rPr lang="en-US"/>
              <a:t>Step 4: i = 4, q = 0 </a:t>
            </a:r>
          </a:p>
        </p:txBody>
      </p:sp>
      <p:sp>
        <p:nvSpPr>
          <p:cNvPr id="151735" name="Text Box 183"/>
          <p:cNvSpPr txBox="1">
            <a:spLocks noChangeArrowheads="1"/>
          </p:cNvSpPr>
          <p:nvPr/>
        </p:nvSpPr>
        <p:spPr bwMode="auto">
          <a:xfrm>
            <a:off x="3660774" y="3109928"/>
            <a:ext cx="2635250" cy="366712"/>
          </a:xfrm>
          <a:prstGeom prst="rect">
            <a:avLst/>
          </a:prstGeom>
          <a:noFill/>
          <a:ln w="9525">
            <a:noFill/>
            <a:miter lim="800000"/>
            <a:headEnd/>
            <a:tailEnd/>
          </a:ln>
          <a:effectLst/>
        </p:spPr>
        <p:txBody>
          <a:bodyPr>
            <a:spAutoFit/>
          </a:bodyPr>
          <a:lstStyle/>
          <a:p>
            <a:pPr eaLnBrk="1" hangingPunct="1"/>
            <a:r>
              <a:rPr lang="en-US"/>
              <a:t>comparing p[1] with S[4]</a:t>
            </a:r>
          </a:p>
        </p:txBody>
      </p:sp>
      <p:sp>
        <p:nvSpPr>
          <p:cNvPr id="151736" name="Line 184"/>
          <p:cNvSpPr>
            <a:spLocks noChangeShapeType="1"/>
          </p:cNvSpPr>
          <p:nvPr/>
        </p:nvSpPr>
        <p:spPr bwMode="auto">
          <a:xfrm flipV="1">
            <a:off x="4467224" y="3933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37" name="Text Box 185"/>
          <p:cNvSpPr txBox="1">
            <a:spLocks noChangeArrowheads="1"/>
          </p:cNvSpPr>
          <p:nvPr/>
        </p:nvSpPr>
        <p:spPr bwMode="auto">
          <a:xfrm>
            <a:off x="6372224" y="3109928"/>
            <a:ext cx="2965748" cy="369332"/>
          </a:xfrm>
          <a:prstGeom prst="rect">
            <a:avLst/>
          </a:prstGeom>
          <a:noFill/>
          <a:ln w="9525">
            <a:noFill/>
            <a:miter lim="800000"/>
            <a:headEnd/>
            <a:tailEnd/>
          </a:ln>
          <a:effectLst/>
        </p:spPr>
        <p:txBody>
          <a:bodyPr wrap="none">
            <a:spAutoFit/>
          </a:bodyPr>
          <a:lstStyle/>
          <a:p>
            <a:pPr eaLnBrk="1" hangingPunct="1"/>
            <a:r>
              <a:rPr lang="en-US"/>
              <a:t>p[1] does not match with S[4]</a:t>
            </a:r>
          </a:p>
        </p:txBody>
      </p:sp>
      <p:sp>
        <p:nvSpPr>
          <p:cNvPr id="151738" name="Text Box 186"/>
          <p:cNvSpPr txBox="1">
            <a:spLocks noChangeArrowheads="1"/>
          </p:cNvSpPr>
          <p:nvPr/>
        </p:nvSpPr>
        <p:spPr bwMode="auto">
          <a:xfrm>
            <a:off x="2181224" y="4862528"/>
            <a:ext cx="2114550" cy="366712"/>
          </a:xfrm>
          <a:prstGeom prst="rect">
            <a:avLst/>
          </a:prstGeom>
          <a:noFill/>
          <a:ln w="9525">
            <a:noFill/>
            <a:miter lim="800000"/>
            <a:headEnd/>
            <a:tailEnd/>
          </a:ln>
          <a:effectLst/>
        </p:spPr>
        <p:txBody>
          <a:bodyPr>
            <a:spAutoFit/>
          </a:bodyPr>
          <a:lstStyle/>
          <a:p>
            <a:pPr eaLnBrk="1" hangingPunct="1"/>
            <a:r>
              <a:rPr lang="en-US"/>
              <a:t>Step 5: i = 5, q = 0 </a:t>
            </a:r>
          </a:p>
        </p:txBody>
      </p:sp>
      <p:sp>
        <p:nvSpPr>
          <p:cNvPr id="151739" name="Line 187"/>
          <p:cNvSpPr>
            <a:spLocks noChangeShapeType="1"/>
          </p:cNvSpPr>
          <p:nvPr/>
        </p:nvSpPr>
        <p:spPr bwMode="auto">
          <a:xfrm flipV="1">
            <a:off x="5076824" y="5838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40" name="Text Box 188"/>
          <p:cNvSpPr txBox="1">
            <a:spLocks noChangeArrowheads="1"/>
          </p:cNvSpPr>
          <p:nvPr/>
        </p:nvSpPr>
        <p:spPr bwMode="auto">
          <a:xfrm>
            <a:off x="3705224" y="5014928"/>
            <a:ext cx="2502288" cy="369332"/>
          </a:xfrm>
          <a:prstGeom prst="rect">
            <a:avLst/>
          </a:prstGeom>
          <a:noFill/>
          <a:ln w="9525">
            <a:noFill/>
            <a:miter lim="800000"/>
            <a:headEnd/>
            <a:tailEnd/>
          </a:ln>
          <a:effectLst/>
        </p:spPr>
        <p:txBody>
          <a:bodyPr wrap="none">
            <a:spAutoFit/>
          </a:bodyPr>
          <a:lstStyle/>
          <a:p>
            <a:pPr eaLnBrk="1" hangingPunct="1"/>
            <a:r>
              <a:rPr lang="en-US"/>
              <a:t>comparing p[1] with S[5]</a:t>
            </a:r>
          </a:p>
        </p:txBody>
      </p:sp>
      <p:sp>
        <p:nvSpPr>
          <p:cNvPr id="151741" name="Text Box 189"/>
          <p:cNvSpPr txBox="1">
            <a:spLocks noChangeArrowheads="1"/>
          </p:cNvSpPr>
          <p:nvPr/>
        </p:nvSpPr>
        <p:spPr bwMode="auto">
          <a:xfrm>
            <a:off x="6600825" y="5000640"/>
            <a:ext cx="2295693" cy="369332"/>
          </a:xfrm>
          <a:prstGeom prst="rect">
            <a:avLst/>
          </a:prstGeom>
          <a:noFill/>
          <a:ln w="9525">
            <a:noFill/>
            <a:miter lim="800000"/>
            <a:headEnd/>
            <a:tailEnd/>
          </a:ln>
          <a:effectLst/>
        </p:spPr>
        <p:txBody>
          <a:bodyPr wrap="none">
            <a:spAutoFit/>
          </a:bodyPr>
          <a:lstStyle/>
          <a:p>
            <a:pPr eaLnBrk="1" hangingPunct="1"/>
            <a:r>
              <a:rPr lang="en-US"/>
              <a:t>p[1] matches with S[5]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7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7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151729"/>
                                        </p:tgtEl>
                                      </p:cBhvr>
                                    </p:animEffect>
                                    <p:set>
                                      <p:cBhvr>
                                        <p:cTn id="21" dur="1" fill="hold">
                                          <p:stCondLst>
                                            <p:cond delay="1999"/>
                                          </p:stCondLst>
                                        </p:cTn>
                                        <p:tgtEl>
                                          <p:spTgt spid="1517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02083 2.89017E-7 L 0.05417 -0.00439 " pathEditMode="relative" rAng="0" ptsTypes="AA">
                                      <p:cBhvr>
                                        <p:cTn id="25" dur="2000" fill="hold"/>
                                        <p:tgtEl>
                                          <p:spTgt spid="151776"/>
                                        </p:tgtEl>
                                        <p:attrNameLst>
                                          <p:attrName>ppt_x</p:attrName>
                                          <p:attrName>ppt_y</p:attrName>
                                        </p:attrNameLst>
                                      </p:cBhvr>
                                      <p:rCtr x="3800" y="-200"/>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2" nodeType="clickEffect">
                                  <p:stCondLst>
                                    <p:cond delay="0"/>
                                  </p:stCondLst>
                                  <p:childTnLst>
                                    <p:set>
                                      <p:cBhvr>
                                        <p:cTn id="29" dur="1" fill="hold">
                                          <p:stCondLst>
                                            <p:cond delay="0"/>
                                          </p:stCondLst>
                                        </p:cTn>
                                        <p:tgtEl>
                                          <p:spTgt spid="1517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7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17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17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16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17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17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17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7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17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17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17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177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177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174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17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724" grpId="0"/>
      <p:bldP spid="151725" grpId="0"/>
      <p:bldP spid="151726" grpId="0"/>
      <p:bldP spid="151727" grpId="0"/>
      <p:bldP spid="151729" grpId="0" animBg="1"/>
      <p:bldP spid="151729" grpId="1" animBg="1"/>
      <p:bldP spid="151729" grpId="2" animBg="1"/>
      <p:bldP spid="151730" grpId="0"/>
      <p:bldP spid="151731" grpId="0"/>
      <p:bldP spid="151732" grpId="0"/>
      <p:bldP spid="151735" grpId="0"/>
      <p:bldP spid="151736" grpId="0" animBg="1"/>
      <p:bldP spid="151737" grpId="0"/>
      <p:bldP spid="151738" grpId="0"/>
      <p:bldP spid="151739" grpId="0" animBg="1"/>
      <p:bldP spid="151740" grpId="0"/>
      <p:bldP spid="15174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8964" name="Group 244"/>
          <p:cNvGraphicFramePr>
            <a:graphicFrameLocks noGrp="1"/>
          </p:cNvGraphicFramePr>
          <p:nvPr>
            <p:ph sz="quarter" idx="1"/>
          </p:nvPr>
        </p:nvGraphicFramePr>
        <p:xfrm>
          <a:off x="2881312" y="3329000"/>
          <a:ext cx="7620000" cy="51816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8000">
                  <a:extLst>
                    <a:ext uri="{9D8B030D-6E8A-4147-A177-3AD203B41FA5}">
                      <a16:colId xmlns:a16="http://schemas.microsoft.com/office/drawing/2014/main" val="20013"/>
                    </a:ext>
                  </a:extLst>
                </a:gridCol>
                <a:gridCol w="508000">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0" name="Group 240"/>
          <p:cNvGraphicFramePr>
            <a:graphicFrameLocks noGrp="1"/>
          </p:cNvGraphicFramePr>
          <p:nvPr>
            <p:ph sz="quarter" idx="2"/>
          </p:nvPr>
        </p:nvGraphicFramePr>
        <p:xfrm>
          <a:off x="2805112" y="111920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8" name="Group 248"/>
          <p:cNvGraphicFramePr>
            <a:graphicFrameLocks noGrp="1"/>
          </p:cNvGraphicFramePr>
          <p:nvPr>
            <p:ph sz="quarter" idx="3"/>
          </p:nvPr>
        </p:nvGraphicFramePr>
        <p:xfrm>
          <a:off x="2881312" y="5438789"/>
          <a:ext cx="7620000" cy="557213"/>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2" name="Group 242"/>
          <p:cNvGraphicFramePr>
            <a:graphicFrameLocks noGrp="1"/>
          </p:cNvGraphicFramePr>
          <p:nvPr>
            <p:ph sz="quarter" idx="4"/>
          </p:nvPr>
        </p:nvGraphicFramePr>
        <p:xfrm>
          <a:off x="4862512" y="195740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6" name="Group 246"/>
          <p:cNvGraphicFramePr>
            <a:graphicFrameLocks noGrp="1"/>
          </p:cNvGraphicFramePr>
          <p:nvPr/>
        </p:nvGraphicFramePr>
        <p:xfrm>
          <a:off x="4938712" y="41672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70" name="Group 250"/>
          <p:cNvGraphicFramePr>
            <a:graphicFrameLocks noGrp="1"/>
          </p:cNvGraphicFramePr>
          <p:nvPr/>
        </p:nvGraphicFramePr>
        <p:xfrm>
          <a:off x="4938712" y="631667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8912" name="Rectangle 192"/>
          <p:cNvSpPr>
            <a:spLocks noChangeArrowheads="1"/>
          </p:cNvSpPr>
          <p:nvPr/>
        </p:nvSpPr>
        <p:spPr bwMode="auto">
          <a:xfrm>
            <a:off x="1966912" y="5858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6: i = 6, q = 1</a:t>
            </a:r>
          </a:p>
        </p:txBody>
      </p:sp>
      <p:sp>
        <p:nvSpPr>
          <p:cNvPr id="158913" name="Text Box 193"/>
          <p:cNvSpPr txBox="1">
            <a:spLocks noChangeArrowheads="1"/>
          </p:cNvSpPr>
          <p:nvPr/>
        </p:nvSpPr>
        <p:spPr bwMode="auto">
          <a:xfrm>
            <a:off x="2027237" y="11080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14" name="Text Box 194"/>
          <p:cNvSpPr txBox="1">
            <a:spLocks noChangeArrowheads="1"/>
          </p:cNvSpPr>
          <p:nvPr/>
        </p:nvSpPr>
        <p:spPr bwMode="auto">
          <a:xfrm>
            <a:off x="2041526" y="197168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15" name="Line 195"/>
          <p:cNvSpPr>
            <a:spLocks noChangeShapeType="1"/>
          </p:cNvSpPr>
          <p:nvPr/>
        </p:nvSpPr>
        <p:spPr bwMode="auto">
          <a:xfrm flipV="1">
            <a:off x="5624512" y="16526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16" name="Text Box 196"/>
          <p:cNvSpPr txBox="1">
            <a:spLocks noChangeArrowheads="1"/>
          </p:cNvSpPr>
          <p:nvPr/>
        </p:nvSpPr>
        <p:spPr bwMode="auto">
          <a:xfrm>
            <a:off x="3090862" y="814400"/>
            <a:ext cx="2529860" cy="369332"/>
          </a:xfrm>
          <a:prstGeom prst="rect">
            <a:avLst/>
          </a:prstGeom>
          <a:noFill/>
          <a:ln w="9525">
            <a:noFill/>
            <a:miter lim="800000"/>
            <a:headEnd/>
            <a:tailEnd/>
          </a:ln>
          <a:effectLst/>
        </p:spPr>
        <p:txBody>
          <a:bodyPr wrap="none">
            <a:spAutoFit/>
          </a:bodyPr>
          <a:lstStyle/>
          <a:p>
            <a:pPr eaLnBrk="1" hangingPunct="1"/>
            <a:r>
              <a:rPr lang="en-US"/>
              <a:t>Comparing p[2] with S[6]</a:t>
            </a:r>
          </a:p>
        </p:txBody>
      </p:sp>
      <p:sp>
        <p:nvSpPr>
          <p:cNvPr id="158917" name="Text Box 197"/>
          <p:cNvSpPr txBox="1">
            <a:spLocks noChangeArrowheads="1"/>
          </p:cNvSpPr>
          <p:nvPr/>
        </p:nvSpPr>
        <p:spPr bwMode="auto">
          <a:xfrm>
            <a:off x="5853113" y="814400"/>
            <a:ext cx="2295693" cy="369332"/>
          </a:xfrm>
          <a:prstGeom prst="rect">
            <a:avLst/>
          </a:prstGeom>
          <a:noFill/>
          <a:ln w="9525">
            <a:noFill/>
            <a:miter lim="800000"/>
            <a:headEnd/>
            <a:tailEnd/>
          </a:ln>
          <a:effectLst/>
        </p:spPr>
        <p:txBody>
          <a:bodyPr wrap="none">
            <a:spAutoFit/>
          </a:bodyPr>
          <a:lstStyle/>
          <a:p>
            <a:pPr eaLnBrk="1" hangingPunct="1"/>
            <a:r>
              <a:rPr lang="en-US"/>
              <a:t>p[2] matches with S[6]</a:t>
            </a:r>
          </a:p>
        </p:txBody>
      </p:sp>
      <p:sp>
        <p:nvSpPr>
          <p:cNvPr id="158923" name="Text Box 203"/>
          <p:cNvSpPr txBox="1">
            <a:spLocks noChangeArrowheads="1"/>
          </p:cNvSpPr>
          <p:nvPr/>
        </p:nvSpPr>
        <p:spPr bwMode="auto">
          <a:xfrm>
            <a:off x="2043112" y="34194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24" name="Text Box 204"/>
          <p:cNvSpPr txBox="1">
            <a:spLocks noChangeArrowheads="1"/>
          </p:cNvSpPr>
          <p:nvPr/>
        </p:nvSpPr>
        <p:spPr bwMode="auto">
          <a:xfrm>
            <a:off x="2119312" y="41672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26" name="Line 206"/>
          <p:cNvSpPr>
            <a:spLocks noChangeShapeType="1"/>
          </p:cNvSpPr>
          <p:nvPr/>
        </p:nvSpPr>
        <p:spPr bwMode="auto">
          <a:xfrm flipV="1">
            <a:off x="6234112" y="38624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27" name="Rectangle 207"/>
          <p:cNvSpPr>
            <a:spLocks noChangeArrowheads="1"/>
          </p:cNvSpPr>
          <p:nvPr/>
        </p:nvSpPr>
        <p:spPr bwMode="auto">
          <a:xfrm>
            <a:off x="2119312" y="27956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7: i = 7, q = 2</a:t>
            </a:r>
          </a:p>
        </p:txBody>
      </p:sp>
      <p:sp>
        <p:nvSpPr>
          <p:cNvPr id="158928" name="Text Box 208"/>
          <p:cNvSpPr txBox="1">
            <a:spLocks noChangeArrowheads="1"/>
          </p:cNvSpPr>
          <p:nvPr/>
        </p:nvSpPr>
        <p:spPr bwMode="auto">
          <a:xfrm>
            <a:off x="3243262" y="3024200"/>
            <a:ext cx="2529860" cy="369332"/>
          </a:xfrm>
          <a:prstGeom prst="rect">
            <a:avLst/>
          </a:prstGeom>
          <a:noFill/>
          <a:ln w="9525">
            <a:noFill/>
            <a:miter lim="800000"/>
            <a:headEnd/>
            <a:tailEnd/>
          </a:ln>
          <a:effectLst/>
        </p:spPr>
        <p:txBody>
          <a:bodyPr wrap="none">
            <a:spAutoFit/>
          </a:bodyPr>
          <a:lstStyle/>
          <a:p>
            <a:pPr eaLnBrk="1" hangingPunct="1"/>
            <a:r>
              <a:rPr lang="en-US"/>
              <a:t>Comparing p[3] with S[7]</a:t>
            </a:r>
          </a:p>
        </p:txBody>
      </p:sp>
      <p:sp>
        <p:nvSpPr>
          <p:cNvPr id="158929" name="Text Box 209"/>
          <p:cNvSpPr txBox="1">
            <a:spLocks noChangeArrowheads="1"/>
          </p:cNvSpPr>
          <p:nvPr/>
        </p:nvSpPr>
        <p:spPr bwMode="auto">
          <a:xfrm>
            <a:off x="6005513" y="3024200"/>
            <a:ext cx="2295693" cy="369332"/>
          </a:xfrm>
          <a:prstGeom prst="rect">
            <a:avLst/>
          </a:prstGeom>
          <a:noFill/>
          <a:ln w="9525">
            <a:noFill/>
            <a:miter lim="800000"/>
            <a:headEnd/>
            <a:tailEnd/>
          </a:ln>
          <a:effectLst/>
        </p:spPr>
        <p:txBody>
          <a:bodyPr wrap="none">
            <a:spAutoFit/>
          </a:bodyPr>
          <a:lstStyle/>
          <a:p>
            <a:pPr eaLnBrk="1" hangingPunct="1"/>
            <a:r>
              <a:rPr lang="en-US"/>
              <a:t>p[3] matches with S[7]</a:t>
            </a:r>
          </a:p>
        </p:txBody>
      </p:sp>
      <p:sp>
        <p:nvSpPr>
          <p:cNvPr id="158930" name="Rectangle 210"/>
          <p:cNvSpPr>
            <a:spLocks noChangeArrowheads="1"/>
          </p:cNvSpPr>
          <p:nvPr/>
        </p:nvSpPr>
        <p:spPr bwMode="auto">
          <a:xfrm>
            <a:off x="2271712" y="48530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8: i = 8, q = 3</a:t>
            </a:r>
          </a:p>
        </p:txBody>
      </p:sp>
      <p:sp>
        <p:nvSpPr>
          <p:cNvPr id="158931" name="Text Box 211"/>
          <p:cNvSpPr txBox="1">
            <a:spLocks noChangeArrowheads="1"/>
          </p:cNvSpPr>
          <p:nvPr/>
        </p:nvSpPr>
        <p:spPr bwMode="auto">
          <a:xfrm>
            <a:off x="3395662" y="5095888"/>
            <a:ext cx="2529860" cy="369332"/>
          </a:xfrm>
          <a:prstGeom prst="rect">
            <a:avLst/>
          </a:prstGeom>
          <a:noFill/>
          <a:ln w="9525">
            <a:noFill/>
            <a:miter lim="800000"/>
            <a:headEnd/>
            <a:tailEnd/>
          </a:ln>
          <a:effectLst/>
        </p:spPr>
        <p:txBody>
          <a:bodyPr wrap="none">
            <a:spAutoFit/>
          </a:bodyPr>
          <a:lstStyle/>
          <a:p>
            <a:pPr eaLnBrk="1" hangingPunct="1"/>
            <a:r>
              <a:rPr lang="en-US"/>
              <a:t>Comparing p[4] with S[8]</a:t>
            </a:r>
          </a:p>
        </p:txBody>
      </p:sp>
      <p:sp>
        <p:nvSpPr>
          <p:cNvPr id="158932" name="Text Box 212"/>
          <p:cNvSpPr txBox="1">
            <a:spLocks noChangeArrowheads="1"/>
          </p:cNvSpPr>
          <p:nvPr/>
        </p:nvSpPr>
        <p:spPr bwMode="auto">
          <a:xfrm>
            <a:off x="6157913" y="5095888"/>
            <a:ext cx="2295693" cy="369332"/>
          </a:xfrm>
          <a:prstGeom prst="rect">
            <a:avLst/>
          </a:prstGeom>
          <a:noFill/>
          <a:ln w="9525">
            <a:noFill/>
            <a:miter lim="800000"/>
            <a:headEnd/>
            <a:tailEnd/>
          </a:ln>
          <a:effectLst/>
        </p:spPr>
        <p:txBody>
          <a:bodyPr wrap="none">
            <a:spAutoFit/>
          </a:bodyPr>
          <a:lstStyle/>
          <a:p>
            <a:pPr eaLnBrk="1" hangingPunct="1"/>
            <a:r>
              <a:rPr lang="en-US"/>
              <a:t>p[4] matches with S[8]</a:t>
            </a:r>
          </a:p>
        </p:txBody>
      </p:sp>
      <p:sp>
        <p:nvSpPr>
          <p:cNvPr id="158933" name="Line 213"/>
          <p:cNvSpPr>
            <a:spLocks noChangeShapeType="1"/>
          </p:cNvSpPr>
          <p:nvPr/>
        </p:nvSpPr>
        <p:spPr bwMode="auto">
          <a:xfrm flipV="1">
            <a:off x="6691312" y="59960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34" name="Text Box 214"/>
          <p:cNvSpPr txBox="1">
            <a:spLocks noChangeArrowheads="1"/>
          </p:cNvSpPr>
          <p:nvPr/>
        </p:nvSpPr>
        <p:spPr bwMode="auto">
          <a:xfrm>
            <a:off x="2043112" y="54768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35" name="Text Box 215"/>
          <p:cNvSpPr txBox="1">
            <a:spLocks noChangeArrowheads="1"/>
          </p:cNvSpPr>
          <p:nvPr/>
        </p:nvSpPr>
        <p:spPr bwMode="auto">
          <a:xfrm>
            <a:off x="2119312" y="623888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9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89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89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8927"/>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5892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892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58964"/>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589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8928"/>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589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89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8930"/>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58934"/>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158935"/>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499"/>
                                          </p:stCondLst>
                                        </p:cTn>
                                        <p:tgtEl>
                                          <p:spTgt spid="158968"/>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0"/>
                                  </p:stCondLst>
                                  <p:childTnLst>
                                    <p:set>
                                      <p:cBhvr>
                                        <p:cTn id="56" dur="1" fill="hold">
                                          <p:stCondLst>
                                            <p:cond delay="499"/>
                                          </p:stCondLst>
                                        </p:cTn>
                                        <p:tgtEl>
                                          <p:spTgt spid="1589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893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1589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5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15" grpId="0" animBg="1"/>
      <p:bldP spid="158916" grpId="0" autoUpdateAnimBg="0"/>
      <p:bldP spid="158917" grpId="0" autoUpdateAnimBg="0"/>
      <p:bldP spid="158923" grpId="0" autoUpdateAnimBg="0"/>
      <p:bldP spid="158924" grpId="0" autoUpdateAnimBg="0"/>
      <p:bldP spid="158926" grpId="0" animBg="1"/>
      <p:bldP spid="158927" grpId="0" autoUpdateAnimBg="0"/>
      <p:bldP spid="158928" grpId="0" autoUpdateAnimBg="0"/>
      <p:bldP spid="158929" grpId="0" autoUpdateAnimBg="0"/>
      <p:bldP spid="158930" grpId="0" autoUpdateAnimBg="0"/>
      <p:bldP spid="158931" grpId="0" autoUpdateAnimBg="0"/>
      <p:bldP spid="158932" grpId="0" autoUpdateAnimBg="0"/>
      <p:bldP spid="158933" grpId="0" animBg="1"/>
      <p:bldP spid="158934" grpId="0" autoUpdateAnimBg="0"/>
      <p:bldP spid="15893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1952624" y="29528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9: i = 9, q = 4</a:t>
            </a:r>
          </a:p>
        </p:txBody>
      </p:sp>
      <p:sp>
        <p:nvSpPr>
          <p:cNvPr id="163845" name="Text Box 5"/>
          <p:cNvSpPr txBox="1">
            <a:spLocks noChangeArrowheads="1"/>
          </p:cNvSpPr>
          <p:nvPr/>
        </p:nvSpPr>
        <p:spPr bwMode="auto">
          <a:xfrm>
            <a:off x="3076574" y="600080"/>
            <a:ext cx="2529860" cy="369332"/>
          </a:xfrm>
          <a:prstGeom prst="rect">
            <a:avLst/>
          </a:prstGeom>
          <a:noFill/>
          <a:ln w="9525">
            <a:noFill/>
            <a:miter lim="800000"/>
            <a:headEnd/>
            <a:tailEnd/>
          </a:ln>
          <a:effectLst/>
        </p:spPr>
        <p:txBody>
          <a:bodyPr wrap="none">
            <a:spAutoFit/>
          </a:bodyPr>
          <a:lstStyle/>
          <a:p>
            <a:pPr eaLnBrk="1" hangingPunct="1"/>
            <a:r>
              <a:rPr lang="en-US"/>
              <a:t>Comparing p[5] with S[9]</a:t>
            </a:r>
          </a:p>
        </p:txBody>
      </p:sp>
      <p:sp>
        <p:nvSpPr>
          <p:cNvPr id="163846" name="Text Box 6"/>
          <p:cNvSpPr txBox="1">
            <a:spLocks noChangeArrowheads="1"/>
          </p:cNvSpPr>
          <p:nvPr/>
        </p:nvSpPr>
        <p:spPr bwMode="auto">
          <a:xfrm>
            <a:off x="3228974" y="2900368"/>
            <a:ext cx="2646878" cy="369332"/>
          </a:xfrm>
          <a:prstGeom prst="rect">
            <a:avLst/>
          </a:prstGeom>
          <a:noFill/>
          <a:ln w="9525">
            <a:noFill/>
            <a:miter lim="800000"/>
            <a:headEnd/>
            <a:tailEnd/>
          </a:ln>
          <a:effectLst/>
        </p:spPr>
        <p:txBody>
          <a:bodyPr wrap="none">
            <a:spAutoFit/>
          </a:bodyPr>
          <a:lstStyle/>
          <a:p>
            <a:pPr eaLnBrk="1" hangingPunct="1"/>
            <a:r>
              <a:rPr lang="en-US"/>
              <a:t>Comparing p[6] with S[10]</a:t>
            </a:r>
          </a:p>
        </p:txBody>
      </p:sp>
      <p:sp>
        <p:nvSpPr>
          <p:cNvPr id="163847" name="Text Box 7"/>
          <p:cNvSpPr txBox="1">
            <a:spLocks noChangeArrowheads="1"/>
          </p:cNvSpPr>
          <p:nvPr/>
        </p:nvSpPr>
        <p:spPr bwMode="auto">
          <a:xfrm>
            <a:off x="3381374" y="5172080"/>
            <a:ext cx="2646878" cy="369332"/>
          </a:xfrm>
          <a:prstGeom prst="rect">
            <a:avLst/>
          </a:prstGeom>
          <a:noFill/>
          <a:ln w="9525">
            <a:noFill/>
            <a:miter lim="800000"/>
            <a:headEnd/>
            <a:tailEnd/>
          </a:ln>
          <a:effectLst/>
        </p:spPr>
        <p:txBody>
          <a:bodyPr wrap="none">
            <a:spAutoFit/>
          </a:bodyPr>
          <a:lstStyle/>
          <a:p>
            <a:pPr eaLnBrk="1" hangingPunct="1"/>
            <a:r>
              <a:rPr lang="en-US"/>
              <a:t>Comparing p[5] with S[11]</a:t>
            </a:r>
          </a:p>
        </p:txBody>
      </p:sp>
      <p:sp>
        <p:nvSpPr>
          <p:cNvPr id="163848" name="Rectangle 8"/>
          <p:cNvSpPr>
            <a:spLocks noChangeArrowheads="1"/>
          </p:cNvSpPr>
          <p:nvPr/>
        </p:nvSpPr>
        <p:spPr bwMode="auto">
          <a:xfrm>
            <a:off x="2105024" y="2657480"/>
            <a:ext cx="2590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10: i = 10, q = 5</a:t>
            </a:r>
          </a:p>
        </p:txBody>
      </p:sp>
      <p:sp>
        <p:nvSpPr>
          <p:cNvPr id="163849" name="Rectangle 9"/>
          <p:cNvSpPr>
            <a:spLocks noChangeArrowheads="1"/>
          </p:cNvSpPr>
          <p:nvPr/>
        </p:nvSpPr>
        <p:spPr bwMode="auto">
          <a:xfrm>
            <a:off x="2181224" y="4943480"/>
            <a:ext cx="35052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11: i = 11, q = 4</a:t>
            </a:r>
          </a:p>
        </p:txBody>
      </p:sp>
      <p:sp>
        <p:nvSpPr>
          <p:cNvPr id="163850" name="Text Box 10"/>
          <p:cNvSpPr txBox="1">
            <a:spLocks noChangeArrowheads="1"/>
          </p:cNvSpPr>
          <p:nvPr/>
        </p:nvSpPr>
        <p:spPr bwMode="auto">
          <a:xfrm>
            <a:off x="2012949" y="8937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1" name="Text Box 11"/>
          <p:cNvSpPr txBox="1">
            <a:spLocks noChangeArrowheads="1"/>
          </p:cNvSpPr>
          <p:nvPr/>
        </p:nvSpPr>
        <p:spPr bwMode="auto">
          <a:xfrm>
            <a:off x="1989137" y="32813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2" name="Text Box 12"/>
          <p:cNvSpPr txBox="1">
            <a:spLocks noChangeArrowheads="1"/>
          </p:cNvSpPr>
          <p:nvPr/>
        </p:nvSpPr>
        <p:spPr bwMode="auto">
          <a:xfrm>
            <a:off x="2028824" y="56435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3" name="Text Box 13"/>
          <p:cNvSpPr txBox="1">
            <a:spLocks noChangeArrowheads="1"/>
          </p:cNvSpPr>
          <p:nvPr/>
        </p:nvSpPr>
        <p:spPr bwMode="auto">
          <a:xfrm>
            <a:off x="2027238" y="16811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4" name="Text Box 14"/>
          <p:cNvSpPr txBox="1">
            <a:spLocks noChangeArrowheads="1"/>
          </p:cNvSpPr>
          <p:nvPr/>
        </p:nvSpPr>
        <p:spPr bwMode="auto">
          <a:xfrm>
            <a:off x="2027238" y="40433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5" name="Text Box 15"/>
          <p:cNvSpPr txBox="1">
            <a:spLocks noChangeArrowheads="1"/>
          </p:cNvSpPr>
          <p:nvPr/>
        </p:nvSpPr>
        <p:spPr bwMode="auto">
          <a:xfrm>
            <a:off x="2028824" y="625316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64057" name="Group 217"/>
          <p:cNvGraphicFramePr>
            <a:graphicFrameLocks noGrp="1"/>
          </p:cNvGraphicFramePr>
          <p:nvPr>
            <p:ph sz="quarter" idx="1"/>
          </p:nvPr>
        </p:nvGraphicFramePr>
        <p:xfrm>
          <a:off x="2867024" y="90488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39" name="Group 199"/>
          <p:cNvGraphicFramePr>
            <a:graphicFrameLocks noGrp="1"/>
          </p:cNvGraphicFramePr>
          <p:nvPr>
            <p:ph sz="quarter" idx="2"/>
          </p:nvPr>
        </p:nvGraphicFramePr>
        <p:xfrm>
          <a:off x="2943224" y="3206755"/>
          <a:ext cx="7543800" cy="518160"/>
        </p:xfrm>
        <a:graphic>
          <a:graphicData uri="http://schemas.openxmlformats.org/drawingml/2006/table">
            <a:tbl>
              <a:tblPr/>
              <a:tblGrid>
                <a:gridCol w="504825">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4825">
                  <a:extLst>
                    <a:ext uri="{9D8B030D-6E8A-4147-A177-3AD203B41FA5}">
                      <a16:colId xmlns:a16="http://schemas.microsoft.com/office/drawing/2014/main" val="20009"/>
                    </a:ext>
                  </a:extLst>
                </a:gridCol>
                <a:gridCol w="504825">
                  <a:extLst>
                    <a:ext uri="{9D8B030D-6E8A-4147-A177-3AD203B41FA5}">
                      <a16:colId xmlns:a16="http://schemas.microsoft.com/office/drawing/2014/main" val="20010"/>
                    </a:ext>
                  </a:extLst>
                </a:gridCol>
                <a:gridCol w="500063">
                  <a:extLst>
                    <a:ext uri="{9D8B030D-6E8A-4147-A177-3AD203B41FA5}">
                      <a16:colId xmlns:a16="http://schemas.microsoft.com/office/drawing/2014/main" val="20011"/>
                    </a:ext>
                  </a:extLst>
                </a:gridCol>
                <a:gridCol w="504825">
                  <a:extLst>
                    <a:ext uri="{9D8B030D-6E8A-4147-A177-3AD203B41FA5}">
                      <a16:colId xmlns:a16="http://schemas.microsoft.com/office/drawing/2014/main" val="20012"/>
                    </a:ext>
                  </a:extLst>
                </a:gridCol>
                <a:gridCol w="500062">
                  <a:extLst>
                    <a:ext uri="{9D8B030D-6E8A-4147-A177-3AD203B41FA5}">
                      <a16:colId xmlns:a16="http://schemas.microsoft.com/office/drawing/2014/main" val="20013"/>
                    </a:ext>
                  </a:extLst>
                </a:gridCol>
                <a:gridCol w="504825">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61" name="Group 221"/>
          <p:cNvGraphicFramePr>
            <a:graphicFrameLocks noGrp="1"/>
          </p:cNvGraphicFramePr>
          <p:nvPr>
            <p:ph sz="quarter" idx="3"/>
          </p:nvPr>
        </p:nvGraphicFramePr>
        <p:xfrm>
          <a:off x="3019424" y="5476880"/>
          <a:ext cx="7467600" cy="518160"/>
        </p:xfrm>
        <a:graphic>
          <a:graphicData uri="http://schemas.openxmlformats.org/drawingml/2006/table">
            <a:tbl>
              <a:tblPr/>
              <a:tblGrid>
                <a:gridCol w="498475">
                  <a:extLst>
                    <a:ext uri="{9D8B030D-6E8A-4147-A177-3AD203B41FA5}">
                      <a16:colId xmlns:a16="http://schemas.microsoft.com/office/drawing/2014/main" val="20000"/>
                    </a:ext>
                  </a:extLst>
                </a:gridCol>
                <a:gridCol w="496888">
                  <a:extLst>
                    <a:ext uri="{9D8B030D-6E8A-4147-A177-3AD203B41FA5}">
                      <a16:colId xmlns:a16="http://schemas.microsoft.com/office/drawing/2014/main" val="20001"/>
                    </a:ext>
                  </a:extLst>
                </a:gridCol>
                <a:gridCol w="498475">
                  <a:extLst>
                    <a:ext uri="{9D8B030D-6E8A-4147-A177-3AD203B41FA5}">
                      <a16:colId xmlns:a16="http://schemas.microsoft.com/office/drawing/2014/main" val="20002"/>
                    </a:ext>
                  </a:extLst>
                </a:gridCol>
                <a:gridCol w="496887">
                  <a:extLst>
                    <a:ext uri="{9D8B030D-6E8A-4147-A177-3AD203B41FA5}">
                      <a16:colId xmlns:a16="http://schemas.microsoft.com/office/drawing/2014/main" val="20003"/>
                    </a:ext>
                  </a:extLst>
                </a:gridCol>
                <a:gridCol w="498475">
                  <a:extLst>
                    <a:ext uri="{9D8B030D-6E8A-4147-A177-3AD203B41FA5}">
                      <a16:colId xmlns:a16="http://schemas.microsoft.com/office/drawing/2014/main" val="20004"/>
                    </a:ext>
                  </a:extLst>
                </a:gridCol>
                <a:gridCol w="498475">
                  <a:extLst>
                    <a:ext uri="{9D8B030D-6E8A-4147-A177-3AD203B41FA5}">
                      <a16:colId xmlns:a16="http://schemas.microsoft.com/office/drawing/2014/main" val="20005"/>
                    </a:ext>
                  </a:extLst>
                </a:gridCol>
                <a:gridCol w="496888">
                  <a:extLst>
                    <a:ext uri="{9D8B030D-6E8A-4147-A177-3AD203B41FA5}">
                      <a16:colId xmlns:a16="http://schemas.microsoft.com/office/drawing/2014/main" val="20006"/>
                    </a:ext>
                  </a:extLst>
                </a:gridCol>
                <a:gridCol w="498475">
                  <a:extLst>
                    <a:ext uri="{9D8B030D-6E8A-4147-A177-3AD203B41FA5}">
                      <a16:colId xmlns:a16="http://schemas.microsoft.com/office/drawing/2014/main" val="20007"/>
                    </a:ext>
                  </a:extLst>
                </a:gridCol>
                <a:gridCol w="496887">
                  <a:extLst>
                    <a:ext uri="{9D8B030D-6E8A-4147-A177-3AD203B41FA5}">
                      <a16:colId xmlns:a16="http://schemas.microsoft.com/office/drawing/2014/main" val="20008"/>
                    </a:ext>
                  </a:extLst>
                </a:gridCol>
                <a:gridCol w="498475">
                  <a:extLst>
                    <a:ext uri="{9D8B030D-6E8A-4147-A177-3AD203B41FA5}">
                      <a16:colId xmlns:a16="http://schemas.microsoft.com/office/drawing/2014/main" val="20009"/>
                    </a:ext>
                  </a:extLst>
                </a:gridCol>
                <a:gridCol w="498475">
                  <a:extLst>
                    <a:ext uri="{9D8B030D-6E8A-4147-A177-3AD203B41FA5}">
                      <a16:colId xmlns:a16="http://schemas.microsoft.com/office/drawing/2014/main" val="20010"/>
                    </a:ext>
                  </a:extLst>
                </a:gridCol>
                <a:gridCol w="496888">
                  <a:extLst>
                    <a:ext uri="{9D8B030D-6E8A-4147-A177-3AD203B41FA5}">
                      <a16:colId xmlns:a16="http://schemas.microsoft.com/office/drawing/2014/main" val="20011"/>
                    </a:ext>
                  </a:extLst>
                </a:gridCol>
                <a:gridCol w="498475">
                  <a:extLst>
                    <a:ext uri="{9D8B030D-6E8A-4147-A177-3AD203B41FA5}">
                      <a16:colId xmlns:a16="http://schemas.microsoft.com/office/drawing/2014/main" val="20012"/>
                    </a:ext>
                  </a:extLst>
                </a:gridCol>
                <a:gridCol w="496887">
                  <a:extLst>
                    <a:ext uri="{9D8B030D-6E8A-4147-A177-3AD203B41FA5}">
                      <a16:colId xmlns:a16="http://schemas.microsoft.com/office/drawing/2014/main" val="20013"/>
                    </a:ext>
                  </a:extLst>
                </a:gridCol>
                <a:gridCol w="498475">
                  <a:extLst>
                    <a:ext uri="{9D8B030D-6E8A-4147-A177-3AD203B41FA5}">
                      <a16:colId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63" name="Group 223"/>
          <p:cNvGraphicFramePr>
            <a:graphicFrameLocks noGrp="1"/>
          </p:cNvGraphicFramePr>
          <p:nvPr>
            <p:ph sz="quarter" idx="4"/>
          </p:nvPr>
        </p:nvGraphicFramePr>
        <p:xfrm>
          <a:off x="5991224" y="631508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40" name="Group 200"/>
          <p:cNvGraphicFramePr>
            <a:graphicFrameLocks noGrp="1"/>
          </p:cNvGraphicFramePr>
          <p:nvPr/>
        </p:nvGraphicFramePr>
        <p:xfrm>
          <a:off x="5000624" y="4044955"/>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59" name="Group 219"/>
          <p:cNvGraphicFramePr>
            <a:graphicFrameLocks noGrp="1"/>
          </p:cNvGraphicFramePr>
          <p:nvPr/>
        </p:nvGraphicFramePr>
        <p:xfrm>
          <a:off x="4924424" y="175895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4023" name="Line 183"/>
          <p:cNvSpPr>
            <a:spLocks noChangeShapeType="1"/>
          </p:cNvSpPr>
          <p:nvPr/>
        </p:nvSpPr>
        <p:spPr bwMode="auto">
          <a:xfrm flipV="1">
            <a:off x="7210424" y="1438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4" name="Line 184"/>
          <p:cNvSpPr>
            <a:spLocks noChangeShapeType="1"/>
          </p:cNvSpPr>
          <p:nvPr/>
        </p:nvSpPr>
        <p:spPr bwMode="auto">
          <a:xfrm flipV="1">
            <a:off x="7743824" y="3724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5" name="Text Box 185"/>
          <p:cNvSpPr txBox="1">
            <a:spLocks noChangeArrowheads="1"/>
          </p:cNvSpPr>
          <p:nvPr/>
        </p:nvSpPr>
        <p:spPr bwMode="auto">
          <a:xfrm>
            <a:off x="6143624" y="2886080"/>
            <a:ext cx="2965748" cy="369332"/>
          </a:xfrm>
          <a:prstGeom prst="rect">
            <a:avLst/>
          </a:prstGeom>
          <a:noFill/>
          <a:ln w="9525">
            <a:noFill/>
            <a:miter lim="800000"/>
            <a:headEnd/>
            <a:tailEnd/>
          </a:ln>
          <a:effectLst/>
        </p:spPr>
        <p:txBody>
          <a:bodyPr wrap="none">
            <a:spAutoFit/>
          </a:bodyPr>
          <a:lstStyle/>
          <a:p>
            <a:pPr eaLnBrk="1" hangingPunct="1"/>
            <a:r>
              <a:rPr lang="en-US"/>
              <a:t>p[6] doesn’t match with S[10]</a:t>
            </a:r>
          </a:p>
        </p:txBody>
      </p:sp>
      <p:sp>
        <p:nvSpPr>
          <p:cNvPr id="164026" name="Text Box 186"/>
          <p:cNvSpPr txBox="1">
            <a:spLocks noChangeArrowheads="1"/>
          </p:cNvSpPr>
          <p:nvPr/>
        </p:nvSpPr>
        <p:spPr bwMode="auto">
          <a:xfrm>
            <a:off x="2867024" y="4530730"/>
            <a:ext cx="7772400" cy="523220"/>
          </a:xfrm>
          <a:prstGeom prst="rect">
            <a:avLst/>
          </a:prstGeom>
          <a:noFill/>
          <a:ln w="9525">
            <a:noFill/>
            <a:miter lim="800000"/>
            <a:headEnd/>
            <a:tailEnd/>
          </a:ln>
          <a:effectLst/>
        </p:spPr>
        <p:txBody>
          <a:bodyPr>
            <a:spAutoFit/>
          </a:bodyPr>
          <a:lstStyle/>
          <a:p>
            <a:pPr eaLnBrk="1" hangingPunct="1"/>
            <a:r>
              <a:rPr lang="en-US" sz="1400"/>
              <a:t>Backtracking on p, comparing p[4] with S[10] because after mismatch q = </a:t>
            </a:r>
            <a:r>
              <a:rPr lang="el-GR" sz="1400"/>
              <a:t>Π</a:t>
            </a:r>
            <a:r>
              <a:rPr lang="en-US" sz="1400"/>
              <a:t>[5] = 3</a:t>
            </a:r>
          </a:p>
          <a:p>
            <a:pPr eaLnBrk="1" hangingPunct="1"/>
            <a:r>
              <a:rPr lang="en-US" sz="1400"/>
              <a:t> </a:t>
            </a:r>
          </a:p>
        </p:txBody>
      </p:sp>
      <p:sp>
        <p:nvSpPr>
          <p:cNvPr id="164027" name="Text Box 187"/>
          <p:cNvSpPr txBox="1">
            <a:spLocks noChangeArrowheads="1"/>
          </p:cNvSpPr>
          <p:nvPr/>
        </p:nvSpPr>
        <p:spPr bwMode="auto">
          <a:xfrm>
            <a:off x="5838825" y="614368"/>
            <a:ext cx="2295693" cy="369332"/>
          </a:xfrm>
          <a:prstGeom prst="rect">
            <a:avLst/>
          </a:prstGeom>
          <a:noFill/>
          <a:ln w="9525">
            <a:noFill/>
            <a:miter lim="800000"/>
            <a:headEnd/>
            <a:tailEnd/>
          </a:ln>
          <a:effectLst/>
        </p:spPr>
        <p:txBody>
          <a:bodyPr wrap="none">
            <a:spAutoFit/>
          </a:bodyPr>
          <a:lstStyle/>
          <a:p>
            <a:pPr eaLnBrk="1" hangingPunct="1"/>
            <a:r>
              <a:rPr lang="en-US"/>
              <a:t>p[5] matches with S[9]</a:t>
            </a:r>
          </a:p>
        </p:txBody>
      </p:sp>
      <p:sp>
        <p:nvSpPr>
          <p:cNvPr id="164028" name="Text Box 188"/>
          <p:cNvSpPr txBox="1">
            <a:spLocks noChangeArrowheads="1"/>
          </p:cNvSpPr>
          <p:nvPr/>
        </p:nvSpPr>
        <p:spPr bwMode="auto">
          <a:xfrm>
            <a:off x="6378574" y="5172080"/>
            <a:ext cx="2412712" cy="369332"/>
          </a:xfrm>
          <a:prstGeom prst="rect">
            <a:avLst/>
          </a:prstGeom>
          <a:noFill/>
          <a:ln w="9525">
            <a:noFill/>
            <a:miter lim="800000"/>
            <a:headEnd/>
            <a:tailEnd/>
          </a:ln>
          <a:effectLst/>
        </p:spPr>
        <p:txBody>
          <a:bodyPr wrap="none">
            <a:spAutoFit/>
          </a:bodyPr>
          <a:lstStyle/>
          <a:p>
            <a:pPr eaLnBrk="1" hangingPunct="1"/>
            <a:r>
              <a:rPr lang="en-US"/>
              <a:t>p[5] matches with S[11]</a:t>
            </a:r>
          </a:p>
        </p:txBody>
      </p:sp>
      <p:sp>
        <p:nvSpPr>
          <p:cNvPr id="164030" name="Line 190"/>
          <p:cNvSpPr>
            <a:spLocks noChangeShapeType="1"/>
          </p:cNvSpPr>
          <p:nvPr/>
        </p:nvSpPr>
        <p:spPr bwMode="auto">
          <a:xfrm flipV="1">
            <a:off x="8201024" y="6010280"/>
            <a:ext cx="0" cy="304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40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40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384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3851"/>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385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403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40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38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40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40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4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64024"/>
                                        </p:tgtEl>
                                      </p:cBhvr>
                                    </p:animEffect>
                                    <p:set>
                                      <p:cBhvr>
                                        <p:cTn id="48" dur="1" fill="hold">
                                          <p:stCondLst>
                                            <p:cond delay="1999"/>
                                          </p:stCondLst>
                                        </p:cTn>
                                        <p:tgtEl>
                                          <p:spTgt spid="1640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00833 -1.56069E-6 L 0.10833 0.00439 " pathEditMode="relative" rAng="0" ptsTypes="AA">
                                      <p:cBhvr>
                                        <p:cTn id="52" dur="2000" fill="hold"/>
                                        <p:tgtEl>
                                          <p:spTgt spid="164040"/>
                                        </p:tgtEl>
                                        <p:attrNameLst>
                                          <p:attrName>ppt_x</p:attrName>
                                          <p:attrName>ppt_y</p:attrName>
                                        </p:attrNameLst>
                                      </p:cBhvr>
                                      <p:rCtr x="5800" y="200"/>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640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38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38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8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40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40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38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0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utoUpdateAnimBg="0"/>
      <p:bldP spid="163846" grpId="0"/>
      <p:bldP spid="163847" grpId="0"/>
      <p:bldP spid="163848" grpId="0" autoUpdateAnimBg="0"/>
      <p:bldP spid="163849" grpId="0"/>
      <p:bldP spid="163851" grpId="0" autoUpdateAnimBg="0"/>
      <p:bldP spid="163852" grpId="0"/>
      <p:bldP spid="163854" grpId="0" autoUpdateAnimBg="0"/>
      <p:bldP spid="163855" grpId="0"/>
      <p:bldP spid="164023" grpId="0" animBg="1"/>
      <p:bldP spid="164024" grpId="0" animBg="1"/>
      <p:bldP spid="164024" grpId="1" animBg="1"/>
      <p:bldP spid="164024" grpId="2" animBg="1"/>
      <p:bldP spid="164025" grpId="0"/>
      <p:bldP spid="164026" grpId="0"/>
      <p:bldP spid="164027" grpId="0" autoUpdateAnimBg="0"/>
      <p:bldP spid="164028" grpId="0"/>
      <p:bldP spid="164030"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9165" name="Group 205"/>
          <p:cNvGraphicFramePr>
            <a:graphicFrameLocks noGrp="1"/>
          </p:cNvGraphicFramePr>
          <p:nvPr>
            <p:ph sz="quarter" idx="2"/>
          </p:nvPr>
        </p:nvGraphicFramePr>
        <p:xfrm>
          <a:off x="2667000" y="1333520"/>
          <a:ext cx="7848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2288">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2288">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2288">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2287">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69" name="Group 209"/>
          <p:cNvGraphicFramePr>
            <a:graphicFrameLocks noGrp="1"/>
          </p:cNvGraphicFramePr>
          <p:nvPr>
            <p:ph sz="quarter" idx="3"/>
          </p:nvPr>
        </p:nvGraphicFramePr>
        <p:xfrm>
          <a:off x="2743200" y="3924320"/>
          <a:ext cx="7696200" cy="518160"/>
        </p:xfrm>
        <a:graphic>
          <a:graphicData uri="http://schemas.openxmlformats.org/drawingml/2006/table">
            <a:tbl>
              <a:tblPr/>
              <a:tblGrid>
                <a:gridCol w="514350">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1175">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1175">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1175">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11175">
                  <a:extLst>
                    <a:ext uri="{9D8B030D-6E8A-4147-A177-3AD203B41FA5}">
                      <a16:colId xmlns:a16="http://schemas.microsoft.com/office/drawing/2014/main" val="20013"/>
                    </a:ext>
                  </a:extLst>
                </a:gridCol>
                <a:gridCol w="514350">
                  <a:extLst>
                    <a:ext uri="{9D8B030D-6E8A-4147-A177-3AD203B41FA5}">
                      <a16:colId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67" name="Group 207"/>
          <p:cNvGraphicFramePr>
            <a:graphicFrameLocks noGrp="1"/>
          </p:cNvGraphicFramePr>
          <p:nvPr>
            <p:ph sz="quarter" idx="4"/>
          </p:nvPr>
        </p:nvGraphicFramePr>
        <p:xfrm>
          <a:off x="5867400" y="2171720"/>
          <a:ext cx="3657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2288">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71" name="Group 211"/>
          <p:cNvGraphicFramePr>
            <a:graphicFrameLocks noGrp="1"/>
          </p:cNvGraphicFramePr>
          <p:nvPr/>
        </p:nvGraphicFramePr>
        <p:xfrm>
          <a:off x="5943600" y="483872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a16="http://schemas.microsoft.com/office/drawing/2014/main" val="10000"/>
                  </a:ext>
                </a:extLst>
              </a:tr>
            </a:tbl>
          </a:graphicData>
        </a:graphic>
      </p:graphicFrame>
      <p:sp>
        <p:nvSpPr>
          <p:cNvPr id="169130" name="Rectangle 170"/>
          <p:cNvSpPr>
            <a:spLocks noChangeArrowheads="1"/>
          </p:cNvSpPr>
          <p:nvPr/>
        </p:nvSpPr>
        <p:spPr bwMode="auto">
          <a:xfrm>
            <a:off x="1981200" y="723920"/>
            <a:ext cx="4114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12: i = 12, q = 5</a:t>
            </a:r>
          </a:p>
        </p:txBody>
      </p:sp>
      <p:sp>
        <p:nvSpPr>
          <p:cNvPr id="169131" name="Text Box 171"/>
          <p:cNvSpPr txBox="1">
            <a:spLocks noChangeArrowheads="1"/>
          </p:cNvSpPr>
          <p:nvPr/>
        </p:nvSpPr>
        <p:spPr bwMode="auto">
          <a:xfrm>
            <a:off x="3105150" y="1028720"/>
            <a:ext cx="2646878" cy="369332"/>
          </a:xfrm>
          <a:prstGeom prst="rect">
            <a:avLst/>
          </a:prstGeom>
          <a:noFill/>
          <a:ln w="9525">
            <a:noFill/>
            <a:miter lim="800000"/>
            <a:headEnd/>
            <a:tailEnd/>
          </a:ln>
          <a:effectLst/>
        </p:spPr>
        <p:txBody>
          <a:bodyPr wrap="none">
            <a:spAutoFit/>
          </a:bodyPr>
          <a:lstStyle/>
          <a:p>
            <a:pPr eaLnBrk="1" hangingPunct="1"/>
            <a:r>
              <a:rPr lang="en-US"/>
              <a:t>Comparing p[6] with S[12]</a:t>
            </a:r>
          </a:p>
        </p:txBody>
      </p:sp>
      <p:sp>
        <p:nvSpPr>
          <p:cNvPr id="169132" name="Text Box 172"/>
          <p:cNvSpPr txBox="1">
            <a:spLocks noChangeArrowheads="1"/>
          </p:cNvSpPr>
          <p:nvPr/>
        </p:nvSpPr>
        <p:spPr bwMode="auto">
          <a:xfrm>
            <a:off x="2590800" y="3557608"/>
            <a:ext cx="2646878" cy="369332"/>
          </a:xfrm>
          <a:prstGeom prst="rect">
            <a:avLst/>
          </a:prstGeom>
          <a:noFill/>
          <a:ln w="9525">
            <a:noFill/>
            <a:miter lim="800000"/>
            <a:headEnd/>
            <a:tailEnd/>
          </a:ln>
          <a:effectLst/>
        </p:spPr>
        <p:txBody>
          <a:bodyPr wrap="none">
            <a:spAutoFit/>
          </a:bodyPr>
          <a:lstStyle/>
          <a:p>
            <a:pPr eaLnBrk="1" hangingPunct="1"/>
            <a:r>
              <a:rPr lang="en-US"/>
              <a:t>Comparing p[7] with S[13]</a:t>
            </a:r>
          </a:p>
        </p:txBody>
      </p:sp>
      <p:sp>
        <p:nvSpPr>
          <p:cNvPr id="169134" name="Text Box 174"/>
          <p:cNvSpPr txBox="1">
            <a:spLocks noChangeArrowheads="1"/>
          </p:cNvSpPr>
          <p:nvPr/>
        </p:nvSpPr>
        <p:spPr bwMode="auto">
          <a:xfrm>
            <a:off x="1828800" y="1333520"/>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5" name="Text Box 175"/>
          <p:cNvSpPr txBox="1">
            <a:spLocks noChangeArrowheads="1"/>
          </p:cNvSpPr>
          <p:nvPr/>
        </p:nvSpPr>
        <p:spPr bwMode="auto">
          <a:xfrm>
            <a:off x="1865313" y="3924320"/>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7" name="Text Box 177"/>
          <p:cNvSpPr txBox="1">
            <a:spLocks noChangeArrowheads="1"/>
          </p:cNvSpPr>
          <p:nvPr/>
        </p:nvSpPr>
        <p:spPr bwMode="auto">
          <a:xfrm>
            <a:off x="1903414" y="4762521"/>
            <a:ext cx="382587"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38" name="Text Box 178"/>
          <p:cNvSpPr txBox="1">
            <a:spLocks noChangeArrowheads="1"/>
          </p:cNvSpPr>
          <p:nvPr/>
        </p:nvSpPr>
        <p:spPr bwMode="auto">
          <a:xfrm>
            <a:off x="1827214" y="210980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42" name="Line 182"/>
          <p:cNvSpPr>
            <a:spLocks noChangeShapeType="1"/>
          </p:cNvSpPr>
          <p:nvPr/>
        </p:nvSpPr>
        <p:spPr bwMode="auto">
          <a:xfrm flipV="1">
            <a:off x="8686800" y="1866920"/>
            <a:ext cx="0" cy="304800"/>
          </a:xfrm>
          <a:prstGeom prst="line">
            <a:avLst/>
          </a:prstGeom>
          <a:noFill/>
          <a:ln w="9525">
            <a:solidFill>
              <a:schemeClr val="tx1"/>
            </a:solidFill>
            <a:round/>
            <a:headEnd/>
            <a:tailEnd type="triangle" w="med" len="med"/>
          </a:ln>
          <a:effectLst/>
        </p:spPr>
        <p:txBody>
          <a:bodyPr/>
          <a:lstStyle/>
          <a:p>
            <a:endParaRPr lang="en-US"/>
          </a:p>
        </p:txBody>
      </p:sp>
      <p:sp>
        <p:nvSpPr>
          <p:cNvPr id="169143" name="Rectangle 183"/>
          <p:cNvSpPr>
            <a:spLocks noChangeArrowheads="1"/>
          </p:cNvSpPr>
          <p:nvPr/>
        </p:nvSpPr>
        <p:spPr bwMode="auto">
          <a:xfrm>
            <a:off x="2133600" y="3238520"/>
            <a:ext cx="4114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dirty="0">
                <a:effectLst>
                  <a:outerShdw blurRad="38100" dist="38100" dir="2700000" algn="tl">
                    <a:srgbClr val="000000"/>
                  </a:outerShdw>
                </a:effectLst>
              </a:rPr>
              <a:t>Step 13: </a:t>
            </a:r>
            <a:r>
              <a:rPr lang="en-US" dirty="0" err="1">
                <a:effectLst>
                  <a:outerShdw blurRad="38100" dist="38100" dir="2700000" algn="tl">
                    <a:srgbClr val="000000"/>
                  </a:outerShdw>
                </a:effectLst>
              </a:rPr>
              <a:t>i</a:t>
            </a:r>
            <a:r>
              <a:rPr lang="en-US" dirty="0">
                <a:effectLst>
                  <a:outerShdw blurRad="38100" dist="38100" dir="2700000" algn="tl">
                    <a:srgbClr val="000000"/>
                  </a:outerShdw>
                </a:effectLst>
              </a:rPr>
              <a:t> = 13, q = 6</a:t>
            </a:r>
          </a:p>
        </p:txBody>
      </p:sp>
      <p:sp>
        <p:nvSpPr>
          <p:cNvPr id="169144" name="Line 184"/>
          <p:cNvSpPr>
            <a:spLocks noChangeShapeType="1"/>
          </p:cNvSpPr>
          <p:nvPr/>
        </p:nvSpPr>
        <p:spPr bwMode="auto">
          <a:xfrm flipV="1">
            <a:off x="9220200" y="4457720"/>
            <a:ext cx="0" cy="381000"/>
          </a:xfrm>
          <a:prstGeom prst="line">
            <a:avLst/>
          </a:prstGeom>
          <a:noFill/>
          <a:ln w="9525">
            <a:solidFill>
              <a:schemeClr val="tx1"/>
            </a:solidFill>
            <a:round/>
            <a:headEnd/>
            <a:tailEnd type="triangle" w="med" len="med"/>
          </a:ln>
          <a:effectLst/>
        </p:spPr>
        <p:txBody>
          <a:bodyPr/>
          <a:lstStyle/>
          <a:p>
            <a:endParaRPr lang="en-US"/>
          </a:p>
        </p:txBody>
      </p:sp>
      <p:sp>
        <p:nvSpPr>
          <p:cNvPr id="169145" name="Text Box 185"/>
          <p:cNvSpPr txBox="1">
            <a:spLocks noChangeArrowheads="1"/>
          </p:cNvSpPr>
          <p:nvPr/>
        </p:nvSpPr>
        <p:spPr bwMode="auto">
          <a:xfrm>
            <a:off x="6178550" y="1043008"/>
            <a:ext cx="2412712" cy="369332"/>
          </a:xfrm>
          <a:prstGeom prst="rect">
            <a:avLst/>
          </a:prstGeom>
          <a:noFill/>
          <a:ln w="9525">
            <a:noFill/>
            <a:miter lim="800000"/>
            <a:headEnd/>
            <a:tailEnd/>
          </a:ln>
          <a:effectLst/>
        </p:spPr>
        <p:txBody>
          <a:bodyPr wrap="none">
            <a:spAutoFit/>
          </a:bodyPr>
          <a:lstStyle/>
          <a:p>
            <a:pPr eaLnBrk="1" hangingPunct="1"/>
            <a:r>
              <a:rPr lang="en-US"/>
              <a:t>p[6] matches with S[12]</a:t>
            </a:r>
          </a:p>
        </p:txBody>
      </p:sp>
      <p:sp>
        <p:nvSpPr>
          <p:cNvPr id="169146" name="Text Box 186"/>
          <p:cNvSpPr txBox="1">
            <a:spLocks noChangeArrowheads="1"/>
          </p:cNvSpPr>
          <p:nvPr/>
        </p:nvSpPr>
        <p:spPr bwMode="auto">
          <a:xfrm>
            <a:off x="6019800" y="3557608"/>
            <a:ext cx="2412712" cy="369332"/>
          </a:xfrm>
          <a:prstGeom prst="rect">
            <a:avLst/>
          </a:prstGeom>
          <a:noFill/>
          <a:ln w="9525">
            <a:noFill/>
            <a:miter lim="800000"/>
            <a:headEnd/>
            <a:tailEnd/>
          </a:ln>
          <a:effectLst/>
        </p:spPr>
        <p:txBody>
          <a:bodyPr wrap="none">
            <a:spAutoFit/>
          </a:bodyPr>
          <a:lstStyle/>
          <a:p>
            <a:pPr eaLnBrk="1" hangingPunct="1"/>
            <a:r>
              <a:rPr lang="en-US"/>
              <a:t>p[7] matches with S[13]</a:t>
            </a:r>
          </a:p>
        </p:txBody>
      </p:sp>
      <p:sp>
        <p:nvSpPr>
          <p:cNvPr id="169148" name="Text Box 188"/>
          <p:cNvSpPr txBox="1">
            <a:spLocks noChangeArrowheads="1"/>
          </p:cNvSpPr>
          <p:nvPr/>
        </p:nvSpPr>
        <p:spPr bwMode="auto">
          <a:xfrm>
            <a:off x="1708150" y="5905521"/>
            <a:ext cx="8240654" cy="646331"/>
          </a:xfrm>
          <a:prstGeom prst="rect">
            <a:avLst/>
          </a:prstGeom>
          <a:noFill/>
          <a:ln w="9525">
            <a:noFill/>
            <a:miter lim="800000"/>
            <a:headEnd/>
            <a:tailEnd/>
          </a:ln>
          <a:effectLst/>
        </p:spPr>
        <p:txBody>
          <a:bodyPr wrap="none">
            <a:spAutoFit/>
          </a:bodyPr>
          <a:lstStyle/>
          <a:p>
            <a:pPr eaLnBrk="1" hangingPunct="1"/>
            <a:r>
              <a:rPr lang="en-US"/>
              <a:t>Pattern ‘p’ has been found to completely occur in string ‘S’. The total number of shifts </a:t>
            </a:r>
          </a:p>
          <a:p>
            <a:pPr eaLnBrk="1" hangingPunct="1"/>
            <a:r>
              <a:rPr lang="en-US"/>
              <a:t>that took place for the match to be found are: i – m = 13 – 7 = 6 shifts.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1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91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91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914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9135"/>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913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916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917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69132"/>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69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9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9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31" grpId="0" autoUpdateAnimBg="0"/>
      <p:bldP spid="169132" grpId="0" autoUpdateAnimBg="0"/>
      <p:bldP spid="169135" grpId="0" autoUpdateAnimBg="0"/>
      <p:bldP spid="169137" grpId="0" autoUpdateAnimBg="0"/>
      <p:bldP spid="169142" grpId="0" animBg="1"/>
      <p:bldP spid="169143" grpId="0" autoUpdateAnimBg="0"/>
      <p:bldP spid="169144" grpId="0" animBg="1"/>
      <p:bldP spid="169145" grpId="0" autoUpdateAnimBg="0"/>
      <p:bldP spid="169146" grpId="0" autoUpdateAnimBg="0"/>
      <p:bldP spid="16914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538272" y="-139714"/>
            <a:ext cx="8229600" cy="1143000"/>
          </a:xfrm>
        </p:spPr>
        <p:txBody>
          <a:bodyPr/>
          <a:lstStyle/>
          <a:p>
            <a:pPr algn="l"/>
            <a:r>
              <a:rPr lang="en-US" sz="3600" dirty="0"/>
              <a:t>Running - time analysis</a:t>
            </a:r>
          </a:p>
        </p:txBody>
      </p:sp>
      <p:sp>
        <p:nvSpPr>
          <p:cNvPr id="174083" name="Rectangle 3"/>
          <p:cNvSpPr>
            <a:spLocks noGrp="1" noChangeArrowheads="1"/>
          </p:cNvSpPr>
          <p:nvPr>
            <p:ph type="body" sz="half" idx="1"/>
          </p:nvPr>
        </p:nvSpPr>
        <p:spPr/>
        <p:txBody>
          <a:bodyPr>
            <a:normAutofit fontScale="92500" lnSpcReduction="20000"/>
          </a:bodyPr>
          <a:lstStyle/>
          <a:p>
            <a:pPr marL="609600" indent="-609600">
              <a:lnSpc>
                <a:spcPct val="80000"/>
              </a:lnSpc>
            </a:pPr>
            <a:r>
              <a:rPr lang="en-US" sz="1400" u="sng"/>
              <a:t>Compute-Prefix-Function (</a:t>
            </a:r>
            <a:r>
              <a:rPr lang="el-GR" sz="1400" u="sng">
                <a:cs typeface="Arial" charset="0"/>
              </a:rPr>
              <a:t>Π</a:t>
            </a:r>
            <a:r>
              <a:rPr lang="en-US" sz="1400" u="sng">
                <a:cs typeface="Arial" charset="0"/>
              </a:rPr>
              <a:t>)</a:t>
            </a:r>
          </a:p>
          <a:p>
            <a:pPr marL="609600" indent="-609600">
              <a:lnSpc>
                <a:spcPct val="80000"/>
              </a:lnSpc>
              <a:buNone/>
            </a:pPr>
            <a:r>
              <a:rPr lang="en-US" sz="1400">
                <a:cs typeface="Arial" charset="0"/>
              </a:rPr>
              <a:t>1  m </a:t>
            </a:r>
            <a:r>
              <a:rPr lang="en-US" sz="1400">
                <a:cs typeface="Arial" charset="0"/>
                <a:sym typeface="Wingdings" pitchFamily="2" charset="2"/>
              </a:rPr>
              <a:t> length[p]               //’p’ pattern to be matched</a:t>
            </a:r>
          </a:p>
          <a:p>
            <a:pPr marL="609600" indent="-609600">
              <a:lnSpc>
                <a:spcPct val="80000"/>
              </a:lnSpc>
              <a:buNone/>
            </a:pPr>
            <a:r>
              <a:rPr lang="en-US" sz="1400">
                <a:cs typeface="Arial" charset="0"/>
              </a:rPr>
              <a:t>2  </a:t>
            </a:r>
            <a:r>
              <a:rPr lang="el-GR" sz="1400">
                <a:cs typeface="Arial" charset="0"/>
              </a:rPr>
              <a:t>Π</a:t>
            </a:r>
            <a:r>
              <a:rPr lang="en-US" sz="1400">
                <a:cs typeface="Arial" charset="0"/>
              </a:rPr>
              <a:t>[1] </a:t>
            </a:r>
            <a:r>
              <a:rPr lang="en-US" sz="1400">
                <a:cs typeface="Arial" charset="0"/>
                <a:sym typeface="Wingdings" pitchFamily="2" charset="2"/>
              </a:rPr>
              <a:t> 0 </a:t>
            </a:r>
          </a:p>
          <a:p>
            <a:pPr marL="609600" indent="-609600">
              <a:lnSpc>
                <a:spcPct val="80000"/>
              </a:lnSpc>
              <a:buNone/>
            </a:pPr>
            <a:r>
              <a:rPr lang="en-US" sz="1400">
                <a:cs typeface="Arial" charset="0"/>
              </a:rPr>
              <a:t>3  k </a:t>
            </a:r>
            <a:r>
              <a:rPr lang="en-US" sz="1400">
                <a:cs typeface="Arial" charset="0"/>
                <a:sym typeface="Wingdings" pitchFamily="2" charset="2"/>
              </a:rPr>
              <a:t> 0</a:t>
            </a:r>
          </a:p>
          <a:p>
            <a:pPr marL="609600" indent="-609600">
              <a:lnSpc>
                <a:spcPct val="80000"/>
              </a:lnSpc>
              <a:buFontTx/>
              <a:buAutoNum type="arabicPlain" startAt="4"/>
            </a:pPr>
            <a:r>
              <a:rPr lang="en-US" sz="1400" b="1">
                <a:cs typeface="Arial" charset="0"/>
                <a:sym typeface="Wingdings" pitchFamily="2" charset="2"/>
              </a:rPr>
              <a:t> for</a:t>
            </a:r>
            <a:r>
              <a:rPr lang="en-US" sz="1400">
                <a:cs typeface="Arial" charset="0"/>
                <a:sym typeface="Wingdings" pitchFamily="2" charset="2"/>
              </a:rPr>
              <a:t> q  2 to m</a:t>
            </a:r>
          </a:p>
          <a:p>
            <a:pPr marL="609600" indent="-609600">
              <a:lnSpc>
                <a:spcPct val="80000"/>
              </a:lnSpc>
              <a:buFontTx/>
              <a:buAutoNum type="arabicPlain" startAt="5"/>
            </a:pPr>
            <a:r>
              <a:rPr lang="en-US" sz="1400">
                <a:cs typeface="Arial" charset="0"/>
              </a:rPr>
              <a:t>         </a:t>
            </a:r>
            <a:r>
              <a:rPr lang="en-US" sz="1400" b="1">
                <a:cs typeface="Arial" charset="0"/>
              </a:rPr>
              <a:t>do while</a:t>
            </a:r>
            <a:r>
              <a:rPr lang="en-US" sz="1400">
                <a:cs typeface="Arial" charset="0"/>
              </a:rPr>
              <a:t> k &gt; 0 and p[k+1] != p[q]</a:t>
            </a:r>
          </a:p>
          <a:p>
            <a:pPr marL="609600" indent="-609600">
              <a:lnSpc>
                <a:spcPct val="80000"/>
              </a:lnSpc>
              <a:buNone/>
            </a:pPr>
            <a:r>
              <a:rPr lang="en-US" sz="1400">
                <a:cs typeface="Arial" charset="0"/>
              </a:rPr>
              <a:t>6                       </a:t>
            </a:r>
            <a:r>
              <a:rPr lang="en-US" sz="1400" b="1">
                <a:cs typeface="Arial" charset="0"/>
              </a:rPr>
              <a:t>do</a:t>
            </a:r>
            <a:r>
              <a:rPr lang="en-US" sz="1400">
                <a:cs typeface="Arial" charset="0"/>
              </a:rPr>
              <a:t> k </a:t>
            </a:r>
            <a:r>
              <a:rPr lang="en-US" sz="1400">
                <a:cs typeface="Arial" charset="0"/>
                <a:sym typeface="Wingdings" pitchFamily="2" charset="2"/>
              </a:rPr>
              <a:t> </a:t>
            </a:r>
            <a:r>
              <a:rPr lang="el-GR" sz="1400">
                <a:cs typeface="Arial" charset="0"/>
              </a:rPr>
              <a:t>Π</a:t>
            </a:r>
            <a:r>
              <a:rPr lang="en-US" sz="1400">
                <a:cs typeface="Arial" charset="0"/>
              </a:rPr>
              <a:t>[k]</a:t>
            </a:r>
          </a:p>
          <a:p>
            <a:pPr marL="609600" indent="-609600">
              <a:lnSpc>
                <a:spcPct val="80000"/>
              </a:lnSpc>
              <a:buFontTx/>
              <a:buAutoNum type="arabicPlain" startAt="7"/>
            </a:pPr>
            <a:r>
              <a:rPr lang="en-US" sz="1400">
                <a:cs typeface="Arial" charset="0"/>
              </a:rPr>
              <a:t>              </a:t>
            </a:r>
            <a:r>
              <a:rPr lang="en-US" sz="1400" b="1">
                <a:cs typeface="Arial" charset="0"/>
              </a:rPr>
              <a:t>If</a:t>
            </a:r>
            <a:r>
              <a:rPr lang="en-US" sz="1400">
                <a:cs typeface="Arial" charset="0"/>
              </a:rPr>
              <a:t> p[k+1] = p[q]</a:t>
            </a:r>
          </a:p>
          <a:p>
            <a:pPr marL="609600" indent="-609600">
              <a:lnSpc>
                <a:spcPct val="80000"/>
              </a:lnSpc>
              <a:buFontTx/>
              <a:buAutoNum type="arabicPlain" startAt="8"/>
            </a:pPr>
            <a:r>
              <a:rPr lang="en-US" sz="1400">
                <a:cs typeface="Arial" charset="0"/>
              </a:rPr>
              <a:t>                 </a:t>
            </a:r>
            <a:r>
              <a:rPr lang="en-US" sz="1400" b="1">
                <a:cs typeface="Arial" charset="0"/>
              </a:rPr>
              <a:t>then</a:t>
            </a:r>
            <a:r>
              <a:rPr lang="en-US" sz="1400">
                <a:cs typeface="Arial" charset="0"/>
              </a:rPr>
              <a:t> k </a:t>
            </a:r>
            <a:r>
              <a:rPr lang="en-US" sz="1400">
                <a:cs typeface="Arial" charset="0"/>
                <a:sym typeface="Wingdings" pitchFamily="2" charset="2"/>
              </a:rPr>
              <a:t> k +1</a:t>
            </a:r>
          </a:p>
          <a:p>
            <a:pPr marL="609600" indent="-609600">
              <a:lnSpc>
                <a:spcPct val="80000"/>
              </a:lnSpc>
              <a:buFontTx/>
              <a:buAutoNum type="arabicPlain" startAt="9"/>
            </a:pPr>
            <a:r>
              <a:rPr lang="en-US" sz="1400">
                <a:cs typeface="Arial" charset="0"/>
              </a:rPr>
              <a:t>              </a:t>
            </a:r>
            <a:r>
              <a:rPr lang="el-GR" sz="1400">
                <a:cs typeface="Arial" charset="0"/>
              </a:rPr>
              <a:t>Π</a:t>
            </a:r>
            <a:r>
              <a:rPr lang="en-US" sz="1400">
                <a:cs typeface="Arial" charset="0"/>
              </a:rPr>
              <a:t>[q] </a:t>
            </a:r>
            <a:r>
              <a:rPr lang="en-US" sz="1400">
                <a:cs typeface="Arial" charset="0"/>
                <a:sym typeface="Wingdings" pitchFamily="2" charset="2"/>
              </a:rPr>
              <a:t> k</a:t>
            </a:r>
          </a:p>
          <a:p>
            <a:pPr marL="609600" indent="-609600">
              <a:lnSpc>
                <a:spcPct val="80000"/>
              </a:lnSpc>
              <a:buFontTx/>
              <a:buAutoNum type="arabicPlain" startAt="10"/>
            </a:pPr>
            <a:r>
              <a:rPr lang="en-US" sz="1400" b="1">
                <a:cs typeface="Arial" charset="0"/>
              </a:rPr>
              <a:t>return</a:t>
            </a:r>
            <a:r>
              <a:rPr lang="en-US" sz="1400">
                <a:cs typeface="Arial" charset="0"/>
              </a:rPr>
              <a:t> </a:t>
            </a:r>
            <a:r>
              <a:rPr lang="el-GR" sz="1400">
                <a:cs typeface="Arial" charset="0"/>
              </a:rPr>
              <a:t>Π</a:t>
            </a: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FontTx/>
              <a:buAutoNum type="arabicPlain" startAt="10"/>
            </a:pPr>
            <a:endParaRPr lang="en-US" sz="1400">
              <a:cs typeface="Arial" charset="0"/>
            </a:endParaRPr>
          </a:p>
          <a:p>
            <a:pPr marL="609600" indent="-609600">
              <a:lnSpc>
                <a:spcPct val="80000"/>
              </a:lnSpc>
              <a:buNone/>
            </a:pPr>
            <a:r>
              <a:rPr lang="en-US" sz="1400">
                <a:cs typeface="Arial" charset="0"/>
              </a:rPr>
              <a:t>In the above pseudocode for computing the prefix function, the for loop from step 4 to step 10 runs ‘m’ times. Step 1 to step 3 take constant time. Hence the running time of compute prefix function is </a:t>
            </a:r>
            <a:r>
              <a:rPr lang="el-GR" sz="1400">
                <a:cs typeface="Arial" charset="0"/>
              </a:rPr>
              <a:t>Θ</a:t>
            </a:r>
            <a:r>
              <a:rPr lang="en-US" sz="1400">
                <a:cs typeface="Arial" charset="0"/>
              </a:rPr>
              <a:t>(m).</a:t>
            </a:r>
          </a:p>
          <a:p>
            <a:pPr marL="609600" indent="-609600">
              <a:lnSpc>
                <a:spcPct val="80000"/>
              </a:lnSpc>
              <a:buNone/>
            </a:pPr>
            <a:endParaRPr lang="en-US" sz="1400">
              <a:cs typeface="Arial" charset="0"/>
            </a:endParaRPr>
          </a:p>
          <a:p>
            <a:pPr marL="609600" indent="-609600">
              <a:lnSpc>
                <a:spcPct val="80000"/>
              </a:lnSpc>
              <a:buNone/>
            </a:pPr>
            <a:endParaRPr lang="en-US" sz="1400" u="sng">
              <a:cs typeface="Arial" charset="0"/>
            </a:endParaRPr>
          </a:p>
          <a:p>
            <a:pPr marL="609600" indent="-609600">
              <a:lnSpc>
                <a:spcPct val="80000"/>
              </a:lnSpc>
              <a:buNone/>
            </a:pPr>
            <a:endParaRPr lang="en-US" sz="1400" u="sng">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p:txBody>
      </p:sp>
      <p:sp>
        <p:nvSpPr>
          <p:cNvPr id="174086" name="Rectangle 6"/>
          <p:cNvSpPr>
            <a:spLocks noGrp="1" noChangeArrowheads="1"/>
          </p:cNvSpPr>
          <p:nvPr>
            <p:ph type="body" sz="half" idx="2"/>
          </p:nvPr>
        </p:nvSpPr>
        <p:spPr>
          <a:xfrm>
            <a:off x="6172200" y="1600200"/>
            <a:ext cx="4038600" cy="4724400"/>
          </a:xfrm>
        </p:spPr>
        <p:txBody>
          <a:bodyPr>
            <a:normAutofit lnSpcReduction="10000"/>
          </a:bodyPr>
          <a:lstStyle/>
          <a:p>
            <a:pPr>
              <a:lnSpc>
                <a:spcPct val="80000"/>
              </a:lnSpc>
            </a:pPr>
            <a:r>
              <a:rPr lang="en-US" sz="1400" u="sng">
                <a:cs typeface="Arial" charset="0"/>
              </a:rPr>
              <a:t>KMP Matcher</a:t>
            </a:r>
          </a:p>
          <a:p>
            <a:pPr>
              <a:lnSpc>
                <a:spcPct val="80000"/>
              </a:lnSpc>
              <a:buFont typeface="Wingdings" pitchFamily="2" charset="2"/>
              <a:buNone/>
            </a:pPr>
            <a:r>
              <a:rPr lang="en-US" sz="1400">
                <a:cs typeface="Arial" charset="0"/>
              </a:rPr>
              <a:t>1 n </a:t>
            </a:r>
            <a:r>
              <a:rPr lang="en-US" sz="1400">
                <a:cs typeface="Arial" charset="0"/>
                <a:sym typeface="Wingdings" pitchFamily="2" charset="2"/>
              </a:rPr>
              <a:t> length[S]                                   </a:t>
            </a:r>
          </a:p>
          <a:p>
            <a:pPr>
              <a:lnSpc>
                <a:spcPct val="80000"/>
              </a:lnSpc>
              <a:buFont typeface="Wingdings" pitchFamily="2" charset="2"/>
              <a:buNone/>
            </a:pPr>
            <a:r>
              <a:rPr lang="en-US" sz="1400">
                <a:cs typeface="Arial" charset="0"/>
                <a:sym typeface="Wingdings" pitchFamily="2" charset="2"/>
              </a:rPr>
              <a:t>2 m  length[p]</a:t>
            </a:r>
          </a:p>
          <a:p>
            <a:pPr>
              <a:lnSpc>
                <a:spcPct val="80000"/>
              </a:lnSpc>
              <a:buFont typeface="Wingdings" pitchFamily="2" charset="2"/>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a:lnSpc>
                <a:spcPct val="80000"/>
              </a:lnSpc>
              <a:buFont typeface="Wingdings" pitchFamily="2" charset="2"/>
              <a:buNone/>
            </a:pPr>
            <a:r>
              <a:rPr lang="en-US" sz="1400">
                <a:cs typeface="Arial" charset="0"/>
              </a:rPr>
              <a:t>4 q </a:t>
            </a:r>
            <a:r>
              <a:rPr lang="en-US" sz="1400">
                <a:cs typeface="Arial" charset="0"/>
                <a:sym typeface="Wingdings" pitchFamily="2" charset="2"/>
              </a:rPr>
              <a:t> 0                         </a:t>
            </a:r>
          </a:p>
          <a:p>
            <a:pPr>
              <a:lnSpc>
                <a:spcPct val="80000"/>
              </a:lnSpc>
              <a:buFont typeface="Wingdings" pitchFamily="2" charset="2"/>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a:t>
            </a:r>
          </a:p>
          <a:p>
            <a:pPr>
              <a:lnSpc>
                <a:spcPct val="80000"/>
              </a:lnSpc>
              <a:buFont typeface="Wingdings" pitchFamily="2" charset="2"/>
              <a:buNone/>
            </a:pPr>
            <a:r>
              <a:rPr lang="en-US" sz="1400">
                <a:cs typeface="Arial" charset="0"/>
              </a:rPr>
              <a:t>6     </a:t>
            </a:r>
            <a:r>
              <a:rPr lang="en-US" sz="1400" b="1">
                <a:cs typeface="Arial" charset="0"/>
              </a:rPr>
              <a:t>do while</a:t>
            </a:r>
            <a:r>
              <a:rPr lang="en-US" sz="1400">
                <a:cs typeface="Arial" charset="0"/>
              </a:rPr>
              <a:t>  q &gt; 0 and p[q+1] != S[i]</a:t>
            </a:r>
          </a:p>
          <a:p>
            <a:pPr>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a:t>
            </a:r>
          </a:p>
          <a:p>
            <a:pPr>
              <a:lnSpc>
                <a:spcPct val="80000"/>
              </a:lnSpc>
              <a:buFontTx/>
              <a:buAutoNum type="arabicPlain" startAt="7"/>
            </a:pPr>
            <a:r>
              <a:rPr lang="en-US" sz="1400" b="1">
                <a:cs typeface="Arial" charset="0"/>
              </a:rPr>
              <a:t>   if</a:t>
            </a:r>
            <a:r>
              <a:rPr lang="en-US" sz="1400">
                <a:cs typeface="Arial" charset="0"/>
              </a:rPr>
              <a:t> p[q+1] = S[i]</a:t>
            </a:r>
          </a:p>
          <a:p>
            <a:pPr>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a:t>
            </a:r>
          </a:p>
          <a:p>
            <a:pPr>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a:t>
            </a:r>
          </a:p>
          <a:p>
            <a:pPr>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a:t>
            </a:r>
          </a:p>
          <a:p>
            <a:pPr>
              <a:lnSpc>
                <a:spcPct val="80000"/>
              </a:lnSpc>
              <a:buFontTx/>
              <a:buNone/>
            </a:pPr>
            <a:endParaRPr lang="en-US" sz="1400"/>
          </a:p>
          <a:p>
            <a:pPr>
              <a:lnSpc>
                <a:spcPct val="80000"/>
              </a:lnSpc>
              <a:buFont typeface="Wingdings" pitchFamily="2" charset="2"/>
              <a:buNone/>
            </a:pPr>
            <a:r>
              <a:rPr lang="en-US" sz="1400">
                <a:cs typeface="Arial" charset="0"/>
              </a:rPr>
              <a:t>The for loop beginning in step 5 runs ‘n’ times, i.e., as long as the length of the string ‘S’. Since step 1 to step 4  take constant time, the running time is dominated by this for loop. Thus running time of matching function is </a:t>
            </a:r>
            <a:r>
              <a:rPr lang="el-GR" sz="1400">
                <a:cs typeface="Arial" charset="0"/>
              </a:rPr>
              <a:t>Θ</a:t>
            </a:r>
            <a:r>
              <a:rPr lang="en-US" sz="1400">
                <a:cs typeface="Arial" charset="0"/>
              </a:rPr>
              <a:t>(n).</a:t>
            </a:r>
            <a:endParaRPr lang="en-US" sz="1400" u="sng">
              <a:cs typeface="Arial" charset="0"/>
            </a:endParaRPr>
          </a:p>
          <a:p>
            <a:pPr>
              <a:lnSpc>
                <a:spcPct val="80000"/>
              </a:lnSpc>
              <a:buFont typeface="Wingdings" pitchFamily="2" charset="2"/>
              <a:buNone/>
            </a:pPr>
            <a:endParaRPr lang="en-US" sz="14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“AAAA”</a:t>
            </a:r>
          </a:p>
          <a:p>
            <a:pPr marL="0" indent="0">
              <a:buNone/>
            </a:pPr>
            <a:r>
              <a:rPr lang="en-US" dirty="0"/>
              <a:t>a)0123</a:t>
            </a:r>
          </a:p>
          <a:p>
            <a:pPr marL="0" indent="0">
              <a:buNone/>
            </a:pPr>
            <a:r>
              <a:rPr lang="en-US" dirty="0"/>
              <a:t>b)0012</a:t>
            </a:r>
          </a:p>
          <a:p>
            <a:pPr marL="0" indent="0">
              <a:buNone/>
            </a:pPr>
            <a:r>
              <a:rPr lang="en-US" dirty="0"/>
              <a:t>c)0122</a:t>
            </a:r>
          </a:p>
          <a:p>
            <a:pPr marL="0" indent="0">
              <a:buNone/>
            </a:pPr>
            <a:r>
              <a:rPr lang="en-US" dirty="0"/>
              <a:t>d)0112</a:t>
            </a:r>
          </a:p>
        </p:txBody>
      </p:sp>
    </p:spTree>
    <p:extLst>
      <p:ext uri="{BB962C8B-B14F-4D97-AF65-F5344CB8AC3E}">
        <p14:creationId xmlns:p14="http://schemas.microsoft.com/office/powerpoint/2010/main" val="800090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“ABCDE”</a:t>
            </a:r>
          </a:p>
          <a:p>
            <a:pPr marL="0" indent="0">
              <a:buNone/>
            </a:pPr>
            <a:r>
              <a:rPr lang="en-US" dirty="0"/>
              <a:t>a)00000</a:t>
            </a:r>
          </a:p>
          <a:p>
            <a:pPr marL="0" indent="0">
              <a:buNone/>
            </a:pPr>
            <a:r>
              <a:rPr lang="en-US" dirty="0"/>
              <a:t>b)00120</a:t>
            </a:r>
          </a:p>
          <a:p>
            <a:pPr marL="0" indent="0">
              <a:buNone/>
            </a:pPr>
            <a:r>
              <a:rPr lang="en-US" dirty="0"/>
              <a:t>c)01220</a:t>
            </a:r>
          </a:p>
          <a:p>
            <a:pPr marL="0" indent="0">
              <a:buNone/>
            </a:pPr>
            <a:r>
              <a:rPr lang="en-US" dirty="0"/>
              <a:t>d)01120</a:t>
            </a:r>
          </a:p>
        </p:txBody>
      </p:sp>
    </p:spTree>
    <p:extLst>
      <p:ext uri="{BB962C8B-B14F-4D97-AF65-F5344CB8AC3E}">
        <p14:creationId xmlns:p14="http://schemas.microsoft.com/office/powerpoint/2010/main" val="3193311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“AABAACAABAA”</a:t>
            </a:r>
          </a:p>
          <a:p>
            <a:pPr marL="0" indent="0">
              <a:buNone/>
            </a:pPr>
            <a:r>
              <a:rPr lang="en-US" dirty="0"/>
              <a:t>a) 01012012334</a:t>
            </a:r>
          </a:p>
          <a:p>
            <a:pPr marL="0" indent="0">
              <a:buNone/>
            </a:pPr>
            <a:r>
              <a:rPr lang="en-US" dirty="0"/>
              <a:t>b)01012012345</a:t>
            </a:r>
          </a:p>
          <a:p>
            <a:pPr marL="0" indent="0">
              <a:buNone/>
            </a:pPr>
            <a:r>
              <a:rPr lang="en-US" dirty="0"/>
              <a:t>c)01012012344</a:t>
            </a:r>
          </a:p>
          <a:p>
            <a:pPr marL="0" indent="0">
              <a:buNone/>
            </a:pPr>
            <a:r>
              <a:rPr lang="en-US" dirty="0"/>
              <a:t>d)01112012345</a:t>
            </a:r>
          </a:p>
          <a:p>
            <a:pPr marL="0" indent="0">
              <a:buNone/>
            </a:pPr>
            <a:endParaRPr lang="en-US" dirty="0"/>
          </a:p>
        </p:txBody>
      </p:sp>
    </p:spTree>
    <p:extLst>
      <p:ext uri="{BB962C8B-B14F-4D97-AF65-F5344CB8AC3E}">
        <p14:creationId xmlns:p14="http://schemas.microsoft.com/office/powerpoint/2010/main" val="313770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Approach to String Matching</a:t>
            </a:r>
          </a:p>
        </p:txBody>
      </p:sp>
      <p:sp>
        <p:nvSpPr>
          <p:cNvPr id="3" name="Content Placeholder 2"/>
          <p:cNvSpPr>
            <a:spLocks noGrp="1"/>
          </p:cNvSpPr>
          <p:nvPr>
            <p:ph idx="1"/>
          </p:nvPr>
        </p:nvSpPr>
        <p:spPr/>
        <p:txBody>
          <a:bodyPr/>
          <a:lstStyle/>
          <a:p>
            <a:pPr algn="just">
              <a:buNone/>
            </a:pPr>
            <a:r>
              <a:rPr lang="en-US" dirty="0"/>
              <a:t>	</a:t>
            </a:r>
            <a:r>
              <a:rPr lang="en-US" dirty="0">
                <a:latin typeface="Times New Roman" pitchFamily="18" charset="0"/>
                <a:cs typeface="Times New Roman" pitchFamily="18" charset="0"/>
              </a:rPr>
              <a:t>The simplest algorithm for string matching is a brute force algorithm, where we simply try to match the first character of the pattern with the first character of the text, and if we succeed, try to match the second character, and so on; if we hit a failure point, slide the pattern over one character and try again.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“AAACAAAAAC”</a:t>
            </a:r>
          </a:p>
          <a:p>
            <a:pPr marL="0" indent="0">
              <a:buNone/>
            </a:pPr>
            <a:r>
              <a:rPr lang="en-US" dirty="0"/>
              <a:t>a)0121123334</a:t>
            </a:r>
          </a:p>
          <a:p>
            <a:pPr marL="0" indent="0">
              <a:buNone/>
            </a:pPr>
            <a:r>
              <a:rPr lang="en-US" dirty="0"/>
              <a:t>b)0120123444</a:t>
            </a:r>
          </a:p>
          <a:p>
            <a:pPr marL="0" indent="0">
              <a:buNone/>
            </a:pPr>
            <a:r>
              <a:rPr lang="en-US" dirty="0"/>
              <a:t>c)0120123344</a:t>
            </a:r>
          </a:p>
          <a:p>
            <a:pPr marL="0" indent="0">
              <a:buNone/>
            </a:pPr>
            <a:r>
              <a:rPr lang="en-US" dirty="0"/>
              <a:t>d)0120123334</a:t>
            </a:r>
          </a:p>
          <a:p>
            <a:pPr marL="0" indent="0">
              <a:buNone/>
            </a:pPr>
            <a:endParaRPr lang="en-US" dirty="0"/>
          </a:p>
        </p:txBody>
      </p:sp>
    </p:spTree>
    <p:extLst>
      <p:ext uri="{BB962C8B-B14F-4D97-AF65-F5344CB8AC3E}">
        <p14:creationId xmlns:p14="http://schemas.microsoft.com/office/powerpoint/2010/main" val="2504244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7834-C96D-F46B-EA83-2CB2ED80AA05}"/>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177BD84B-40AC-433B-970E-E4F3F7C9139D}"/>
              </a:ext>
            </a:extLst>
          </p:cNvPr>
          <p:cNvSpPr>
            <a:spLocks noGrp="1"/>
          </p:cNvSpPr>
          <p:nvPr>
            <p:ph idx="1"/>
          </p:nvPr>
        </p:nvSpPr>
        <p:spPr/>
        <p:txBody>
          <a:bodyPr/>
          <a:lstStyle/>
          <a:p>
            <a:pPr marL="0" indent="0">
              <a:buNone/>
            </a:pPr>
            <a:r>
              <a:rPr lang="en-IN" dirty="0"/>
              <a:t>What is the runtime complexity of Brute force approach of pattern matching?</a:t>
            </a:r>
          </a:p>
          <a:p>
            <a:pPr marL="0" indent="0">
              <a:buNone/>
            </a:pPr>
            <a:endParaRPr lang="en-IN" dirty="0"/>
          </a:p>
          <a:p>
            <a:pPr marL="514350" indent="-514350">
              <a:buAutoNum type="alphaLcPeriod"/>
            </a:pPr>
            <a:r>
              <a:rPr lang="en-IN" dirty="0"/>
              <a:t>O(|Text|)</a:t>
            </a:r>
          </a:p>
          <a:p>
            <a:pPr marL="514350" indent="-514350">
              <a:buAutoNum type="alphaLcPeriod"/>
            </a:pPr>
            <a:r>
              <a:rPr lang="en-IN" dirty="0"/>
              <a:t>O(|Text||Patterns|)</a:t>
            </a:r>
          </a:p>
          <a:p>
            <a:pPr marL="514350" indent="-514350">
              <a:buAutoNum type="alphaLcPeriod"/>
            </a:pPr>
            <a:r>
              <a:rPr lang="en-IN" dirty="0"/>
              <a:t>O(|Patterns|)</a:t>
            </a:r>
          </a:p>
          <a:p>
            <a:pPr marL="514350" indent="-514350">
              <a:buAutoNum type="alphaLcPeriod"/>
            </a:pPr>
            <a:r>
              <a:rPr lang="en-IN" dirty="0"/>
              <a:t>None of the above</a:t>
            </a:r>
          </a:p>
        </p:txBody>
      </p:sp>
    </p:spTree>
    <p:extLst>
      <p:ext uri="{BB962C8B-B14F-4D97-AF65-F5344CB8AC3E}">
        <p14:creationId xmlns:p14="http://schemas.microsoft.com/office/powerpoint/2010/main" val="1309896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7834-C96D-F46B-EA83-2CB2ED80AA05}"/>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177BD84B-40AC-433B-970E-E4F3F7C9139D}"/>
              </a:ext>
            </a:extLst>
          </p:cNvPr>
          <p:cNvSpPr>
            <a:spLocks noGrp="1"/>
          </p:cNvSpPr>
          <p:nvPr>
            <p:ph idx="1"/>
          </p:nvPr>
        </p:nvSpPr>
        <p:spPr/>
        <p:txBody>
          <a:bodyPr/>
          <a:lstStyle/>
          <a:p>
            <a:pPr marL="0" indent="0">
              <a:buNone/>
            </a:pPr>
            <a:r>
              <a:rPr lang="en-IN" dirty="0"/>
              <a:t>What is the runtime complexity of </a:t>
            </a:r>
            <a:r>
              <a:rPr lang="en-IN" dirty="0" err="1"/>
              <a:t>Trie</a:t>
            </a:r>
            <a:r>
              <a:rPr lang="en-IN" dirty="0"/>
              <a:t> Matching Approach of pattern matching?</a:t>
            </a:r>
          </a:p>
          <a:p>
            <a:pPr marL="0" indent="0">
              <a:buNone/>
            </a:pPr>
            <a:endParaRPr lang="en-IN" dirty="0"/>
          </a:p>
          <a:p>
            <a:pPr marL="514350" indent="-514350">
              <a:buAutoNum type="alphaLcPeriod"/>
            </a:pPr>
            <a:r>
              <a:rPr lang="en-IN" dirty="0"/>
              <a:t>O(|Text|)</a:t>
            </a:r>
          </a:p>
          <a:p>
            <a:pPr marL="514350" indent="-514350">
              <a:buAutoNum type="alphaLcPeriod"/>
            </a:pPr>
            <a:r>
              <a:rPr lang="en-IN" dirty="0"/>
              <a:t>O(|Text||Longest Pattern|)</a:t>
            </a:r>
          </a:p>
          <a:p>
            <a:pPr marL="514350" indent="-514350">
              <a:buAutoNum type="alphaLcPeriod"/>
            </a:pPr>
            <a:r>
              <a:rPr lang="en-IN" dirty="0"/>
              <a:t>O(|Longest Pattern|)</a:t>
            </a:r>
          </a:p>
          <a:p>
            <a:pPr marL="514350" indent="-514350">
              <a:buAutoNum type="alphaLcPeriod"/>
            </a:pPr>
            <a:r>
              <a:rPr lang="en-IN" dirty="0"/>
              <a:t>None of the above</a:t>
            </a:r>
          </a:p>
        </p:txBody>
      </p:sp>
    </p:spTree>
    <p:extLst>
      <p:ext uri="{BB962C8B-B14F-4D97-AF65-F5344CB8AC3E}">
        <p14:creationId xmlns:p14="http://schemas.microsoft.com/office/powerpoint/2010/main" val="3483240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9CB6-DF57-73A0-3D3B-5DF9096E3D49}"/>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35801066-2A71-4119-8147-A97D9EA3B9AC}"/>
              </a:ext>
            </a:extLst>
          </p:cNvPr>
          <p:cNvSpPr>
            <a:spLocks noGrp="1"/>
          </p:cNvSpPr>
          <p:nvPr>
            <p:ph idx="1"/>
          </p:nvPr>
        </p:nvSpPr>
        <p:spPr/>
        <p:txBody>
          <a:bodyPr/>
          <a:lstStyle/>
          <a:p>
            <a:pPr marL="0" indent="0">
              <a:buNone/>
            </a:pPr>
            <a:r>
              <a:rPr lang="en-IN" dirty="0"/>
              <a:t>Herding patterns involves the packing of packets in the form of </a:t>
            </a:r>
          </a:p>
          <a:p>
            <a:pPr marL="0" indent="0">
              <a:buNone/>
            </a:pPr>
            <a:endParaRPr lang="en-IN" dirty="0"/>
          </a:p>
          <a:p>
            <a:pPr marL="514350" indent="-514350">
              <a:buAutoNum type="alphaLcPeriod"/>
            </a:pPr>
            <a:r>
              <a:rPr lang="en-IN" dirty="0"/>
              <a:t>Tree</a:t>
            </a:r>
          </a:p>
          <a:p>
            <a:pPr marL="514350" indent="-514350">
              <a:buAutoNum type="alphaLcPeriod"/>
            </a:pPr>
            <a:r>
              <a:rPr lang="en-IN" dirty="0"/>
              <a:t>Bus</a:t>
            </a:r>
          </a:p>
          <a:p>
            <a:pPr marL="514350" indent="-514350">
              <a:buAutoNum type="alphaLcPeriod"/>
            </a:pPr>
            <a:r>
              <a:rPr lang="en-IN" dirty="0"/>
              <a:t>Both</a:t>
            </a:r>
          </a:p>
          <a:p>
            <a:pPr marL="514350" indent="-514350">
              <a:buAutoNum type="alphaLcPeriod"/>
            </a:pPr>
            <a:r>
              <a:rPr lang="en-IN" dirty="0"/>
              <a:t>None of the above</a:t>
            </a:r>
          </a:p>
          <a:p>
            <a:pPr marL="514350" indent="-514350">
              <a:buAutoNum type="alphaLcPeriod"/>
            </a:pPr>
            <a:endParaRPr lang="en-IN" dirty="0"/>
          </a:p>
        </p:txBody>
      </p:sp>
    </p:spTree>
    <p:extLst>
      <p:ext uri="{BB962C8B-B14F-4D97-AF65-F5344CB8AC3E}">
        <p14:creationId xmlns:p14="http://schemas.microsoft.com/office/powerpoint/2010/main" val="2519745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DEED-C202-C0C9-1144-D718E707BE26}"/>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B486D515-171A-4BBB-FBB8-3580486F4EB8}"/>
              </a:ext>
            </a:extLst>
          </p:cNvPr>
          <p:cNvSpPr>
            <a:spLocks noGrp="1"/>
          </p:cNvSpPr>
          <p:nvPr>
            <p:ph idx="1"/>
          </p:nvPr>
        </p:nvSpPr>
        <p:spPr/>
        <p:txBody>
          <a:bodyPr/>
          <a:lstStyle/>
          <a:p>
            <a:pPr marL="0" indent="0" algn="l">
              <a:buNone/>
            </a:pPr>
            <a:endParaRPr lang="en-US" b="0" i="0" dirty="0">
              <a:solidFill>
                <a:srgbClr val="333333"/>
              </a:solidFill>
              <a:effectLst/>
              <a:latin typeface="OpenSans"/>
            </a:endParaRPr>
          </a:p>
          <a:p>
            <a:pPr marL="0" indent="0" algn="l">
              <a:buNone/>
            </a:pPr>
            <a:r>
              <a:rPr lang="en-US" b="0" i="0" dirty="0">
                <a:solidFill>
                  <a:srgbClr val="333333"/>
                </a:solidFill>
                <a:effectLst/>
                <a:latin typeface="var(--cds-font-family-source-sans-pro)"/>
              </a:rPr>
              <a:t>What is the time complexity of searching all occurrences of </a:t>
            </a:r>
            <a:r>
              <a:rPr lang="en-US" b="0" i="1" dirty="0">
                <a:solidFill>
                  <a:srgbClr val="333333"/>
                </a:solidFill>
                <a:effectLst/>
                <a:latin typeface="KaTeX_Math"/>
              </a:rPr>
              <a:t>n</a:t>
            </a:r>
            <a:r>
              <a:rPr lang="en-US" b="0" i="0" dirty="0">
                <a:solidFill>
                  <a:srgbClr val="333333"/>
                </a:solidFill>
                <a:effectLst/>
                <a:latin typeface="var(--cds-font-family-source-sans-pro)"/>
              </a:rPr>
              <a:t> patterns </a:t>
            </a:r>
            <a:r>
              <a:rPr lang="en-US" b="0" i="1" dirty="0">
                <a:solidFill>
                  <a:srgbClr val="333333"/>
                </a:solidFill>
                <a:effectLst/>
                <a:latin typeface="KaTeX_Math"/>
              </a:rPr>
              <a:t>p</a:t>
            </a:r>
            <a:r>
              <a:rPr lang="en-US" b="0" i="0" dirty="0">
                <a:solidFill>
                  <a:srgbClr val="333333"/>
                </a:solidFill>
                <a:effectLst/>
                <a:latin typeface="KaTeX_Main"/>
              </a:rPr>
              <a:t>1​,</a:t>
            </a:r>
            <a:r>
              <a:rPr lang="en-US" b="0" i="1" dirty="0">
                <a:solidFill>
                  <a:srgbClr val="333333"/>
                </a:solidFill>
                <a:effectLst/>
                <a:latin typeface="KaTeX_Math"/>
              </a:rPr>
              <a:t>p</a:t>
            </a:r>
            <a:r>
              <a:rPr lang="en-US" b="0" i="0" dirty="0">
                <a:solidFill>
                  <a:srgbClr val="333333"/>
                </a:solidFill>
                <a:effectLst/>
                <a:latin typeface="KaTeX_Main"/>
              </a:rPr>
              <a:t>2​,…,</a:t>
            </a:r>
            <a:r>
              <a:rPr lang="en-US" b="0" i="1" dirty="0" err="1">
                <a:solidFill>
                  <a:srgbClr val="333333"/>
                </a:solidFill>
                <a:effectLst/>
                <a:latin typeface="KaTeX_Math"/>
              </a:rPr>
              <a:t>pn</a:t>
            </a:r>
            <a:r>
              <a:rPr lang="en-US" b="0" i="0" dirty="0">
                <a:solidFill>
                  <a:srgbClr val="333333"/>
                </a:solidFill>
                <a:effectLst/>
                <a:latin typeface="KaTeX_Main"/>
              </a:rPr>
              <a:t>​</a:t>
            </a:r>
            <a:r>
              <a:rPr lang="en-US" b="0" i="0" dirty="0">
                <a:solidFill>
                  <a:srgbClr val="333333"/>
                </a:solidFill>
                <a:effectLst/>
                <a:latin typeface="var(--cds-font-family-source-sans-pro)"/>
              </a:rPr>
              <a:t> in text </a:t>
            </a:r>
            <a:r>
              <a:rPr lang="en-US" b="0" i="1" dirty="0">
                <a:solidFill>
                  <a:srgbClr val="333333"/>
                </a:solidFill>
                <a:effectLst/>
                <a:latin typeface="KaTeX_Math"/>
              </a:rPr>
              <a:t>T</a:t>
            </a:r>
            <a:r>
              <a:rPr lang="en-US" b="0" i="0" dirty="0">
                <a:solidFill>
                  <a:srgbClr val="333333"/>
                </a:solidFill>
                <a:effectLst/>
                <a:latin typeface="var(--cds-font-family-source-sans-pro)"/>
              </a:rPr>
              <a:t> of length </a:t>
            </a:r>
            <a:r>
              <a:rPr lang="en-US" b="0" i="0" dirty="0">
                <a:solidFill>
                  <a:srgbClr val="333333"/>
                </a:solidFill>
                <a:effectLst/>
                <a:latin typeface="KaTeX_Main"/>
              </a:rPr>
              <a:t>∣</a:t>
            </a:r>
            <a:r>
              <a:rPr lang="en-US" b="0" i="1" dirty="0">
                <a:solidFill>
                  <a:srgbClr val="333333"/>
                </a:solidFill>
                <a:effectLst/>
                <a:latin typeface="KaTeX_Math"/>
              </a:rPr>
              <a:t>T</a:t>
            </a:r>
            <a:r>
              <a:rPr lang="en-US" b="0" i="0" dirty="0">
                <a:solidFill>
                  <a:srgbClr val="333333"/>
                </a:solidFill>
                <a:effectLst/>
                <a:latin typeface="KaTeX_Main"/>
              </a:rPr>
              <a:t>∣</a:t>
            </a:r>
            <a:r>
              <a:rPr lang="en-US" b="0" i="0" dirty="0">
                <a:solidFill>
                  <a:srgbClr val="333333"/>
                </a:solidFill>
                <a:effectLst/>
                <a:latin typeface="var(--cds-font-family-source-sans-pro)"/>
              </a:rPr>
              <a:t> if all patterns have length at most </a:t>
            </a:r>
            <a:r>
              <a:rPr lang="en-US" b="0" i="1" dirty="0">
                <a:solidFill>
                  <a:srgbClr val="333333"/>
                </a:solidFill>
                <a:effectLst/>
                <a:latin typeface="KaTeX_Math"/>
              </a:rPr>
              <a:t>L</a:t>
            </a:r>
            <a:r>
              <a:rPr lang="en-US" b="0" i="0" dirty="0">
                <a:solidFill>
                  <a:srgbClr val="333333"/>
                </a:solidFill>
                <a:effectLst/>
                <a:latin typeface="var(--cds-font-family-source-sans-pro)"/>
              </a:rPr>
              <a:t> and the sum of their lengths is at most </a:t>
            </a:r>
            <a:r>
              <a:rPr lang="en-US" b="0" i="1" dirty="0">
                <a:solidFill>
                  <a:srgbClr val="333333"/>
                </a:solidFill>
                <a:effectLst/>
                <a:latin typeface="KaTeX_Math"/>
              </a:rPr>
              <a:t>S</a:t>
            </a:r>
            <a:r>
              <a:rPr lang="en-US" b="0" i="0" dirty="0">
                <a:solidFill>
                  <a:srgbClr val="333333"/>
                </a:solidFill>
                <a:effectLst/>
                <a:latin typeface="var(--cds-font-family-source-sans-pro)"/>
              </a:rPr>
              <a:t>?</a:t>
            </a:r>
          </a:p>
          <a:p>
            <a:pPr marL="514350" indent="-51435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L</a:t>
            </a:r>
            <a:r>
              <a:rPr lang="en-IN" b="0" i="0" dirty="0">
                <a:solidFill>
                  <a:srgbClr val="1F1F1F"/>
                </a:solidFill>
                <a:effectLst/>
                <a:latin typeface="KaTeX_Main"/>
              </a:rPr>
              <a:t>)</a:t>
            </a: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T</a:t>
            </a:r>
            <a:r>
              <a:rPr lang="en-IN" b="0" i="0" dirty="0">
                <a:solidFill>
                  <a:srgbClr val="1F1F1F"/>
                </a:solidFill>
                <a:effectLst/>
                <a:latin typeface="KaTeX_Main"/>
              </a:rPr>
              <a:t>∣</a:t>
            </a:r>
            <a:r>
              <a:rPr lang="en-IN" b="0" i="1" dirty="0">
                <a:solidFill>
                  <a:srgbClr val="1F1F1F"/>
                </a:solidFill>
                <a:effectLst/>
                <a:latin typeface="KaTeX_Math"/>
              </a:rPr>
              <a:t>S</a:t>
            </a:r>
            <a:r>
              <a:rPr lang="en-IN" b="0" i="0" dirty="0">
                <a:solidFill>
                  <a:srgbClr val="1F1F1F"/>
                </a:solidFill>
                <a:effectLst/>
                <a:latin typeface="KaTeX_Main"/>
              </a:rPr>
              <a:t>)</a:t>
            </a: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S</a:t>
            </a:r>
            <a:r>
              <a:rPr lang="en-IN" b="0" i="0" dirty="0">
                <a:solidFill>
                  <a:srgbClr val="1F1F1F"/>
                </a:solidFill>
                <a:effectLst/>
                <a:latin typeface="KaTeX_Main"/>
              </a:rPr>
              <a:t>)</a:t>
            </a:r>
            <a:endParaRPr lang="en-IN" dirty="0">
              <a:solidFill>
                <a:srgbClr val="1F1F1F"/>
              </a:solidFill>
              <a:latin typeface="KaTeX_Main"/>
            </a:endParaRP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T</a:t>
            </a:r>
            <a:r>
              <a:rPr lang="en-IN" b="0" i="0" dirty="0">
                <a:solidFill>
                  <a:srgbClr val="1F1F1F"/>
                </a:solidFill>
                <a:effectLst/>
                <a:latin typeface="KaTeX_Main"/>
              </a:rPr>
              <a:t>∣</a:t>
            </a:r>
            <a:r>
              <a:rPr lang="en-IN" b="0" i="1" dirty="0">
                <a:solidFill>
                  <a:srgbClr val="1F1F1F"/>
                </a:solidFill>
                <a:effectLst/>
                <a:latin typeface="KaTeX_Math"/>
              </a:rPr>
              <a:t>L</a:t>
            </a:r>
            <a:r>
              <a:rPr lang="en-IN" b="0" i="0" dirty="0">
                <a:solidFill>
                  <a:srgbClr val="1F1F1F"/>
                </a:solidFill>
                <a:effectLst/>
                <a:latin typeface="KaTeX_Main"/>
              </a:rPr>
              <a:t>)</a:t>
            </a:r>
            <a:endParaRPr lang="en-IN" b="0" i="0" dirty="0">
              <a:solidFill>
                <a:srgbClr val="1F1F1F"/>
              </a:solidFill>
              <a:effectLst/>
              <a:latin typeface="var(--cds-font-family-source-sans-pro)"/>
            </a:endParaRPr>
          </a:p>
          <a:p>
            <a:pPr marL="514350" indent="-514350">
              <a:buFont typeface="Arial" panose="020B0604020202020204" pitchFamily="34" charset="0"/>
              <a:buAutoNum type="alphaLcPeriod"/>
            </a:pPr>
            <a:endParaRPr lang="en-IN" b="0" i="0" dirty="0">
              <a:solidFill>
                <a:srgbClr val="1F1F1F"/>
              </a:solidFill>
              <a:effectLst/>
              <a:latin typeface="var(--cds-font-family-source-sans-pro)"/>
            </a:endParaRPr>
          </a:p>
          <a:p>
            <a:pPr marL="514350" indent="-514350">
              <a:buAutoNum type="alphaLcPeriod"/>
            </a:pPr>
            <a:endParaRPr lang="en-IN" dirty="0"/>
          </a:p>
        </p:txBody>
      </p:sp>
    </p:spTree>
    <p:extLst>
      <p:ext uri="{BB962C8B-B14F-4D97-AF65-F5344CB8AC3E}">
        <p14:creationId xmlns:p14="http://schemas.microsoft.com/office/powerpoint/2010/main" val="2283999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20871759">
            <a:off x="3873340" y="2967335"/>
            <a:ext cx="3984104" cy="923330"/>
          </a:xfrm>
          <a:prstGeom prst="rect">
            <a:avLst/>
          </a:prstGeom>
          <a:noFill/>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55AE-7858-83D3-C616-C730C7D74373}"/>
              </a:ext>
            </a:extLst>
          </p:cNvPr>
          <p:cNvSpPr>
            <a:spLocks noGrp="1"/>
          </p:cNvSpPr>
          <p:nvPr>
            <p:ph type="title"/>
          </p:nvPr>
        </p:nvSpPr>
        <p:spPr/>
        <p:txBody>
          <a:bodyPr/>
          <a:lstStyle/>
          <a:p>
            <a:r>
              <a:rPr lang="en-IN" dirty="0"/>
              <a:t>Herding Patterns into </a:t>
            </a:r>
            <a:r>
              <a:rPr lang="en-IN" dirty="0" err="1"/>
              <a:t>Trie</a:t>
            </a:r>
            <a:endParaRPr lang="en-IN" dirty="0"/>
          </a:p>
        </p:txBody>
      </p:sp>
      <p:sp>
        <p:nvSpPr>
          <p:cNvPr id="3" name="Content Placeholder 2">
            <a:extLst>
              <a:ext uri="{FF2B5EF4-FFF2-40B4-BE49-F238E27FC236}">
                <a16:creationId xmlns:a16="http://schemas.microsoft.com/office/drawing/2014/main" id="{B3468DEF-C76D-AA0F-46D5-964196DFEDDB}"/>
              </a:ext>
            </a:extLst>
          </p:cNvPr>
          <p:cNvSpPr>
            <a:spLocks noGrp="1"/>
          </p:cNvSpPr>
          <p:nvPr>
            <p:ph idx="1"/>
          </p:nvPr>
        </p:nvSpPr>
        <p:spPr/>
        <p:txBody>
          <a:bodyPr/>
          <a:lstStyle/>
          <a:p>
            <a:pPr marL="0" indent="0">
              <a:buNone/>
            </a:pPr>
            <a:r>
              <a:rPr lang="en-IN" dirty="0"/>
              <a:t>Patterns travel one by one such that there will be multiple matching of the text with each pattern. </a:t>
            </a:r>
          </a:p>
        </p:txBody>
      </p:sp>
      <p:pic>
        <p:nvPicPr>
          <p:cNvPr id="5" name="Picture 4">
            <a:extLst>
              <a:ext uri="{FF2B5EF4-FFF2-40B4-BE49-F238E27FC236}">
                <a16:creationId xmlns:a16="http://schemas.microsoft.com/office/drawing/2014/main" id="{4C5783DE-12F5-A648-2678-AAF2D8FDBB3F}"/>
              </a:ext>
            </a:extLst>
          </p:cNvPr>
          <p:cNvPicPr>
            <a:picLocks noChangeAspect="1"/>
          </p:cNvPicPr>
          <p:nvPr/>
        </p:nvPicPr>
        <p:blipFill>
          <a:blip r:embed="rId2"/>
          <a:stretch>
            <a:fillRect/>
          </a:stretch>
        </p:blipFill>
        <p:spPr>
          <a:xfrm>
            <a:off x="3347420" y="2846154"/>
            <a:ext cx="5044877" cy="3741744"/>
          </a:xfrm>
          <a:prstGeom prst="rect">
            <a:avLst/>
          </a:prstGeom>
        </p:spPr>
      </p:pic>
    </p:spTree>
    <p:extLst>
      <p:ext uri="{BB962C8B-B14F-4D97-AF65-F5344CB8AC3E}">
        <p14:creationId xmlns:p14="http://schemas.microsoft.com/office/powerpoint/2010/main" val="81134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C987-83B6-4157-29C9-25ADF8972B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8973EF-75D0-A514-26FC-F22969B0B539}"/>
              </a:ext>
            </a:extLst>
          </p:cNvPr>
          <p:cNvSpPr>
            <a:spLocks noGrp="1"/>
          </p:cNvSpPr>
          <p:nvPr>
            <p:ph idx="1"/>
          </p:nvPr>
        </p:nvSpPr>
        <p:spPr/>
        <p:txBody>
          <a:bodyPr/>
          <a:lstStyle/>
          <a:p>
            <a:pPr marL="0" indent="0">
              <a:buNone/>
            </a:pPr>
            <a:r>
              <a:rPr lang="en-IN" dirty="0"/>
              <a:t>Herding patterns will solve the task by packing all the patterns onto a bus and that bus will be moved onto the text once to check for the pattern matching.</a:t>
            </a:r>
          </a:p>
          <a:p>
            <a:pPr marL="0" indent="0">
              <a:buNone/>
            </a:pPr>
            <a:endParaRPr lang="en-IN" dirty="0"/>
          </a:p>
        </p:txBody>
      </p:sp>
      <p:pic>
        <p:nvPicPr>
          <p:cNvPr id="5" name="Picture 4">
            <a:extLst>
              <a:ext uri="{FF2B5EF4-FFF2-40B4-BE49-F238E27FC236}">
                <a16:creationId xmlns:a16="http://schemas.microsoft.com/office/drawing/2014/main" id="{1628CBD4-1686-A497-DD8C-7A0C44F57C55}"/>
              </a:ext>
            </a:extLst>
          </p:cNvPr>
          <p:cNvPicPr>
            <a:picLocks noChangeAspect="1"/>
          </p:cNvPicPr>
          <p:nvPr/>
        </p:nvPicPr>
        <p:blipFill>
          <a:blip r:embed="rId2"/>
          <a:stretch>
            <a:fillRect/>
          </a:stretch>
        </p:blipFill>
        <p:spPr>
          <a:xfrm>
            <a:off x="2703871" y="3030010"/>
            <a:ext cx="6044652" cy="3796336"/>
          </a:xfrm>
          <a:prstGeom prst="rect">
            <a:avLst/>
          </a:prstGeom>
        </p:spPr>
      </p:pic>
    </p:spTree>
    <p:extLst>
      <p:ext uri="{BB962C8B-B14F-4D97-AF65-F5344CB8AC3E}">
        <p14:creationId xmlns:p14="http://schemas.microsoft.com/office/powerpoint/2010/main" val="334206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2AB6-EA91-A778-BAE5-AA0710ACB38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0062579-FD3D-58FF-D328-D4F300B67247}"/>
              </a:ext>
            </a:extLst>
          </p:cNvPr>
          <p:cNvPicPr>
            <a:picLocks noGrp="1" noChangeAspect="1"/>
          </p:cNvPicPr>
          <p:nvPr>
            <p:ph idx="1"/>
          </p:nvPr>
        </p:nvPicPr>
        <p:blipFill>
          <a:blip r:embed="rId2"/>
          <a:stretch>
            <a:fillRect/>
          </a:stretch>
        </p:blipFill>
        <p:spPr>
          <a:xfrm>
            <a:off x="1533833" y="1978008"/>
            <a:ext cx="9114502" cy="4046571"/>
          </a:xfrm>
        </p:spPr>
      </p:pic>
    </p:spTree>
    <p:extLst>
      <p:ext uri="{BB962C8B-B14F-4D97-AF65-F5344CB8AC3E}">
        <p14:creationId xmlns:p14="http://schemas.microsoft.com/office/powerpoint/2010/main" val="91133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F1D4-2546-B0A7-1A26-CF372894DE3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63DDE17-E483-02DD-C288-85E052773276}"/>
              </a:ext>
            </a:extLst>
          </p:cNvPr>
          <p:cNvPicPr>
            <a:picLocks noGrp="1" noChangeAspect="1"/>
          </p:cNvPicPr>
          <p:nvPr>
            <p:ph idx="1"/>
          </p:nvPr>
        </p:nvPicPr>
        <p:blipFill>
          <a:blip r:embed="rId2"/>
          <a:stretch>
            <a:fillRect/>
          </a:stretch>
        </p:blipFill>
        <p:spPr>
          <a:xfrm>
            <a:off x="1533832" y="1985629"/>
            <a:ext cx="8888361" cy="4031329"/>
          </a:xfrm>
        </p:spPr>
      </p:pic>
    </p:spTree>
    <p:extLst>
      <p:ext uri="{BB962C8B-B14F-4D97-AF65-F5344CB8AC3E}">
        <p14:creationId xmlns:p14="http://schemas.microsoft.com/office/powerpoint/2010/main" val="324409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BF10-7D38-921C-E7E9-ED3F7338E4C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2D6445D-3F21-7624-DF67-79CAD0410DCD}"/>
              </a:ext>
            </a:extLst>
          </p:cNvPr>
          <p:cNvPicPr>
            <a:picLocks noGrp="1" noChangeAspect="1"/>
          </p:cNvPicPr>
          <p:nvPr>
            <p:ph idx="1"/>
          </p:nvPr>
        </p:nvPicPr>
        <p:blipFill>
          <a:blip r:embed="rId2"/>
          <a:stretch>
            <a:fillRect/>
          </a:stretch>
        </p:blipFill>
        <p:spPr>
          <a:xfrm>
            <a:off x="1533832" y="2355231"/>
            <a:ext cx="8947355" cy="3292125"/>
          </a:xfrm>
        </p:spPr>
      </p:pic>
    </p:spTree>
    <p:extLst>
      <p:ext uri="{BB962C8B-B14F-4D97-AF65-F5344CB8AC3E}">
        <p14:creationId xmlns:p14="http://schemas.microsoft.com/office/powerpoint/2010/main" val="270434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FF10-0890-059F-5A44-D582C34F2D7C}"/>
              </a:ext>
            </a:extLst>
          </p:cNvPr>
          <p:cNvSpPr>
            <a:spLocks noGrp="1"/>
          </p:cNvSpPr>
          <p:nvPr>
            <p:ph type="title"/>
          </p:nvPr>
        </p:nvSpPr>
        <p:spPr/>
        <p:txBody>
          <a:bodyPr/>
          <a:lstStyle/>
          <a:p>
            <a:r>
              <a:rPr lang="en-IN" dirty="0"/>
              <a:t>Herding Text into Suffix </a:t>
            </a:r>
            <a:r>
              <a:rPr lang="en-IN" dirty="0" err="1"/>
              <a:t>Trie</a:t>
            </a:r>
            <a:endParaRPr lang="en-IN" dirty="0"/>
          </a:p>
        </p:txBody>
      </p:sp>
      <p:pic>
        <p:nvPicPr>
          <p:cNvPr id="5" name="Content Placeholder 4">
            <a:extLst>
              <a:ext uri="{FF2B5EF4-FFF2-40B4-BE49-F238E27FC236}">
                <a16:creationId xmlns:a16="http://schemas.microsoft.com/office/drawing/2014/main" id="{A4FD40B6-E314-76DC-EAD0-3B725B7764CA}"/>
              </a:ext>
            </a:extLst>
          </p:cNvPr>
          <p:cNvPicPr>
            <a:picLocks noGrp="1" noChangeAspect="1"/>
          </p:cNvPicPr>
          <p:nvPr>
            <p:ph idx="1"/>
          </p:nvPr>
        </p:nvPicPr>
        <p:blipFill>
          <a:blip r:embed="rId2"/>
          <a:stretch>
            <a:fillRect/>
          </a:stretch>
        </p:blipFill>
        <p:spPr>
          <a:xfrm>
            <a:off x="1592826" y="2618143"/>
            <a:ext cx="8131277" cy="3458191"/>
          </a:xfrm>
        </p:spPr>
      </p:pic>
    </p:spTree>
    <p:extLst>
      <p:ext uri="{BB962C8B-B14F-4D97-AF65-F5344CB8AC3E}">
        <p14:creationId xmlns:p14="http://schemas.microsoft.com/office/powerpoint/2010/main" val="856776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2509</Words>
  <Application>Microsoft Office PowerPoint</Application>
  <PresentationFormat>Widescreen</PresentationFormat>
  <Paragraphs>756</Paragraphs>
  <Slides>35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 Light</vt:lpstr>
      <vt:lpstr>KaTeX_Main</vt:lpstr>
      <vt:lpstr>KaTeX_Math</vt:lpstr>
      <vt:lpstr>OpenSans</vt:lpstr>
      <vt:lpstr>Times New Roman</vt:lpstr>
      <vt:lpstr>var(--cds-font-family-source-sans-pro)</vt:lpstr>
      <vt:lpstr>Wingdings</vt:lpstr>
      <vt:lpstr>Office Theme</vt:lpstr>
      <vt:lpstr>Week4</vt:lpstr>
      <vt:lpstr>String Matching</vt:lpstr>
      <vt:lpstr>Brute Force Approach to String Matching</vt:lpstr>
      <vt:lpstr>Herding Patterns into Trie</vt:lpstr>
      <vt:lpstr>PowerPoint Presentation</vt:lpstr>
      <vt:lpstr>PowerPoint Presentation</vt:lpstr>
      <vt:lpstr>PowerPoint Presentation</vt:lpstr>
      <vt:lpstr>PowerPoint Presentation</vt:lpstr>
      <vt:lpstr>Herding Text into Suffix Trie</vt:lpstr>
      <vt:lpstr>PowerPoint Presentation</vt:lpstr>
      <vt:lpstr>PowerPoint Presentation</vt:lpstr>
      <vt:lpstr>Suffix Arrays</vt:lpstr>
      <vt:lpstr>PowerPoint Presentation</vt:lpstr>
      <vt:lpstr>The Knuth-Morris-Pratt Algorithm</vt:lpstr>
      <vt:lpstr>Components of KMP algorithm</vt:lpstr>
      <vt:lpstr>The prefix function, Π</vt:lpstr>
      <vt:lpstr>PowerPoint Presentation</vt:lpstr>
      <vt:lpstr>PowerPoint Presentation</vt:lpstr>
      <vt:lpstr>The KMP Matcher</vt:lpstr>
      <vt:lpstr>PowerPoint Presentation</vt:lpstr>
      <vt:lpstr>PowerPoint Presentation</vt:lpstr>
      <vt:lpstr>PowerPoint Presentation</vt:lpstr>
      <vt:lpstr>PowerPoint Presentation</vt:lpstr>
      <vt:lpstr>PowerPoint Presentation</vt:lpstr>
      <vt:lpstr>PowerPoint Presentation</vt:lpstr>
      <vt:lpstr>Running - time analysis</vt:lpstr>
      <vt:lpstr>MCQs</vt:lpstr>
      <vt:lpstr>MCQs</vt:lpstr>
      <vt:lpstr>MCQs</vt:lpstr>
      <vt:lpstr>MCQs</vt:lpstr>
      <vt:lpstr>MCQ’s</vt:lpstr>
      <vt:lpstr>MCQ’s</vt:lpstr>
      <vt:lpstr>MCQ’s</vt:lpstr>
      <vt:lpstr>MCQ’s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Week4</dc:title>
  <dc:creator>Greetings</dc:creator>
  <cp:lastModifiedBy>Anshu Sharma</cp:lastModifiedBy>
  <cp:revision>6</cp:revision>
  <dcterms:created xsi:type="dcterms:W3CDTF">2024-01-31T09:38:01Z</dcterms:created>
  <dcterms:modified xsi:type="dcterms:W3CDTF">2024-01-31T21:04:02Z</dcterms:modified>
</cp:coreProperties>
</file>