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5" r:id="rId5"/>
    <p:sldId id="285" r:id="rId6"/>
    <p:sldId id="287" r:id="rId7"/>
    <p:sldId id="269" r:id="rId8"/>
    <p:sldId id="273" r:id="rId9"/>
    <p:sldId id="288" r:id="rId10"/>
    <p:sldId id="274" r:id="rId11"/>
    <p:sldId id="275" r:id="rId12"/>
    <p:sldId id="276" r:id="rId13"/>
    <p:sldId id="277" r:id="rId14"/>
    <p:sldId id="278" r:id="rId15"/>
    <p:sldId id="279" r:id="rId16"/>
    <p:sldId id="281" r:id="rId17"/>
    <p:sldId id="282" r:id="rId18"/>
    <p:sldId id="283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A0632-DD9C-4BAF-8DA7-4A48E9359B9F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6FDED-6E63-4AF6-B53C-EA70C39D1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59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42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719110-3BEC-411A-8D5E-26850155F048}" type="slidenum">
              <a:rPr lang="en-US" sz="1100"/>
              <a:pPr/>
              <a:t>2</a:t>
            </a:fld>
            <a:endParaRPr lang="en-US" sz="11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515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7B16B3-B43B-47E8-A006-3C562302AAD8}" type="slidenum">
              <a:rPr lang="en-US" sz="1100"/>
              <a:pPr/>
              <a:t>3</a:t>
            </a:fld>
            <a:endParaRPr lang="en-US" sz="11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814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22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7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03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3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30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04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00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80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89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71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22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F01C-9D7F-4316-A0D7-4BC4CB89065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79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179388" y="2205038"/>
            <a:ext cx="8856662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0" smtClean="0">
                <a:effectLst/>
                <a:latin typeface="Broadway" pitchFamily="82" charset="0"/>
              </a:rPr>
              <a:t>CSE408</a:t>
            </a:r>
            <a:br>
              <a:rPr lang="en-US" sz="4800" b="0" smtClean="0">
                <a:effectLst/>
                <a:latin typeface="Broadway" pitchFamily="82" charset="0"/>
              </a:rPr>
            </a:br>
            <a:r>
              <a:rPr lang="en-US" sz="4800" b="0" smtClean="0">
                <a:effectLst/>
                <a:latin typeface="Broadway" pitchFamily="82" charset="0"/>
              </a:rPr>
              <a:t>Divide and Conquer</a:t>
            </a:r>
            <a:endParaRPr lang="en-IN" sz="4800" b="0" smtClean="0">
              <a:effectLst/>
              <a:latin typeface="Broadway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2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Karatsuba’s Multiplication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suppose we have two arrays</a:t>
            </a:r>
          </a:p>
          <a:p>
            <a:pPr lvl="1"/>
            <a:r>
              <a:rPr lang="en-US" dirty="0" smtClean="0"/>
              <a:t>a: [1,0,0,0…..1]   of n bit size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: [1,0,1,0,…..1] of n bit size</a:t>
            </a:r>
          </a:p>
          <a:p>
            <a:pPr lvl="1"/>
            <a:r>
              <a:rPr lang="en-US" dirty="0" smtClean="0"/>
              <a:t>And for simplicity, n is a power of 2</a:t>
            </a:r>
          </a:p>
          <a:p>
            <a:r>
              <a:rPr lang="en-US" dirty="0" smtClean="0"/>
              <a:t>Using Divide and Conquer, divide the arrays a, b in two parts, i.e.</a:t>
            </a:r>
          </a:p>
          <a:p>
            <a:pPr marL="457200" lvl="1" indent="0" algn="ctr">
              <a:buNone/>
            </a:pPr>
            <a:r>
              <a:rPr lang="en-US" dirty="0"/>
              <a:t>a: [1,0,0,0…..1] </a:t>
            </a:r>
            <a:endParaRPr lang="en-US" dirty="0" smtClean="0"/>
          </a:p>
          <a:p>
            <a:pPr marL="457200" lvl="1" indent="0" algn="ctr">
              <a:buNone/>
            </a:pPr>
            <a:r>
              <a:rPr lang="en-US" dirty="0" smtClean="0"/>
              <a:t>b</a:t>
            </a:r>
            <a:r>
              <a:rPr lang="en-US" dirty="0"/>
              <a:t>: [1,0,1,0,…..1]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932040" y="4797152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55976" y="45091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45091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55976" y="570716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570716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3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dividing, a1, a2, b1, and b2 contains n/2 bits in each.</a:t>
            </a:r>
          </a:p>
          <a:p>
            <a:r>
              <a:rPr lang="en-US" dirty="0" smtClean="0"/>
              <a:t>Now perform multiplication, i.e.,</a:t>
            </a:r>
          </a:p>
          <a:p>
            <a:r>
              <a:rPr lang="en-US" dirty="0" smtClean="0"/>
              <a:t>a*b= </a:t>
            </a:r>
            <a:r>
              <a:rPr lang="pt-BR" dirty="0" smtClean="0"/>
              <a:t>2^n[a_1</a:t>
            </a:r>
            <a:r>
              <a:rPr lang="pt-BR" dirty="0"/>
              <a:t>]*[</a:t>
            </a:r>
            <a:r>
              <a:rPr lang="pt-BR" dirty="0" smtClean="0"/>
              <a:t>b_2]+</a:t>
            </a:r>
            <a:r>
              <a:rPr lang="pt-BR" dirty="0"/>
              <a:t>2^n/2[a_1][b_2]+[a_2][b_1</a:t>
            </a:r>
            <a:r>
              <a:rPr lang="pt-BR" dirty="0" smtClean="0"/>
              <a:t>].</a:t>
            </a:r>
          </a:p>
          <a:p>
            <a:r>
              <a:rPr lang="en-US" dirty="0" smtClean="0"/>
              <a:t>Now if a and b are one bit, then perform one-bit multiplication</a:t>
            </a:r>
          </a:p>
          <a:p>
            <a:r>
              <a:rPr lang="en-US" dirty="0" smtClean="0"/>
              <a:t>But, if a and b are more than one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53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Then, recursively split a and b in two parts.</a:t>
            </a:r>
          </a:p>
          <a:p>
            <a:r>
              <a:rPr lang="en-US" dirty="0" smtClean="0"/>
              <a:t>Perform four multiplications, i.e., </a:t>
            </a:r>
          </a:p>
          <a:p>
            <a:pPr marL="0" indent="0" algn="ctr">
              <a:buNone/>
            </a:pPr>
            <a:r>
              <a:rPr lang="pt-BR" dirty="0"/>
              <a:t>a_1 b_1, </a:t>
            </a:r>
            <a:r>
              <a:rPr lang="pt-BR" dirty="0" smtClean="0"/>
              <a:t>a_1 </a:t>
            </a:r>
            <a:r>
              <a:rPr lang="pt-BR" dirty="0"/>
              <a:t>b_2</a:t>
            </a:r>
            <a:r>
              <a:rPr lang="pt-BR" dirty="0" smtClean="0"/>
              <a:t>, a_2 </a:t>
            </a:r>
            <a:r>
              <a:rPr lang="pt-BR" dirty="0"/>
              <a:t>b_1, a_2 b_2</a:t>
            </a:r>
            <a:r>
              <a:rPr lang="pt-BR" dirty="0" smtClean="0"/>
              <a:t>.</a:t>
            </a:r>
          </a:p>
          <a:p>
            <a:r>
              <a:rPr lang="pt-BR" dirty="0" smtClean="0"/>
              <a:t>Perform four n/2 bit multiplications</a:t>
            </a:r>
          </a:p>
          <a:p>
            <a:r>
              <a:rPr lang="pt-BR" dirty="0" smtClean="0"/>
              <a:t>Add one n-bit padding</a:t>
            </a:r>
          </a:p>
          <a:p>
            <a:r>
              <a:rPr lang="pt-BR" dirty="0" smtClean="0"/>
              <a:t>Add one n/2 bit padding</a:t>
            </a:r>
          </a:p>
          <a:p>
            <a:r>
              <a:rPr lang="pt-BR" dirty="0" smtClean="0"/>
              <a:t>So the recurrence relations is:</a:t>
            </a: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76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T(n)= Theta (1) ,   if n=1</a:t>
            </a:r>
          </a:p>
          <a:p>
            <a:pPr marL="0" indent="0">
              <a:buNone/>
            </a:pPr>
            <a:r>
              <a:rPr lang="en-US" dirty="0" smtClean="0"/>
              <a:t>T(n) = 4T(n/2) + Theta (n) , if n&gt;1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Where Theta(n) is complexity for padding</a:t>
            </a:r>
          </a:p>
          <a:p>
            <a:r>
              <a:rPr lang="en-US" dirty="0" smtClean="0"/>
              <a:t>This complexity is high, therefore, we are going to convert this four multiplication to three multiplications and this conversion is known as Karatsuba’s multiplication.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77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that four multiplies into three </a:t>
            </a:r>
            <a:r>
              <a:rPr lang="en-US" dirty="0" smtClean="0"/>
              <a:t>multiplies, 2+1</a:t>
            </a:r>
            <a:r>
              <a:rPr lang="en-US" dirty="0"/>
              <a:t>, three multiplies, </a:t>
            </a:r>
          </a:p>
          <a:p>
            <a:r>
              <a:rPr lang="en-US" dirty="0" smtClean="0"/>
              <a:t>Add a </a:t>
            </a:r>
            <a:r>
              <a:rPr lang="en-US" dirty="0"/>
              <a:t>bunch of </a:t>
            </a:r>
            <a:r>
              <a:rPr lang="en-US" dirty="0" smtClean="0"/>
              <a:t>adds </a:t>
            </a:r>
            <a:r>
              <a:rPr lang="en-US" dirty="0"/>
              <a:t>subtract padding, </a:t>
            </a:r>
          </a:p>
          <a:p>
            <a:r>
              <a:rPr lang="en-US" dirty="0"/>
              <a:t>all of which is Theta n. Therefore, </a:t>
            </a:r>
          </a:p>
          <a:p>
            <a:r>
              <a:rPr lang="en-US" dirty="0" smtClean="0"/>
              <a:t>We get </a:t>
            </a:r>
            <a:r>
              <a:rPr lang="en-US" dirty="0"/>
              <a:t>a recurrence which looks </a:t>
            </a:r>
            <a:r>
              <a:rPr lang="en-US" dirty="0" smtClean="0"/>
              <a:t>like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/>
              <a:t>T(n) is </a:t>
            </a:r>
            <a:r>
              <a:rPr lang="en-US" dirty="0" smtClean="0"/>
              <a:t>3T (n/2)+Theta </a:t>
            </a:r>
            <a:r>
              <a:rPr lang="en-US" dirty="0"/>
              <a:t>n</a:t>
            </a:r>
          </a:p>
          <a:p>
            <a:r>
              <a:rPr lang="en-US" dirty="0" smtClean="0"/>
              <a:t>By solving, the complexity is n^log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41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</a:t>
            </a:r>
            <a:r>
              <a:rPr lang="en-US" dirty="0" smtClean="0"/>
              <a:t>of the following is a divide and conquer application for the fast multiplication?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Karatsuba</a:t>
            </a:r>
            <a:r>
              <a:rPr lang="en-US" dirty="0" smtClean="0"/>
              <a:t> </a:t>
            </a:r>
            <a:r>
              <a:rPr lang="en-US" dirty="0" smtClean="0"/>
              <a:t>algorithm.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Booths algorithm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Euclid algorithm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None of the above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12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is the time complexity of Karatsuba's algorithm for multiplying two </a:t>
            </a:r>
            <a:r>
              <a:rPr lang="en-US" i="1" dirty="0" smtClean="0"/>
              <a:t>n</a:t>
            </a:r>
            <a:r>
              <a:rPr lang="en-US" dirty="0" smtClean="0"/>
              <a:t>-digit </a:t>
            </a:r>
            <a:r>
              <a:rPr lang="en-US" dirty="0"/>
              <a:t>numbers? a)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dirty="0"/>
              <a:t>n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b) O(n^2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dirty="0"/>
              <a:t>) </a:t>
            </a:r>
            <a:r>
              <a:rPr lang="en-US" dirty="0" smtClean="0"/>
              <a:t>O(n^log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3</a:t>
            </a:r>
            <a:r>
              <a:rPr lang="en-US" dirty="0" smtClean="0"/>
              <a:t>).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d) O(2^n)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49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is the primary factor that influences the efficiency of Karatsuba's algorithm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a) Number of additions </a:t>
            </a:r>
            <a:r>
              <a:rPr lang="en-US" dirty="0" smtClean="0"/>
              <a:t>required.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b) Number of recursive calls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dirty="0"/>
              <a:t>) Number of subtractions </a:t>
            </a:r>
            <a:r>
              <a:rPr lang="en-US" dirty="0" smtClean="0"/>
              <a:t>required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d) Number of divisions required</a:t>
            </a:r>
          </a:p>
        </p:txBody>
      </p:sp>
    </p:spTree>
    <p:extLst>
      <p:ext uri="{BB962C8B-B14F-4D97-AF65-F5344CB8AC3E}">
        <p14:creationId xmlns:p14="http://schemas.microsoft.com/office/powerpoint/2010/main" val="1465266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</a:t>
            </a:r>
            <a:r>
              <a:rPr lang="en-US" dirty="0"/>
              <a:t>of the following is a limitation of Karatsuba's algorithm? 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It </a:t>
            </a:r>
            <a:r>
              <a:rPr lang="en-US" dirty="0"/>
              <a:t>cannot handle negative </a:t>
            </a:r>
            <a:r>
              <a:rPr lang="en-US" dirty="0" smtClean="0"/>
              <a:t>numbers</a:t>
            </a:r>
          </a:p>
          <a:p>
            <a:pPr marL="514350" indent="-514350">
              <a:buAutoNum type="alphaLcParenR"/>
            </a:pPr>
            <a:r>
              <a:rPr lang="en-US" dirty="0" smtClean="0"/>
              <a:t>It </a:t>
            </a:r>
            <a:r>
              <a:rPr lang="en-US" dirty="0"/>
              <a:t>requires more memory compared to traditional methods 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It </a:t>
            </a:r>
            <a:r>
              <a:rPr lang="en-US" dirty="0"/>
              <a:t>becomes less efficient for very large </a:t>
            </a:r>
            <a:r>
              <a:rPr lang="en-US" dirty="0" smtClean="0"/>
              <a:t>numbers.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It </a:t>
            </a:r>
            <a:r>
              <a:rPr lang="en-US" dirty="0"/>
              <a:t>is not applicable for decimal numbers</a:t>
            </a:r>
          </a:p>
        </p:txBody>
      </p:sp>
    </p:spTree>
    <p:extLst>
      <p:ext uri="{BB962C8B-B14F-4D97-AF65-F5344CB8AC3E}">
        <p14:creationId xmlns:p14="http://schemas.microsoft.com/office/powerpoint/2010/main" val="1327482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What </a:t>
            </a:r>
            <a:r>
              <a:rPr lang="en-US" dirty="0"/>
              <a:t>is the key advantage of Karatsuba's algorithm over traditional multiplication methods? 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It </a:t>
            </a:r>
            <a:r>
              <a:rPr lang="en-US" dirty="0"/>
              <a:t>requires less memory 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It </a:t>
            </a:r>
            <a:r>
              <a:rPr lang="en-US" dirty="0"/>
              <a:t>has a lower time </a:t>
            </a:r>
            <a:r>
              <a:rPr lang="en-US" dirty="0" smtClean="0"/>
              <a:t>complexity.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It </a:t>
            </a:r>
            <a:r>
              <a:rPr lang="en-US" dirty="0"/>
              <a:t>is easier to implement 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It </a:t>
            </a:r>
            <a:r>
              <a:rPr lang="en-US" dirty="0"/>
              <a:t>can handle negative numbers more efficiently</a:t>
            </a:r>
          </a:p>
        </p:txBody>
      </p:sp>
    </p:spTree>
    <p:extLst>
      <p:ext uri="{BB962C8B-B14F-4D97-AF65-F5344CB8AC3E}">
        <p14:creationId xmlns:p14="http://schemas.microsoft.com/office/powerpoint/2010/main" val="23876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Divide-and-Conquer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 smtClean="0"/>
              <a:t>The most-well known algorithm design strategy: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mtClean="0"/>
              <a:t> Divide instance of problem into two or more smaller instances</a:t>
            </a:r>
          </a:p>
          <a:p>
            <a:pPr marL="457200" indent="-457200">
              <a:buFont typeface="Monotype Sorts" pitchFamily="2" charset="2"/>
              <a:buAutoNum type="arabicPeriod"/>
            </a:pPr>
            <a:endParaRPr lang="en-US" smtClean="0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mtClean="0"/>
              <a:t>Solve smaller instances recursively</a:t>
            </a:r>
          </a:p>
          <a:p>
            <a:pPr marL="457200" indent="-457200">
              <a:buFont typeface="Monotype Sorts" pitchFamily="2" charset="2"/>
              <a:buAutoNum type="arabicPeriod"/>
            </a:pPr>
            <a:endParaRPr lang="en-US" smtClean="0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mtClean="0"/>
              <a:t>Obtain solution to original (larger) instance by combining these solutions</a:t>
            </a:r>
          </a:p>
          <a:p>
            <a:pPr marL="457200" indent="-457200">
              <a:buFont typeface="Monotype Sorts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112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Divide-and-Conquer Technique (cont.)</a:t>
            </a:r>
          </a:p>
        </p:txBody>
      </p:sp>
      <p:sp>
        <p:nvSpPr>
          <p:cNvPr id="6147" name="Oval 6"/>
          <p:cNvSpPr>
            <a:spLocks noChangeArrowheads="1"/>
          </p:cNvSpPr>
          <p:nvPr/>
        </p:nvSpPr>
        <p:spPr bwMode="auto">
          <a:xfrm>
            <a:off x="55626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subproblem 2 </a:t>
            </a:r>
          </a:p>
          <a:p>
            <a:r>
              <a:rPr lang="en-US" sz="1800" b="1">
                <a:solidFill>
                  <a:schemeClr val="bg2"/>
                </a:solidFill>
              </a:rPr>
              <a:t>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r>
              <a:rPr 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6148" name="Oval 7"/>
          <p:cNvSpPr>
            <a:spLocks noChangeArrowheads="1"/>
          </p:cNvSpPr>
          <p:nvPr/>
        </p:nvSpPr>
        <p:spPr bwMode="auto">
          <a:xfrm>
            <a:off x="12192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subproblem 1 </a:t>
            </a:r>
          </a:p>
          <a:p>
            <a:r>
              <a:rPr lang="en-US" sz="1800" b="1">
                <a:solidFill>
                  <a:schemeClr val="bg2"/>
                </a:solidFill>
              </a:rPr>
              <a:t>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r>
              <a:rPr 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12192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sz="1600" b="1">
                <a:solidFill>
                  <a:schemeClr val="bg2"/>
                </a:solidFill>
              </a:rPr>
              <a:t>subproblem 1</a:t>
            </a:r>
            <a:endParaRPr lang="en-US"/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3429000" y="54102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</a:t>
            </a:r>
          </a:p>
          <a:p>
            <a:r>
              <a:rPr lang="en-US" sz="1600" b="1">
                <a:solidFill>
                  <a:schemeClr val="bg2"/>
                </a:solidFill>
              </a:rPr>
              <a:t>the original problem</a:t>
            </a:r>
            <a:endParaRPr lang="en-US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55626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sz="1600" b="1">
                <a:solidFill>
                  <a:schemeClr val="bg2"/>
                </a:solidFill>
              </a:rPr>
              <a:t>subproblem 2</a:t>
            </a:r>
            <a:endParaRPr lang="en-US"/>
          </a:p>
        </p:txBody>
      </p:sp>
      <p:sp>
        <p:nvSpPr>
          <p:cNvPr id="6152" name="Line 11"/>
          <p:cNvSpPr>
            <a:spLocks noChangeShapeType="1"/>
          </p:cNvSpPr>
          <p:nvPr/>
        </p:nvSpPr>
        <p:spPr bwMode="auto">
          <a:xfrm flipH="1">
            <a:off x="2667000" y="2057400"/>
            <a:ext cx="14478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3" name="Line 12"/>
          <p:cNvSpPr>
            <a:spLocks noChangeShapeType="1"/>
          </p:cNvSpPr>
          <p:nvPr/>
        </p:nvSpPr>
        <p:spPr bwMode="auto">
          <a:xfrm>
            <a:off x="4953000" y="2057400"/>
            <a:ext cx="15240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4" name="Oval 4"/>
          <p:cNvSpPr>
            <a:spLocks noChangeArrowheads="1"/>
          </p:cNvSpPr>
          <p:nvPr/>
        </p:nvSpPr>
        <p:spPr bwMode="auto">
          <a:xfrm>
            <a:off x="3429000" y="12954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a problem 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endParaRPr lang="en-US" sz="1800" b="1">
              <a:solidFill>
                <a:schemeClr val="bg2"/>
              </a:solidFill>
            </a:endParaRPr>
          </a:p>
        </p:txBody>
      </p:sp>
      <p:sp>
        <p:nvSpPr>
          <p:cNvPr id="6155" name="Line 13"/>
          <p:cNvSpPr>
            <a:spLocks noChangeShapeType="1"/>
          </p:cNvSpPr>
          <p:nvPr/>
        </p:nvSpPr>
        <p:spPr bwMode="auto">
          <a:xfrm>
            <a:off x="22860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6" name="Line 14"/>
          <p:cNvSpPr>
            <a:spLocks noChangeShapeType="1"/>
          </p:cNvSpPr>
          <p:nvPr/>
        </p:nvSpPr>
        <p:spPr bwMode="auto">
          <a:xfrm>
            <a:off x="67056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7" name="Line 15"/>
          <p:cNvSpPr>
            <a:spLocks noChangeShapeType="1"/>
          </p:cNvSpPr>
          <p:nvPr/>
        </p:nvSpPr>
        <p:spPr bwMode="auto">
          <a:xfrm>
            <a:off x="22860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8" name="Line 16"/>
          <p:cNvSpPr>
            <a:spLocks noChangeShapeType="1"/>
          </p:cNvSpPr>
          <p:nvPr/>
        </p:nvSpPr>
        <p:spPr bwMode="auto">
          <a:xfrm>
            <a:off x="67056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9" name="Line 17"/>
          <p:cNvSpPr>
            <a:spLocks noChangeShapeType="1"/>
          </p:cNvSpPr>
          <p:nvPr/>
        </p:nvSpPr>
        <p:spPr bwMode="auto">
          <a:xfrm>
            <a:off x="2286000" y="4876800"/>
            <a:ext cx="4419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0" name="Line 18"/>
          <p:cNvSpPr>
            <a:spLocks noChangeShapeType="1"/>
          </p:cNvSpPr>
          <p:nvPr/>
        </p:nvSpPr>
        <p:spPr bwMode="auto">
          <a:xfrm>
            <a:off x="4572000" y="4876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1" name="Text Box 19"/>
          <p:cNvSpPr txBox="1">
            <a:spLocks noChangeArrowheads="1"/>
          </p:cNvSpPr>
          <p:nvPr/>
        </p:nvSpPr>
        <p:spPr bwMode="auto">
          <a:xfrm>
            <a:off x="3581400" y="17526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9933"/>
                </a:solidFill>
              </a:rPr>
              <a:t>(instance)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6324600" y="5426075"/>
            <a:ext cx="2743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>
                <a:solidFill>
                  <a:srgbClr val="FF6600"/>
                </a:solidFill>
              </a:rPr>
              <a:t>It general leads to a recursive algorithm!</a:t>
            </a:r>
          </a:p>
        </p:txBody>
      </p:sp>
    </p:spTree>
    <p:extLst>
      <p:ext uri="{BB962C8B-B14F-4D97-AF65-F5344CB8AC3E}">
        <p14:creationId xmlns:p14="http://schemas.microsoft.com/office/powerpoint/2010/main" val="304006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</a:t>
            </a:r>
            <a:r>
              <a:rPr lang="en-US" dirty="0" err="1" smtClean="0"/>
              <a:t>Subarray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The Maximum </a:t>
            </a:r>
            <a:r>
              <a:rPr lang="en-US" sz="2400" dirty="0" err="1"/>
              <a:t>Subarray</a:t>
            </a:r>
            <a:r>
              <a:rPr lang="en-US" sz="2400" dirty="0"/>
              <a:t> Problem is a classic algorithmic problem that involves finding the contiguous </a:t>
            </a:r>
            <a:r>
              <a:rPr lang="en-US" sz="2400" dirty="0" err="1"/>
              <a:t>subarray</a:t>
            </a:r>
            <a:r>
              <a:rPr lang="en-US" sz="2400" dirty="0"/>
              <a:t> within a one-dimensional array of numbers that has the largest sum. Here are some key points about the problem: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Definition: </a:t>
            </a:r>
            <a:r>
              <a:rPr lang="en-US" sz="2400" dirty="0"/>
              <a:t>Given an array of numbers, the goal is to find the </a:t>
            </a:r>
            <a:r>
              <a:rPr lang="en-US" sz="2400" dirty="0" err="1"/>
              <a:t>subarray</a:t>
            </a:r>
            <a:r>
              <a:rPr lang="en-US" sz="2400" dirty="0"/>
              <a:t> (consecutive elements) with the maximum sum.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Example:</a:t>
            </a:r>
          </a:p>
          <a:p>
            <a:pPr marL="0" indent="0" algn="just">
              <a:buNone/>
            </a:pPr>
            <a:r>
              <a:rPr lang="en-US" sz="2400" dirty="0" smtClean="0"/>
              <a:t>     Consider </a:t>
            </a:r>
            <a:r>
              <a:rPr lang="en-US" sz="2400" dirty="0"/>
              <a:t>the array: </a:t>
            </a:r>
            <a:r>
              <a:rPr lang="en-US" sz="2400" dirty="0" smtClean="0"/>
              <a:t>[-</a:t>
            </a:r>
            <a:r>
              <a:rPr lang="en-US" sz="2400" dirty="0"/>
              <a:t>2, 1, -3, 4, -1, 2, 1, -5, 4</a:t>
            </a:r>
            <a:r>
              <a:rPr lang="en-US" sz="2400" dirty="0" smtClean="0"/>
              <a:t>].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   </a:t>
            </a:r>
            <a:r>
              <a:rPr lang="en-US" sz="2400" dirty="0" smtClean="0"/>
              <a:t> The </a:t>
            </a:r>
            <a:r>
              <a:rPr lang="en-US" sz="2400" dirty="0"/>
              <a:t>maximum </a:t>
            </a:r>
            <a:r>
              <a:rPr lang="en-US" sz="2400" dirty="0" err="1"/>
              <a:t>subarray</a:t>
            </a:r>
            <a:r>
              <a:rPr lang="en-US" sz="2400" dirty="0"/>
              <a:t> is </a:t>
            </a:r>
            <a:r>
              <a:rPr lang="en-US" sz="2400" dirty="0" smtClean="0"/>
              <a:t>[</a:t>
            </a:r>
            <a:r>
              <a:rPr lang="en-US" sz="2400" dirty="0"/>
              <a:t>4, -1, 2, 1</a:t>
            </a:r>
            <a:r>
              <a:rPr lang="en-US" sz="2400" dirty="0" smtClean="0"/>
              <a:t>], </a:t>
            </a:r>
            <a:r>
              <a:rPr lang="en-US" sz="2400" dirty="0"/>
              <a:t>with a sum of `6`.</a:t>
            </a:r>
          </a:p>
          <a:p>
            <a:pPr algn="just"/>
            <a:endParaRPr lang="en-US" sz="1100" dirty="0"/>
          </a:p>
          <a:p>
            <a:pPr algn="just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356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980728"/>
            <a:ext cx="727280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/>
              <a:t>Brute </a:t>
            </a:r>
            <a:r>
              <a:rPr lang="en-US" sz="2200" dirty="0"/>
              <a:t>Force </a:t>
            </a:r>
            <a:r>
              <a:rPr lang="en-US" sz="2200" dirty="0" smtClean="0"/>
              <a:t>Approach: </a:t>
            </a:r>
            <a:r>
              <a:rPr lang="en-US" sz="2200" dirty="0"/>
              <a:t>A simple way to solve this problem is to try all possible </a:t>
            </a:r>
            <a:r>
              <a:rPr lang="en-US" sz="2200" dirty="0" err="1"/>
              <a:t>subarrays</a:t>
            </a:r>
            <a:r>
              <a:rPr lang="en-US" sz="2200" dirty="0"/>
              <a:t> and calculate their sums, then choose the one with the maximum sum. However, this approach has a time complexity of O(n^2) and is not efficient for large arrays.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 smtClean="0"/>
              <a:t> Divide </a:t>
            </a:r>
            <a:r>
              <a:rPr lang="en-US" sz="2200" dirty="0"/>
              <a:t>and Conquer </a:t>
            </a:r>
            <a:r>
              <a:rPr lang="en-US" sz="2200" dirty="0" smtClean="0"/>
              <a:t>Approach:</a:t>
            </a:r>
            <a:endParaRPr lang="en-US" sz="2200" dirty="0"/>
          </a:p>
          <a:p>
            <a:pPr algn="just"/>
            <a:r>
              <a:rPr lang="en-US" sz="2200" dirty="0"/>
              <a:t>   - **Divide**: Divide the array into two halves.</a:t>
            </a:r>
          </a:p>
          <a:p>
            <a:pPr algn="just"/>
            <a:r>
              <a:rPr lang="en-US" sz="2200" dirty="0"/>
              <a:t>   - **Conquer**: Recursively find the maximum </a:t>
            </a:r>
            <a:r>
              <a:rPr lang="en-US" sz="2200" dirty="0" err="1"/>
              <a:t>subarray</a:t>
            </a:r>
            <a:r>
              <a:rPr lang="en-US" sz="2200" dirty="0"/>
              <a:t> sum in each half.</a:t>
            </a:r>
          </a:p>
          <a:p>
            <a:pPr algn="just"/>
            <a:r>
              <a:rPr lang="en-US" sz="2200" dirty="0"/>
              <a:t>   - **Combine**: Find the maximum </a:t>
            </a:r>
            <a:r>
              <a:rPr lang="en-US" sz="2200" dirty="0" err="1"/>
              <a:t>subarray</a:t>
            </a:r>
            <a:r>
              <a:rPr lang="en-US" sz="2200" dirty="0"/>
              <a:t> sum that crosses the midpoint.</a:t>
            </a:r>
          </a:p>
          <a:p>
            <a:pPr algn="just"/>
            <a:r>
              <a:rPr lang="en-US" sz="2200" dirty="0"/>
              <a:t>   - Return the maximum of the three sums.</a:t>
            </a:r>
          </a:p>
        </p:txBody>
      </p:sp>
    </p:spTree>
    <p:extLst>
      <p:ext uri="{BB962C8B-B14F-4D97-AF65-F5344CB8AC3E}">
        <p14:creationId xmlns:p14="http://schemas.microsoft.com/office/powerpoint/2010/main" val="221571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9512" y="620688"/>
            <a:ext cx="8280921" cy="5325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       Example - Divide and Conquer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Consider the array: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       [-2, 1, -3, 4, -1, 2, 1, -5, 4]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Divide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Split the array into two halves: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[-2, 1, -3, 4]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and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[ -1, 2, 1, -5, 4]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Conquer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Recursively find the maximum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subarray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sums in each half.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Combine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Find the maximum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subarray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sum that crosses the midpoint, which is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[4, -1, 2, 1]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Return the maximum of the sums obtained in the previous steps.</a:t>
            </a:r>
            <a:r>
              <a:rPr lang="en-US" sz="2000" dirty="0">
                <a:latin typeface="+mn-lt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By applying the divide and conquer approach, the maximum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subarray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sum is found efficiently.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412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Trivial if only positive numbers (assume not)</a:t>
            </a:r>
          </a:p>
          <a:p>
            <a:endParaRPr lang="en-US" dirty="0" smtClean="0"/>
          </a:p>
          <a:p>
            <a:r>
              <a:rPr lang="en-US" dirty="0" smtClean="0"/>
              <a:t>Need to check O(n</a:t>
            </a:r>
            <a:r>
              <a:rPr lang="en-US" baseline="30000" dirty="0" smtClean="0"/>
              <a:t>2</a:t>
            </a:r>
            <a:r>
              <a:rPr lang="en-US" dirty="0" smtClean="0"/>
              <a:t>) pairs</a:t>
            </a:r>
          </a:p>
          <a:p>
            <a:endParaRPr lang="en-US" dirty="0" smtClean="0"/>
          </a:p>
          <a:p>
            <a:r>
              <a:rPr lang="en-US" dirty="0" smtClean="0"/>
              <a:t>For each pair, find the sum</a:t>
            </a:r>
          </a:p>
          <a:p>
            <a:endParaRPr lang="en-US" dirty="0" smtClean="0"/>
          </a:p>
          <a:p>
            <a:r>
              <a:rPr lang="en-US" dirty="0" smtClean="0"/>
              <a:t>Thus total time is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Find-Max-Cross-</a:t>
            </a:r>
            <a:r>
              <a:rPr lang="en-US" dirty="0" err="1" smtClean="0"/>
              <a:t>Subarray</a:t>
            </a:r>
            <a:r>
              <a:rPr lang="en-US" dirty="0" smtClean="0"/>
              <a:t>: O(n) time</a:t>
            </a:r>
          </a:p>
          <a:p>
            <a:endParaRPr lang="en-US" dirty="0" smtClean="0"/>
          </a:p>
          <a:p>
            <a:r>
              <a:rPr lang="en-US" dirty="0" smtClean="0"/>
              <a:t>Two recursive calls on input size n/2</a:t>
            </a:r>
          </a:p>
          <a:p>
            <a:endParaRPr lang="en-US" dirty="0" smtClean="0"/>
          </a:p>
          <a:p>
            <a:r>
              <a:rPr lang="en-US" dirty="0" smtClean="0"/>
              <a:t>Thus:</a:t>
            </a:r>
          </a:p>
          <a:p>
            <a:pPr lvl="1">
              <a:buNone/>
            </a:pPr>
            <a:r>
              <a:rPr lang="en-US" dirty="0" smtClean="0"/>
              <a:t>	T(n) = 2T(n/2) + O(n)</a:t>
            </a:r>
          </a:p>
          <a:p>
            <a:pPr lvl="1">
              <a:buNone/>
            </a:pPr>
            <a:r>
              <a:rPr lang="en-US" dirty="0" smtClean="0"/>
              <a:t>	T(n) = O(n log n)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2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Karatsuba’s</a:t>
            </a:r>
            <a:r>
              <a:rPr lang="en-US" dirty="0"/>
              <a:t> Multiplication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Karatsuba's</a:t>
            </a:r>
            <a:r>
              <a:rPr lang="en-US" dirty="0"/>
              <a:t> multiplication algorithm is a fast multiplication algorithm that was discovered by </a:t>
            </a:r>
            <a:r>
              <a:rPr lang="en-US" dirty="0" err="1"/>
              <a:t>Anatolii</a:t>
            </a:r>
            <a:r>
              <a:rPr lang="en-US" dirty="0"/>
              <a:t> </a:t>
            </a:r>
            <a:r>
              <a:rPr lang="en-US" dirty="0" err="1" smtClean="0"/>
              <a:t>Karatsuba</a:t>
            </a:r>
            <a:r>
              <a:rPr lang="en-US" dirty="0" smtClean="0"/>
              <a:t> </a:t>
            </a:r>
            <a:r>
              <a:rPr lang="en-US" dirty="0"/>
              <a:t>in 1960. It is a divide-and-conquer algorithm designed to efficiently multiply two large numbers. The traditional grade-school multiplication algorithm has a time complexity of O(n^2), where n is the number of digits in the numbers being multiplied. </a:t>
            </a:r>
            <a:r>
              <a:rPr lang="en-US" dirty="0" err="1"/>
              <a:t>Karatsuba's</a:t>
            </a:r>
            <a:r>
              <a:rPr lang="en-US" dirty="0"/>
              <a:t> algorithm improves this to O(n^log2(3)), which is approximately O(n^1.585).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004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994</Words>
  <Application>Microsoft Office PowerPoint</Application>
  <PresentationFormat>On-screen Show (4:3)</PresentationFormat>
  <Paragraphs>132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Broadway</vt:lpstr>
      <vt:lpstr>Calibri</vt:lpstr>
      <vt:lpstr>Monotype Sorts</vt:lpstr>
      <vt:lpstr>Times New Roman</vt:lpstr>
      <vt:lpstr>Office Theme</vt:lpstr>
      <vt:lpstr>CSE408 Divide and Conquer</vt:lpstr>
      <vt:lpstr>Divide-and-Conquer</vt:lpstr>
      <vt:lpstr>Divide-and-Conquer Technique (cont.)</vt:lpstr>
      <vt:lpstr>Maximum Subarray Problem</vt:lpstr>
      <vt:lpstr>PowerPoint Presentation</vt:lpstr>
      <vt:lpstr>PowerPoint Presentation</vt:lpstr>
      <vt:lpstr>Brute force again</vt:lpstr>
      <vt:lpstr>Time analysis</vt:lpstr>
      <vt:lpstr>Karatsuba’s Multiplication Algorithm</vt:lpstr>
      <vt:lpstr>Karatsuba’s Multiplication Algorithm</vt:lpstr>
      <vt:lpstr>Continued.</vt:lpstr>
      <vt:lpstr>Continued.</vt:lpstr>
      <vt:lpstr>Continued.</vt:lpstr>
      <vt:lpstr>Continued.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CSE408 Divide and Conquer</dc:title>
  <dc:creator>Ritika</dc:creator>
  <cp:lastModifiedBy>Microsoft account</cp:lastModifiedBy>
  <cp:revision>18</cp:revision>
  <dcterms:created xsi:type="dcterms:W3CDTF">2024-02-13T05:29:12Z</dcterms:created>
  <dcterms:modified xsi:type="dcterms:W3CDTF">2024-02-19T05:37:02Z</dcterms:modified>
</cp:coreProperties>
</file>