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46"/>
  </p:notesMasterIdLst>
  <p:handoutMasterIdLst>
    <p:handoutMasterId r:id="rId47"/>
  </p:handoutMasterIdLst>
  <p:sldIdLst>
    <p:sldId id="257" r:id="rId2"/>
    <p:sldId id="320" r:id="rId3"/>
    <p:sldId id="321" r:id="rId4"/>
    <p:sldId id="324" r:id="rId5"/>
    <p:sldId id="264" r:id="rId6"/>
    <p:sldId id="313" r:id="rId7"/>
    <p:sldId id="262" r:id="rId8"/>
    <p:sldId id="263" r:id="rId9"/>
    <p:sldId id="323" r:id="rId10"/>
    <p:sldId id="314" r:id="rId11"/>
    <p:sldId id="315" r:id="rId12"/>
    <p:sldId id="316" r:id="rId13"/>
    <p:sldId id="317" r:id="rId14"/>
    <p:sldId id="318" r:id="rId15"/>
    <p:sldId id="319" r:id="rId16"/>
    <p:sldId id="325" r:id="rId17"/>
    <p:sldId id="326" r:id="rId18"/>
    <p:sldId id="332" r:id="rId19"/>
    <p:sldId id="287" r:id="rId20"/>
    <p:sldId id="329" r:id="rId21"/>
    <p:sldId id="331" r:id="rId22"/>
    <p:sldId id="333" r:id="rId23"/>
    <p:sldId id="330" r:id="rId24"/>
    <p:sldId id="328" r:id="rId25"/>
    <p:sldId id="334" r:id="rId26"/>
    <p:sldId id="276" r:id="rId27"/>
    <p:sldId id="289" r:id="rId28"/>
    <p:sldId id="278" r:id="rId29"/>
    <p:sldId id="282" r:id="rId30"/>
    <p:sldId id="327" r:id="rId31"/>
    <p:sldId id="300" r:id="rId32"/>
    <p:sldId id="301" r:id="rId33"/>
    <p:sldId id="302" r:id="rId34"/>
    <p:sldId id="303" r:id="rId35"/>
    <p:sldId id="304" r:id="rId36"/>
    <p:sldId id="311" r:id="rId37"/>
    <p:sldId id="312" r:id="rId38"/>
    <p:sldId id="305" r:id="rId39"/>
    <p:sldId id="306" r:id="rId40"/>
    <p:sldId id="307" r:id="rId41"/>
    <p:sldId id="308" r:id="rId42"/>
    <p:sldId id="309" r:id="rId43"/>
    <p:sldId id="297" r:id="rId44"/>
    <p:sldId id="322"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435" autoAdjust="0"/>
  </p:normalViewPr>
  <p:slideViewPr>
    <p:cSldViewPr>
      <p:cViewPr varScale="1">
        <p:scale>
          <a:sx n="63" d="100"/>
          <a:sy n="63" d="100"/>
        </p:scale>
        <p:origin x="13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26D8A9-A666-4AB6-82E7-172BAA38D1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7461A3-C879-430D-987D-FD5E52B51C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85D65-48CB-4F8B-858A-5054775928D3}" type="datetimeFigureOut">
              <a:rPr lang="en-US" smtClean="0"/>
              <a:t>2/13/2024</a:t>
            </a:fld>
            <a:endParaRPr lang="en-US"/>
          </a:p>
        </p:txBody>
      </p:sp>
      <p:sp>
        <p:nvSpPr>
          <p:cNvPr id="4" name="Footer Placeholder 3">
            <a:extLst>
              <a:ext uri="{FF2B5EF4-FFF2-40B4-BE49-F238E27FC236}">
                <a16:creationId xmlns:a16="http://schemas.microsoft.com/office/drawing/2014/main" id="{1B160863-DD4E-4CD9-BA21-3F4B9D97CD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ECF25D6-B591-4E0E-811B-D42C7ED74A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AEB545-3934-461A-959C-FBBBC650FD5A}" type="slidenum">
              <a:rPr lang="en-US" smtClean="0"/>
              <a:t>‹#›</a:t>
            </a:fld>
            <a:endParaRPr lang="en-US"/>
          </a:p>
        </p:txBody>
      </p:sp>
    </p:spTree>
    <p:extLst>
      <p:ext uri="{BB962C8B-B14F-4D97-AF65-F5344CB8AC3E}">
        <p14:creationId xmlns:p14="http://schemas.microsoft.com/office/powerpoint/2010/main" val="303500973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6E7E9-C785-4C33-9D10-2CF846DF1AD8}" type="datetimeFigureOut">
              <a:rPr lang="en-IN" smtClean="0"/>
              <a:t>13-02-2024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0FB0B-9647-41C7-8A0D-B6AF82253DA9}" type="slidenum">
              <a:rPr lang="en-IN" smtClean="0"/>
              <a:t>‹#›</a:t>
            </a:fld>
            <a:endParaRPr lang="en-IN"/>
          </a:p>
        </p:txBody>
      </p:sp>
    </p:spTree>
    <p:extLst>
      <p:ext uri="{BB962C8B-B14F-4D97-AF65-F5344CB8AC3E}">
        <p14:creationId xmlns:p14="http://schemas.microsoft.com/office/powerpoint/2010/main" val="843726001"/>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115BC7A7-7B5F-4FF1-8FBF-A86D983AA137}"/>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29606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HTML – structure of web page</a:t>
            </a:r>
          </a:p>
          <a:p>
            <a:r>
              <a:rPr lang="en-US" dirty="0"/>
              <a:t>CSS – design</a:t>
            </a:r>
            <a:r>
              <a:rPr lang="en-US" baseline="0" dirty="0"/>
              <a:t> of web page</a:t>
            </a:r>
          </a:p>
          <a:p>
            <a:r>
              <a:rPr lang="en-US" baseline="0" dirty="0"/>
              <a:t>JavaScript – interactive web pages</a:t>
            </a:r>
          </a:p>
          <a:p>
            <a:r>
              <a:rPr lang="en-US" baseline="0" dirty="0"/>
              <a:t>Node </a:t>
            </a:r>
            <a:r>
              <a:rPr lang="en-US" baseline="0" dirty="0" err="1"/>
              <a:t>js</a:t>
            </a:r>
            <a:r>
              <a:rPr lang="en-US" baseline="0" dirty="0"/>
              <a:t> – it is the same JavaScript outside web browser</a:t>
            </a:r>
            <a:endParaRPr lang="en-IN" dirty="0"/>
          </a:p>
        </p:txBody>
      </p:sp>
      <p:sp>
        <p:nvSpPr>
          <p:cNvPr id="5" name="Header Placeholder 4">
            <a:extLst>
              <a:ext uri="{FF2B5EF4-FFF2-40B4-BE49-F238E27FC236}">
                <a16:creationId xmlns:a16="http://schemas.microsoft.com/office/drawing/2014/main" id="{C7AB56B7-BDBC-4C9E-BF7D-F3FBB97E6B8D}"/>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3126843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55D9C52-2D94-42C4-9E16-98FF7DDCB8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C12EC51-247A-48CE-AA89-871157DD35EF}" type="slidenum">
              <a:rPr lang="en-IN" altLang="en-US">
                <a:latin typeface="Calibri" panose="020F0502020204030204" pitchFamily="34" charset="0"/>
              </a:rPr>
              <a:pPr>
                <a:spcBef>
                  <a:spcPct val="0"/>
                </a:spcBef>
                <a:buClrTx/>
                <a:buFontTx/>
                <a:buNone/>
              </a:pPr>
              <a:t>7</a:t>
            </a:fld>
            <a:endParaRPr lang="en-IN" altLang="en-US">
              <a:latin typeface="Calibri" panose="020F0502020204030204" pitchFamily="34" charset="0"/>
            </a:endParaRPr>
          </a:p>
        </p:txBody>
      </p:sp>
      <p:sp>
        <p:nvSpPr>
          <p:cNvPr id="27651" name="Rectangle 1">
            <a:extLst>
              <a:ext uri="{FF2B5EF4-FFF2-40B4-BE49-F238E27FC236}">
                <a16:creationId xmlns:a16="http://schemas.microsoft.com/office/drawing/2014/main" id="{32FC2988-0A7F-4384-A4A9-0AD87F616A6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7B885B52-D058-48DF-95F9-B157A32E3F30}"/>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B3A54456-573C-466A-B5CD-9CA4142774B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DD6C2C6D-3829-417C-AAED-18F5B3641220}" type="slidenum">
              <a:rPr lang="en-IN" altLang="en-US">
                <a:latin typeface="Calibri" panose="020F0502020204030204" pitchFamily="34" charset="0"/>
              </a:rPr>
              <a:pPr>
                <a:spcBef>
                  <a:spcPct val="0"/>
                </a:spcBef>
                <a:buClrTx/>
                <a:buFontTx/>
                <a:buNone/>
              </a:pPr>
              <a:t>8</a:t>
            </a:fld>
            <a:endParaRPr lang="en-IN" altLang="en-US">
              <a:latin typeface="Calibri" panose="020F0502020204030204" pitchFamily="34" charset="0"/>
            </a:endParaRPr>
          </a:p>
        </p:txBody>
      </p:sp>
      <p:sp>
        <p:nvSpPr>
          <p:cNvPr id="29699" name="Rectangle 1">
            <a:extLst>
              <a:ext uri="{FF2B5EF4-FFF2-40B4-BE49-F238E27FC236}">
                <a16:creationId xmlns:a16="http://schemas.microsoft.com/office/drawing/2014/main" id="{016FBD7D-CDD6-46E0-91C3-36C49308DE2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E56ABCCD-3473-4B2E-96E3-FA368750674C}"/>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1BFAB85-6067-4606-A616-92BE591A931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A92246E8-469D-4AF6-804C-DD08FE88920A}" type="slidenum">
              <a:rPr lang="en-IN" altLang="en-US">
                <a:latin typeface="Calibri" panose="020F0502020204030204" pitchFamily="34" charset="0"/>
              </a:rPr>
              <a:pPr>
                <a:spcBef>
                  <a:spcPct val="0"/>
                </a:spcBef>
                <a:buClrTx/>
                <a:buFontTx/>
                <a:buNone/>
              </a:pPr>
              <a:t>9</a:t>
            </a:fld>
            <a:endParaRPr lang="en-IN" altLang="en-US">
              <a:latin typeface="Calibri" panose="020F0502020204030204" pitchFamily="34" charset="0"/>
            </a:endParaRPr>
          </a:p>
        </p:txBody>
      </p:sp>
      <p:sp>
        <p:nvSpPr>
          <p:cNvPr id="31747" name="Rectangle 1">
            <a:extLst>
              <a:ext uri="{FF2B5EF4-FFF2-40B4-BE49-F238E27FC236}">
                <a16:creationId xmlns:a16="http://schemas.microsoft.com/office/drawing/2014/main" id="{A04444E2-C17E-49B3-9CC5-6F6142C3E22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D32DC4F-5767-456C-A7B7-615CFE6DD5D4}"/>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node </a:t>
            </a:r>
            <a:r>
              <a:rPr lang="en-US" dirty="0" err="1"/>
              <a:t>js</a:t>
            </a:r>
            <a:r>
              <a:rPr lang="en-US" dirty="0"/>
              <a:t>, we had the JavaScript</a:t>
            </a:r>
            <a:r>
              <a:rPr lang="en-US" baseline="0" dirty="0"/>
              <a:t> apps that would run only inside a browser. Every browser has a JS Engine that takes the JS code and converts it into a code that a computer can understand. In 2009, Ryan Dahl came up with an idea to execute JS code outside of a browser, so he took the Google’s V8 engine(fastest engine) and then embedded it inside a C++ code. So, Node </a:t>
            </a:r>
            <a:r>
              <a:rPr lang="en-US" baseline="0" dirty="0" err="1"/>
              <a:t>js</a:t>
            </a:r>
            <a:r>
              <a:rPr lang="en-US" baseline="0" dirty="0"/>
              <a:t> actually consists of a JS engine to execute the JS code. </a:t>
            </a:r>
          </a:p>
          <a:p>
            <a:r>
              <a:rPr lang="en-US" baseline="0" dirty="0"/>
              <a:t>But we have different objects in Node </a:t>
            </a:r>
            <a:r>
              <a:rPr lang="en-US" baseline="0" dirty="0" err="1"/>
              <a:t>js</a:t>
            </a:r>
            <a:r>
              <a:rPr lang="en-US" baseline="0" dirty="0"/>
              <a:t>, not like document or window object as we have in browsers. </a:t>
            </a:r>
            <a:r>
              <a:rPr lang="en-US" baseline="0" dirty="0" err="1"/>
              <a:t>Eg</a:t>
            </a:r>
            <a:r>
              <a:rPr lang="en-US" baseline="0" dirty="0"/>
              <a:t>, we can have </a:t>
            </a:r>
            <a:r>
              <a:rPr lang="en-US" baseline="0" dirty="0" err="1"/>
              <a:t>fs.readFile</a:t>
            </a:r>
            <a:r>
              <a:rPr lang="en-US" baseline="0" dirty="0"/>
              <a:t>(), </a:t>
            </a:r>
            <a:r>
              <a:rPr lang="en-US" baseline="0" dirty="0" err="1"/>
              <a:t>http.createServer</a:t>
            </a:r>
            <a:r>
              <a:rPr lang="en-US" baseline="0" dirty="0"/>
              <a:t>().</a:t>
            </a:r>
          </a:p>
          <a:p>
            <a:r>
              <a:rPr lang="en-US" baseline="0" dirty="0"/>
              <a:t>So node </a:t>
            </a:r>
            <a:r>
              <a:rPr lang="en-US" baseline="0" dirty="0" err="1"/>
              <a:t>js</a:t>
            </a:r>
            <a:r>
              <a:rPr lang="en-US" baseline="0" dirty="0"/>
              <a:t> contains V8 engine and some additional capabilities which are not possible with a browser. Both Chrome and browser share the same JS engine but provide different run time environment to run JS. Node is a run time environment and not a programming language or a framework.</a:t>
            </a:r>
          </a:p>
          <a:p>
            <a:endParaRPr lang="en-IN" dirty="0"/>
          </a:p>
        </p:txBody>
      </p:sp>
      <p:sp>
        <p:nvSpPr>
          <p:cNvPr id="5" name="Header Placeholder 4">
            <a:extLst>
              <a:ext uri="{FF2B5EF4-FFF2-40B4-BE49-F238E27FC236}">
                <a16:creationId xmlns:a16="http://schemas.microsoft.com/office/drawing/2014/main" id="{96E6CB78-E042-4994-BD8A-F183EE5FF21C}"/>
              </a:ext>
            </a:extLst>
          </p:cNvPr>
          <p:cNvSpPr>
            <a:spLocks noGrp="1"/>
          </p:cNvSpPr>
          <p:nvPr>
            <p:ph type="hdr" sz="quarter"/>
          </p:nvPr>
        </p:nvSpPr>
        <p:spPr/>
        <p:txBody>
          <a:bodyPr/>
          <a:lstStyle/>
          <a:p>
            <a:endParaRPr lang="en-IN"/>
          </a:p>
        </p:txBody>
      </p:sp>
    </p:spTree>
    <p:extLst>
      <p:ext uri="{BB962C8B-B14F-4D97-AF65-F5344CB8AC3E}">
        <p14:creationId xmlns:p14="http://schemas.microsoft.com/office/powerpoint/2010/main" val="107408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13-02-2024</a:t>
            </a:fld>
            <a:endParaRPr lang="en-IN"/>
          </a:p>
        </p:txBody>
      </p:sp>
      <p:sp>
        <p:nvSpPr>
          <p:cNvPr id="5" name="Footer Placeholder 4"/>
          <p:cNvSpPr>
            <a:spLocks noGrp="1"/>
          </p:cNvSpPr>
          <p:nvPr>
            <p:ph type="ftr" sz="quarter" idx="11"/>
          </p:nvPr>
        </p:nvSpPr>
        <p:spPr>
          <a:xfrm>
            <a:off x="2396319" y="329308"/>
            <a:ext cx="3086292" cy="309201"/>
          </a:xfrm>
        </p:spPr>
        <p:txBody>
          <a:bodyPr/>
          <a:lstStyle/>
          <a:p>
            <a:endParaRPr lang="en-IN"/>
          </a:p>
        </p:txBody>
      </p:sp>
      <p:sp>
        <p:nvSpPr>
          <p:cNvPr id="6" name="Slide Number Placeholder 5"/>
          <p:cNvSpPr>
            <a:spLocks noGrp="1"/>
          </p:cNvSpPr>
          <p:nvPr>
            <p:ph type="sldNum" sz="quarter" idx="12"/>
          </p:nvPr>
        </p:nvSpPr>
        <p:spPr>
          <a:xfrm>
            <a:off x="1434703" y="798973"/>
            <a:ext cx="802005" cy="503578"/>
          </a:xfrm>
        </p:spPr>
        <p:txBody>
          <a:bodyPr/>
          <a:lstStyle/>
          <a:p>
            <a:fld id="{524EB88E-4040-4B41-BBD0-F31C7B68EC80}" type="slidenum">
              <a:rPr lang="en-IN" smtClean="0"/>
              <a:t>‹#›</a:t>
            </a:fld>
            <a:endParaRPr lang="en-IN"/>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2140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424613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5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C39394-7CD2-47B2-9792-B8E2B8E2D20A}"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282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13-02-2024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151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C39394-7CD2-47B2-9792-B8E2B8E2D20A}"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9822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C39394-7CD2-47B2-9792-B8E2B8E2D20A}" type="datetimeFigureOut">
              <a:rPr lang="en-IN" smtClean="0"/>
              <a:t>13-02-2024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48916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C39394-7CD2-47B2-9792-B8E2B8E2D20A}" type="datetimeFigureOut">
              <a:rPr lang="en-IN" smtClean="0"/>
              <a:t>13-02-2024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53318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13-02-2024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7475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13-02-2024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2033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4C39394-7CD2-47B2-9792-B8E2B8E2D20A}" type="datetimeFigureOut">
              <a:rPr lang="en-IN" smtClean="0"/>
              <a:t>13-02-2024</a:t>
            </a:fld>
            <a:endParaRPr lang="en-IN"/>
          </a:p>
        </p:txBody>
      </p:sp>
      <p:sp>
        <p:nvSpPr>
          <p:cNvPr id="6" name="Footer Placeholder 5"/>
          <p:cNvSpPr>
            <a:spLocks noGrp="1"/>
          </p:cNvSpPr>
          <p:nvPr>
            <p:ph type="ftr" sz="quarter" idx="11"/>
          </p:nvPr>
        </p:nvSpPr>
        <p:spPr>
          <a:xfrm>
            <a:off x="1437530" y="318641"/>
            <a:ext cx="3251553" cy="320931"/>
          </a:xfrm>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3168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C39394-7CD2-47B2-9792-B8E2B8E2D20A}" type="datetimeFigureOut">
              <a:rPr lang="en-IN" smtClean="0"/>
              <a:t>13-02-2024</a:t>
            </a:fld>
            <a:endParaRPr lang="en-IN"/>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3864080386"/>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571343" cy="2192432"/>
          </a:xfrm>
        </p:spPr>
        <p:txBody>
          <a:bodyPr>
            <a:normAutofit/>
          </a:bodyPr>
          <a:lstStyle/>
          <a:p>
            <a:pPr algn="ctr"/>
            <a:r>
              <a:rPr lang="en-US" sz="3600" dirty="0">
                <a:latin typeface="Arial Rounded MT Bold" panose="020F0704030504030204" pitchFamily="34" charset="0"/>
              </a:rPr>
              <a:t>INT 222 - Advanced Web Development</a:t>
            </a:r>
            <a:endParaRPr lang="en-IN" sz="3600" dirty="0">
              <a:latin typeface="Arial Rounded MT Bold" panose="020F0704030504030204" pitchFamily="34" charset="0"/>
            </a:endParaRPr>
          </a:p>
        </p:txBody>
      </p:sp>
      <p:sp>
        <p:nvSpPr>
          <p:cNvPr id="3" name="Content Placeholder 2"/>
          <p:cNvSpPr>
            <a:spLocks noGrp="1"/>
          </p:cNvSpPr>
          <p:nvPr>
            <p:ph idx="1"/>
          </p:nvPr>
        </p:nvSpPr>
        <p:spPr>
          <a:xfrm>
            <a:off x="1286328" y="1844824"/>
            <a:ext cx="6571343" cy="2768497"/>
          </a:xfrm>
        </p:spPr>
        <p:txBody>
          <a:bodyPr>
            <a:normAutofit/>
          </a:bodyPr>
          <a:lstStyle/>
          <a:p>
            <a:pPr marL="0" indent="0" algn="ctr">
              <a:buNone/>
            </a:pPr>
            <a:endParaRPr lang="en-US" sz="2800" dirty="0"/>
          </a:p>
          <a:p>
            <a:pPr marL="0" indent="0" algn="ctr">
              <a:buNone/>
            </a:pPr>
            <a:endParaRPr lang="en-US" sz="2800" dirty="0"/>
          </a:p>
          <a:p>
            <a:pPr marL="0" indent="0" algn="ctr">
              <a:buNone/>
            </a:pPr>
            <a:r>
              <a:rPr lang="en-US" sz="2800" dirty="0"/>
              <a:t>Lecture #0</a:t>
            </a:r>
          </a:p>
          <a:p>
            <a:pPr marL="0" indent="0" algn="ctr">
              <a:buNone/>
            </a:pPr>
            <a:r>
              <a:rPr lang="en-US" sz="2800" dirty="0"/>
              <a:t>Welcome !!!</a:t>
            </a:r>
          </a:p>
          <a:p>
            <a:pPr marL="137160" indent="0" algn="just">
              <a:buNone/>
            </a:pPr>
            <a:endParaRPr lang="en-US" sz="2800" dirty="0"/>
          </a:p>
          <a:p>
            <a:pPr marL="0" indent="0" algn="ctr">
              <a:buNone/>
            </a:pPr>
            <a:endParaRPr lang="en-IN" sz="2800" dirty="0"/>
          </a:p>
        </p:txBody>
      </p:sp>
      <p:pic>
        <p:nvPicPr>
          <p:cNvPr id="4" name="Object 3">
            <a:extLst>
              <a:ext uri="{FF2B5EF4-FFF2-40B4-BE49-F238E27FC236}">
                <a16:creationId xmlns:a16="http://schemas.microsoft.com/office/drawing/2014/main" id="{9D98F63E-A903-4BE2-9E0F-561BF2AC00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4002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UNIT1</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fontScale="92500" lnSpcReduction="10000"/>
          </a:bodyPr>
          <a:lstStyle/>
          <a:p>
            <a:pPr algn="just"/>
            <a:r>
              <a:rPr lang="en-US" b="1" dirty="0"/>
              <a:t>Getting Started with Node.JS : </a:t>
            </a:r>
            <a:r>
              <a:rPr lang="en-US" dirty="0"/>
              <a:t>Introducing Node.JS, Node </a:t>
            </a:r>
            <a:r>
              <a:rPr lang="en-US" dirty="0" err="1"/>
              <a:t>Pacakage</a:t>
            </a:r>
            <a:r>
              <a:rPr lang="en-US" dirty="0"/>
              <a:t> Manager (</a:t>
            </a:r>
            <a:r>
              <a:rPr lang="en-US" dirty="0" err="1"/>
              <a:t>npm</a:t>
            </a:r>
            <a:r>
              <a:rPr lang="en-US" dirty="0"/>
              <a:t>), Custom </a:t>
            </a:r>
            <a:r>
              <a:rPr lang="en-US" dirty="0" err="1"/>
              <a:t>NPMmodules</a:t>
            </a:r>
            <a:r>
              <a:rPr lang="en-US" dirty="0"/>
              <a:t>,, Installing Node, use Node.js REPL, Explore and use built-in modules of Node.js, Use of Node.JS and GitHub, collaborate on code with others using the git tool</a:t>
            </a:r>
          </a:p>
          <a:p>
            <a:pPr algn="just"/>
            <a:r>
              <a:rPr lang="en-US" b="1" dirty="0"/>
              <a:t>JavaScript Primer : </a:t>
            </a:r>
            <a:r>
              <a:rPr lang="en-US" dirty="0"/>
              <a:t>Defining Variables and their Scope, Understanding JavaScript Data Types, Working with Operators and Loops, Creating Functions, JavaScript Objects, Working with Arrays, Adding Error Handling, Using Events, Listeners, Timers and Callbacks.</a:t>
            </a:r>
          </a:p>
        </p:txBody>
      </p:sp>
      <p:pic>
        <p:nvPicPr>
          <p:cNvPr id="4" name="Object 3">
            <a:extLst>
              <a:ext uri="{FF2B5EF4-FFF2-40B4-BE49-F238E27FC236}">
                <a16:creationId xmlns:a16="http://schemas.microsoft.com/office/drawing/2014/main" id="{F691D80A-B3EA-4FF8-9380-482253D449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049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Handling Data I/O in Node.js : </a:t>
            </a:r>
            <a:r>
              <a:rPr lang="en-US" dirty="0"/>
              <a:t>Working with fs module, Working with JSON, Using Buffer Module to Buffer Data, Using Stream Module to Stream Data, Compressing and Decompressing Data with Zlib.</a:t>
            </a:r>
          </a:p>
          <a:p>
            <a:pPr algn="just"/>
            <a:r>
              <a:rPr lang="en-US" b="1" dirty="0"/>
              <a:t>Implementing HTTP Services in Node.JS: </a:t>
            </a:r>
            <a:r>
              <a:rPr lang="en-US" dirty="0"/>
              <a:t>Introduction to HTTP module, Processing URLs, Processing Query Strings and Form Parameters, Understanding Request , Response and </a:t>
            </a:r>
            <a:r>
              <a:rPr lang="en-US"/>
              <a:t>Server Objects</a:t>
            </a:r>
            <a:endParaRPr lang="en-US" dirty="0"/>
          </a:p>
        </p:txBody>
      </p:sp>
      <p:pic>
        <p:nvPicPr>
          <p:cNvPr id="4" name="Object 3">
            <a:extLst>
              <a:ext uri="{FF2B5EF4-FFF2-40B4-BE49-F238E27FC236}">
                <a16:creationId xmlns:a16="http://schemas.microsoft.com/office/drawing/2014/main" id="{5879E27A-E959-461D-A567-FBBA923304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1177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III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Basic Websites With Node.JS : </a:t>
            </a:r>
            <a:r>
              <a:rPr lang="en-US" dirty="0"/>
              <a:t>Introducing Express, More on Express, GET, POST, </a:t>
            </a:r>
            <a:r>
              <a:rPr lang="en-US" dirty="0" err="1"/>
              <a:t>bodyParser</a:t>
            </a:r>
            <a:r>
              <a:rPr lang="en-US" dirty="0"/>
              <a:t> .</a:t>
            </a:r>
          </a:p>
          <a:p>
            <a:pPr algn="just"/>
            <a:r>
              <a:rPr lang="en-US" b="1" dirty="0"/>
              <a:t>Creating Middleware with Connect : </a:t>
            </a:r>
            <a:r>
              <a:rPr lang="en-US" dirty="0"/>
              <a:t>What is Middleware?, Middleware in Connect, Access Control with Middleware</a:t>
            </a:r>
          </a:p>
          <a:p>
            <a:pPr algn="just"/>
            <a:r>
              <a:rPr lang="en-US" b="1" dirty="0"/>
              <a:t>Socket Services in Node.js: </a:t>
            </a:r>
            <a:r>
              <a:rPr lang="en-US" dirty="0"/>
              <a:t>Understanding Network Sockets, A Socket.IO Chat Server, , A Streaming Twitter Client</a:t>
            </a:r>
          </a:p>
        </p:txBody>
      </p:sp>
      <p:pic>
        <p:nvPicPr>
          <p:cNvPr id="4" name="Object 3">
            <a:extLst>
              <a:ext uri="{FF2B5EF4-FFF2-40B4-BE49-F238E27FC236}">
                <a16:creationId xmlns:a16="http://schemas.microsoft.com/office/drawing/2014/main" id="{EF08B074-1376-4AE7-A563-7386F6C56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6145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IV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Introduction to Backend: : </a:t>
            </a:r>
            <a:r>
              <a:rPr lang="en-US" dirty="0"/>
              <a:t>Introduction to PostgreSQL database, Basics of the CRUD pattern., Build application using CRUD, Add User Interface for To-do Application, Convert visual design into working HTML and CSS, Sequelize association, migration and validation.</a:t>
            </a:r>
          </a:p>
        </p:txBody>
      </p:sp>
      <p:pic>
        <p:nvPicPr>
          <p:cNvPr id="4" name="Object 3">
            <a:extLst>
              <a:ext uri="{FF2B5EF4-FFF2-40B4-BE49-F238E27FC236}">
                <a16:creationId xmlns:a16="http://schemas.microsoft.com/office/drawing/2014/main" id="{92C2BF28-56C4-4750-806C-879DE73630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16749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Getting Started with MongoDB : </a:t>
            </a:r>
            <a:r>
              <a:rPr lang="en-US" dirty="0"/>
              <a:t>Understanding MongoDB and Its Data Types, Building the MongoDB Environment, Connecting to MongoDB from Node.js, Accessing and Manipulating Databases, Accessing and Manipulating Collections, Administering Databases, Managing Collections.</a:t>
            </a:r>
          </a:p>
        </p:txBody>
      </p:sp>
      <p:pic>
        <p:nvPicPr>
          <p:cNvPr id="4" name="Object 3">
            <a:extLst>
              <a:ext uri="{FF2B5EF4-FFF2-40B4-BE49-F238E27FC236}">
                <a16:creationId xmlns:a16="http://schemas.microsoft.com/office/drawing/2014/main" id="{42ED86A1-A253-4B09-B136-EFCCD12A545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11867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7299C-B794-4CED-B3DF-10C8DBC8DBEB}"/>
              </a:ext>
            </a:extLst>
          </p:cNvPr>
          <p:cNvSpPr>
            <a:spLocks noGrp="1"/>
          </p:cNvSpPr>
          <p:nvPr>
            <p:ph type="title"/>
          </p:nvPr>
        </p:nvSpPr>
        <p:spPr/>
        <p:txBody>
          <a:bodyPr>
            <a:normAutofit/>
          </a:bodyPr>
          <a:lstStyle/>
          <a:p>
            <a:pPr algn="ctr"/>
            <a:r>
              <a:rPr lang="en-US" sz="4400" dirty="0"/>
              <a:t>UNIT VI</a:t>
            </a:r>
          </a:p>
        </p:txBody>
      </p:sp>
      <p:sp>
        <p:nvSpPr>
          <p:cNvPr id="3" name="Content Placeholder 2">
            <a:extLst>
              <a:ext uri="{FF2B5EF4-FFF2-40B4-BE49-F238E27FC236}">
                <a16:creationId xmlns:a16="http://schemas.microsoft.com/office/drawing/2014/main" id="{6D004261-45AB-46C6-BE62-FF0E25A57067}"/>
              </a:ext>
            </a:extLst>
          </p:cNvPr>
          <p:cNvSpPr>
            <a:spLocks noGrp="1"/>
          </p:cNvSpPr>
          <p:nvPr>
            <p:ph idx="1"/>
          </p:nvPr>
        </p:nvSpPr>
        <p:spPr/>
        <p:txBody>
          <a:bodyPr>
            <a:normAutofit/>
          </a:bodyPr>
          <a:lstStyle/>
          <a:p>
            <a:pPr algn="just"/>
            <a:r>
              <a:rPr lang="en-US" b="1" dirty="0"/>
              <a:t>Debugging, Testing and Deploying : </a:t>
            </a:r>
            <a:r>
              <a:rPr lang="en-US" dirty="0"/>
              <a:t>Debugging Node.js Applications, Testing Node.js Applications, Deploying Node.js Applications</a:t>
            </a:r>
          </a:p>
        </p:txBody>
      </p:sp>
      <p:pic>
        <p:nvPicPr>
          <p:cNvPr id="4" name="Object 3">
            <a:extLst>
              <a:ext uri="{FF2B5EF4-FFF2-40B4-BE49-F238E27FC236}">
                <a16:creationId xmlns:a16="http://schemas.microsoft.com/office/drawing/2014/main" id="{28CFC496-B2B4-44AF-A6CE-65A8385BD0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0901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C45A-7614-4AFD-851D-19633BE6010C}"/>
              </a:ext>
            </a:extLst>
          </p:cNvPr>
          <p:cNvSpPr>
            <a:spLocks noGrp="1"/>
          </p:cNvSpPr>
          <p:nvPr>
            <p:ph type="title"/>
          </p:nvPr>
        </p:nvSpPr>
        <p:spPr/>
        <p:txBody>
          <a:bodyPr/>
          <a:lstStyle/>
          <a:p>
            <a:r>
              <a:rPr lang="en-US" b="1" dirty="0"/>
              <a:t>List of </a:t>
            </a:r>
            <a:r>
              <a:rPr lang="en-US" b="1" dirty="0" err="1"/>
              <a:t>PracticalS</a:t>
            </a:r>
            <a:endParaRPr lang="en-US" dirty="0"/>
          </a:p>
        </p:txBody>
      </p:sp>
      <p:sp>
        <p:nvSpPr>
          <p:cNvPr id="3" name="Content Placeholder 2">
            <a:extLst>
              <a:ext uri="{FF2B5EF4-FFF2-40B4-BE49-F238E27FC236}">
                <a16:creationId xmlns:a16="http://schemas.microsoft.com/office/drawing/2014/main" id="{9FD91EA8-673B-4704-B83E-5D4E8D83D171}"/>
              </a:ext>
            </a:extLst>
          </p:cNvPr>
          <p:cNvSpPr>
            <a:spLocks noGrp="1"/>
          </p:cNvSpPr>
          <p:nvPr>
            <p:ph idx="1"/>
          </p:nvPr>
        </p:nvSpPr>
        <p:spPr>
          <a:xfrm>
            <a:off x="1443491" y="2015733"/>
            <a:ext cx="6571343" cy="3933547"/>
          </a:xfrm>
        </p:spPr>
        <p:txBody>
          <a:bodyPr>
            <a:normAutofit fontScale="92500" lnSpcReduction="10000"/>
          </a:bodyPr>
          <a:lstStyle/>
          <a:p>
            <a:r>
              <a:rPr lang="en-US" dirty="0"/>
              <a:t>Create JavaScript Objects and functions</a:t>
            </a:r>
          </a:p>
          <a:p>
            <a:r>
              <a:rPr lang="en-US" dirty="0"/>
              <a:t>Working with the arrays</a:t>
            </a:r>
          </a:p>
          <a:p>
            <a:r>
              <a:rPr lang="en-US" dirty="0"/>
              <a:t>Assessing file system from Node.js</a:t>
            </a:r>
          </a:p>
          <a:p>
            <a:r>
              <a:rPr lang="en-US" dirty="0"/>
              <a:t>Create a basic website using node.js</a:t>
            </a:r>
          </a:p>
          <a:p>
            <a:r>
              <a:rPr lang="en-US" dirty="0"/>
              <a:t>Implementing HTTP Services in Node.JS</a:t>
            </a:r>
          </a:p>
          <a:p>
            <a:r>
              <a:rPr lang="en-US" dirty="0"/>
              <a:t>Implementing Socket Services in Node.js</a:t>
            </a:r>
          </a:p>
          <a:p>
            <a:r>
              <a:rPr lang="en-US" dirty="0"/>
              <a:t>Use Jason API website development</a:t>
            </a:r>
          </a:p>
          <a:p>
            <a:r>
              <a:rPr lang="en-US" dirty="0"/>
              <a:t>Building the MongoDB Environment and Administering Databases</a:t>
            </a:r>
          </a:p>
        </p:txBody>
      </p:sp>
    </p:spTree>
    <p:extLst>
      <p:ext uri="{BB962C8B-B14F-4D97-AF65-F5344CB8AC3E}">
        <p14:creationId xmlns:p14="http://schemas.microsoft.com/office/powerpoint/2010/main" val="353047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2CAA-3C5F-44D1-B19D-5E35D517ED6B}"/>
              </a:ext>
            </a:extLst>
          </p:cNvPr>
          <p:cNvSpPr>
            <a:spLocks noGrp="1"/>
          </p:cNvSpPr>
          <p:nvPr>
            <p:ph type="title"/>
          </p:nvPr>
        </p:nvSpPr>
        <p:spPr/>
        <p:txBody>
          <a:bodyPr/>
          <a:lstStyle/>
          <a:p>
            <a:r>
              <a:rPr lang="en-US" dirty="0"/>
              <a:t>BOOKS</a:t>
            </a:r>
          </a:p>
        </p:txBody>
      </p:sp>
      <p:sp>
        <p:nvSpPr>
          <p:cNvPr id="3" name="Content Placeholder 2">
            <a:extLst>
              <a:ext uri="{FF2B5EF4-FFF2-40B4-BE49-F238E27FC236}">
                <a16:creationId xmlns:a16="http://schemas.microsoft.com/office/drawing/2014/main" id="{ABCE55DD-9A5D-4AC9-B187-FF867EDF176B}"/>
              </a:ext>
            </a:extLst>
          </p:cNvPr>
          <p:cNvSpPr>
            <a:spLocks noGrp="1"/>
          </p:cNvSpPr>
          <p:nvPr>
            <p:ph idx="1"/>
          </p:nvPr>
        </p:nvSpPr>
        <p:spPr/>
        <p:txBody>
          <a:bodyPr/>
          <a:lstStyle/>
          <a:p>
            <a:pPr algn="just"/>
            <a:r>
              <a:rPr lang="en-US" b="1" dirty="0"/>
              <a:t>Text Book: </a:t>
            </a:r>
            <a:r>
              <a:rPr lang="en-US" dirty="0"/>
              <a:t>PROFESSIONAL NODE.JS: BUILDING JAVASCRIPT BASED SCALABLE SOFTWARE by PEDRO TEIXEIRA, WILEY</a:t>
            </a:r>
          </a:p>
          <a:p>
            <a:pPr algn="just"/>
            <a:r>
              <a:rPr lang="en-US" b="1" dirty="0"/>
              <a:t>References: </a:t>
            </a:r>
            <a:r>
              <a:rPr lang="en-US" dirty="0"/>
              <a:t>1. SAMS TEACH YOURSELF NODE.JS IN 24 HOURS by GEORGE ORNBO, SAMS PUBLISHING</a:t>
            </a:r>
          </a:p>
          <a:p>
            <a:pPr algn="just"/>
            <a:r>
              <a:rPr lang="en-US" dirty="0"/>
              <a:t>2. LEARN POSTGRESQL by LUCA FERRARI, ENRICO PIROZZI, PACKT PUBLISHING</a:t>
            </a:r>
          </a:p>
        </p:txBody>
      </p:sp>
    </p:spTree>
    <p:extLst>
      <p:ext uri="{BB962C8B-B14F-4D97-AF65-F5344CB8AC3E}">
        <p14:creationId xmlns:p14="http://schemas.microsoft.com/office/powerpoint/2010/main" val="138144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7C51CE-0C86-BC96-E26F-C8681F7D034D}"/>
              </a:ext>
            </a:extLst>
          </p:cNvPr>
          <p:cNvPicPr>
            <a:picLocks noChangeAspect="1"/>
          </p:cNvPicPr>
          <p:nvPr/>
        </p:nvPicPr>
        <p:blipFill>
          <a:blip r:embed="rId2"/>
          <a:stretch>
            <a:fillRect/>
          </a:stretch>
        </p:blipFill>
        <p:spPr>
          <a:xfrm>
            <a:off x="107504" y="0"/>
            <a:ext cx="8784976" cy="5949280"/>
          </a:xfrm>
          <a:prstGeom prst="rect">
            <a:avLst/>
          </a:prstGeom>
        </p:spPr>
      </p:pic>
    </p:spTree>
    <p:extLst>
      <p:ext uri="{BB962C8B-B14F-4D97-AF65-F5344CB8AC3E}">
        <p14:creationId xmlns:p14="http://schemas.microsoft.com/office/powerpoint/2010/main" val="40939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BRIEF INTRO TO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was developed by Ryan Dahl in 2009.</a:t>
            </a:r>
            <a:endParaRPr lang="en-US" b="1" dirty="0"/>
          </a:p>
          <a:p>
            <a:pPr marL="457200" indent="-457200" algn="just"/>
            <a:r>
              <a:rPr lang="en-US" b="1" dirty="0"/>
              <a:t>Node</a:t>
            </a:r>
            <a:r>
              <a:rPr lang="en-US" dirty="0"/>
              <a:t>.</a:t>
            </a:r>
            <a:r>
              <a:rPr lang="en-US" b="1" dirty="0"/>
              <a:t>js</a:t>
            </a:r>
            <a:r>
              <a:rPr lang="en-US" dirty="0"/>
              <a:t> is an open source, cross-platform run time environment to execute JavaScript code outside of a browser.</a:t>
            </a:r>
          </a:p>
          <a:p>
            <a:pPr marL="457200" indent="-457200" algn="just"/>
            <a:endParaRPr lang="en-IN" dirty="0"/>
          </a:p>
        </p:txBody>
      </p:sp>
      <p:pic>
        <p:nvPicPr>
          <p:cNvPr id="5" name="Picture 2" descr="Image result for node.js is asynchronoud and non-blocking"/>
          <p:cNvPicPr>
            <a:picLocks noChangeAspect="1" noChangeArrowheads="1"/>
          </p:cNvPicPr>
          <p:nvPr/>
        </p:nvPicPr>
        <p:blipFill>
          <a:blip r:embed="rId2"/>
          <a:srcRect/>
          <a:stretch>
            <a:fillRect/>
          </a:stretch>
        </p:blipFill>
        <p:spPr bwMode="auto">
          <a:xfrm>
            <a:off x="2411760" y="4077073"/>
            <a:ext cx="4306012" cy="1551252"/>
          </a:xfrm>
          <a:prstGeom prst="rect">
            <a:avLst/>
          </a:prstGeom>
          <a:noFill/>
        </p:spPr>
      </p:pic>
      <p:pic>
        <p:nvPicPr>
          <p:cNvPr id="6" name="Object 3">
            <a:extLst>
              <a:ext uri="{FF2B5EF4-FFF2-40B4-BE49-F238E27FC236}">
                <a16:creationId xmlns:a16="http://schemas.microsoft.com/office/drawing/2014/main" id="{9A96E82D-A58F-426D-A11F-533ACDB00F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701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p:txBody>
          <a:bodyPr>
            <a:normAutofit/>
          </a:bodyPr>
          <a:lstStyle/>
          <a:p>
            <a:pPr>
              <a:buClr>
                <a:srgbClr val="C00000"/>
              </a:buClr>
              <a:defRPr/>
            </a:pPr>
            <a:r>
              <a:rPr lang="en-US" altLang="en-US" sz="3600" dirty="0">
                <a:solidFill>
                  <a:srgbClr val="C00000"/>
                </a:solidFill>
                <a:latin typeface="Calibri" panose="020F0502020204030204" pitchFamily="34" charset="0"/>
                <a:cs typeface="Noto Sans CJK SC" charset="0"/>
              </a:rPr>
              <a:t>ATTENDANCE: 5%</a:t>
            </a:r>
          </a:p>
          <a:p>
            <a:pPr>
              <a:buClr>
                <a:srgbClr val="C00000"/>
              </a:buClr>
              <a:defRPr/>
            </a:pPr>
            <a:r>
              <a:rPr lang="en-US" altLang="en-US" sz="3600" dirty="0">
                <a:solidFill>
                  <a:srgbClr val="C00000"/>
                </a:solidFill>
                <a:latin typeface="Calibri" panose="020F0502020204030204" pitchFamily="34" charset="0"/>
                <a:cs typeface="Noto Sans CJK SC" charset="0"/>
              </a:rPr>
              <a:t>CA: 45%</a:t>
            </a:r>
          </a:p>
          <a:p>
            <a:pPr>
              <a:buClr>
                <a:srgbClr val="C00000"/>
              </a:buClr>
              <a:defRPr/>
            </a:pPr>
            <a:r>
              <a:rPr lang="en-US" altLang="en-US" sz="3600" dirty="0">
                <a:solidFill>
                  <a:srgbClr val="C00000"/>
                </a:solidFill>
                <a:latin typeface="Calibri" panose="020F0502020204030204" pitchFamily="34" charset="0"/>
                <a:cs typeface="Noto Sans CJK SC" charset="0"/>
              </a:rPr>
              <a:t>MTT: NO MTT</a:t>
            </a:r>
          </a:p>
          <a:p>
            <a:pPr>
              <a:buClr>
                <a:srgbClr val="C00000"/>
              </a:buClr>
              <a:defRPr/>
            </a:pPr>
            <a:r>
              <a:rPr lang="en-US" altLang="en-US" sz="3600" dirty="0">
                <a:solidFill>
                  <a:srgbClr val="C00000"/>
                </a:solidFill>
                <a:latin typeface="Calibri" panose="020F0502020204030204" pitchFamily="34" charset="0"/>
                <a:cs typeface="Noto Sans CJK SC" charset="0"/>
              </a:rPr>
              <a:t>ETT: 50%</a:t>
            </a:r>
          </a:p>
        </p:txBody>
      </p:sp>
      <p:pic>
        <p:nvPicPr>
          <p:cNvPr id="4" name="Object 3">
            <a:extLst>
              <a:ext uri="{FF2B5EF4-FFF2-40B4-BE49-F238E27FC236}">
                <a16:creationId xmlns:a16="http://schemas.microsoft.com/office/drawing/2014/main" id="{3D246098-7F7C-43EF-98B4-15B2BC9112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1084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1694F4B-4E19-CFC9-0717-079C162BFA05}"/>
              </a:ext>
            </a:extLst>
          </p:cNvPr>
          <p:cNvPicPr>
            <a:picLocks noGrp="1" noChangeAspect="1"/>
          </p:cNvPicPr>
          <p:nvPr>
            <p:ph idx="1"/>
          </p:nvPr>
        </p:nvPicPr>
        <p:blipFill>
          <a:blip r:embed="rId2"/>
          <a:stretch>
            <a:fillRect/>
          </a:stretch>
        </p:blipFill>
        <p:spPr>
          <a:xfrm>
            <a:off x="2051720" y="1853755"/>
            <a:ext cx="5472608" cy="3519461"/>
          </a:xfrm>
          <a:prstGeom prst="rect">
            <a:avLst/>
          </a:prstGeom>
        </p:spPr>
      </p:pic>
    </p:spTree>
    <p:extLst>
      <p:ext uri="{BB962C8B-B14F-4D97-AF65-F5344CB8AC3E}">
        <p14:creationId xmlns:p14="http://schemas.microsoft.com/office/powerpoint/2010/main" val="568125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CE56F7E-7996-2635-2EA4-21C8D75B32D9}"/>
              </a:ext>
            </a:extLst>
          </p:cNvPr>
          <p:cNvPicPr>
            <a:picLocks noGrp="1" noChangeAspect="1"/>
          </p:cNvPicPr>
          <p:nvPr>
            <p:ph idx="1"/>
          </p:nvPr>
        </p:nvPicPr>
        <p:blipFill>
          <a:blip r:embed="rId2"/>
          <a:stretch>
            <a:fillRect/>
          </a:stretch>
        </p:blipFill>
        <p:spPr>
          <a:xfrm>
            <a:off x="683568" y="764704"/>
            <a:ext cx="7704856" cy="4496735"/>
          </a:xfrm>
          <a:prstGeom prst="rect">
            <a:avLst/>
          </a:prstGeom>
        </p:spPr>
      </p:pic>
    </p:spTree>
    <p:extLst>
      <p:ext uri="{BB962C8B-B14F-4D97-AF65-F5344CB8AC3E}">
        <p14:creationId xmlns:p14="http://schemas.microsoft.com/office/powerpoint/2010/main" val="1768115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597103D-F444-DE56-7669-9571F3388C5A}"/>
              </a:ext>
            </a:extLst>
          </p:cNvPr>
          <p:cNvPicPr>
            <a:picLocks noGrp="1" noChangeAspect="1"/>
          </p:cNvPicPr>
          <p:nvPr>
            <p:ph idx="1"/>
          </p:nvPr>
        </p:nvPicPr>
        <p:blipFill>
          <a:blip r:embed="rId2"/>
          <a:stretch>
            <a:fillRect/>
          </a:stretch>
        </p:blipFill>
        <p:spPr>
          <a:xfrm>
            <a:off x="1259632" y="548680"/>
            <a:ext cx="6984776" cy="4917083"/>
          </a:xfrm>
          <a:prstGeom prst="rect">
            <a:avLst/>
          </a:prstGeom>
        </p:spPr>
      </p:pic>
    </p:spTree>
    <p:extLst>
      <p:ext uri="{BB962C8B-B14F-4D97-AF65-F5344CB8AC3E}">
        <p14:creationId xmlns:p14="http://schemas.microsoft.com/office/powerpoint/2010/main" val="2677533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3AE4919-C265-2DF9-97B1-EEAF595A6233}"/>
              </a:ext>
            </a:extLst>
          </p:cNvPr>
          <p:cNvPicPr>
            <a:picLocks noGrp="1" noChangeAspect="1"/>
          </p:cNvPicPr>
          <p:nvPr>
            <p:ph idx="1"/>
          </p:nvPr>
        </p:nvPicPr>
        <p:blipFill>
          <a:blip r:embed="rId2"/>
          <a:stretch>
            <a:fillRect/>
          </a:stretch>
        </p:blipFill>
        <p:spPr>
          <a:xfrm>
            <a:off x="1187624" y="723627"/>
            <a:ext cx="7416824" cy="4577581"/>
          </a:xfrm>
          <a:prstGeom prst="rect">
            <a:avLst/>
          </a:prstGeom>
        </p:spPr>
      </p:pic>
    </p:spTree>
    <p:extLst>
      <p:ext uri="{BB962C8B-B14F-4D97-AF65-F5344CB8AC3E}">
        <p14:creationId xmlns:p14="http://schemas.microsoft.com/office/powerpoint/2010/main" val="3143758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F665-C7C6-3BD5-68AB-EC793FCE50E5}"/>
              </a:ext>
            </a:extLst>
          </p:cNvPr>
          <p:cNvSpPr>
            <a:spLocks noGrp="1"/>
          </p:cNvSpPr>
          <p:nvPr>
            <p:ph type="title"/>
          </p:nvPr>
        </p:nvSpPr>
        <p:spPr/>
        <p:txBody>
          <a:bodyPr/>
          <a:lstStyle/>
          <a:p>
            <a:r>
              <a:rPr lang="en-IN" dirty="0"/>
              <a:t>timeline</a:t>
            </a:r>
          </a:p>
        </p:txBody>
      </p:sp>
      <p:pic>
        <p:nvPicPr>
          <p:cNvPr id="4" name="Content Placeholder 3">
            <a:extLst>
              <a:ext uri="{FF2B5EF4-FFF2-40B4-BE49-F238E27FC236}">
                <a16:creationId xmlns:a16="http://schemas.microsoft.com/office/drawing/2014/main" id="{C57D24BB-9A45-8573-40EF-7B53D5E70387}"/>
              </a:ext>
            </a:extLst>
          </p:cNvPr>
          <p:cNvPicPr>
            <a:picLocks noGrp="1" noChangeAspect="1"/>
          </p:cNvPicPr>
          <p:nvPr>
            <p:ph idx="1"/>
          </p:nvPr>
        </p:nvPicPr>
        <p:blipFill>
          <a:blip r:embed="rId2"/>
          <a:stretch>
            <a:fillRect/>
          </a:stretch>
        </p:blipFill>
        <p:spPr>
          <a:xfrm>
            <a:off x="1403648" y="2016124"/>
            <a:ext cx="6768752" cy="4037355"/>
          </a:xfrm>
          <a:prstGeom prst="rect">
            <a:avLst/>
          </a:prstGeom>
        </p:spPr>
      </p:pic>
    </p:spTree>
    <p:extLst>
      <p:ext uri="{BB962C8B-B14F-4D97-AF65-F5344CB8AC3E}">
        <p14:creationId xmlns:p14="http://schemas.microsoft.com/office/powerpoint/2010/main" val="263858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BDB79AF-6752-3D05-82F5-A5907F8E628A}"/>
              </a:ext>
            </a:extLst>
          </p:cNvPr>
          <p:cNvPicPr>
            <a:picLocks noGrp="1" noChangeAspect="1"/>
          </p:cNvPicPr>
          <p:nvPr>
            <p:ph idx="1"/>
          </p:nvPr>
        </p:nvPicPr>
        <p:blipFill>
          <a:blip r:embed="rId2"/>
          <a:stretch>
            <a:fillRect/>
          </a:stretch>
        </p:blipFill>
        <p:spPr>
          <a:xfrm>
            <a:off x="2195736" y="620688"/>
            <a:ext cx="5400599" cy="4845075"/>
          </a:xfrm>
          <a:prstGeom prst="rect">
            <a:avLst/>
          </a:prstGeom>
        </p:spPr>
      </p:pic>
    </p:spTree>
    <p:extLst>
      <p:ext uri="{BB962C8B-B14F-4D97-AF65-F5344CB8AC3E}">
        <p14:creationId xmlns:p14="http://schemas.microsoft.com/office/powerpoint/2010/main" val="338967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Node</a:t>
            </a:r>
            <a:r>
              <a:rPr lang="en-US" dirty="0"/>
              <a:t>.</a:t>
            </a:r>
            <a:r>
              <a:rPr lang="en-US" b="1" dirty="0"/>
              <a:t>js</a:t>
            </a:r>
            <a:r>
              <a:rPr lang="en-US" dirty="0"/>
              <a:t> is a JavaScript runtime built on Chrome's V8 JavaScript engine.</a:t>
            </a:r>
          </a:p>
          <a:p>
            <a:pPr marL="457200" indent="-457200" algn="just"/>
            <a:r>
              <a:rPr lang="en-US" dirty="0"/>
              <a:t>A </a:t>
            </a:r>
            <a:r>
              <a:rPr lang="en-US" b="1" dirty="0"/>
              <a:t>JavaScript engine</a:t>
            </a:r>
            <a:r>
              <a:rPr lang="en-US" dirty="0"/>
              <a:t> is a program which executes JavaScript code.</a:t>
            </a:r>
          </a:p>
          <a:p>
            <a:pPr marL="457200" indent="-457200" algn="just"/>
            <a:endParaRPr lang="en-IN" dirty="0"/>
          </a:p>
        </p:txBody>
      </p:sp>
      <p:sp>
        <p:nvSpPr>
          <p:cNvPr id="4" name="AutoShape 2" descr="https://miro.medium.com/max/1400/1*vTaHYj2PMo4eEVCmxrAOlg.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17031"/>
            <a:ext cx="6480720" cy="233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Object 3">
            <a:extLst>
              <a:ext uri="{FF2B5EF4-FFF2-40B4-BE49-F238E27FC236}">
                <a16:creationId xmlns:a16="http://schemas.microsoft.com/office/drawing/2014/main" id="{635C6F31-6F4C-4D1B-896C-4217A2EE32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44952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dirty="0"/>
              <a:t>V8 — open source, developed by Google, written in C++</a:t>
            </a:r>
          </a:p>
          <a:p>
            <a:pPr marL="457200" indent="-457200" algn="just"/>
            <a:r>
              <a:rPr lang="en-US" dirty="0"/>
              <a:t>Rhino — managed by the Mozilla Foundation, open source, developed entirely in Java</a:t>
            </a:r>
          </a:p>
          <a:p>
            <a:pPr marL="457200" indent="-457200" algn="just"/>
            <a:r>
              <a:rPr lang="en-IN" dirty="0"/>
              <a:t>Chakra — Microsoft Edge</a:t>
            </a:r>
            <a:endParaRPr lang="en-US" dirty="0"/>
          </a:p>
        </p:txBody>
      </p:sp>
      <p:pic>
        <p:nvPicPr>
          <p:cNvPr id="4" name="Object 3">
            <a:extLst>
              <a:ext uri="{FF2B5EF4-FFF2-40B4-BE49-F238E27FC236}">
                <a16:creationId xmlns:a16="http://schemas.microsoft.com/office/drawing/2014/main" id="{FDA5FD68-3DB6-488D-96BC-D4B63E7D23B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52759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Node.js(contd.)</a:t>
            </a:r>
            <a:endParaRPr lang="en-IN" b="1" dirty="0"/>
          </a:p>
        </p:txBody>
      </p:sp>
      <p:sp>
        <p:nvSpPr>
          <p:cNvPr id="3" name="Content Placeholder 2"/>
          <p:cNvSpPr>
            <a:spLocks noGrp="1"/>
          </p:cNvSpPr>
          <p:nvPr>
            <p:ph idx="1"/>
          </p:nvPr>
        </p:nvSpPr>
        <p:spPr/>
        <p:txBody>
          <a:bodyPr>
            <a:normAutofit/>
          </a:bodyPr>
          <a:lstStyle/>
          <a:p>
            <a:pPr algn="just"/>
            <a:r>
              <a:rPr lang="en-US" b="1" dirty="0"/>
              <a:t>Why was the V8 Engine created?</a:t>
            </a:r>
          </a:p>
          <a:p>
            <a:pPr marL="137160" indent="0" algn="just">
              <a:buNone/>
            </a:pPr>
            <a:r>
              <a:rPr lang="en-US" dirty="0"/>
              <a:t>The V8 Engine which is built by Google is open source and written in </a:t>
            </a:r>
            <a:r>
              <a:rPr lang="en-US" b="1" dirty="0"/>
              <a:t>C++</a:t>
            </a:r>
            <a:r>
              <a:rPr lang="en-US" dirty="0"/>
              <a:t>. </a:t>
            </a:r>
          </a:p>
          <a:p>
            <a:pPr marL="137160" indent="0" algn="just">
              <a:buNone/>
            </a:pPr>
            <a:r>
              <a:rPr lang="en-US" dirty="0"/>
              <a:t>This engine is used inside Google Chrome. </a:t>
            </a:r>
          </a:p>
          <a:p>
            <a:pPr marL="137160" indent="0" algn="just">
              <a:buNone/>
            </a:pPr>
            <a:r>
              <a:rPr lang="en-US"/>
              <a:t>Unlike </a:t>
            </a:r>
            <a:r>
              <a:rPr lang="en-US" dirty="0"/>
              <a:t>the rest of the engines, however, V8 is also used for the popular Node.js runtime.</a:t>
            </a:r>
          </a:p>
        </p:txBody>
      </p:sp>
      <p:pic>
        <p:nvPicPr>
          <p:cNvPr id="4" name="Object 3">
            <a:extLst>
              <a:ext uri="{FF2B5EF4-FFF2-40B4-BE49-F238E27FC236}">
                <a16:creationId xmlns:a16="http://schemas.microsoft.com/office/drawing/2014/main" id="{F8E0FF79-8A3A-436C-B582-AE2EFE8529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5475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 </a:t>
            </a:r>
            <a:r>
              <a:rPr lang="en-US" b="1" dirty="0" err="1"/>
              <a:t>js</a:t>
            </a:r>
            <a:r>
              <a:rPr lang="en-US" b="1" dirty="0"/>
              <a:t> architecture</a:t>
            </a:r>
            <a:endParaRPr lang="en-IN" b="1" dirty="0"/>
          </a:p>
        </p:txBody>
      </p:sp>
      <p:sp>
        <p:nvSpPr>
          <p:cNvPr id="3" name="Content Placeholder 2"/>
          <p:cNvSpPr>
            <a:spLocks noGrp="1"/>
          </p:cNvSpPr>
          <p:nvPr>
            <p:ph idx="1"/>
          </p:nvPr>
        </p:nvSpPr>
        <p:spPr/>
        <p:txBody>
          <a:bodyPr>
            <a:normAutofit/>
          </a:bodyPr>
          <a:lstStyle/>
          <a:p>
            <a:pPr marL="137160" indent="0" algn="just">
              <a:buNone/>
            </a:pPr>
            <a:endParaRPr lang="en-US" dirty="0"/>
          </a:p>
        </p:txBody>
      </p:sp>
      <p:sp>
        <p:nvSpPr>
          <p:cNvPr id="4" name="Rectangle 3"/>
          <p:cNvSpPr/>
          <p:nvPr/>
        </p:nvSpPr>
        <p:spPr>
          <a:xfrm>
            <a:off x="1763688"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5" name="Rectangle 4"/>
          <p:cNvSpPr/>
          <p:nvPr/>
        </p:nvSpPr>
        <p:spPr>
          <a:xfrm>
            <a:off x="2305640" y="2912947"/>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sp>
        <p:nvSpPr>
          <p:cNvPr id="6" name="Rectangle 5"/>
          <p:cNvSpPr/>
          <p:nvPr/>
        </p:nvSpPr>
        <p:spPr>
          <a:xfrm>
            <a:off x="2375756"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Chrome</a:t>
            </a:r>
            <a:endParaRPr lang="en-IN" dirty="0"/>
          </a:p>
        </p:txBody>
      </p:sp>
      <p:sp>
        <p:nvSpPr>
          <p:cNvPr id="10" name="Rectangle 9"/>
          <p:cNvSpPr/>
          <p:nvPr/>
        </p:nvSpPr>
        <p:spPr>
          <a:xfrm>
            <a:off x="5041944" y="2473062"/>
            <a:ext cx="2736304" cy="25922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1" name="Rectangle 10"/>
          <p:cNvSpPr/>
          <p:nvPr/>
        </p:nvSpPr>
        <p:spPr>
          <a:xfrm>
            <a:off x="5705772" y="2072066"/>
            <a:ext cx="1512168" cy="288032"/>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Node </a:t>
            </a:r>
            <a:r>
              <a:rPr lang="en-US" dirty="0" err="1"/>
              <a:t>js</a:t>
            </a:r>
            <a:endParaRPr lang="en-IN" dirty="0"/>
          </a:p>
        </p:txBody>
      </p:sp>
      <p:sp>
        <p:nvSpPr>
          <p:cNvPr id="12" name="Rectangle 11"/>
          <p:cNvSpPr/>
          <p:nvPr/>
        </p:nvSpPr>
        <p:spPr>
          <a:xfrm>
            <a:off x="5561756" y="2897164"/>
            <a:ext cx="1800200" cy="1656184"/>
          </a:xfrm>
          <a:prstGeom prst="rect">
            <a:avLst/>
          </a:prstGeom>
          <a:solidFill>
            <a:schemeClr val="accent3">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V8</a:t>
            </a:r>
            <a:endParaRPr lang="en-IN" dirty="0"/>
          </a:p>
        </p:txBody>
      </p:sp>
      <p:pic>
        <p:nvPicPr>
          <p:cNvPr id="13" name="Object 3">
            <a:extLst>
              <a:ext uri="{FF2B5EF4-FFF2-40B4-BE49-F238E27FC236}">
                <a16:creationId xmlns:a16="http://schemas.microsoft.com/office/drawing/2014/main" id="{A116D555-9E87-4261-ACE1-9373053252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915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B738-8B0A-48B1-B3BB-B9DB61D65CEB}"/>
              </a:ext>
            </a:extLst>
          </p:cNvPr>
          <p:cNvSpPr>
            <a:spLocks noGrp="1"/>
          </p:cNvSpPr>
          <p:nvPr>
            <p:ph type="title"/>
          </p:nvPr>
        </p:nvSpPr>
        <p:spPr/>
        <p:txBody>
          <a:bodyPr>
            <a:normAutofit/>
          </a:bodyPr>
          <a:lstStyle/>
          <a:p>
            <a:r>
              <a:rPr lang="en-US" altLang="en-US" dirty="0"/>
              <a:t>Assessment/Evaluation Scheme</a:t>
            </a:r>
            <a:endParaRPr lang="en-US" dirty="0"/>
          </a:p>
        </p:txBody>
      </p:sp>
      <p:sp>
        <p:nvSpPr>
          <p:cNvPr id="3" name="Content Placeholder 2">
            <a:extLst>
              <a:ext uri="{FF2B5EF4-FFF2-40B4-BE49-F238E27FC236}">
                <a16:creationId xmlns:a16="http://schemas.microsoft.com/office/drawing/2014/main" id="{4F132B09-AA80-496D-BD03-0A3EAA0350B8}"/>
              </a:ext>
            </a:extLst>
          </p:cNvPr>
          <p:cNvSpPr>
            <a:spLocks noGrp="1"/>
          </p:cNvSpPr>
          <p:nvPr>
            <p:ph idx="1"/>
          </p:nvPr>
        </p:nvSpPr>
        <p:spPr>
          <a:xfrm>
            <a:off x="804726" y="2132856"/>
            <a:ext cx="7848872" cy="3450613"/>
          </a:xfrm>
        </p:spPr>
        <p:txBody>
          <a:bodyPr>
            <a:normAutofit fontScale="92500" lnSpcReduction="10000"/>
          </a:bodyPr>
          <a:lstStyle/>
          <a:p>
            <a:pPr>
              <a:buClr>
                <a:srgbClr val="C00000"/>
              </a:buClr>
              <a:defRPr/>
            </a:pPr>
            <a:r>
              <a:rPr lang="en-US" altLang="en-US" sz="3200" dirty="0">
                <a:solidFill>
                  <a:srgbClr val="C00000"/>
                </a:solidFill>
                <a:latin typeface="Calibri" panose="020F0502020204030204" pitchFamily="34" charset="0"/>
                <a:cs typeface="Noto Sans CJK SC" charset="0"/>
              </a:rPr>
              <a:t>CA 1 – Code Based Test (30 MARKS) </a:t>
            </a:r>
          </a:p>
          <a:p>
            <a:pPr>
              <a:buClr>
                <a:srgbClr val="C00000"/>
              </a:buClr>
              <a:defRPr/>
            </a:pPr>
            <a:r>
              <a:rPr lang="en-US" altLang="en-US" sz="3200" dirty="0">
                <a:solidFill>
                  <a:srgbClr val="C00000"/>
                </a:solidFill>
                <a:latin typeface="Calibri" panose="020F0502020204030204" pitchFamily="34" charset="0"/>
                <a:cs typeface="Noto Sans CJK SC" charset="0"/>
              </a:rPr>
              <a:t>CA 2 – Code Based Test (30 MARKS)</a:t>
            </a:r>
          </a:p>
          <a:p>
            <a:pPr>
              <a:buClr>
                <a:srgbClr val="C00000"/>
              </a:buClr>
              <a:defRPr/>
            </a:pPr>
            <a:r>
              <a:rPr lang="en-US" altLang="en-US" sz="3200" dirty="0">
                <a:solidFill>
                  <a:srgbClr val="C00000"/>
                </a:solidFill>
                <a:latin typeface="Calibri" panose="020F0502020204030204" pitchFamily="34" charset="0"/>
                <a:cs typeface="Noto Sans CJK SC" charset="0"/>
              </a:rPr>
              <a:t>CA 3 – Project (MANDATORY) (30 MARKS)</a:t>
            </a:r>
          </a:p>
          <a:p>
            <a:pPr>
              <a:buClr>
                <a:srgbClr val="C00000"/>
              </a:buClr>
              <a:defRPr/>
            </a:pPr>
            <a:r>
              <a:rPr lang="en-US" altLang="en-US" sz="2400" dirty="0"/>
              <a:t>NOTE: The CA3 will be allocated in 3</a:t>
            </a:r>
            <a:r>
              <a:rPr lang="en-US" altLang="en-US" sz="2400" baseline="30000" dirty="0"/>
              <a:t>rd</a:t>
            </a:r>
            <a:r>
              <a:rPr lang="en-US" altLang="en-US" sz="2400" dirty="0"/>
              <a:t> Week and student will submit it in 11</a:t>
            </a:r>
            <a:r>
              <a:rPr lang="en-US" altLang="en-US" sz="2400" baseline="30000" dirty="0"/>
              <a:t>th</a:t>
            </a:r>
            <a:r>
              <a:rPr lang="en-US" altLang="en-US" sz="2400" dirty="0"/>
              <a:t> Week. </a:t>
            </a:r>
          </a:p>
          <a:p>
            <a:pPr algn="ctr">
              <a:buClr>
                <a:srgbClr val="C00000"/>
              </a:buClr>
              <a:defRPr/>
            </a:pPr>
            <a:r>
              <a:rPr lang="en-US" altLang="en-US" sz="3200" dirty="0">
                <a:solidFill>
                  <a:srgbClr val="C00000"/>
                </a:solidFill>
                <a:latin typeface="Calibri" panose="020F0502020204030204" pitchFamily="34" charset="0"/>
                <a:cs typeface="Noto Sans CJK SC" charset="0"/>
              </a:rPr>
              <a:t>ETE – End Term Practical's (100 MARKS)</a:t>
            </a:r>
          </a:p>
        </p:txBody>
      </p:sp>
      <p:pic>
        <p:nvPicPr>
          <p:cNvPr id="4" name="Object 3">
            <a:extLst>
              <a:ext uri="{FF2B5EF4-FFF2-40B4-BE49-F238E27FC236}">
                <a16:creationId xmlns:a16="http://schemas.microsoft.com/office/drawing/2014/main" id="{C21C3382-11AD-4C10-867C-A741AE666C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6724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149A0C8-625D-1AF3-AD6A-DCC07AF129AA}"/>
              </a:ext>
            </a:extLst>
          </p:cNvPr>
          <p:cNvPicPr>
            <a:picLocks noGrp="1" noChangeAspect="1"/>
          </p:cNvPicPr>
          <p:nvPr>
            <p:ph idx="1"/>
          </p:nvPr>
        </p:nvPicPr>
        <p:blipFill>
          <a:blip r:embed="rId2"/>
          <a:stretch>
            <a:fillRect/>
          </a:stretch>
        </p:blipFill>
        <p:spPr>
          <a:xfrm>
            <a:off x="1259632" y="1052736"/>
            <a:ext cx="6840760" cy="4680520"/>
          </a:xfrm>
          <a:prstGeom prst="rect">
            <a:avLst/>
          </a:prstGeom>
        </p:spPr>
      </p:pic>
    </p:spTree>
    <p:extLst>
      <p:ext uri="{BB962C8B-B14F-4D97-AF65-F5344CB8AC3E}">
        <p14:creationId xmlns:p14="http://schemas.microsoft.com/office/powerpoint/2010/main" val="29459847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a:t>
            </a:r>
            <a:endParaRPr lang="en-IN" b="1" dirty="0"/>
          </a:p>
        </p:txBody>
      </p:sp>
      <p:sp>
        <p:nvSpPr>
          <p:cNvPr id="3" name="Content Placeholder 2"/>
          <p:cNvSpPr>
            <a:spLocks noGrp="1"/>
          </p:cNvSpPr>
          <p:nvPr>
            <p:ph idx="1"/>
          </p:nvPr>
        </p:nvSpPr>
        <p:spPr/>
        <p:txBody>
          <a:bodyPr>
            <a:normAutofit/>
          </a:bodyPr>
          <a:lstStyle/>
          <a:p>
            <a:pPr algn="just"/>
            <a:r>
              <a:rPr lang="en-US" dirty="0"/>
              <a:t>In the traditional web server model, each request is handled by a dedicated thread from the thread pool. </a:t>
            </a:r>
          </a:p>
          <a:p>
            <a:pPr algn="just"/>
            <a:r>
              <a:rPr lang="en-US" dirty="0"/>
              <a:t>If no thread is available in the thread pool at any point of time then the request waits till the next available thread. </a:t>
            </a:r>
          </a:p>
          <a:p>
            <a:pPr algn="just"/>
            <a:r>
              <a:rPr lang="en-US" dirty="0"/>
              <a:t>Dedicated thread executes a particular request and does not return to thread pool until it completes the execution and returns a response.</a:t>
            </a:r>
          </a:p>
        </p:txBody>
      </p:sp>
      <p:pic>
        <p:nvPicPr>
          <p:cNvPr id="4" name="Object 3">
            <a:extLst>
              <a:ext uri="{FF2B5EF4-FFF2-40B4-BE49-F238E27FC236}">
                <a16:creationId xmlns:a16="http://schemas.microsoft.com/office/drawing/2014/main" id="{6AC1C9A8-E760-479B-B50C-AF95940ED8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644376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Traditional web server model(contd.)</a:t>
            </a:r>
            <a:endParaRPr lang="en-IN" b="1" dirty="0"/>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7584" y="1948419"/>
            <a:ext cx="7632848" cy="4105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CE68B1D2-7007-4777-9D70-013E09EE98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99998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a:t>
            </a:r>
            <a:endParaRPr lang="en-IN" b="1" dirty="0"/>
          </a:p>
        </p:txBody>
      </p:sp>
      <p:sp>
        <p:nvSpPr>
          <p:cNvPr id="3" name="Content Placeholder 2"/>
          <p:cNvSpPr>
            <a:spLocks noGrp="1"/>
          </p:cNvSpPr>
          <p:nvPr>
            <p:ph idx="1"/>
          </p:nvPr>
        </p:nvSpPr>
        <p:spPr/>
        <p:txBody>
          <a:bodyPr>
            <a:normAutofit lnSpcReduction="10000"/>
          </a:bodyPr>
          <a:lstStyle/>
          <a:p>
            <a:pPr algn="just"/>
            <a:r>
              <a:rPr lang="en-US" dirty="0"/>
              <a:t>Node.js processes user requests differently when compared to a traditional web server model. </a:t>
            </a:r>
          </a:p>
          <a:p>
            <a:pPr algn="just"/>
            <a:r>
              <a:rPr lang="en-US" dirty="0"/>
              <a:t>Node.js runs in a single process and the application code runs in a single thread and thereby needs less resources than other platforms.</a:t>
            </a:r>
          </a:p>
          <a:p>
            <a:pPr algn="just"/>
            <a:r>
              <a:rPr lang="en-US" dirty="0"/>
              <a:t>All the user requests to your web application will be handled by a single thread and all the I/O work or long running job is performed asynchronously for a particular request. </a:t>
            </a:r>
            <a:endParaRPr lang="en-IN" dirty="0"/>
          </a:p>
        </p:txBody>
      </p:sp>
      <p:pic>
        <p:nvPicPr>
          <p:cNvPr id="4" name="Object 3">
            <a:extLst>
              <a:ext uri="{FF2B5EF4-FFF2-40B4-BE49-F238E27FC236}">
                <a16:creationId xmlns:a16="http://schemas.microsoft.com/office/drawing/2014/main" id="{1DBC60C6-0710-47E5-AB8E-4D13F7D07D0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3249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sp>
        <p:nvSpPr>
          <p:cNvPr id="3" name="Content Placeholder 2"/>
          <p:cNvSpPr>
            <a:spLocks noGrp="1"/>
          </p:cNvSpPr>
          <p:nvPr>
            <p:ph idx="1"/>
          </p:nvPr>
        </p:nvSpPr>
        <p:spPr/>
        <p:txBody>
          <a:bodyPr>
            <a:normAutofit/>
          </a:bodyPr>
          <a:lstStyle/>
          <a:p>
            <a:pPr algn="just"/>
            <a:r>
              <a:rPr lang="en-US" dirty="0"/>
              <a:t>So, this single thread doesn't have to wait for the request to complete and is free to handle the next request. </a:t>
            </a:r>
          </a:p>
          <a:p>
            <a:pPr algn="just"/>
            <a:r>
              <a:rPr lang="en-US" dirty="0"/>
              <a:t>When asynchronous I/O work completes then it processes the request further and sends the response.</a:t>
            </a:r>
          </a:p>
          <a:p>
            <a:pPr algn="just"/>
            <a:r>
              <a:rPr lang="en-US" dirty="0"/>
              <a:t>An event loop is constantly watching for the events to be raised for an asynchronous job and executing callback function when the job completes.</a:t>
            </a:r>
            <a:endParaRPr lang="en-IN" dirty="0"/>
          </a:p>
        </p:txBody>
      </p:sp>
      <p:pic>
        <p:nvPicPr>
          <p:cNvPr id="4" name="Object 3">
            <a:extLst>
              <a:ext uri="{FF2B5EF4-FFF2-40B4-BE49-F238E27FC236}">
                <a16:creationId xmlns:a16="http://schemas.microsoft.com/office/drawing/2014/main" id="{08800807-1258-40D0-8777-E5F872146A5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49429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model(contd.)</a:t>
            </a:r>
            <a:endParaRPr lang="en-IN"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25997" y="2016125"/>
            <a:ext cx="5206332" cy="344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Object 3">
            <a:extLst>
              <a:ext uri="{FF2B5EF4-FFF2-40B4-BE49-F238E27FC236}">
                <a16:creationId xmlns:a16="http://schemas.microsoft.com/office/drawing/2014/main" id="{3DECFF37-29F1-4AE4-86CF-DE06C78608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066427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Node.js model is asynchronous</a:t>
            </a:r>
            <a:endParaRPr lang="en-IN"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IN" dirty="0"/>
              <a:t>A common task for a web server can be to open a file on the server and return the content to the client.</a:t>
            </a:r>
          </a:p>
          <a:p>
            <a:pPr algn="just"/>
            <a:endParaRPr lang="en-IN" dirty="0"/>
          </a:p>
          <a:p>
            <a:pPr marL="0" indent="0" algn="just">
              <a:buNone/>
            </a:pPr>
            <a:r>
              <a:rPr lang="en-IN" dirty="0"/>
              <a:t>Here is how PHP or ASP handles a file request:</a:t>
            </a:r>
          </a:p>
          <a:p>
            <a:pPr algn="just"/>
            <a:r>
              <a:rPr lang="en-IN" dirty="0"/>
              <a:t>Sends the task to the computer's file system.</a:t>
            </a:r>
          </a:p>
          <a:p>
            <a:pPr algn="just"/>
            <a:r>
              <a:rPr lang="en-IN" dirty="0"/>
              <a:t>Waits while the file system opens and reads the file.</a:t>
            </a:r>
          </a:p>
          <a:p>
            <a:pPr algn="just"/>
            <a:r>
              <a:rPr lang="en-IN" dirty="0"/>
              <a:t>Returns the content to the client.</a:t>
            </a:r>
          </a:p>
          <a:p>
            <a:pPr algn="just"/>
            <a:r>
              <a:rPr lang="en-IN" dirty="0"/>
              <a:t>Ready to handle the next request.</a:t>
            </a:r>
          </a:p>
        </p:txBody>
      </p:sp>
      <p:pic>
        <p:nvPicPr>
          <p:cNvPr id="4" name="Object 3">
            <a:extLst>
              <a:ext uri="{FF2B5EF4-FFF2-40B4-BE49-F238E27FC236}">
                <a16:creationId xmlns:a16="http://schemas.microsoft.com/office/drawing/2014/main" id="{B2372FB0-B199-4C0E-80F6-1943D96199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383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Node.js model is asynchronous(contd.)</a:t>
            </a:r>
            <a:endParaRPr lang="en-IN"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a:t>Here is how Node.js handles a file request:</a:t>
            </a:r>
          </a:p>
          <a:p>
            <a:pPr algn="just"/>
            <a:r>
              <a:rPr lang="en-IN" dirty="0"/>
              <a:t>Sends the task to the computer's file system.</a:t>
            </a:r>
          </a:p>
          <a:p>
            <a:pPr algn="just"/>
            <a:r>
              <a:rPr lang="en-IN" dirty="0"/>
              <a:t>Ready to handle the next request.</a:t>
            </a:r>
          </a:p>
          <a:p>
            <a:pPr algn="just"/>
            <a:r>
              <a:rPr lang="en-IN" dirty="0"/>
              <a:t>When the file system has opened and read the file, the server returns the content to the client.</a:t>
            </a:r>
          </a:p>
          <a:p>
            <a:pPr marL="0" indent="0" algn="just">
              <a:buNone/>
            </a:pPr>
            <a:r>
              <a:rPr lang="en-IN" dirty="0"/>
              <a:t>Node.js eliminates the waiting, and simply continues with the next request.</a:t>
            </a:r>
          </a:p>
          <a:p>
            <a:pPr marL="0" indent="0" algn="just">
              <a:buNone/>
            </a:pPr>
            <a:r>
              <a:rPr lang="en-IN" dirty="0"/>
              <a:t>Node.js runs single-threaded, non-blocking, asynchronously programming, which is very memory efficient.</a:t>
            </a:r>
          </a:p>
        </p:txBody>
      </p:sp>
      <p:pic>
        <p:nvPicPr>
          <p:cNvPr id="4" name="Object 3">
            <a:extLst>
              <a:ext uri="{FF2B5EF4-FFF2-40B4-BE49-F238E27FC236}">
                <a16:creationId xmlns:a16="http://schemas.microsoft.com/office/drawing/2014/main" id="{3C70645C-54F3-4D72-8087-082F19F60FE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4530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using node.js</a:t>
            </a:r>
            <a:endParaRPr lang="en-IN" b="1" dirty="0"/>
          </a:p>
        </p:txBody>
      </p:sp>
      <p:sp>
        <p:nvSpPr>
          <p:cNvPr id="3" name="Content Placeholder 2"/>
          <p:cNvSpPr>
            <a:spLocks noGrp="1"/>
          </p:cNvSpPr>
          <p:nvPr>
            <p:ph idx="1"/>
          </p:nvPr>
        </p:nvSpPr>
        <p:spPr/>
        <p:txBody>
          <a:bodyPr>
            <a:normAutofit fontScale="85000" lnSpcReduction="20000"/>
          </a:bodyPr>
          <a:lstStyle/>
          <a:p>
            <a:pPr marL="457200" indent="-457200" algn="just"/>
            <a:r>
              <a:rPr lang="en-US" dirty="0"/>
              <a:t>Netflix</a:t>
            </a:r>
          </a:p>
          <a:p>
            <a:pPr marL="457200" indent="-457200" algn="just"/>
            <a:r>
              <a:rPr lang="en-US" dirty="0" err="1"/>
              <a:t>Paypal</a:t>
            </a:r>
            <a:endParaRPr lang="en-US" dirty="0"/>
          </a:p>
          <a:p>
            <a:pPr marL="457200" indent="-457200" algn="just"/>
            <a:r>
              <a:rPr lang="en-US" dirty="0"/>
              <a:t>LinkedIn</a:t>
            </a:r>
          </a:p>
          <a:p>
            <a:pPr marL="457200" indent="-457200" algn="just"/>
            <a:r>
              <a:rPr lang="en-US" dirty="0"/>
              <a:t>Yahoo</a:t>
            </a:r>
          </a:p>
          <a:p>
            <a:pPr marL="457200" indent="-457200" algn="just"/>
            <a:r>
              <a:rPr lang="en-US" dirty="0"/>
              <a:t>Mozilla</a:t>
            </a:r>
          </a:p>
          <a:p>
            <a:pPr marL="457200" indent="-457200" algn="just"/>
            <a:r>
              <a:rPr lang="en-US" dirty="0" err="1"/>
              <a:t>Uber</a:t>
            </a:r>
            <a:endParaRPr lang="en-US" dirty="0"/>
          </a:p>
          <a:p>
            <a:pPr marL="457200" indent="-457200" algn="just"/>
            <a:r>
              <a:rPr lang="en-US" dirty="0" err="1"/>
              <a:t>Ebay</a:t>
            </a:r>
            <a:endParaRPr lang="en-US" dirty="0"/>
          </a:p>
          <a:p>
            <a:pPr marL="457200" indent="-457200" algn="just"/>
            <a:r>
              <a:rPr lang="en-US" dirty="0" err="1"/>
              <a:t>Walmart</a:t>
            </a:r>
            <a:endParaRPr lang="en-US" dirty="0"/>
          </a:p>
          <a:p>
            <a:pPr marL="457200" indent="-457200" algn="just"/>
            <a:r>
              <a:rPr lang="en-US" dirty="0"/>
              <a:t>NASA</a:t>
            </a:r>
            <a:endParaRPr lang="en-IN" dirty="0"/>
          </a:p>
        </p:txBody>
      </p:sp>
      <p:pic>
        <p:nvPicPr>
          <p:cNvPr id="4" name="Object 3">
            <a:extLst>
              <a:ext uri="{FF2B5EF4-FFF2-40B4-BE49-F238E27FC236}">
                <a16:creationId xmlns:a16="http://schemas.microsoft.com/office/drawing/2014/main" id="{28664AAA-B0B4-47EE-BC37-8F08E365B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50462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a:t>
            </a:r>
          </a:p>
          <a:p>
            <a:pPr marL="457200" indent="-457200" algn="just"/>
            <a:r>
              <a:rPr lang="en-US" b="1" dirty="0"/>
              <a:t>Very Fast</a:t>
            </a:r>
            <a:r>
              <a:rPr lang="en-US" dirty="0"/>
              <a:t> − Being built on Google Chrome's V8 JavaScript Engine, Node.js library is very fast in code execution.</a:t>
            </a:r>
          </a:p>
          <a:p>
            <a:pPr marL="457200" indent="-457200" algn="just"/>
            <a:endParaRPr lang="en-IN" dirty="0"/>
          </a:p>
        </p:txBody>
      </p:sp>
      <p:pic>
        <p:nvPicPr>
          <p:cNvPr id="4" name="Object 3">
            <a:extLst>
              <a:ext uri="{FF2B5EF4-FFF2-40B4-BE49-F238E27FC236}">
                <a16:creationId xmlns:a16="http://schemas.microsoft.com/office/drawing/2014/main" id="{C83A55BC-5FD7-4EE0-A359-B5FB108658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7044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7C9DA-C92A-4229-8248-6CF1BC5A42BD}"/>
              </a:ext>
            </a:extLst>
          </p:cNvPr>
          <p:cNvSpPr>
            <a:spLocks noGrp="1"/>
          </p:cNvSpPr>
          <p:nvPr>
            <p:ph type="title"/>
          </p:nvPr>
        </p:nvSpPr>
        <p:spPr/>
        <p:txBody>
          <a:bodyPr/>
          <a:lstStyle/>
          <a:p>
            <a:r>
              <a:rPr lang="en-US" dirty="0"/>
              <a:t>REVISED BLOOM’S TAXONOMY</a:t>
            </a:r>
          </a:p>
        </p:txBody>
      </p:sp>
      <p:pic>
        <p:nvPicPr>
          <p:cNvPr id="4" name="Picture 1">
            <a:extLst>
              <a:ext uri="{FF2B5EF4-FFF2-40B4-BE49-F238E27FC236}">
                <a16:creationId xmlns:a16="http://schemas.microsoft.com/office/drawing/2014/main" id="{040118EE-8432-4C6B-8DCD-C19655C1EF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12807"/>
          <a:stretch>
            <a:fillRect/>
          </a:stretch>
        </p:blipFill>
        <p:spPr bwMode="auto">
          <a:xfrm>
            <a:off x="755576" y="2021781"/>
            <a:ext cx="7873504" cy="3855491"/>
          </a:xfrm>
          <a:prstGeom prst="rect">
            <a:avLst/>
          </a:prstGeom>
          <a:noFill/>
          <a:ln>
            <a:noFill/>
          </a:ln>
          <a:effectLst>
            <a:outerShdw dist="153753" dir="2700000" algn="ctr" rotWithShape="0">
              <a:srgbClr val="000000">
                <a:alpha val="40033"/>
              </a:srgbClr>
            </a:outerShdw>
          </a:effectLst>
          <a:extLst>
            <a:ext uri="{909E8E84-426E-40DD-AFC4-6F175D3DCCD1}">
              <a14:hiddenFill xmlns:a14="http://schemas.microsoft.com/office/drawing/2010/main">
                <a:blipFill dpi="0" rotWithShape="0">
                  <a:blip/>
                  <a:srcRect t="12807"/>
                  <a:stretch>
                    <a:fillRect/>
                  </a:stretch>
                </a:blipFill>
              </a14:hiddenFill>
            </a:ext>
            <a:ext uri="{91240B29-F687-4F45-9708-019B960494DF}">
              <a14:hiddenLine xmlns:a14="http://schemas.microsoft.com/office/drawing/2010/main" w="9525">
                <a:solidFill>
                  <a:srgbClr val="3465A4"/>
                </a:solidFill>
                <a:round/>
                <a:headEnd/>
                <a:tailEnd/>
              </a14:hiddenLine>
            </a:ext>
          </a:extLst>
        </p:spPr>
      </p:pic>
    </p:spTree>
    <p:extLst>
      <p:ext uri="{BB962C8B-B14F-4D97-AF65-F5344CB8AC3E}">
        <p14:creationId xmlns:p14="http://schemas.microsoft.com/office/powerpoint/2010/main" val="3620313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endParaRPr lang="en-IN" dirty="0"/>
          </a:p>
        </p:txBody>
      </p:sp>
      <p:pic>
        <p:nvPicPr>
          <p:cNvPr id="4" name="Object 3">
            <a:extLst>
              <a:ext uri="{FF2B5EF4-FFF2-40B4-BE49-F238E27FC236}">
                <a16:creationId xmlns:a16="http://schemas.microsoft.com/office/drawing/2014/main" id="{988CED58-8F6E-498C-A9FC-CF72A582B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01064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node.js(contd.)</a:t>
            </a:r>
            <a:endParaRPr lang="en-IN" b="1" dirty="0"/>
          </a:p>
        </p:txBody>
      </p:sp>
      <p:sp>
        <p:nvSpPr>
          <p:cNvPr id="3" name="Content Placeholder 2"/>
          <p:cNvSpPr>
            <a:spLocks noGrp="1"/>
          </p:cNvSpPr>
          <p:nvPr>
            <p:ph idx="1"/>
          </p:nvPr>
        </p:nvSpPr>
        <p:spPr/>
        <p:txBody>
          <a:bodyPr>
            <a:normAutofit/>
          </a:bodyPr>
          <a:lstStyle/>
          <a:p>
            <a:pPr marL="457200" indent="-457200" algn="just"/>
            <a:r>
              <a:rPr lang="en-US" b="1" dirty="0"/>
              <a:t>No Buffering</a:t>
            </a:r>
            <a:r>
              <a:rPr lang="en-US" dirty="0"/>
              <a:t> − Node.js applications never buffer any data. These applications simply output the data in chunks.</a:t>
            </a:r>
            <a:endParaRPr lang="en-IN" dirty="0"/>
          </a:p>
        </p:txBody>
      </p:sp>
      <p:pic>
        <p:nvPicPr>
          <p:cNvPr id="4" name="Object 3">
            <a:extLst>
              <a:ext uri="{FF2B5EF4-FFF2-40B4-BE49-F238E27FC236}">
                <a16:creationId xmlns:a16="http://schemas.microsoft.com/office/drawing/2014/main" id="{9AE67EAA-5648-4AAC-96A6-E0C06F16009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429331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Node.js</a:t>
            </a:r>
            <a:endParaRPr lang="en-IN" b="1" dirty="0">
              <a:effectLst/>
            </a:endParaRPr>
          </a:p>
        </p:txBody>
      </p:sp>
      <p:sp>
        <p:nvSpPr>
          <p:cNvPr id="3" name="Content Placeholder 2"/>
          <p:cNvSpPr>
            <a:spLocks noGrp="1"/>
          </p:cNvSpPr>
          <p:nvPr>
            <p:ph idx="1"/>
          </p:nvPr>
        </p:nvSpPr>
        <p:spPr/>
        <p:txBody>
          <a:bodyPr>
            <a:normAutofit/>
          </a:bodyPr>
          <a:lstStyle/>
          <a:p>
            <a:pPr algn="just"/>
            <a:r>
              <a:rPr lang="en-US" dirty="0"/>
              <a:t>Uses JavaScript to build entire server side application.</a:t>
            </a:r>
          </a:p>
          <a:p>
            <a:pPr algn="just"/>
            <a:r>
              <a:rPr lang="en-US" dirty="0"/>
              <a:t>Lightweight framework that includes bare minimum modules. Other modules can be included as per the need of an application.</a:t>
            </a:r>
          </a:p>
          <a:p>
            <a:pPr algn="just"/>
            <a:r>
              <a:rPr lang="en-US" dirty="0"/>
              <a:t>Performs faster than other frameworks.</a:t>
            </a:r>
          </a:p>
          <a:p>
            <a:pPr algn="just"/>
            <a:r>
              <a:rPr lang="en-US" dirty="0"/>
              <a:t>Cross-platform framework that runs on Windows, MAC or Linux</a:t>
            </a:r>
          </a:p>
        </p:txBody>
      </p:sp>
      <p:pic>
        <p:nvPicPr>
          <p:cNvPr id="4" name="Object 3">
            <a:extLst>
              <a:ext uri="{FF2B5EF4-FFF2-40B4-BE49-F238E27FC236}">
                <a16:creationId xmlns:a16="http://schemas.microsoft.com/office/drawing/2014/main" id="{36486B83-3206-44D9-99CA-8369951BBA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14455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not to use Node.js</a:t>
            </a:r>
            <a:endParaRPr lang="en-IN" b="1" dirty="0"/>
          </a:p>
        </p:txBody>
      </p:sp>
      <p:sp>
        <p:nvSpPr>
          <p:cNvPr id="3" name="Content Placeholder 2"/>
          <p:cNvSpPr>
            <a:spLocks noGrp="1"/>
          </p:cNvSpPr>
          <p:nvPr>
            <p:ph idx="1"/>
          </p:nvPr>
        </p:nvSpPr>
        <p:spPr/>
        <p:txBody>
          <a:bodyPr>
            <a:normAutofit/>
          </a:bodyPr>
          <a:lstStyle/>
          <a:p>
            <a:pPr algn="just"/>
            <a:r>
              <a:rPr lang="en-IN" dirty="0"/>
              <a:t>Node.js is not fit for an application which performs CPU-intensive operations like image processing or other heavy computation work because it takes time to process a request and thereby blocks the single thread.</a:t>
            </a:r>
          </a:p>
          <a:p>
            <a:pPr algn="just"/>
            <a:endParaRPr lang="en-IN" dirty="0"/>
          </a:p>
        </p:txBody>
      </p:sp>
      <p:pic>
        <p:nvPicPr>
          <p:cNvPr id="4" name="Object 3">
            <a:extLst>
              <a:ext uri="{FF2B5EF4-FFF2-40B4-BE49-F238E27FC236}">
                <a16:creationId xmlns:a16="http://schemas.microsoft.com/office/drawing/2014/main" id="{5DB0D1D6-CC39-4FEB-97CD-3A98A3C7FF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74352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6FAF-6F10-454A-941F-8A2D3F5A26FB}"/>
              </a:ext>
            </a:extLst>
          </p:cNvPr>
          <p:cNvSpPr>
            <a:spLocks noGrp="1"/>
          </p:cNvSpPr>
          <p:nvPr>
            <p:ph type="title"/>
          </p:nvPr>
        </p:nvSpPr>
        <p:spPr/>
        <p:txBody>
          <a:bodyPr/>
          <a:lstStyle/>
          <a:p>
            <a:pPr algn="ctr"/>
            <a:r>
              <a:rPr lang="en-US" dirty="0"/>
              <a:t>NEXT CLASS</a:t>
            </a:r>
          </a:p>
        </p:txBody>
      </p:sp>
      <p:pic>
        <p:nvPicPr>
          <p:cNvPr id="4" name="Picture 4">
            <a:extLst>
              <a:ext uri="{FF2B5EF4-FFF2-40B4-BE49-F238E27FC236}">
                <a16:creationId xmlns:a16="http://schemas.microsoft.com/office/drawing/2014/main" id="{09A200C1-80E5-4368-8991-408E3FE0476E}"/>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782536" y="2016125"/>
            <a:ext cx="1893253" cy="34496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itle 1">
            <a:extLst>
              <a:ext uri="{FF2B5EF4-FFF2-40B4-BE49-F238E27FC236}">
                <a16:creationId xmlns:a16="http://schemas.microsoft.com/office/drawing/2014/main" id="{1C1A8D31-6206-4EDC-9539-0A22AB2B5C5B}"/>
              </a:ext>
            </a:extLst>
          </p:cNvPr>
          <p:cNvSpPr txBox="1">
            <a:spLocks/>
          </p:cNvSpPr>
          <p:nvPr/>
        </p:nvSpPr>
        <p:spPr>
          <a:xfrm>
            <a:off x="1286328" y="5528862"/>
            <a:ext cx="6571343" cy="104923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dirty="0"/>
              <a:t>UNIT 1 - </a:t>
            </a:r>
            <a:r>
              <a:rPr lang="en-US" sz="2400" dirty="0"/>
              <a:t>Getting Started with Node.JS </a:t>
            </a:r>
            <a:endParaRPr lang="en-US" dirty="0"/>
          </a:p>
        </p:txBody>
      </p:sp>
    </p:spTree>
    <p:extLst>
      <p:ext uri="{BB962C8B-B14F-4D97-AF65-F5344CB8AC3E}">
        <p14:creationId xmlns:p14="http://schemas.microsoft.com/office/powerpoint/2010/main" val="8567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lnSpcReduction="10000"/>
          </a:bodyPr>
          <a:lstStyle/>
          <a:p>
            <a:pPr marL="0" indent="0" algn="just">
              <a:buNone/>
            </a:pPr>
            <a:r>
              <a:rPr lang="fr-FR" dirty="0">
                <a:solidFill>
                  <a:srgbClr val="FF0000"/>
                </a:solidFill>
              </a:rPr>
              <a:t>L:2 T:0 P:2 					Credits:3</a:t>
            </a:r>
          </a:p>
          <a:p>
            <a:pPr marL="0" indent="0" algn="just">
              <a:buNone/>
            </a:pPr>
            <a:r>
              <a:rPr lang="fr-FR" b="1" i="1" dirty="0">
                <a:solidFill>
                  <a:srgbClr val="0070C0"/>
                </a:solidFill>
              </a:rPr>
              <a:t>Course </a:t>
            </a:r>
            <a:r>
              <a:rPr lang="fr-FR" b="1" i="1" dirty="0" err="1">
                <a:solidFill>
                  <a:srgbClr val="0070C0"/>
                </a:solidFill>
              </a:rPr>
              <a:t>Outcome’s</a:t>
            </a:r>
            <a:r>
              <a:rPr lang="fr-FR" b="1" i="1" dirty="0">
                <a:solidFill>
                  <a:srgbClr val="0070C0"/>
                </a:solidFill>
              </a:rPr>
              <a:t>:</a:t>
            </a:r>
          </a:p>
          <a:p>
            <a:pPr marL="0" indent="0" algn="just">
              <a:buNone/>
            </a:pPr>
            <a:r>
              <a:rPr lang="fr-FR" dirty="0"/>
              <a:t>CO1 :: Describe server-</a:t>
            </a:r>
            <a:r>
              <a:rPr lang="fr-FR" dirty="0" err="1"/>
              <a:t>side</a:t>
            </a:r>
            <a:r>
              <a:rPr lang="fr-FR" dirty="0"/>
              <a:t> JavaScript in web application development</a:t>
            </a:r>
          </a:p>
          <a:p>
            <a:pPr marL="0" indent="0" algn="just">
              <a:buNone/>
            </a:pPr>
            <a:r>
              <a:rPr lang="fr-FR" dirty="0"/>
              <a:t>CO2 :: </a:t>
            </a:r>
            <a:r>
              <a:rPr lang="fr-FR" dirty="0" err="1"/>
              <a:t>Analyze</a:t>
            </a:r>
            <a:r>
              <a:rPr lang="fr-FR" dirty="0"/>
              <a:t> the web application development </a:t>
            </a:r>
            <a:r>
              <a:rPr lang="fr-FR" dirty="0" err="1"/>
              <a:t>using</a:t>
            </a:r>
            <a:r>
              <a:rPr lang="fr-FR" dirty="0"/>
              <a:t> HTTP, FS and Buffer modules</a:t>
            </a:r>
          </a:p>
          <a:p>
            <a:pPr marL="0" indent="0" algn="just">
              <a:buNone/>
            </a:pPr>
            <a:r>
              <a:rPr lang="fr-FR" dirty="0"/>
              <a:t>CO3 :: </a:t>
            </a:r>
            <a:r>
              <a:rPr lang="fr-FR" dirty="0" err="1"/>
              <a:t>Assess</a:t>
            </a:r>
            <a:r>
              <a:rPr lang="fr-FR" dirty="0"/>
              <a:t> the </a:t>
            </a:r>
            <a:r>
              <a:rPr lang="fr-FR" dirty="0" err="1"/>
              <a:t>node</a:t>
            </a:r>
            <a:r>
              <a:rPr lang="fr-FR" dirty="0"/>
              <a:t> express, JSON, Socket.IO to </a:t>
            </a:r>
            <a:r>
              <a:rPr lang="fr-FR" dirty="0" err="1"/>
              <a:t>allow</a:t>
            </a:r>
            <a:r>
              <a:rPr lang="fr-FR" dirty="0"/>
              <a:t> high </a:t>
            </a:r>
            <a:r>
              <a:rPr lang="fr-FR" dirty="0" err="1"/>
              <a:t>scalability</a:t>
            </a:r>
            <a:r>
              <a:rPr lang="fr-FR" dirty="0"/>
              <a:t> </a:t>
            </a:r>
            <a:r>
              <a:rPr lang="fr-FR" dirty="0" err="1"/>
              <a:t>with</a:t>
            </a:r>
            <a:r>
              <a:rPr lang="fr-FR" dirty="0"/>
              <a:t> </a:t>
            </a:r>
            <a:r>
              <a:rPr lang="fr-FR" dirty="0" err="1"/>
              <a:t>asynchronous</a:t>
            </a:r>
            <a:r>
              <a:rPr lang="fr-FR" dirty="0"/>
              <a:t> code</a:t>
            </a:r>
          </a:p>
        </p:txBody>
      </p:sp>
      <p:pic>
        <p:nvPicPr>
          <p:cNvPr id="4" name="Object 3">
            <a:extLst>
              <a:ext uri="{FF2B5EF4-FFF2-40B4-BE49-F238E27FC236}">
                <a16:creationId xmlns:a16="http://schemas.microsoft.com/office/drawing/2014/main" id="{7F6499C3-19E8-49A0-88B1-0CD6EB52FF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6009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Details</a:t>
            </a:r>
            <a:endParaRPr lang="en-IN" b="1" dirty="0"/>
          </a:p>
        </p:txBody>
      </p:sp>
      <p:sp>
        <p:nvSpPr>
          <p:cNvPr id="3" name="Content Placeholder 2"/>
          <p:cNvSpPr>
            <a:spLocks noGrp="1"/>
          </p:cNvSpPr>
          <p:nvPr>
            <p:ph idx="1"/>
          </p:nvPr>
        </p:nvSpPr>
        <p:spPr/>
        <p:txBody>
          <a:bodyPr>
            <a:normAutofit/>
          </a:bodyPr>
          <a:lstStyle/>
          <a:p>
            <a:pPr marL="0" indent="0" algn="just">
              <a:buNone/>
            </a:pPr>
            <a:r>
              <a:rPr lang="fr-FR" dirty="0">
                <a:solidFill>
                  <a:srgbClr val="C00000"/>
                </a:solidFill>
              </a:rPr>
              <a:t>L:2 T:0 P:2 					Credits:3</a:t>
            </a:r>
          </a:p>
          <a:p>
            <a:pPr marL="0" indent="0" algn="just">
              <a:buNone/>
            </a:pPr>
            <a:r>
              <a:rPr lang="en-US" dirty="0"/>
              <a:t>CO4 :: Demonstrate the use of CRUD application using Backend database in web application development</a:t>
            </a:r>
          </a:p>
          <a:p>
            <a:pPr marL="0" indent="0" algn="just">
              <a:buNone/>
            </a:pPr>
            <a:r>
              <a:rPr lang="en-US" dirty="0"/>
              <a:t>CO5 :: Use MongoDB database with Node.js</a:t>
            </a:r>
          </a:p>
          <a:p>
            <a:pPr marL="0" indent="0" algn="just">
              <a:buNone/>
            </a:pPr>
            <a:r>
              <a:rPr lang="en-US" dirty="0"/>
              <a:t>CO6 :: Construct rich interactive environments for the Web-based applications</a:t>
            </a:r>
          </a:p>
        </p:txBody>
      </p:sp>
      <p:pic>
        <p:nvPicPr>
          <p:cNvPr id="4" name="Object 3">
            <a:extLst>
              <a:ext uri="{FF2B5EF4-FFF2-40B4-BE49-F238E27FC236}">
                <a16:creationId xmlns:a16="http://schemas.microsoft.com/office/drawing/2014/main" id="{5FBCD602-2C78-49B4-9579-36539BE618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138395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4081365C-8DE5-4500-8344-5A12FDA0FED1}"/>
              </a:ext>
            </a:extLst>
          </p:cNvPr>
          <p:cNvSpPr txBox="1">
            <a:spLocks noChangeArrowheads="1"/>
          </p:cNvSpPr>
          <p:nvPr/>
        </p:nvSpPr>
        <p:spPr bwMode="auto">
          <a:xfrm>
            <a:off x="438150" y="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a:solidFill>
                  <a:srgbClr val="FF0000"/>
                </a:solidFill>
              </a:rPr>
              <a:t>Program Outcomes</a:t>
            </a:r>
          </a:p>
        </p:txBody>
      </p:sp>
      <p:sp>
        <p:nvSpPr>
          <p:cNvPr id="26627" name="Text Box 2">
            <a:extLst>
              <a:ext uri="{FF2B5EF4-FFF2-40B4-BE49-F238E27FC236}">
                <a16:creationId xmlns:a16="http://schemas.microsoft.com/office/drawing/2014/main" id="{F84E91F3-B9F0-447E-9598-0B0ED0BE27EE}"/>
              </a:ext>
            </a:extLst>
          </p:cNvPr>
          <p:cNvSpPr txBox="1">
            <a:spLocks noChangeArrowheads="1"/>
          </p:cNvSpPr>
          <p:nvPr/>
        </p:nvSpPr>
        <p:spPr bwMode="auto">
          <a:xfrm>
            <a:off x="496534" y="90872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PO1 </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Engineering knowledge: Apply the knowledge of mathematics, science, engineering fundamentals, and an engineering specialization to the solution of complex engineering problems.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PO2</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Arial" panose="020B0604020202020204" pitchFamily="34" charset="0"/>
                <a:cs typeface="Calibri" panose="020F0502020204030204" pitchFamily="34" charset="0"/>
              </a:rPr>
              <a: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PO3</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PO4</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Conduct investigations of complex problems::Use research-based knowledge and research methods including design of experiments, analysis and interpretation of data, and synthesis of the information to provide valid conclusions. </a:t>
            </a:r>
          </a:p>
          <a:p>
            <a:pPr algn="just" eaLnBrk="1" hangingPunct="1">
              <a:spcBef>
                <a:spcPts val="450"/>
              </a:spcBef>
              <a:buClrTx/>
              <a:buFontTx/>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C568E23B-C060-4030-9F2D-5A2476AE3E87}"/>
              </a:ext>
            </a:extLst>
          </p:cNvPr>
          <p:cNvSpPr txBox="1">
            <a:spLocks noChangeArrowheads="1"/>
          </p:cNvSpPr>
          <p:nvPr/>
        </p:nvSpPr>
        <p:spPr bwMode="auto">
          <a:xfrm>
            <a:off x="628650" y="116632"/>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28675" name="Text Box 2">
            <a:extLst>
              <a:ext uri="{FF2B5EF4-FFF2-40B4-BE49-F238E27FC236}">
                <a16:creationId xmlns:a16="http://schemas.microsoft.com/office/drawing/2014/main" id="{4255A7A8-F2A4-47DE-9B59-FFDC158BA088}"/>
              </a:ext>
            </a:extLst>
          </p:cNvPr>
          <p:cNvSpPr txBox="1">
            <a:spLocks noChangeArrowheads="1"/>
          </p:cNvSpPr>
          <p:nvPr/>
        </p:nvSpPr>
        <p:spPr bwMode="auto">
          <a:xfrm>
            <a:off x="539552" y="797617"/>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PO5</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Modern tool usage::Create, select, and apply appropriate techniques, resources, and modern engineering and IT tools including prediction and modeling to complex engineering activities with an understanding of the limitations.</a:t>
            </a:r>
          </a:p>
          <a:p>
            <a:pPr algn="just">
              <a:lnSpc>
                <a:spcPct val="107000"/>
              </a:lnSpc>
              <a:spcBef>
                <a:spcPts val="400"/>
              </a:spcBef>
              <a:spcAft>
                <a:spcPts val="800"/>
              </a:spcAft>
            </a:pPr>
            <a:r>
              <a:rPr lang="en-IN" altLang="en-US" sz="1600" b="1" dirty="0">
                <a:latin typeface="Arial" panose="020B0604020202020204" pitchFamily="34" charset="0"/>
                <a:cs typeface="Calibri" panose="020F0502020204030204" pitchFamily="34" charset="0"/>
              </a:rPr>
              <a:t> </a:t>
            </a:r>
            <a:r>
              <a:rPr lang="en-US" altLang="en-US" sz="1600" b="1" dirty="0">
                <a:latin typeface="Arial" panose="020B0604020202020204" pitchFamily="34" charset="0"/>
                <a:cs typeface="Calibri" panose="020F0502020204030204" pitchFamily="34" charset="0"/>
              </a:rPr>
              <a:t>PO6</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The engineer and society::Apply reasoning informed by the contextual knowledge to assess societal, health, safety, legal and cultural issues and the consequent responsibilities relevant to the professional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PO7</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Environment and sustainability::Understand the impact of the professional engineering solutions in societal and environmental contexts, and demonstrate the knowledge of, and need for sustainable development.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PO8</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Ethics::Apply ethical principles and commit to professional ethics and responsibilities and norms of the engineering practice. </a:t>
            </a:r>
          </a:p>
          <a:p>
            <a:pPr algn="just">
              <a:lnSpc>
                <a:spcPct val="107000"/>
              </a:lnSpc>
              <a:spcBef>
                <a:spcPts val="400"/>
              </a:spcBef>
              <a:spcAft>
                <a:spcPts val="800"/>
              </a:spcAft>
            </a:pPr>
            <a:r>
              <a:rPr lang="en-US" altLang="en-US" sz="1600" b="1" dirty="0">
                <a:latin typeface="Arial" panose="020B0604020202020204" pitchFamily="34" charset="0"/>
                <a:cs typeface="Calibri" panose="020F0502020204030204" pitchFamily="34" charset="0"/>
              </a:rPr>
              <a:t>PO9</a:t>
            </a:r>
            <a:br>
              <a:rPr lang="en-US" altLang="en-US" sz="1600" b="1" dirty="0">
                <a:latin typeface="Arial" panose="020B0604020202020204" pitchFamily="34" charset="0"/>
                <a:cs typeface="Calibri" panose="020F0502020204030204" pitchFamily="34" charset="0"/>
              </a:rPr>
            </a:br>
            <a:r>
              <a:rPr lang="en-US" altLang="en-US" sz="1600" b="1" dirty="0">
                <a:latin typeface="Arial" panose="020B0604020202020204" pitchFamily="34" charset="0"/>
                <a:cs typeface="Calibri" panose="020F0502020204030204" pitchFamily="34" charset="0"/>
              </a:rPr>
              <a:t> </a:t>
            </a:r>
            <a:r>
              <a:rPr lang="en-US" altLang="en-US" sz="1600" dirty="0">
                <a:latin typeface="Arial" panose="020B0604020202020204" pitchFamily="34" charset="0"/>
                <a:cs typeface="Calibri" panose="020F0502020204030204" pitchFamily="34" charset="0"/>
              </a:rPr>
              <a:t>Individual and team work::Function effectively as an individual, and as a member or leader in diverse teams, and in multidisciplinary settings. </a:t>
            </a:r>
            <a:endParaRPr lang="en-US" altLang="en-US" sz="1800" b="1"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a:extLst>
              <a:ext uri="{FF2B5EF4-FFF2-40B4-BE49-F238E27FC236}">
                <a16:creationId xmlns:a16="http://schemas.microsoft.com/office/drawing/2014/main" id="{24DAD76A-6C97-4679-A1FD-BE0A86F53D81}"/>
              </a:ext>
            </a:extLst>
          </p:cNvPr>
          <p:cNvSpPr txBox="1">
            <a:spLocks noChangeArrowheads="1"/>
          </p:cNvSpPr>
          <p:nvPr/>
        </p:nvSpPr>
        <p:spPr bwMode="auto">
          <a:xfrm>
            <a:off x="481473" y="160337"/>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spcBef>
                <a:spcPct val="0"/>
              </a:spcBef>
              <a:buClrTx/>
              <a:buFontTx/>
              <a:buNone/>
            </a:pPr>
            <a:r>
              <a:rPr lang="en-US" altLang="en-US" sz="4400" dirty="0">
                <a:solidFill>
                  <a:srgbClr val="FF0000"/>
                </a:solidFill>
              </a:rPr>
              <a:t>Program Outcomes</a:t>
            </a:r>
          </a:p>
        </p:txBody>
      </p:sp>
      <p:sp>
        <p:nvSpPr>
          <p:cNvPr id="30723" name="Text Box 2">
            <a:extLst>
              <a:ext uri="{FF2B5EF4-FFF2-40B4-BE49-F238E27FC236}">
                <a16:creationId xmlns:a16="http://schemas.microsoft.com/office/drawing/2014/main" id="{27CA5D7E-6205-46A7-A3B7-7879FDF82C78}"/>
              </a:ext>
            </a:extLst>
          </p:cNvPr>
          <p:cNvSpPr txBox="1">
            <a:spLocks noChangeArrowheads="1"/>
          </p:cNvSpPr>
          <p:nvPr/>
        </p:nvSpPr>
        <p:spPr bwMode="auto">
          <a:xfrm>
            <a:off x="450980" y="1303337"/>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spcBef>
                <a:spcPts val="8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cs typeface="Noto Sans CJK SC" charset="0"/>
              </a:defRPr>
            </a:lvl1pPr>
            <a:lvl2pPr>
              <a:spcBef>
                <a:spcPts val="7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2pPr>
            <a:lvl3pPr>
              <a:spcBef>
                <a:spcPts val="6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cs typeface="Noto Sans CJK SC" charset="0"/>
              </a:defRPr>
            </a:lvl3pPr>
            <a:lvl4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4pPr>
            <a:lvl5pPr>
              <a:spcBef>
                <a:spcPts val="500"/>
              </a:spcBef>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PO10</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PO11</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dirty="0">
                <a:latin typeface="Arial" panose="020B0604020202020204" pitchFamily="34" charset="0"/>
                <a:cs typeface="Calibri" panose="020F0502020204030204" pitchFamily="34" charset="0"/>
              </a:rPr>
              <a:t> </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PO12</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Life-long learning::Recognize the need for, and have the preparation and ability to engage in independent and life-long learning in the broadest context of technological change.</a:t>
            </a:r>
          </a:p>
          <a:p>
            <a:pPr algn="just">
              <a:lnSpc>
                <a:spcPct val="107000"/>
              </a:lnSpc>
              <a:spcBef>
                <a:spcPts val="375"/>
              </a:spcBef>
              <a:spcAft>
                <a:spcPts val="800"/>
              </a:spcAft>
            </a:pPr>
            <a:r>
              <a:rPr lang="en-US" altLang="en-US" sz="1500" b="1" dirty="0">
                <a:latin typeface="Arial" panose="020B0604020202020204" pitchFamily="34" charset="0"/>
                <a:cs typeface="Calibri" panose="020F0502020204030204" pitchFamily="34" charset="0"/>
              </a:rPr>
              <a:t> PO13</a:t>
            </a:r>
            <a:br>
              <a:rPr lang="en-US" altLang="en-US" sz="1500" b="1" dirty="0">
                <a:latin typeface="Arial" panose="020B0604020202020204" pitchFamily="34" charset="0"/>
                <a:cs typeface="Calibri" panose="020F0502020204030204" pitchFamily="34" charset="0"/>
              </a:rPr>
            </a:br>
            <a:r>
              <a:rPr lang="en-US" altLang="en-US" sz="1500" b="1" dirty="0">
                <a:latin typeface="Arial" panose="020B0604020202020204" pitchFamily="34" charset="0"/>
                <a:cs typeface="Calibri" panose="020F0502020204030204" pitchFamily="34" charset="0"/>
              </a:rPr>
              <a:t> </a:t>
            </a:r>
            <a:r>
              <a:rPr lang="en-US" altLang="en-US" sz="1500" dirty="0">
                <a:latin typeface="Arial" panose="020B0604020202020204" pitchFamily="34" charset="0"/>
                <a:cs typeface="Calibri" panose="020F0502020204030204" pitchFamily="34" charset="0"/>
              </a:rPr>
              <a:t>Competitive Skills::Ability to compete in national and international technical events and building the competitive spirit along with having a good digital footprint. </a:t>
            </a:r>
          </a:p>
          <a:p>
            <a:pPr algn="just" eaLnBrk="1" hangingPunct="1">
              <a:spcBef>
                <a:spcPts val="450"/>
              </a:spcBef>
              <a:buFont typeface="Arial" panose="020B0604020202020204" pitchFamily="34" charset="0"/>
              <a:buNone/>
            </a:pPr>
            <a:endParaRPr lang="en-US" altLang="en-US" sz="1800"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1477</TotalTime>
  <Words>2269</Words>
  <Application>Microsoft Office PowerPoint</Application>
  <PresentationFormat>On-screen Show (4:3)</PresentationFormat>
  <Paragraphs>163</Paragraphs>
  <Slides>44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Arial Rounded MT Bold</vt:lpstr>
      <vt:lpstr>Calibri</vt:lpstr>
      <vt:lpstr>Gill Sans MT</vt:lpstr>
      <vt:lpstr>Gallery</vt:lpstr>
      <vt:lpstr>INT 222 - Advanced Web Development</vt:lpstr>
      <vt:lpstr>Assessment/Evaluation Scheme</vt:lpstr>
      <vt:lpstr>Assessment/Evaluation Scheme</vt:lpstr>
      <vt:lpstr>REVISED BLOOM’S TAXONOMY</vt:lpstr>
      <vt:lpstr>Course Details</vt:lpstr>
      <vt:lpstr>Course Details</vt:lpstr>
      <vt:lpstr>PowerPoint Presentation</vt:lpstr>
      <vt:lpstr>PowerPoint Presentation</vt:lpstr>
      <vt:lpstr>PowerPoint Presentation</vt:lpstr>
      <vt:lpstr>UNIT1</vt:lpstr>
      <vt:lpstr>UNIT II</vt:lpstr>
      <vt:lpstr>UNIT III</vt:lpstr>
      <vt:lpstr>UNIT IV</vt:lpstr>
      <vt:lpstr>UNIT V</vt:lpstr>
      <vt:lpstr>UNIT VI</vt:lpstr>
      <vt:lpstr>List of PracticalS</vt:lpstr>
      <vt:lpstr>BOOKS</vt:lpstr>
      <vt:lpstr>PowerPoint Presentation</vt:lpstr>
      <vt:lpstr>BRIEF INTRO TO Node.js</vt:lpstr>
      <vt:lpstr>PowerPoint Presentation</vt:lpstr>
      <vt:lpstr>PowerPoint Presentation</vt:lpstr>
      <vt:lpstr>PowerPoint Presentation</vt:lpstr>
      <vt:lpstr>PowerPoint Presentation</vt:lpstr>
      <vt:lpstr>timeline</vt:lpstr>
      <vt:lpstr>PowerPoint Presentation</vt:lpstr>
      <vt:lpstr>Node.js(contd.)</vt:lpstr>
      <vt:lpstr>Node.js(contd.)</vt:lpstr>
      <vt:lpstr>Node.js(contd.)</vt:lpstr>
      <vt:lpstr>Node js architecture</vt:lpstr>
      <vt:lpstr>PowerPoint Presentation</vt:lpstr>
      <vt:lpstr>Traditional web server model</vt:lpstr>
      <vt:lpstr>Traditional web server model(contd.)</vt:lpstr>
      <vt:lpstr>Node.js model</vt:lpstr>
      <vt:lpstr>Node.js model(contd.)</vt:lpstr>
      <vt:lpstr>Node.js model(contd.)</vt:lpstr>
      <vt:lpstr>Node.js model is asynchronous</vt:lpstr>
      <vt:lpstr>Node.js model is asynchronous(contd.)</vt:lpstr>
      <vt:lpstr>Applications using node.js</vt:lpstr>
      <vt:lpstr>Features of node.js</vt:lpstr>
      <vt:lpstr>Features of node.js(contd.)</vt:lpstr>
      <vt:lpstr>Features of node.js(contd.)</vt:lpstr>
      <vt:lpstr>Advantages of Node.js</vt:lpstr>
      <vt:lpstr>Where not to use Node.js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Miss Mamta</cp:lastModifiedBy>
  <cp:revision>174</cp:revision>
  <dcterms:created xsi:type="dcterms:W3CDTF">2020-07-17T10:32:53Z</dcterms:created>
  <dcterms:modified xsi:type="dcterms:W3CDTF">2024-02-13T05:24:30Z</dcterms:modified>
</cp:coreProperties>
</file>