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4" r:id="rId3"/>
    <p:sldId id="266" r:id="rId4"/>
    <p:sldId id="267" r:id="rId5"/>
    <p:sldId id="268" r:id="rId6"/>
    <p:sldId id="269" r:id="rId7"/>
    <p:sldId id="270" r:id="rId8"/>
    <p:sldId id="273" r:id="rId9"/>
    <p:sldId id="274" r:id="rId10"/>
    <p:sldId id="275" r:id="rId11"/>
    <p:sldId id="277" r:id="rId12"/>
    <p:sldId id="278"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C39394-7CD2-47B2-9792-B8E2B8E2D20A}" type="datetimeFigureOut">
              <a:rPr lang="en-IN" smtClean="0"/>
              <a:t>16-02-2023</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16-02-2023</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16-02-2023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16-02-2023</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16-02-2023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16-02-2023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16-02-2023</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16-02-2023</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16-02-2023</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Operators</a:t>
            </a:r>
            <a:endParaRPr lang="en-IN" b="1" dirty="0"/>
          </a:p>
        </p:txBody>
      </p:sp>
      <p:sp>
        <p:nvSpPr>
          <p:cNvPr id="3" name="Content Placeholder 2"/>
          <p:cNvSpPr>
            <a:spLocks noGrp="1"/>
          </p:cNvSpPr>
          <p:nvPr>
            <p:ph sz="quarter" idx="1"/>
          </p:nvPr>
        </p:nvSpPr>
        <p:spPr/>
        <p:txBody>
          <a:bodyPr>
            <a:normAutofit/>
          </a:bodyPr>
          <a:lstStyle/>
          <a:p>
            <a:pPr algn="just"/>
            <a:r>
              <a:rPr lang="en-IN" dirty="0"/>
              <a:t>Assignment operators</a:t>
            </a:r>
          </a:p>
          <a:p>
            <a:pPr algn="just"/>
            <a:r>
              <a:rPr lang="en-IN" dirty="0"/>
              <a:t>Comparison operators</a:t>
            </a:r>
          </a:p>
          <a:p>
            <a:pPr algn="just"/>
            <a:r>
              <a:rPr lang="en-IN" dirty="0"/>
              <a:t>Arithmetic operators</a:t>
            </a:r>
          </a:p>
          <a:p>
            <a:pPr algn="just"/>
            <a:r>
              <a:rPr lang="en-IN" dirty="0" smtClean="0"/>
              <a:t>Logical </a:t>
            </a:r>
            <a:r>
              <a:rPr lang="en-IN" dirty="0"/>
              <a:t>operators</a:t>
            </a:r>
          </a:p>
          <a:p>
            <a:pPr algn="just"/>
            <a:r>
              <a:rPr lang="en-IN" dirty="0"/>
              <a:t>String operators</a:t>
            </a:r>
          </a:p>
          <a:p>
            <a:pPr algn="just"/>
            <a:r>
              <a:rPr lang="en-IN" dirty="0"/>
              <a:t>Conditional (ternary) operator</a:t>
            </a:r>
          </a:p>
          <a:p>
            <a:pPr algn="just"/>
            <a:r>
              <a:rPr lang="en-IN" dirty="0" smtClean="0"/>
              <a:t>Unary </a:t>
            </a:r>
            <a:r>
              <a:rPr lang="en-IN" dirty="0"/>
              <a:t>operators</a:t>
            </a:r>
          </a:p>
          <a:p>
            <a:pPr algn="just"/>
            <a:r>
              <a:rPr lang="en-IN" dirty="0"/>
              <a:t>Relational operators</a:t>
            </a:r>
            <a:endParaRPr lang="en-US" dirty="0" smtClean="0"/>
          </a:p>
        </p:txBody>
      </p:sp>
    </p:spTree>
    <p:extLst>
      <p:ext uri="{BB962C8B-B14F-4D97-AF65-F5344CB8AC3E}">
        <p14:creationId xmlns:p14="http://schemas.microsoft.com/office/powerpoint/2010/main" val="1946835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Relational operators</a:t>
            </a:r>
          </a:p>
        </p:txBody>
      </p:sp>
      <p:sp>
        <p:nvSpPr>
          <p:cNvPr id="3" name="Content Placeholder 2"/>
          <p:cNvSpPr>
            <a:spLocks noGrp="1"/>
          </p:cNvSpPr>
          <p:nvPr>
            <p:ph sz="quarter" idx="1"/>
          </p:nvPr>
        </p:nvSpPr>
        <p:spPr/>
        <p:txBody>
          <a:bodyPr>
            <a:normAutofit fontScale="92500" lnSpcReduction="20000"/>
          </a:bodyPr>
          <a:lstStyle/>
          <a:p>
            <a:pPr algn="just"/>
            <a:r>
              <a:rPr lang="en-IN" dirty="0"/>
              <a:t>A relational operator compares its operands and returns a Boolean value based on whether the comparison is true</a:t>
            </a:r>
            <a:r>
              <a:rPr lang="en-IN" dirty="0" smtClean="0"/>
              <a:t>.</a:t>
            </a:r>
          </a:p>
          <a:p>
            <a:pPr algn="just"/>
            <a:r>
              <a:rPr lang="en-IN" b="1" dirty="0"/>
              <a:t>i</a:t>
            </a:r>
            <a:r>
              <a:rPr lang="en-IN" b="1" dirty="0" smtClean="0"/>
              <a:t>n</a:t>
            </a:r>
          </a:p>
          <a:p>
            <a:pPr marL="0" indent="0" algn="just">
              <a:buNone/>
            </a:pPr>
            <a:r>
              <a:rPr lang="en-US" b="1" dirty="0" smtClean="0"/>
              <a:t>   </a:t>
            </a:r>
            <a:r>
              <a:rPr lang="en-IN" dirty="0"/>
              <a:t>The in operator returns true if the specified property is in the specified object. The syntax is:</a:t>
            </a:r>
          </a:p>
          <a:p>
            <a:pPr marL="0" indent="0" algn="just">
              <a:buNone/>
            </a:pPr>
            <a:endParaRPr lang="en-IN" dirty="0"/>
          </a:p>
          <a:p>
            <a:pPr marL="0" indent="0" algn="ctr">
              <a:buNone/>
            </a:pPr>
            <a:r>
              <a:rPr lang="en-IN" dirty="0" err="1">
                <a:solidFill>
                  <a:srgbClr val="0070C0"/>
                </a:solidFill>
              </a:rPr>
              <a:t>propNameOrNumber</a:t>
            </a:r>
            <a:r>
              <a:rPr lang="en-IN" dirty="0">
                <a:solidFill>
                  <a:srgbClr val="0070C0"/>
                </a:solidFill>
              </a:rPr>
              <a:t> in </a:t>
            </a:r>
            <a:r>
              <a:rPr lang="en-IN" dirty="0" err="1" smtClean="0">
                <a:solidFill>
                  <a:srgbClr val="0070C0"/>
                </a:solidFill>
              </a:rPr>
              <a:t>objectName</a:t>
            </a:r>
            <a:endParaRPr lang="en-IN" dirty="0" smtClean="0">
              <a:solidFill>
                <a:srgbClr val="0070C0"/>
              </a:solidFill>
            </a:endParaRPr>
          </a:p>
          <a:p>
            <a:pPr marL="0" indent="0" algn="ctr">
              <a:buNone/>
            </a:pPr>
            <a:endParaRPr lang="en-US" dirty="0">
              <a:solidFill>
                <a:srgbClr val="0070C0"/>
              </a:solidFill>
            </a:endParaRPr>
          </a:p>
          <a:p>
            <a:pPr marL="0" indent="0" algn="just">
              <a:buNone/>
            </a:pPr>
            <a:r>
              <a:rPr lang="en-IN" dirty="0"/>
              <a:t>where </a:t>
            </a:r>
            <a:r>
              <a:rPr lang="en-IN" dirty="0" err="1"/>
              <a:t>propNameOrNumber</a:t>
            </a:r>
            <a:r>
              <a:rPr lang="en-IN" dirty="0"/>
              <a:t> is a string, numeric, or symbol expression representing a property name or array index, and </a:t>
            </a:r>
            <a:r>
              <a:rPr lang="en-IN" dirty="0" err="1"/>
              <a:t>objectName</a:t>
            </a:r>
            <a:r>
              <a:rPr lang="en-IN" dirty="0"/>
              <a:t> is the name of an object.</a:t>
            </a:r>
          </a:p>
        </p:txBody>
      </p:sp>
    </p:spTree>
    <p:extLst>
      <p:ext uri="{BB962C8B-B14F-4D97-AF65-F5344CB8AC3E}">
        <p14:creationId xmlns:p14="http://schemas.microsoft.com/office/powerpoint/2010/main" val="2148883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Spread operator</a:t>
            </a:r>
            <a:endParaRPr lang="en-IN" b="1" dirty="0"/>
          </a:p>
        </p:txBody>
      </p:sp>
      <p:sp>
        <p:nvSpPr>
          <p:cNvPr id="3" name="Content Placeholder 2"/>
          <p:cNvSpPr>
            <a:spLocks noGrp="1"/>
          </p:cNvSpPr>
          <p:nvPr>
            <p:ph sz="quarter" idx="1"/>
          </p:nvPr>
        </p:nvSpPr>
        <p:spPr>
          <a:solidFill>
            <a:schemeClr val="accent3">
              <a:lumMod val="60000"/>
              <a:lumOff val="40000"/>
            </a:schemeClr>
          </a:solidFill>
        </p:spPr>
        <p:txBody>
          <a:bodyPr>
            <a:normAutofit/>
          </a:bodyPr>
          <a:lstStyle/>
          <a:p>
            <a:pPr algn="just"/>
            <a:r>
              <a:rPr lang="en-IN" dirty="0"/>
              <a:t>Spread syntax (...) allows an </a:t>
            </a:r>
            <a:r>
              <a:rPr lang="en-IN" dirty="0" err="1"/>
              <a:t>iterable</a:t>
            </a:r>
            <a:r>
              <a:rPr lang="en-IN" dirty="0"/>
              <a:t> such as an array expression or string to be expanded in places where zero or more arguments (for function calls) or elements (for array literals) are expected, or an object expression to be expanded in places where zero or more key-value pairs (for object literals) are expected</a:t>
            </a:r>
            <a:r>
              <a:rPr lang="en-IN" dirty="0" smtClean="0"/>
              <a:t>.</a:t>
            </a:r>
          </a:p>
          <a:p>
            <a:pPr algn="just"/>
            <a:r>
              <a:rPr lang="en-IN" dirty="0"/>
              <a:t>Spread syntax can be used when all elements from an object or array need to be included in a list of some kind.</a:t>
            </a:r>
            <a:endParaRPr lang="en-US" dirty="0"/>
          </a:p>
        </p:txBody>
      </p:sp>
    </p:spTree>
    <p:extLst>
      <p:ext uri="{BB962C8B-B14F-4D97-AF65-F5344CB8AC3E}">
        <p14:creationId xmlns:p14="http://schemas.microsoft.com/office/powerpoint/2010/main" val="3103540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Rest operator</a:t>
            </a:r>
            <a:endParaRPr lang="en-IN" b="1" dirty="0"/>
          </a:p>
        </p:txBody>
      </p:sp>
      <p:sp>
        <p:nvSpPr>
          <p:cNvPr id="3" name="Content Placeholder 2"/>
          <p:cNvSpPr>
            <a:spLocks noGrp="1"/>
          </p:cNvSpPr>
          <p:nvPr>
            <p:ph sz="quarter" idx="1"/>
          </p:nvPr>
        </p:nvSpPr>
        <p:spPr>
          <a:solidFill>
            <a:schemeClr val="accent3">
              <a:lumMod val="60000"/>
              <a:lumOff val="40000"/>
            </a:schemeClr>
          </a:solidFill>
        </p:spPr>
        <p:txBody>
          <a:bodyPr>
            <a:normAutofit/>
          </a:bodyPr>
          <a:lstStyle/>
          <a:p>
            <a:pPr algn="just"/>
            <a:r>
              <a:rPr lang="en-IN" dirty="0"/>
              <a:t>Rest syntax looks exactly like spread syntax. In a way, rest syntax is the opposite of spread syntax. Spread syntax "expands" an array into its elements, while rest syntax collects multiple elements and "condenses" them into a single element.</a:t>
            </a:r>
            <a:endParaRPr lang="en-US" dirty="0"/>
          </a:p>
        </p:txBody>
      </p:sp>
    </p:spTree>
    <p:extLst>
      <p:ext uri="{BB962C8B-B14F-4D97-AF65-F5344CB8AC3E}">
        <p14:creationId xmlns:p14="http://schemas.microsoft.com/office/powerpoint/2010/main" val="3168286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Destructuring</a:t>
            </a:r>
            <a:endParaRPr lang="en-IN" b="1" dirty="0"/>
          </a:p>
        </p:txBody>
      </p:sp>
      <p:sp>
        <p:nvSpPr>
          <p:cNvPr id="3" name="Content Placeholder 2"/>
          <p:cNvSpPr>
            <a:spLocks noGrp="1"/>
          </p:cNvSpPr>
          <p:nvPr>
            <p:ph sz="quarter" idx="1"/>
          </p:nvPr>
        </p:nvSpPr>
        <p:spPr>
          <a:solidFill>
            <a:schemeClr val="accent3">
              <a:lumMod val="60000"/>
              <a:lumOff val="40000"/>
            </a:schemeClr>
          </a:solidFill>
        </p:spPr>
        <p:txBody>
          <a:bodyPr>
            <a:normAutofit fontScale="85000" lnSpcReduction="20000"/>
          </a:bodyPr>
          <a:lstStyle/>
          <a:p>
            <a:pPr algn="just"/>
            <a:r>
              <a:rPr lang="en-IN" dirty="0"/>
              <a:t>For more complex assignments, the </a:t>
            </a:r>
            <a:r>
              <a:rPr lang="en-IN" dirty="0" err="1"/>
              <a:t>destructuring</a:t>
            </a:r>
            <a:r>
              <a:rPr lang="en-IN" dirty="0"/>
              <a:t> assignment syntax is a JavaScript expression that makes it possible to extract data from arrays or objects using a syntax that mirrors the construction of array and object literals</a:t>
            </a:r>
            <a:r>
              <a:rPr lang="en-IN" dirty="0" smtClean="0"/>
              <a:t>.</a:t>
            </a:r>
          </a:p>
          <a:p>
            <a:pPr algn="just"/>
            <a:r>
              <a:rPr lang="en-IN" dirty="0" err="1"/>
              <a:t>var</a:t>
            </a:r>
            <a:r>
              <a:rPr lang="en-IN" dirty="0"/>
              <a:t> foo = ['one', 'two', 'three'];</a:t>
            </a:r>
          </a:p>
          <a:p>
            <a:pPr algn="just"/>
            <a:endParaRPr lang="en-IN" dirty="0"/>
          </a:p>
          <a:p>
            <a:pPr marL="0" indent="0" algn="just">
              <a:buNone/>
            </a:pPr>
            <a:r>
              <a:rPr lang="en-IN" dirty="0">
                <a:solidFill>
                  <a:srgbClr val="0070C0"/>
                </a:solidFill>
              </a:rPr>
              <a:t>// without </a:t>
            </a:r>
            <a:r>
              <a:rPr lang="en-IN" dirty="0" err="1">
                <a:solidFill>
                  <a:srgbClr val="0070C0"/>
                </a:solidFill>
              </a:rPr>
              <a:t>destructuring</a:t>
            </a:r>
            <a:endParaRPr lang="en-IN" dirty="0">
              <a:solidFill>
                <a:srgbClr val="0070C0"/>
              </a:solidFill>
            </a:endParaRPr>
          </a:p>
          <a:p>
            <a:pPr marL="0" indent="0" algn="just">
              <a:buNone/>
            </a:pPr>
            <a:r>
              <a:rPr lang="en-IN" dirty="0" err="1">
                <a:solidFill>
                  <a:srgbClr val="0070C0"/>
                </a:solidFill>
              </a:rPr>
              <a:t>var</a:t>
            </a:r>
            <a:r>
              <a:rPr lang="en-IN" dirty="0">
                <a:solidFill>
                  <a:srgbClr val="0070C0"/>
                </a:solidFill>
              </a:rPr>
              <a:t> one   = foo[0];</a:t>
            </a:r>
          </a:p>
          <a:p>
            <a:pPr marL="0" indent="0" algn="just">
              <a:buNone/>
            </a:pPr>
            <a:r>
              <a:rPr lang="en-IN" dirty="0" err="1">
                <a:solidFill>
                  <a:srgbClr val="0070C0"/>
                </a:solidFill>
              </a:rPr>
              <a:t>var</a:t>
            </a:r>
            <a:r>
              <a:rPr lang="en-IN" dirty="0">
                <a:solidFill>
                  <a:srgbClr val="0070C0"/>
                </a:solidFill>
              </a:rPr>
              <a:t> two   = foo[1];</a:t>
            </a:r>
          </a:p>
          <a:p>
            <a:pPr marL="0" indent="0" algn="just">
              <a:buNone/>
            </a:pPr>
            <a:r>
              <a:rPr lang="en-IN" dirty="0" err="1">
                <a:solidFill>
                  <a:srgbClr val="0070C0"/>
                </a:solidFill>
              </a:rPr>
              <a:t>var</a:t>
            </a:r>
            <a:r>
              <a:rPr lang="en-IN" dirty="0">
                <a:solidFill>
                  <a:srgbClr val="0070C0"/>
                </a:solidFill>
              </a:rPr>
              <a:t> three = foo[2];</a:t>
            </a:r>
          </a:p>
          <a:p>
            <a:pPr marL="0" indent="0" algn="just">
              <a:buNone/>
            </a:pPr>
            <a:endParaRPr lang="en-IN" dirty="0">
              <a:solidFill>
                <a:srgbClr val="0070C0"/>
              </a:solidFill>
            </a:endParaRPr>
          </a:p>
          <a:p>
            <a:pPr marL="0" indent="0" algn="just">
              <a:buNone/>
            </a:pPr>
            <a:r>
              <a:rPr lang="en-IN" dirty="0">
                <a:solidFill>
                  <a:srgbClr val="0070C0"/>
                </a:solidFill>
              </a:rPr>
              <a:t>// with </a:t>
            </a:r>
            <a:r>
              <a:rPr lang="en-IN" dirty="0" err="1">
                <a:solidFill>
                  <a:srgbClr val="0070C0"/>
                </a:solidFill>
              </a:rPr>
              <a:t>destructuring</a:t>
            </a:r>
            <a:endParaRPr lang="en-IN" dirty="0">
              <a:solidFill>
                <a:srgbClr val="0070C0"/>
              </a:solidFill>
            </a:endParaRPr>
          </a:p>
          <a:p>
            <a:pPr marL="0" indent="0" algn="just">
              <a:buNone/>
            </a:pPr>
            <a:r>
              <a:rPr lang="en-IN" dirty="0" err="1">
                <a:solidFill>
                  <a:srgbClr val="0070C0"/>
                </a:solidFill>
              </a:rPr>
              <a:t>var</a:t>
            </a:r>
            <a:r>
              <a:rPr lang="en-IN" dirty="0">
                <a:solidFill>
                  <a:srgbClr val="0070C0"/>
                </a:solidFill>
              </a:rPr>
              <a:t> [one, two, three] = foo;</a:t>
            </a:r>
          </a:p>
        </p:txBody>
      </p:sp>
    </p:spTree>
    <p:extLst>
      <p:ext uri="{BB962C8B-B14F-4D97-AF65-F5344CB8AC3E}">
        <p14:creationId xmlns:p14="http://schemas.microsoft.com/office/powerpoint/2010/main" val="4104086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 operators</a:t>
            </a:r>
            <a:endParaRPr lang="en-IN"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070430122"/>
              </p:ext>
            </p:extLst>
          </p:nvPr>
        </p:nvGraphicFramePr>
        <p:xfrm>
          <a:off x="301625" y="1800203"/>
          <a:ext cx="8504238" cy="4025944"/>
        </p:xfrm>
        <a:graphic>
          <a:graphicData uri="http://schemas.openxmlformats.org/drawingml/2006/table">
            <a:tbl>
              <a:tblPr>
                <a:tableStyleId>{35758FB7-9AC5-4552-8A53-C91805E547FA}</a:tableStyleId>
              </a:tblPr>
              <a:tblGrid>
                <a:gridCol w="2834746"/>
                <a:gridCol w="2834746"/>
                <a:gridCol w="2834746"/>
              </a:tblGrid>
              <a:tr h="465913">
                <a:tc>
                  <a:txBody>
                    <a:bodyPr/>
                    <a:lstStyle/>
                    <a:p>
                      <a:pPr algn="just"/>
                      <a:r>
                        <a:rPr lang="en-IN" sz="1700" u="none" dirty="0">
                          <a:effectLst/>
                        </a:rPr>
                        <a:t>Name</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Shorthand operator</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Meaning</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r>
              <a:tr h="465913">
                <a:tc>
                  <a:txBody>
                    <a:bodyPr/>
                    <a:lstStyle/>
                    <a:p>
                      <a:pPr algn="just"/>
                      <a:r>
                        <a:rPr lang="en-IN" sz="1700" u="none" dirty="0">
                          <a:effectLst/>
                        </a:rPr>
                        <a:t>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r>
              <a:tr h="465913">
                <a:tc>
                  <a:txBody>
                    <a:bodyPr/>
                    <a:lstStyle/>
                    <a:p>
                      <a:pPr algn="just"/>
                      <a:r>
                        <a:rPr lang="en-IN" sz="1700" u="none" dirty="0">
                          <a:effectLst/>
                        </a:rPr>
                        <a:t>Addition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r>
              <a:tr h="465913">
                <a:tc>
                  <a:txBody>
                    <a:bodyPr/>
                    <a:lstStyle/>
                    <a:p>
                      <a:pPr algn="just"/>
                      <a:r>
                        <a:rPr lang="en-IN" sz="1700" u="none" dirty="0">
                          <a:effectLst/>
                        </a:rPr>
                        <a:t>Subtraction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r>
              <a:tr h="465913">
                <a:tc>
                  <a:txBody>
                    <a:bodyPr/>
                    <a:lstStyle/>
                    <a:p>
                      <a:pPr algn="just"/>
                      <a:r>
                        <a:rPr lang="en-IN" sz="1700" u="none" dirty="0">
                          <a:effectLst/>
                        </a:rPr>
                        <a:t>Multiplication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r>
              <a:tr h="465913">
                <a:tc>
                  <a:txBody>
                    <a:bodyPr/>
                    <a:lstStyle/>
                    <a:p>
                      <a:pPr algn="just"/>
                      <a:r>
                        <a:rPr lang="en-IN" sz="1700" u="none" dirty="0">
                          <a:effectLst/>
                        </a:rPr>
                        <a:t>Division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r>
              <a:tr h="465913">
                <a:tc>
                  <a:txBody>
                    <a:bodyPr/>
                    <a:lstStyle/>
                    <a:p>
                      <a:pPr algn="just"/>
                      <a:r>
                        <a:rPr lang="en-IN" sz="1700" u="none" dirty="0">
                          <a:effectLst/>
                        </a:rPr>
                        <a:t>Remainder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r>
              <a:tr h="465913">
                <a:tc>
                  <a:txBody>
                    <a:bodyPr/>
                    <a:lstStyle/>
                    <a:p>
                      <a:pPr algn="just"/>
                      <a:r>
                        <a:rPr lang="en-IN" sz="1700" u="none" dirty="0">
                          <a:effectLst/>
                        </a:rPr>
                        <a:t>Exponentiation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dirty="0">
                          <a:effectLst/>
                        </a:rPr>
                        <a:t>x = x ** y</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r>
            </a:tbl>
          </a:graphicData>
        </a:graphic>
      </p:graphicFrame>
    </p:spTree>
    <p:extLst>
      <p:ext uri="{BB962C8B-B14F-4D97-AF65-F5344CB8AC3E}">
        <p14:creationId xmlns:p14="http://schemas.microsoft.com/office/powerpoint/2010/main" val="1223824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Comparison operators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857294120"/>
              </p:ext>
            </p:extLst>
          </p:nvPr>
        </p:nvGraphicFramePr>
        <p:xfrm>
          <a:off x="827581" y="980730"/>
          <a:ext cx="7416826" cy="5599098"/>
        </p:xfrm>
        <a:graphic>
          <a:graphicData uri="http://schemas.openxmlformats.org/drawingml/2006/table">
            <a:tbl>
              <a:tblPr/>
              <a:tblGrid>
                <a:gridCol w="2952331"/>
                <a:gridCol w="4464495"/>
              </a:tblGrid>
              <a:tr h="303089">
                <a:tc>
                  <a:txBody>
                    <a:bodyPr/>
                    <a:lstStyle/>
                    <a:p>
                      <a:pPr algn="l"/>
                      <a:r>
                        <a:rPr lang="en-IN" sz="1600" u="none" dirty="0">
                          <a:solidFill>
                            <a:schemeClr val="tx1"/>
                          </a:solidFill>
                          <a:effectLst/>
                          <a:latin typeface="Times New Roman" pitchFamily="18" charset="0"/>
                          <a:cs typeface="Times New Roman" pitchFamily="18" charset="0"/>
                        </a:rPr>
                        <a:t>Operator</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tc>
                  <a:txBody>
                    <a:bodyPr/>
                    <a:lstStyle/>
                    <a:p>
                      <a:pPr algn="l"/>
                      <a:r>
                        <a:rPr lang="en-IN" sz="1600" u="none" dirty="0">
                          <a:solidFill>
                            <a:schemeClr val="tx1"/>
                          </a:solidFill>
                          <a:effectLst/>
                          <a:latin typeface="Times New Roman" pitchFamily="18" charset="0"/>
                          <a:cs typeface="Times New Roman" pitchFamily="18" charset="0"/>
                        </a:rPr>
                        <a:t>Description</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tr>
              <a:tr h="468783">
                <a:tc>
                  <a:txBody>
                    <a:bodyPr/>
                    <a:lstStyle/>
                    <a:p>
                      <a:pPr algn="l"/>
                      <a:r>
                        <a:rPr lang="en-IN" sz="1600" u="none" dirty="0">
                          <a:solidFill>
                            <a:schemeClr val="tx1"/>
                          </a:solidFill>
                          <a:effectLst/>
                          <a:latin typeface="Times New Roman" pitchFamily="18" charset="0"/>
                          <a:cs typeface="Times New Roman" pitchFamily="18" charset="0"/>
                        </a:rPr>
                        <a:t>Equal (==)</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operands are equal.</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468783">
                <a:tc>
                  <a:txBody>
                    <a:bodyPr/>
                    <a:lstStyle/>
                    <a:p>
                      <a:pPr algn="l"/>
                      <a:r>
                        <a:rPr lang="en-IN" sz="1600" u="none" dirty="0">
                          <a:solidFill>
                            <a:schemeClr val="tx1"/>
                          </a:solidFill>
                          <a:effectLst/>
                          <a:latin typeface="Times New Roman" pitchFamily="18" charset="0"/>
                          <a:cs typeface="Times New Roman" pitchFamily="18" charset="0"/>
                        </a:rPr>
                        <a:t>Not equal (!=)</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operands are not equal.</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965870">
                <a:tc>
                  <a:txBody>
                    <a:bodyPr/>
                    <a:lstStyle/>
                    <a:p>
                      <a:pPr algn="l"/>
                      <a:r>
                        <a:rPr lang="en-IN" sz="1600" u="none" dirty="0">
                          <a:solidFill>
                            <a:schemeClr val="tx1"/>
                          </a:solidFill>
                          <a:effectLst/>
                          <a:latin typeface="Times New Roman" pitchFamily="18" charset="0"/>
                          <a:cs typeface="Times New Roman" pitchFamily="18" charset="0"/>
                        </a:rPr>
                        <a:t>Strict equal (===)</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a:solidFill>
                            <a:schemeClr val="tx1"/>
                          </a:solidFill>
                          <a:effectLst/>
                          <a:latin typeface="Times New Roman" pitchFamily="18" charset="0"/>
                          <a:cs typeface="Times New Roman" pitchFamily="18" charset="0"/>
                        </a:rPr>
                        <a:t>Returns true if the operands are equal and of the same type</a:t>
                      </a:r>
                      <a:r>
                        <a:rPr lang="en-IN" sz="1600" u="none" dirty="0" smtClean="0">
                          <a:solidFill>
                            <a:schemeClr val="tx1"/>
                          </a:solidFill>
                          <a:effectLst/>
                          <a:latin typeface="Times New Roman" pitchFamily="18" charset="0"/>
                          <a:cs typeface="Times New Roman" pitchFamily="18" charset="0"/>
                        </a:rPr>
                        <a:t>.</a:t>
                      </a:r>
                      <a:endParaRPr lang="en-IN" sz="1600" u="none" dirty="0">
                        <a:solidFill>
                          <a:schemeClr val="tx1"/>
                        </a:solidFill>
                        <a:effectLst/>
                        <a:latin typeface="Times New Roman" pitchFamily="18" charset="0"/>
                        <a:cs typeface="Times New Roman" pitchFamily="18" charset="0"/>
                      </a:endParaRP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800174">
                <a:tc>
                  <a:txBody>
                    <a:bodyPr/>
                    <a:lstStyle/>
                    <a:p>
                      <a:pPr algn="l"/>
                      <a:r>
                        <a:rPr lang="en-IN" sz="1600" u="none" dirty="0">
                          <a:solidFill>
                            <a:schemeClr val="tx1"/>
                          </a:solidFill>
                          <a:effectLst/>
                          <a:latin typeface="Times New Roman" pitchFamily="18" charset="0"/>
                          <a:cs typeface="Times New Roman" pitchFamily="18" charset="0"/>
                        </a:rPr>
                        <a:t>Strict not </a:t>
                      </a:r>
                      <a:r>
                        <a:rPr lang="en-IN" sz="1600" u="none" dirty="0" smtClean="0">
                          <a:solidFill>
                            <a:schemeClr val="tx1"/>
                          </a:solidFill>
                          <a:effectLst/>
                          <a:latin typeface="Times New Roman" pitchFamily="18" charset="0"/>
                          <a:cs typeface="Times New Roman" pitchFamily="18" charset="0"/>
                        </a:rPr>
                        <a:t>equal (!==)</a:t>
                      </a:r>
                      <a:endParaRPr lang="en-IN" sz="1600" u="none" dirty="0">
                        <a:solidFill>
                          <a:schemeClr val="tx1"/>
                        </a:solidFill>
                        <a:effectLst/>
                        <a:latin typeface="Times New Roman" pitchFamily="18" charset="0"/>
                        <a:cs typeface="Times New Roman" pitchFamily="18" charset="0"/>
                      </a:endParaRP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a:solidFill>
                            <a:schemeClr val="tx1"/>
                          </a:solidFill>
                          <a:effectLst/>
                          <a:latin typeface="Times New Roman" pitchFamily="18" charset="0"/>
                          <a:cs typeface="Times New Roman" pitchFamily="18" charset="0"/>
                        </a:rPr>
                        <a:t>Returns true if the operands are of the same type but not equal, or are of different type.</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634479">
                <a:tc>
                  <a:txBody>
                    <a:bodyPr/>
                    <a:lstStyle/>
                    <a:p>
                      <a:pPr algn="l"/>
                      <a:r>
                        <a:rPr lang="en-IN" sz="1600" u="none" dirty="0">
                          <a:solidFill>
                            <a:schemeClr val="tx1"/>
                          </a:solidFill>
                          <a:effectLst/>
                          <a:latin typeface="Times New Roman" pitchFamily="18" charset="0"/>
                          <a:cs typeface="Times New Roman" pitchFamily="18" charset="0"/>
                        </a:rPr>
                        <a:t>Greater than (&gt;)</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left operand is greater than the right operand.</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634479">
                <a:tc>
                  <a:txBody>
                    <a:bodyPr/>
                    <a:lstStyle/>
                    <a:p>
                      <a:pPr algn="l"/>
                      <a:r>
                        <a:rPr lang="en-IN" sz="1600" u="none" dirty="0">
                          <a:solidFill>
                            <a:schemeClr val="tx1"/>
                          </a:solidFill>
                          <a:effectLst/>
                          <a:latin typeface="Times New Roman" pitchFamily="18" charset="0"/>
                          <a:cs typeface="Times New Roman" pitchFamily="18" charset="0"/>
                        </a:rPr>
                        <a:t>Greater than or equal (&gt;=)</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left operand is greater than or equal to the right operand.</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634479">
                <a:tc>
                  <a:txBody>
                    <a:bodyPr/>
                    <a:lstStyle/>
                    <a:p>
                      <a:pPr algn="l"/>
                      <a:r>
                        <a:rPr lang="en-IN" sz="1600" u="none" dirty="0">
                          <a:solidFill>
                            <a:schemeClr val="tx1"/>
                          </a:solidFill>
                          <a:effectLst/>
                          <a:latin typeface="Times New Roman" pitchFamily="18" charset="0"/>
                          <a:cs typeface="Times New Roman" pitchFamily="18" charset="0"/>
                        </a:rPr>
                        <a:t>Less than (&lt;)</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left operand is less than the right operand.</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634479">
                <a:tc>
                  <a:txBody>
                    <a:bodyPr/>
                    <a:lstStyle/>
                    <a:p>
                      <a:pPr algn="l"/>
                      <a:r>
                        <a:rPr lang="en-IN" sz="1600" u="none" dirty="0">
                          <a:solidFill>
                            <a:schemeClr val="tx1"/>
                          </a:solidFill>
                          <a:effectLst/>
                          <a:latin typeface="Times New Roman" pitchFamily="18" charset="0"/>
                          <a:cs typeface="Times New Roman" pitchFamily="18" charset="0"/>
                        </a:rPr>
                        <a:t>Less than or equal (&lt;=)</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a:solidFill>
                            <a:schemeClr val="tx1"/>
                          </a:solidFill>
                          <a:effectLst/>
                          <a:latin typeface="Times New Roman" pitchFamily="18" charset="0"/>
                          <a:cs typeface="Times New Roman" pitchFamily="18" charset="0"/>
                        </a:rPr>
                        <a:t>Returns true if the left operand is less than or equal to the right operand.</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bl>
          </a:graphicData>
        </a:graphic>
      </p:graphicFrame>
    </p:spTree>
    <p:extLst>
      <p:ext uri="{BB962C8B-B14F-4D97-AF65-F5344CB8AC3E}">
        <p14:creationId xmlns:p14="http://schemas.microsoft.com/office/powerpoint/2010/main" val="14260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Arithmetic </a:t>
            </a:r>
            <a:r>
              <a:rPr lang="en-IN" b="1" dirty="0" smtClean="0"/>
              <a:t>operators</a:t>
            </a:r>
            <a:endParaRPr lang="en-IN" b="1"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118126744"/>
              </p:ext>
            </p:extLst>
          </p:nvPr>
        </p:nvGraphicFramePr>
        <p:xfrm>
          <a:off x="827585" y="980726"/>
          <a:ext cx="7488830" cy="5293157"/>
        </p:xfrm>
        <a:graphic>
          <a:graphicData uri="http://schemas.openxmlformats.org/drawingml/2006/table">
            <a:tbl>
              <a:tblPr/>
              <a:tblGrid>
                <a:gridCol w="2160239"/>
                <a:gridCol w="5328591"/>
              </a:tblGrid>
              <a:tr h="319324">
                <a:tc>
                  <a:txBody>
                    <a:bodyPr/>
                    <a:lstStyle/>
                    <a:p>
                      <a:pPr algn="l"/>
                      <a:r>
                        <a:rPr lang="en-IN" sz="1600" u="none" dirty="0">
                          <a:solidFill>
                            <a:schemeClr val="tx1"/>
                          </a:solidFill>
                          <a:effectLst/>
                          <a:latin typeface="Times New Roman" pitchFamily="18" charset="0"/>
                          <a:cs typeface="Times New Roman" pitchFamily="18" charset="0"/>
                        </a:rPr>
                        <a:t>Operator</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tc>
                  <a:txBody>
                    <a:bodyPr/>
                    <a:lstStyle/>
                    <a:p>
                      <a:pPr algn="l"/>
                      <a:r>
                        <a:rPr lang="en-IN" sz="1600" u="none" dirty="0">
                          <a:solidFill>
                            <a:schemeClr val="tx1"/>
                          </a:solidFill>
                          <a:effectLst/>
                          <a:latin typeface="Times New Roman" pitchFamily="18" charset="0"/>
                          <a:cs typeface="Times New Roman" pitchFamily="18" charset="0"/>
                        </a:rPr>
                        <a:t>Description</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tr>
              <a:tr h="667677">
                <a:tc>
                  <a:txBody>
                    <a:bodyPr/>
                    <a:lstStyle/>
                    <a:p>
                      <a:pPr algn="l"/>
                      <a:r>
                        <a:rPr lang="en-IN" sz="1600" u="none" dirty="0">
                          <a:solidFill>
                            <a:schemeClr val="tx1"/>
                          </a:solidFill>
                          <a:effectLst/>
                          <a:latin typeface="Times New Roman" pitchFamily="18" charset="0"/>
                          <a:cs typeface="Times New Roman" pitchFamily="18" charset="0"/>
                        </a:rPr>
                        <a:t>Remainder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smtClean="0">
                          <a:solidFill>
                            <a:schemeClr val="tx1"/>
                          </a:solidFill>
                          <a:effectLst/>
                          <a:latin typeface="Times New Roman" pitchFamily="18" charset="0"/>
                          <a:cs typeface="Times New Roman" pitchFamily="18" charset="0"/>
                        </a:rPr>
                        <a:t>Returns </a:t>
                      </a:r>
                      <a:r>
                        <a:rPr lang="en-IN" sz="1600" u="none" dirty="0">
                          <a:solidFill>
                            <a:schemeClr val="tx1"/>
                          </a:solidFill>
                          <a:effectLst/>
                          <a:latin typeface="Times New Roman" pitchFamily="18" charset="0"/>
                          <a:cs typeface="Times New Roman" pitchFamily="18" charset="0"/>
                        </a:rPr>
                        <a:t>the integer remainder of dividing the two operands.</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1417071">
                <a:tc>
                  <a:txBody>
                    <a:bodyPr/>
                    <a:lstStyle/>
                    <a:p>
                      <a:pPr algn="l"/>
                      <a:r>
                        <a:rPr lang="en-IN" sz="1600" u="none" dirty="0">
                          <a:solidFill>
                            <a:schemeClr val="tx1"/>
                          </a:solidFill>
                          <a:effectLst/>
                          <a:latin typeface="Times New Roman" pitchFamily="18" charset="0"/>
                          <a:cs typeface="Times New Roman" pitchFamily="18" charset="0"/>
                        </a:rPr>
                        <a:t>Increment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smtClean="0">
                          <a:solidFill>
                            <a:schemeClr val="tx1"/>
                          </a:solidFill>
                          <a:effectLst/>
                          <a:latin typeface="Times New Roman" pitchFamily="18" charset="0"/>
                          <a:cs typeface="Times New Roman" pitchFamily="18" charset="0"/>
                        </a:rPr>
                        <a:t>Adds </a:t>
                      </a:r>
                      <a:r>
                        <a:rPr lang="en-IN" sz="1600" u="none" dirty="0">
                          <a:solidFill>
                            <a:schemeClr val="tx1"/>
                          </a:solidFill>
                          <a:effectLst/>
                          <a:latin typeface="Times New Roman" pitchFamily="18" charset="0"/>
                          <a:cs typeface="Times New Roman" pitchFamily="18" charset="0"/>
                        </a:rPr>
                        <a:t>one to its operand. If used as a prefix operator (++x), returns the value of its operand after adding one; if used as a postfix operator (x++), returns the value of its operand before adding one.</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1016029">
                <a:tc>
                  <a:txBody>
                    <a:bodyPr/>
                    <a:lstStyle/>
                    <a:p>
                      <a:pPr algn="l"/>
                      <a:r>
                        <a:rPr lang="en-IN" sz="1600" u="none" dirty="0">
                          <a:solidFill>
                            <a:schemeClr val="tx1"/>
                          </a:solidFill>
                          <a:effectLst/>
                          <a:latin typeface="Times New Roman" pitchFamily="18" charset="0"/>
                          <a:cs typeface="Times New Roman" pitchFamily="18" charset="0"/>
                        </a:rPr>
                        <a:t>Decrement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smtClean="0">
                          <a:solidFill>
                            <a:schemeClr val="tx1"/>
                          </a:solidFill>
                          <a:effectLst/>
                          <a:latin typeface="Times New Roman" pitchFamily="18" charset="0"/>
                          <a:cs typeface="Times New Roman" pitchFamily="18" charset="0"/>
                        </a:rPr>
                        <a:t>Subtracts </a:t>
                      </a:r>
                      <a:r>
                        <a:rPr lang="en-IN" sz="1600" u="none" dirty="0">
                          <a:solidFill>
                            <a:schemeClr val="tx1"/>
                          </a:solidFill>
                          <a:effectLst/>
                          <a:latin typeface="Times New Roman" pitchFamily="18" charset="0"/>
                          <a:cs typeface="Times New Roman" pitchFamily="18" charset="0"/>
                        </a:rPr>
                        <a:t>one from its operand. The return value is analogous to that for the increment operator.</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493500">
                <a:tc>
                  <a:txBody>
                    <a:bodyPr/>
                    <a:lstStyle/>
                    <a:p>
                      <a:pPr algn="l"/>
                      <a:r>
                        <a:rPr lang="en-IN" sz="1600" u="none" dirty="0">
                          <a:solidFill>
                            <a:schemeClr val="tx1"/>
                          </a:solidFill>
                          <a:effectLst/>
                          <a:latin typeface="Times New Roman" pitchFamily="18" charset="0"/>
                          <a:cs typeface="Times New Roman" pitchFamily="18" charset="0"/>
                        </a:rPr>
                        <a:t>Unary negation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smtClean="0">
                          <a:solidFill>
                            <a:schemeClr val="tx1"/>
                          </a:solidFill>
                          <a:effectLst/>
                          <a:latin typeface="Times New Roman" pitchFamily="18" charset="0"/>
                          <a:cs typeface="Times New Roman" pitchFamily="18" charset="0"/>
                        </a:rPr>
                        <a:t>Returns </a:t>
                      </a:r>
                      <a:r>
                        <a:rPr lang="en-IN" sz="1600" u="none" dirty="0">
                          <a:solidFill>
                            <a:schemeClr val="tx1"/>
                          </a:solidFill>
                          <a:effectLst/>
                          <a:latin typeface="Times New Roman" pitchFamily="18" charset="0"/>
                          <a:cs typeface="Times New Roman" pitchFamily="18" charset="0"/>
                        </a:rPr>
                        <a:t>the negation of its operand.</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667677">
                <a:tc>
                  <a:txBody>
                    <a:bodyPr/>
                    <a:lstStyle/>
                    <a:p>
                      <a:pPr algn="l"/>
                      <a:r>
                        <a:rPr lang="en-IN" sz="1600" u="none" dirty="0">
                          <a:solidFill>
                            <a:schemeClr val="tx1"/>
                          </a:solidFill>
                          <a:effectLst/>
                          <a:latin typeface="Times New Roman" pitchFamily="18" charset="0"/>
                          <a:cs typeface="Times New Roman" pitchFamily="18" charset="0"/>
                        </a:rPr>
                        <a:t>Unary plus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smtClean="0">
                          <a:solidFill>
                            <a:schemeClr val="tx1"/>
                          </a:solidFill>
                          <a:effectLst/>
                          <a:latin typeface="Times New Roman" pitchFamily="18" charset="0"/>
                          <a:cs typeface="Times New Roman" pitchFamily="18" charset="0"/>
                        </a:rPr>
                        <a:t>Attempts </a:t>
                      </a:r>
                      <a:r>
                        <a:rPr lang="en-IN" sz="1600" u="none" dirty="0">
                          <a:solidFill>
                            <a:schemeClr val="tx1"/>
                          </a:solidFill>
                          <a:effectLst/>
                          <a:latin typeface="Times New Roman" pitchFamily="18" charset="0"/>
                          <a:cs typeface="Times New Roman" pitchFamily="18" charset="0"/>
                        </a:rPr>
                        <a:t>to convert the operand to a number, if it is not already.</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667677">
                <a:tc>
                  <a:txBody>
                    <a:bodyPr/>
                    <a:lstStyle/>
                    <a:p>
                      <a:pPr algn="l"/>
                      <a:r>
                        <a:rPr lang="en-IN" sz="1600" u="none" dirty="0">
                          <a:solidFill>
                            <a:schemeClr val="tx1"/>
                          </a:solidFill>
                          <a:effectLst/>
                          <a:latin typeface="Times New Roman" pitchFamily="18" charset="0"/>
                          <a:cs typeface="Times New Roman" pitchFamily="18" charset="0"/>
                        </a:rPr>
                        <a:t>Exponentiation operator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a:solidFill>
                            <a:schemeClr val="tx1"/>
                          </a:solidFill>
                          <a:effectLst/>
                          <a:latin typeface="Times New Roman" pitchFamily="18" charset="0"/>
                          <a:cs typeface="Times New Roman" pitchFamily="18" charset="0"/>
                        </a:rPr>
                        <a:t>Calculates the base to the exponent power, that is, </a:t>
                      </a:r>
                      <a:r>
                        <a:rPr lang="en-IN" sz="1600" u="none" dirty="0" err="1">
                          <a:solidFill>
                            <a:schemeClr val="tx1"/>
                          </a:solidFill>
                          <a:effectLst/>
                          <a:latin typeface="Times New Roman" pitchFamily="18" charset="0"/>
                          <a:cs typeface="Times New Roman" pitchFamily="18" charset="0"/>
                        </a:rPr>
                        <a:t>base^exponent</a:t>
                      </a:r>
                      <a:endParaRPr lang="en-IN" sz="1600" u="none" dirty="0">
                        <a:solidFill>
                          <a:schemeClr val="tx1"/>
                        </a:solidFill>
                        <a:effectLst/>
                        <a:latin typeface="Times New Roman" pitchFamily="18" charset="0"/>
                        <a:cs typeface="Times New Roman" pitchFamily="18" charset="0"/>
                      </a:endParaRP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bl>
          </a:graphicData>
        </a:graphic>
      </p:graphicFrame>
    </p:spTree>
    <p:extLst>
      <p:ext uri="{BB962C8B-B14F-4D97-AF65-F5344CB8AC3E}">
        <p14:creationId xmlns:p14="http://schemas.microsoft.com/office/powerpoint/2010/main" val="300342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Logical operators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382180578"/>
              </p:ext>
            </p:extLst>
          </p:nvPr>
        </p:nvGraphicFramePr>
        <p:xfrm>
          <a:off x="1410003" y="1527175"/>
          <a:ext cx="6258340" cy="4688911"/>
        </p:xfrm>
        <a:graphic>
          <a:graphicData uri="http://schemas.openxmlformats.org/drawingml/2006/table">
            <a:tbl>
              <a:tblPr/>
              <a:tblGrid>
                <a:gridCol w="3129170"/>
                <a:gridCol w="3129170"/>
              </a:tblGrid>
              <a:tr h="344466">
                <a:tc>
                  <a:txBody>
                    <a:bodyPr/>
                    <a:lstStyle/>
                    <a:p>
                      <a:pPr algn="l"/>
                      <a:r>
                        <a:rPr lang="en-IN" sz="2000" u="none" dirty="0">
                          <a:solidFill>
                            <a:schemeClr val="tx1"/>
                          </a:solidFill>
                          <a:effectLst/>
                          <a:latin typeface="Times New Roman" pitchFamily="18" charset="0"/>
                          <a:cs typeface="Times New Roman" pitchFamily="18" charset="0"/>
                        </a:rPr>
                        <a:t>Operator</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tc>
                  <a:txBody>
                    <a:bodyPr/>
                    <a:lstStyle/>
                    <a:p>
                      <a:pPr algn="l"/>
                      <a:r>
                        <a:rPr lang="en-IN" sz="2000" u="none" dirty="0">
                          <a:solidFill>
                            <a:schemeClr val="tx1"/>
                          </a:solidFill>
                          <a:effectLst/>
                          <a:latin typeface="Times New Roman" pitchFamily="18" charset="0"/>
                          <a:cs typeface="Times New Roman" pitchFamily="18" charset="0"/>
                        </a:rPr>
                        <a:t>Usage</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tr>
              <a:tr h="1659699">
                <a:tc>
                  <a:txBody>
                    <a:bodyPr/>
                    <a:lstStyle/>
                    <a:p>
                      <a:pPr algn="l"/>
                      <a:r>
                        <a:rPr lang="en-IN" sz="2000" u="none" dirty="0">
                          <a:solidFill>
                            <a:schemeClr val="tx1"/>
                          </a:solidFill>
                          <a:effectLst/>
                          <a:latin typeface="Times New Roman" pitchFamily="18" charset="0"/>
                          <a:cs typeface="Times New Roman" pitchFamily="18" charset="0"/>
                        </a:rPr>
                        <a:t>Logical </a:t>
                      </a:r>
                      <a:r>
                        <a:rPr lang="en-IN" sz="2000" u="none" dirty="0" smtClean="0">
                          <a:solidFill>
                            <a:schemeClr val="tx1"/>
                          </a:solidFill>
                          <a:effectLst/>
                          <a:latin typeface="Times New Roman" pitchFamily="18" charset="0"/>
                          <a:cs typeface="Times New Roman" pitchFamily="18" charset="0"/>
                        </a:rPr>
                        <a:t>AND (&amp;&amp;)</a:t>
                      </a:r>
                      <a:endParaRPr lang="en-IN" sz="2000" u="none" dirty="0">
                        <a:solidFill>
                          <a:schemeClr val="tx1"/>
                        </a:solidFill>
                        <a:effectLst/>
                        <a:latin typeface="Times New Roman" pitchFamily="18" charset="0"/>
                        <a:cs typeface="Times New Roman" pitchFamily="18" charset="0"/>
                      </a:endParaRP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2000" u="none" dirty="0">
                          <a:solidFill>
                            <a:schemeClr val="tx1"/>
                          </a:solidFill>
                          <a:effectLst/>
                          <a:latin typeface="Times New Roman" pitchFamily="18" charset="0"/>
                          <a:cs typeface="Times New Roman" pitchFamily="18" charset="0"/>
                        </a:rPr>
                        <a:t>expr1 &amp;&amp; expr2</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1659699">
                <a:tc>
                  <a:txBody>
                    <a:bodyPr/>
                    <a:lstStyle/>
                    <a:p>
                      <a:pPr algn="l"/>
                      <a:r>
                        <a:rPr lang="en-IN" sz="2000" u="none" dirty="0">
                          <a:solidFill>
                            <a:schemeClr val="tx1"/>
                          </a:solidFill>
                          <a:effectLst/>
                          <a:latin typeface="Times New Roman" pitchFamily="18" charset="0"/>
                          <a:cs typeface="Times New Roman" pitchFamily="18" charset="0"/>
                        </a:rPr>
                        <a:t>Logical OR (||)</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2000" u="none" dirty="0">
                          <a:solidFill>
                            <a:schemeClr val="tx1"/>
                          </a:solidFill>
                          <a:effectLst/>
                          <a:latin typeface="Times New Roman" pitchFamily="18" charset="0"/>
                          <a:cs typeface="Times New Roman" pitchFamily="18" charset="0"/>
                        </a:rPr>
                        <a:t>expr1 || expr2</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908137">
                <a:tc>
                  <a:txBody>
                    <a:bodyPr/>
                    <a:lstStyle/>
                    <a:p>
                      <a:pPr algn="l"/>
                      <a:r>
                        <a:rPr lang="en-IN" sz="2000" u="none" dirty="0">
                          <a:solidFill>
                            <a:schemeClr val="tx1"/>
                          </a:solidFill>
                          <a:effectLst/>
                          <a:latin typeface="Times New Roman" pitchFamily="18" charset="0"/>
                          <a:cs typeface="Times New Roman" pitchFamily="18" charset="0"/>
                        </a:rPr>
                        <a:t>Logical </a:t>
                      </a:r>
                      <a:r>
                        <a:rPr lang="en-IN" sz="2000" u="none" dirty="0" smtClean="0">
                          <a:solidFill>
                            <a:schemeClr val="tx1"/>
                          </a:solidFill>
                          <a:effectLst/>
                          <a:latin typeface="Times New Roman" pitchFamily="18" charset="0"/>
                          <a:cs typeface="Times New Roman" pitchFamily="18" charset="0"/>
                        </a:rPr>
                        <a:t>NOT</a:t>
                      </a:r>
                      <a:r>
                        <a:rPr lang="en-IN" sz="2000" u="none" dirty="0">
                          <a:solidFill>
                            <a:schemeClr val="tx1"/>
                          </a:solidFill>
                          <a:effectLst/>
                          <a:latin typeface="Times New Roman" pitchFamily="18" charset="0"/>
                          <a:cs typeface="Times New Roman" pitchFamily="18" charset="0"/>
                        </a:rPr>
                        <a:t> (!)</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2000" u="none" dirty="0">
                          <a:solidFill>
                            <a:schemeClr val="tx1"/>
                          </a:solidFill>
                          <a:effectLst/>
                          <a:latin typeface="Times New Roman" pitchFamily="18" charset="0"/>
                          <a:cs typeface="Times New Roman" pitchFamily="18" charset="0"/>
                        </a:rPr>
                        <a:t>!</a:t>
                      </a:r>
                      <a:r>
                        <a:rPr lang="en-IN" sz="2000" u="none" dirty="0" err="1">
                          <a:solidFill>
                            <a:schemeClr val="tx1"/>
                          </a:solidFill>
                          <a:effectLst/>
                          <a:latin typeface="Times New Roman" pitchFamily="18" charset="0"/>
                          <a:cs typeface="Times New Roman" pitchFamily="18" charset="0"/>
                        </a:rPr>
                        <a:t>expr</a:t>
                      </a:r>
                      <a:endParaRPr lang="en-IN" sz="2000" u="none" dirty="0">
                        <a:solidFill>
                          <a:schemeClr val="tx1"/>
                        </a:solidFill>
                        <a:effectLst/>
                        <a:latin typeface="Times New Roman" pitchFamily="18" charset="0"/>
                        <a:cs typeface="Times New Roman" pitchFamily="18" charset="0"/>
                      </a:endParaRP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bl>
          </a:graphicData>
        </a:graphic>
      </p:graphicFrame>
    </p:spTree>
    <p:extLst>
      <p:ext uri="{BB962C8B-B14F-4D97-AF65-F5344CB8AC3E}">
        <p14:creationId xmlns:p14="http://schemas.microsoft.com/office/powerpoint/2010/main" val="3995615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String operators</a:t>
            </a:r>
          </a:p>
        </p:txBody>
      </p:sp>
      <p:sp>
        <p:nvSpPr>
          <p:cNvPr id="3" name="Content Placeholder 2"/>
          <p:cNvSpPr>
            <a:spLocks noGrp="1"/>
          </p:cNvSpPr>
          <p:nvPr>
            <p:ph sz="quarter" idx="1"/>
          </p:nvPr>
        </p:nvSpPr>
        <p:spPr/>
        <p:txBody>
          <a:bodyPr/>
          <a:lstStyle/>
          <a:p>
            <a:pPr algn="just"/>
            <a:r>
              <a:rPr lang="en-IN" dirty="0"/>
              <a:t>In addition to the comparison operators, which can be used on string values, the concatenation operator (+) concatenates two string values together, returning another string that is the union of the two operand strings</a:t>
            </a:r>
            <a:r>
              <a:rPr lang="en-IN" dirty="0" smtClean="0"/>
              <a:t>.</a:t>
            </a:r>
          </a:p>
          <a:p>
            <a:pPr marL="0" indent="0" algn="ctr">
              <a:buNone/>
            </a:pPr>
            <a:r>
              <a:rPr lang="en-IN" dirty="0">
                <a:solidFill>
                  <a:srgbClr val="0070C0"/>
                </a:solidFill>
              </a:rPr>
              <a:t>console.log('my ' + 'string'); // console logs the string "my string</a:t>
            </a:r>
            <a:r>
              <a:rPr lang="en-IN" dirty="0" smtClean="0">
                <a:solidFill>
                  <a:srgbClr val="0070C0"/>
                </a:solidFill>
              </a:rPr>
              <a:t>".</a:t>
            </a:r>
          </a:p>
          <a:p>
            <a:pPr marL="0" indent="0" algn="ctr">
              <a:buNone/>
            </a:pPr>
            <a:endParaRPr lang="en-US" dirty="0">
              <a:solidFill>
                <a:srgbClr val="0070C0"/>
              </a:solidFill>
            </a:endParaRPr>
          </a:p>
          <a:p>
            <a:pPr marL="0" indent="0" algn="ctr">
              <a:buNone/>
            </a:pPr>
            <a:r>
              <a:rPr lang="en-IN" dirty="0" err="1">
                <a:solidFill>
                  <a:srgbClr val="0070C0"/>
                </a:solidFill>
              </a:rPr>
              <a:t>var</a:t>
            </a:r>
            <a:r>
              <a:rPr lang="en-IN" dirty="0">
                <a:solidFill>
                  <a:srgbClr val="0070C0"/>
                </a:solidFill>
              </a:rPr>
              <a:t> </a:t>
            </a:r>
            <a:r>
              <a:rPr lang="en-IN" dirty="0" err="1">
                <a:solidFill>
                  <a:srgbClr val="0070C0"/>
                </a:solidFill>
              </a:rPr>
              <a:t>mystring</a:t>
            </a:r>
            <a:r>
              <a:rPr lang="en-IN" dirty="0">
                <a:solidFill>
                  <a:srgbClr val="0070C0"/>
                </a:solidFill>
              </a:rPr>
              <a:t> = 'alpha'; </a:t>
            </a:r>
            <a:r>
              <a:rPr lang="en-IN" dirty="0" err="1">
                <a:solidFill>
                  <a:srgbClr val="0070C0"/>
                </a:solidFill>
              </a:rPr>
              <a:t>mystring</a:t>
            </a:r>
            <a:r>
              <a:rPr lang="en-IN" dirty="0">
                <a:solidFill>
                  <a:srgbClr val="0070C0"/>
                </a:solidFill>
              </a:rPr>
              <a:t> += 'bet'; // evaluates to "alphabet" and assigns this value to </a:t>
            </a:r>
            <a:r>
              <a:rPr lang="en-IN" dirty="0" err="1">
                <a:solidFill>
                  <a:srgbClr val="0070C0"/>
                </a:solidFill>
              </a:rPr>
              <a:t>mystring</a:t>
            </a:r>
            <a:r>
              <a:rPr lang="en-IN" dirty="0">
                <a:solidFill>
                  <a:srgbClr val="0070C0"/>
                </a:solidFill>
              </a:rPr>
              <a:t>.</a:t>
            </a:r>
          </a:p>
        </p:txBody>
      </p:sp>
    </p:spTree>
    <p:extLst>
      <p:ext uri="{BB962C8B-B14F-4D97-AF65-F5344CB8AC3E}">
        <p14:creationId xmlns:p14="http://schemas.microsoft.com/office/powerpoint/2010/main" val="4097765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Conditional (ternary) operator</a:t>
            </a:r>
          </a:p>
        </p:txBody>
      </p:sp>
      <p:sp>
        <p:nvSpPr>
          <p:cNvPr id="3" name="Content Placeholder 2"/>
          <p:cNvSpPr>
            <a:spLocks noGrp="1"/>
          </p:cNvSpPr>
          <p:nvPr>
            <p:ph sz="quarter" idx="1"/>
          </p:nvPr>
        </p:nvSpPr>
        <p:spPr/>
        <p:txBody>
          <a:bodyPr>
            <a:normAutofit fontScale="85000" lnSpcReduction="10000"/>
          </a:bodyPr>
          <a:lstStyle/>
          <a:p>
            <a:pPr algn="just"/>
            <a:r>
              <a:rPr lang="en-IN" dirty="0"/>
              <a:t>The conditional operator is the only JavaScript operator that takes three operands. The operator can have one of two values based on a condition. The syntax is:</a:t>
            </a:r>
          </a:p>
          <a:p>
            <a:pPr algn="just"/>
            <a:endParaRPr lang="en-IN" dirty="0"/>
          </a:p>
          <a:p>
            <a:pPr marL="0" indent="0" algn="ctr">
              <a:buNone/>
            </a:pPr>
            <a:r>
              <a:rPr lang="en-IN" dirty="0">
                <a:solidFill>
                  <a:srgbClr val="0070C0"/>
                </a:solidFill>
              </a:rPr>
              <a:t>condition ? </a:t>
            </a:r>
            <a:r>
              <a:rPr lang="en-IN" dirty="0" smtClean="0">
                <a:solidFill>
                  <a:srgbClr val="0070C0"/>
                </a:solidFill>
              </a:rPr>
              <a:t>val1 </a:t>
            </a:r>
            <a:r>
              <a:rPr lang="en-IN" dirty="0">
                <a:solidFill>
                  <a:srgbClr val="0070C0"/>
                </a:solidFill>
              </a:rPr>
              <a:t>: </a:t>
            </a:r>
            <a:r>
              <a:rPr lang="en-IN" dirty="0" smtClean="0">
                <a:solidFill>
                  <a:srgbClr val="0070C0"/>
                </a:solidFill>
              </a:rPr>
              <a:t>val2</a:t>
            </a:r>
          </a:p>
          <a:p>
            <a:pPr algn="just"/>
            <a:r>
              <a:rPr lang="en-IN" dirty="0"/>
              <a:t>If condition is true, the operator has the value of val1. Otherwise it has the value of val2. You can use the conditional operator anywhere you would use a standard operator.</a:t>
            </a:r>
          </a:p>
          <a:p>
            <a:pPr algn="just"/>
            <a:endParaRPr lang="en-IN" dirty="0">
              <a:solidFill>
                <a:srgbClr val="0070C0"/>
              </a:solidFill>
            </a:endParaRPr>
          </a:p>
          <a:p>
            <a:pPr marL="0" indent="0" algn="just">
              <a:buNone/>
            </a:pPr>
            <a:r>
              <a:rPr lang="en-IN" dirty="0"/>
              <a:t>For example,</a:t>
            </a:r>
          </a:p>
          <a:p>
            <a:pPr marL="0" indent="0" algn="ctr">
              <a:buNone/>
            </a:pPr>
            <a:endParaRPr lang="en-IN" dirty="0">
              <a:solidFill>
                <a:srgbClr val="0070C0"/>
              </a:solidFill>
            </a:endParaRPr>
          </a:p>
          <a:p>
            <a:pPr marL="0" indent="0" algn="ctr">
              <a:buNone/>
            </a:pPr>
            <a:r>
              <a:rPr lang="en-IN" dirty="0" err="1">
                <a:solidFill>
                  <a:srgbClr val="0070C0"/>
                </a:solidFill>
              </a:rPr>
              <a:t>var</a:t>
            </a:r>
            <a:r>
              <a:rPr lang="en-IN" dirty="0">
                <a:solidFill>
                  <a:srgbClr val="0070C0"/>
                </a:solidFill>
              </a:rPr>
              <a:t> status = (age &gt;= 18) ? 'adult' : 'minor';</a:t>
            </a:r>
          </a:p>
        </p:txBody>
      </p:sp>
    </p:spTree>
    <p:extLst>
      <p:ext uri="{BB962C8B-B14F-4D97-AF65-F5344CB8AC3E}">
        <p14:creationId xmlns:p14="http://schemas.microsoft.com/office/powerpoint/2010/main" val="2076951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Unary operators</a:t>
            </a:r>
          </a:p>
        </p:txBody>
      </p:sp>
      <p:sp>
        <p:nvSpPr>
          <p:cNvPr id="3" name="Content Placeholder 2"/>
          <p:cNvSpPr>
            <a:spLocks noGrp="1"/>
          </p:cNvSpPr>
          <p:nvPr>
            <p:ph sz="quarter" idx="1"/>
          </p:nvPr>
        </p:nvSpPr>
        <p:spPr/>
        <p:txBody>
          <a:bodyPr>
            <a:normAutofit fontScale="92500" lnSpcReduction="20000"/>
          </a:bodyPr>
          <a:lstStyle/>
          <a:p>
            <a:pPr algn="just"/>
            <a:r>
              <a:rPr lang="en-IN" dirty="0"/>
              <a:t>A unary operation is an operation with only one operand</a:t>
            </a:r>
            <a:r>
              <a:rPr lang="en-IN" dirty="0" smtClean="0"/>
              <a:t>.</a:t>
            </a:r>
          </a:p>
          <a:p>
            <a:r>
              <a:rPr lang="en-IN" b="1" dirty="0"/>
              <a:t>delete</a:t>
            </a:r>
          </a:p>
          <a:p>
            <a:pPr marL="0" indent="0" algn="just">
              <a:buNone/>
            </a:pPr>
            <a:r>
              <a:rPr lang="en-IN" dirty="0" smtClean="0"/>
              <a:t>    The</a:t>
            </a:r>
            <a:r>
              <a:rPr lang="en-IN" dirty="0"/>
              <a:t> delete operator deletes an object's property. The syntax is</a:t>
            </a:r>
            <a:r>
              <a:rPr lang="en-IN" dirty="0" smtClean="0"/>
              <a:t>:</a:t>
            </a:r>
          </a:p>
          <a:p>
            <a:pPr algn="just"/>
            <a:endParaRPr lang="en-IN" dirty="0"/>
          </a:p>
          <a:p>
            <a:pPr marL="0" indent="0" algn="just">
              <a:buNone/>
            </a:pPr>
            <a:r>
              <a:rPr lang="en-IN" dirty="0">
                <a:solidFill>
                  <a:srgbClr val="0070C0"/>
                </a:solidFill>
              </a:rPr>
              <a:t>delete </a:t>
            </a:r>
            <a:r>
              <a:rPr lang="en-IN" dirty="0" err="1">
                <a:solidFill>
                  <a:srgbClr val="0070C0"/>
                </a:solidFill>
              </a:rPr>
              <a:t>object.property</a:t>
            </a:r>
            <a:r>
              <a:rPr lang="en-IN" dirty="0">
                <a:solidFill>
                  <a:srgbClr val="0070C0"/>
                </a:solidFill>
              </a:rPr>
              <a:t>; </a:t>
            </a:r>
            <a:endParaRPr lang="en-IN" dirty="0" smtClean="0">
              <a:solidFill>
                <a:srgbClr val="0070C0"/>
              </a:solidFill>
            </a:endParaRPr>
          </a:p>
          <a:p>
            <a:pPr marL="0" indent="0" algn="just">
              <a:buNone/>
            </a:pPr>
            <a:endParaRPr lang="en-IN" dirty="0" smtClean="0"/>
          </a:p>
          <a:p>
            <a:pPr marL="0" indent="0" algn="just">
              <a:buNone/>
            </a:pPr>
            <a:r>
              <a:rPr lang="en-IN" dirty="0" smtClean="0"/>
              <a:t>where</a:t>
            </a:r>
            <a:r>
              <a:rPr lang="en-IN" dirty="0"/>
              <a:t> object is the name of an object, property is an existing property, and </a:t>
            </a:r>
            <a:r>
              <a:rPr lang="en-IN" dirty="0" err="1"/>
              <a:t>propertyKey</a:t>
            </a:r>
            <a:r>
              <a:rPr lang="en-IN" dirty="0"/>
              <a:t> is a string or symbol referring to an existing property</a:t>
            </a:r>
            <a:r>
              <a:rPr lang="en-IN" dirty="0" smtClean="0"/>
              <a:t>. </a:t>
            </a:r>
            <a:r>
              <a:rPr lang="en-IN" dirty="0"/>
              <a:t>If the delete operator succeeds, it removes the property from the object. Trying to access it afterwards will yield undefined. </a:t>
            </a:r>
          </a:p>
          <a:p>
            <a:pPr algn="just"/>
            <a:endParaRPr lang="en-IN" dirty="0">
              <a:solidFill>
                <a:srgbClr val="0070C0"/>
              </a:solidFill>
            </a:endParaRPr>
          </a:p>
        </p:txBody>
      </p:sp>
    </p:spTree>
    <p:extLst>
      <p:ext uri="{BB962C8B-B14F-4D97-AF65-F5344CB8AC3E}">
        <p14:creationId xmlns:p14="http://schemas.microsoft.com/office/powerpoint/2010/main" val="4079886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Unary operators</a:t>
            </a:r>
          </a:p>
        </p:txBody>
      </p:sp>
      <p:sp>
        <p:nvSpPr>
          <p:cNvPr id="3" name="Content Placeholder 2"/>
          <p:cNvSpPr>
            <a:spLocks noGrp="1"/>
          </p:cNvSpPr>
          <p:nvPr>
            <p:ph sz="quarter" idx="1"/>
          </p:nvPr>
        </p:nvSpPr>
        <p:spPr/>
        <p:txBody>
          <a:bodyPr>
            <a:normAutofit lnSpcReduction="10000"/>
          </a:bodyPr>
          <a:lstStyle/>
          <a:p>
            <a:pPr algn="just"/>
            <a:r>
              <a:rPr lang="en-IN" b="1" dirty="0" err="1"/>
              <a:t>t</a:t>
            </a:r>
            <a:r>
              <a:rPr lang="en-IN" b="1" dirty="0" err="1" smtClean="0"/>
              <a:t>ypeof</a:t>
            </a:r>
            <a:endParaRPr lang="en-IN" b="1" dirty="0" smtClean="0"/>
          </a:p>
          <a:p>
            <a:pPr marL="0" indent="0" algn="just">
              <a:buNone/>
            </a:pPr>
            <a:r>
              <a:rPr lang="en-US" b="1" dirty="0">
                <a:solidFill>
                  <a:srgbClr val="0070C0"/>
                </a:solidFill>
              </a:rPr>
              <a:t> </a:t>
            </a:r>
            <a:r>
              <a:rPr lang="en-US" b="1" dirty="0" smtClean="0">
                <a:solidFill>
                  <a:srgbClr val="0070C0"/>
                </a:solidFill>
              </a:rPr>
              <a:t>  </a:t>
            </a:r>
            <a:r>
              <a:rPr lang="en-IN" dirty="0"/>
              <a:t>The </a:t>
            </a:r>
            <a:r>
              <a:rPr lang="en-IN" dirty="0" err="1"/>
              <a:t>typeof</a:t>
            </a:r>
            <a:r>
              <a:rPr lang="en-IN" dirty="0"/>
              <a:t> operator is used in either of the following ways</a:t>
            </a:r>
            <a:r>
              <a:rPr lang="en-IN" dirty="0" smtClean="0"/>
              <a:t>:</a:t>
            </a:r>
          </a:p>
          <a:p>
            <a:pPr marL="0" indent="0" algn="just">
              <a:buNone/>
            </a:pPr>
            <a:r>
              <a:rPr lang="en-IN" dirty="0" err="1">
                <a:solidFill>
                  <a:srgbClr val="0070C0"/>
                </a:solidFill>
              </a:rPr>
              <a:t>typeof</a:t>
            </a:r>
            <a:r>
              <a:rPr lang="en-IN" dirty="0">
                <a:solidFill>
                  <a:srgbClr val="0070C0"/>
                </a:solidFill>
              </a:rPr>
              <a:t> operand</a:t>
            </a:r>
          </a:p>
          <a:p>
            <a:pPr marL="0" indent="0" algn="just">
              <a:buNone/>
            </a:pPr>
            <a:r>
              <a:rPr lang="en-IN" dirty="0" err="1">
                <a:solidFill>
                  <a:srgbClr val="0070C0"/>
                </a:solidFill>
              </a:rPr>
              <a:t>typeof</a:t>
            </a:r>
            <a:r>
              <a:rPr lang="en-IN" dirty="0">
                <a:solidFill>
                  <a:srgbClr val="0070C0"/>
                </a:solidFill>
              </a:rPr>
              <a:t> (operand</a:t>
            </a:r>
            <a:r>
              <a:rPr lang="en-IN" dirty="0" smtClean="0">
                <a:solidFill>
                  <a:srgbClr val="0070C0"/>
                </a:solidFill>
              </a:rPr>
              <a:t>)</a:t>
            </a:r>
          </a:p>
          <a:p>
            <a:pPr marL="0" indent="0" algn="just">
              <a:buNone/>
            </a:pPr>
            <a:endParaRPr lang="en-US" dirty="0">
              <a:solidFill>
                <a:srgbClr val="0070C0"/>
              </a:solidFill>
            </a:endParaRPr>
          </a:p>
          <a:p>
            <a:pPr marL="0" indent="0" algn="just">
              <a:buNone/>
            </a:pPr>
            <a:r>
              <a:rPr lang="en-IN" dirty="0"/>
              <a:t>The </a:t>
            </a:r>
            <a:r>
              <a:rPr lang="en-IN" dirty="0" err="1"/>
              <a:t>typeof</a:t>
            </a:r>
            <a:r>
              <a:rPr lang="en-IN" dirty="0"/>
              <a:t> operator returns a string indicating the type of the unevaluated operand. operand is the string, variable, keyword, or object for which the type is to be returned.</a:t>
            </a:r>
          </a:p>
        </p:txBody>
      </p:sp>
    </p:spTree>
    <p:extLst>
      <p:ext uri="{BB962C8B-B14F-4D97-AF65-F5344CB8AC3E}">
        <p14:creationId xmlns:p14="http://schemas.microsoft.com/office/powerpoint/2010/main" val="263910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778</TotalTime>
  <Words>785</Words>
  <Application>Microsoft Office PowerPoint</Application>
  <PresentationFormat>On-screen Show (4:3)</PresentationFormat>
  <Paragraphs>130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JavaScript Operators</vt:lpstr>
      <vt:lpstr>Assignment operators</vt:lpstr>
      <vt:lpstr>Comparison operators</vt:lpstr>
      <vt:lpstr>Arithmetic operators</vt:lpstr>
      <vt:lpstr>Logical operators</vt:lpstr>
      <vt:lpstr>String operators</vt:lpstr>
      <vt:lpstr>Conditional (ternary) operator</vt:lpstr>
      <vt:lpstr>Unary operators</vt:lpstr>
      <vt:lpstr>Unary operators</vt:lpstr>
      <vt:lpstr>Relational operators</vt:lpstr>
      <vt:lpstr>Spread operator</vt:lpstr>
      <vt:lpstr>Rest operator</vt:lpstr>
      <vt:lpstr>Destructuring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144</cp:revision>
  <dcterms:created xsi:type="dcterms:W3CDTF">2020-07-17T10:32:53Z</dcterms:created>
  <dcterms:modified xsi:type="dcterms:W3CDTF">2023-02-16T16:17:07Z</dcterms:modified>
</cp:coreProperties>
</file>