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2" r:id="rId3"/>
    <p:sldId id="274" r:id="rId4"/>
    <p:sldId id="256" r:id="rId5"/>
    <p:sldId id="289" r:id="rId6"/>
    <p:sldId id="259" r:id="rId7"/>
    <p:sldId id="263" r:id="rId8"/>
    <p:sldId id="261" r:id="rId9"/>
    <p:sldId id="284" r:id="rId10"/>
    <p:sldId id="285" r:id="rId11"/>
    <p:sldId id="264" r:id="rId12"/>
    <p:sldId id="286" r:id="rId13"/>
    <p:sldId id="287" r:id="rId14"/>
    <p:sldId id="260" r:id="rId15"/>
    <p:sldId id="281" r:id="rId16"/>
    <p:sldId id="282" r:id="rId17"/>
    <p:sldId id="283" r:id="rId18"/>
    <p:sldId id="288" r:id="rId19"/>
    <p:sldId id="257" r:id="rId20"/>
    <p:sldId id="265" r:id="rId21"/>
    <p:sldId id="267" r:id="rId22"/>
    <p:sldId id="268" r:id="rId23"/>
    <p:sldId id="290" r:id="rId24"/>
    <p:sldId id="266" r:id="rId25"/>
    <p:sldId id="269" r:id="rId26"/>
    <p:sldId id="273" r:id="rId27"/>
    <p:sldId id="270" r:id="rId28"/>
    <p:sldId id="271" r:id="rId29"/>
    <p:sldId id="272" r:id="rId30"/>
    <p:sldId id="275" r:id="rId31"/>
    <p:sldId id="276" r:id="rId32"/>
    <p:sldId id="278" r:id="rId33"/>
    <p:sldId id="279" r:id="rId34"/>
    <p:sldId id="293" r:id="rId35"/>
    <p:sldId id="318" r:id="rId36"/>
    <p:sldId id="319" r:id="rId37"/>
    <p:sldId id="320" r:id="rId38"/>
    <p:sldId id="294" r:id="rId39"/>
    <p:sldId id="280" r:id="rId40"/>
    <p:sldId id="291" r:id="rId41"/>
    <p:sldId id="292" r:id="rId42"/>
    <p:sldId id="308" r:id="rId43"/>
    <p:sldId id="317" r:id="rId44"/>
    <p:sldId id="321" r:id="rId45"/>
    <p:sldId id="295" r:id="rId46"/>
    <p:sldId id="296" r:id="rId47"/>
    <p:sldId id="297" r:id="rId48"/>
    <p:sldId id="314" r:id="rId49"/>
    <p:sldId id="326" r:id="rId50"/>
    <p:sldId id="328" r:id="rId51"/>
    <p:sldId id="327" r:id="rId52"/>
    <p:sldId id="333" r:id="rId53"/>
    <p:sldId id="315" r:id="rId54"/>
    <p:sldId id="329" r:id="rId55"/>
    <p:sldId id="316" r:id="rId56"/>
    <p:sldId id="298" r:id="rId57"/>
    <p:sldId id="299" r:id="rId58"/>
    <p:sldId id="300" r:id="rId59"/>
    <p:sldId id="301" r:id="rId60"/>
    <p:sldId id="302" r:id="rId61"/>
    <p:sldId id="303" r:id="rId62"/>
    <p:sldId id="304" r:id="rId63"/>
    <p:sldId id="305" r:id="rId64"/>
    <p:sldId id="306" r:id="rId65"/>
    <p:sldId id="307" r:id="rId66"/>
    <p:sldId id="309" r:id="rId67"/>
    <p:sldId id="310" r:id="rId68"/>
    <p:sldId id="325" r:id="rId69"/>
    <p:sldId id="313" r:id="rId70"/>
    <p:sldId id="322" r:id="rId71"/>
    <p:sldId id="323" r:id="rId72"/>
    <p:sldId id="324" r:id="rId73"/>
    <p:sldId id="330" r:id="rId74"/>
    <p:sldId id="331" r:id="rId75"/>
    <p:sldId id="332" r:id="rId76"/>
    <p:sldId id="334" r:id="rId77"/>
    <p:sldId id="335" r:id="rId78"/>
    <p:sldId id="336" r:id="rId79"/>
    <p:sldId id="337" r:id="rId80"/>
    <p:sldId id="338" r:id="rId81"/>
    <p:sldId id="339" r:id="rId82"/>
    <p:sldId id="340" r:id="rId83"/>
    <p:sldId id="341"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FE5A-66D2-2974-211B-C5A44F4620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DE646D-92C4-C256-0F71-234620C45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96635D-3812-BE0A-CA0C-339A12B36378}"/>
              </a:ext>
            </a:extLst>
          </p:cNvPr>
          <p:cNvSpPr>
            <a:spLocks noGrp="1"/>
          </p:cNvSpPr>
          <p:nvPr>
            <p:ph type="dt" sz="half" idx="10"/>
          </p:nvPr>
        </p:nvSpPr>
        <p:spPr/>
        <p:txBody>
          <a:bodyPr/>
          <a:lstStyle/>
          <a:p>
            <a:fld id="{7605E7CA-F4FE-4CF6-81DE-F51EEE892735}" type="datetimeFigureOut">
              <a:rPr lang="en-IN" smtClean="0"/>
              <a:t>21-03-2024</a:t>
            </a:fld>
            <a:endParaRPr lang="en-IN"/>
          </a:p>
        </p:txBody>
      </p:sp>
      <p:sp>
        <p:nvSpPr>
          <p:cNvPr id="5" name="Footer Placeholder 4">
            <a:extLst>
              <a:ext uri="{FF2B5EF4-FFF2-40B4-BE49-F238E27FC236}">
                <a16:creationId xmlns:a16="http://schemas.microsoft.com/office/drawing/2014/main" id="{E2108EF4-FD92-B4D4-E9EB-ECB5E505A1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714148-4DAD-9A11-318A-540C5858FD2B}"/>
              </a:ext>
            </a:extLst>
          </p:cNvPr>
          <p:cNvSpPr>
            <a:spLocks noGrp="1"/>
          </p:cNvSpPr>
          <p:nvPr>
            <p:ph type="sldNum" sz="quarter" idx="12"/>
          </p:nvPr>
        </p:nvSpPr>
        <p:spPr/>
        <p:txBody>
          <a:bodyPr/>
          <a:lstStyle/>
          <a:p>
            <a:fld id="{A7065D71-4160-4F0C-86CB-08AEB1DA38FE}" type="slidenum">
              <a:rPr lang="en-IN" smtClean="0"/>
              <a:t>‹#›</a:t>
            </a:fld>
            <a:endParaRPr lang="en-IN"/>
          </a:p>
        </p:txBody>
      </p:sp>
    </p:spTree>
    <p:extLst>
      <p:ext uri="{BB962C8B-B14F-4D97-AF65-F5344CB8AC3E}">
        <p14:creationId xmlns:p14="http://schemas.microsoft.com/office/powerpoint/2010/main" val="1662788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17521-9F8A-6020-8580-D7CD3E806E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80EFDD-0411-7BE4-770E-7F7A500A7C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291079-291C-430F-3F91-EB9C55A3F31D}"/>
              </a:ext>
            </a:extLst>
          </p:cNvPr>
          <p:cNvSpPr>
            <a:spLocks noGrp="1"/>
          </p:cNvSpPr>
          <p:nvPr>
            <p:ph type="dt" sz="half" idx="10"/>
          </p:nvPr>
        </p:nvSpPr>
        <p:spPr/>
        <p:txBody>
          <a:bodyPr/>
          <a:lstStyle/>
          <a:p>
            <a:fld id="{7605E7CA-F4FE-4CF6-81DE-F51EEE892735}" type="datetimeFigureOut">
              <a:rPr lang="en-IN" smtClean="0"/>
              <a:t>21-03-2024</a:t>
            </a:fld>
            <a:endParaRPr lang="en-IN"/>
          </a:p>
        </p:txBody>
      </p:sp>
      <p:sp>
        <p:nvSpPr>
          <p:cNvPr id="5" name="Footer Placeholder 4">
            <a:extLst>
              <a:ext uri="{FF2B5EF4-FFF2-40B4-BE49-F238E27FC236}">
                <a16:creationId xmlns:a16="http://schemas.microsoft.com/office/drawing/2014/main" id="{C809423E-EEFF-927D-F988-61297BE179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43313D-E8A4-45E5-9F37-86DF11360BAA}"/>
              </a:ext>
            </a:extLst>
          </p:cNvPr>
          <p:cNvSpPr>
            <a:spLocks noGrp="1"/>
          </p:cNvSpPr>
          <p:nvPr>
            <p:ph type="sldNum" sz="quarter" idx="12"/>
          </p:nvPr>
        </p:nvSpPr>
        <p:spPr/>
        <p:txBody>
          <a:bodyPr/>
          <a:lstStyle/>
          <a:p>
            <a:fld id="{A7065D71-4160-4F0C-86CB-08AEB1DA38FE}" type="slidenum">
              <a:rPr lang="en-IN" smtClean="0"/>
              <a:t>‹#›</a:t>
            </a:fld>
            <a:endParaRPr lang="en-IN"/>
          </a:p>
        </p:txBody>
      </p:sp>
    </p:spTree>
    <p:extLst>
      <p:ext uri="{BB962C8B-B14F-4D97-AF65-F5344CB8AC3E}">
        <p14:creationId xmlns:p14="http://schemas.microsoft.com/office/powerpoint/2010/main" val="2144974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46794-A80B-18A8-DA11-76ED097E28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E66006-A932-B5AF-F89A-39A0C9FBA3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27E985-909D-D53B-BE78-8EF322501305}"/>
              </a:ext>
            </a:extLst>
          </p:cNvPr>
          <p:cNvSpPr>
            <a:spLocks noGrp="1"/>
          </p:cNvSpPr>
          <p:nvPr>
            <p:ph type="dt" sz="half" idx="10"/>
          </p:nvPr>
        </p:nvSpPr>
        <p:spPr/>
        <p:txBody>
          <a:bodyPr/>
          <a:lstStyle/>
          <a:p>
            <a:fld id="{7605E7CA-F4FE-4CF6-81DE-F51EEE892735}" type="datetimeFigureOut">
              <a:rPr lang="en-IN" smtClean="0"/>
              <a:t>21-03-2024</a:t>
            </a:fld>
            <a:endParaRPr lang="en-IN"/>
          </a:p>
        </p:txBody>
      </p:sp>
      <p:sp>
        <p:nvSpPr>
          <p:cNvPr id="5" name="Footer Placeholder 4">
            <a:extLst>
              <a:ext uri="{FF2B5EF4-FFF2-40B4-BE49-F238E27FC236}">
                <a16:creationId xmlns:a16="http://schemas.microsoft.com/office/drawing/2014/main" id="{0A9AC053-4669-0FF5-8950-E6DC3F152C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463030-8CF9-3BC7-14CA-758074DD8483}"/>
              </a:ext>
            </a:extLst>
          </p:cNvPr>
          <p:cNvSpPr>
            <a:spLocks noGrp="1"/>
          </p:cNvSpPr>
          <p:nvPr>
            <p:ph type="sldNum" sz="quarter" idx="12"/>
          </p:nvPr>
        </p:nvSpPr>
        <p:spPr/>
        <p:txBody>
          <a:bodyPr/>
          <a:lstStyle/>
          <a:p>
            <a:fld id="{A7065D71-4160-4F0C-86CB-08AEB1DA38FE}" type="slidenum">
              <a:rPr lang="en-IN" smtClean="0"/>
              <a:t>‹#›</a:t>
            </a:fld>
            <a:endParaRPr lang="en-IN"/>
          </a:p>
        </p:txBody>
      </p:sp>
    </p:spTree>
    <p:extLst>
      <p:ext uri="{BB962C8B-B14F-4D97-AF65-F5344CB8AC3E}">
        <p14:creationId xmlns:p14="http://schemas.microsoft.com/office/powerpoint/2010/main" val="1089883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2DE5-4117-4AC1-01FE-643075DDF5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2B5158-CDA7-F08A-F2D2-DF3FE2AFBF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D8383-214E-19A5-6460-DE303E76EF62}"/>
              </a:ext>
            </a:extLst>
          </p:cNvPr>
          <p:cNvSpPr>
            <a:spLocks noGrp="1"/>
          </p:cNvSpPr>
          <p:nvPr>
            <p:ph type="dt" sz="half" idx="10"/>
          </p:nvPr>
        </p:nvSpPr>
        <p:spPr/>
        <p:txBody>
          <a:bodyPr/>
          <a:lstStyle/>
          <a:p>
            <a:fld id="{7605E7CA-F4FE-4CF6-81DE-F51EEE892735}" type="datetimeFigureOut">
              <a:rPr lang="en-IN" smtClean="0"/>
              <a:t>21-03-2024</a:t>
            </a:fld>
            <a:endParaRPr lang="en-IN"/>
          </a:p>
        </p:txBody>
      </p:sp>
      <p:sp>
        <p:nvSpPr>
          <p:cNvPr id="5" name="Footer Placeholder 4">
            <a:extLst>
              <a:ext uri="{FF2B5EF4-FFF2-40B4-BE49-F238E27FC236}">
                <a16:creationId xmlns:a16="http://schemas.microsoft.com/office/drawing/2014/main" id="{A2B312D8-625C-8FCA-9C28-8C3ACE0493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D11367-8023-3C5C-09F1-16D28D180B29}"/>
              </a:ext>
            </a:extLst>
          </p:cNvPr>
          <p:cNvSpPr>
            <a:spLocks noGrp="1"/>
          </p:cNvSpPr>
          <p:nvPr>
            <p:ph type="sldNum" sz="quarter" idx="12"/>
          </p:nvPr>
        </p:nvSpPr>
        <p:spPr/>
        <p:txBody>
          <a:bodyPr/>
          <a:lstStyle/>
          <a:p>
            <a:fld id="{A7065D71-4160-4F0C-86CB-08AEB1DA38FE}" type="slidenum">
              <a:rPr lang="en-IN" smtClean="0"/>
              <a:t>‹#›</a:t>
            </a:fld>
            <a:endParaRPr lang="en-IN"/>
          </a:p>
        </p:txBody>
      </p:sp>
    </p:spTree>
    <p:extLst>
      <p:ext uri="{BB962C8B-B14F-4D97-AF65-F5344CB8AC3E}">
        <p14:creationId xmlns:p14="http://schemas.microsoft.com/office/powerpoint/2010/main" val="194544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F8C7-C4B5-5857-7771-C8A047E55F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7F306E-E8D2-656B-14AD-36A348812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4745FC-BA31-A443-E8C6-2C2E343415A7}"/>
              </a:ext>
            </a:extLst>
          </p:cNvPr>
          <p:cNvSpPr>
            <a:spLocks noGrp="1"/>
          </p:cNvSpPr>
          <p:nvPr>
            <p:ph type="dt" sz="half" idx="10"/>
          </p:nvPr>
        </p:nvSpPr>
        <p:spPr/>
        <p:txBody>
          <a:bodyPr/>
          <a:lstStyle/>
          <a:p>
            <a:fld id="{7605E7CA-F4FE-4CF6-81DE-F51EEE892735}" type="datetimeFigureOut">
              <a:rPr lang="en-IN" smtClean="0"/>
              <a:t>21-03-2024</a:t>
            </a:fld>
            <a:endParaRPr lang="en-IN"/>
          </a:p>
        </p:txBody>
      </p:sp>
      <p:sp>
        <p:nvSpPr>
          <p:cNvPr id="5" name="Footer Placeholder 4">
            <a:extLst>
              <a:ext uri="{FF2B5EF4-FFF2-40B4-BE49-F238E27FC236}">
                <a16:creationId xmlns:a16="http://schemas.microsoft.com/office/drawing/2014/main" id="{09496C62-B847-F54E-CB4F-D0272C25F1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E7425D-6098-D03B-738F-66E4636FE436}"/>
              </a:ext>
            </a:extLst>
          </p:cNvPr>
          <p:cNvSpPr>
            <a:spLocks noGrp="1"/>
          </p:cNvSpPr>
          <p:nvPr>
            <p:ph type="sldNum" sz="quarter" idx="12"/>
          </p:nvPr>
        </p:nvSpPr>
        <p:spPr/>
        <p:txBody>
          <a:bodyPr/>
          <a:lstStyle/>
          <a:p>
            <a:fld id="{A7065D71-4160-4F0C-86CB-08AEB1DA38FE}" type="slidenum">
              <a:rPr lang="en-IN" smtClean="0"/>
              <a:t>‹#›</a:t>
            </a:fld>
            <a:endParaRPr lang="en-IN"/>
          </a:p>
        </p:txBody>
      </p:sp>
    </p:spTree>
    <p:extLst>
      <p:ext uri="{BB962C8B-B14F-4D97-AF65-F5344CB8AC3E}">
        <p14:creationId xmlns:p14="http://schemas.microsoft.com/office/powerpoint/2010/main" val="2683504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CFF6F-E1D7-BE21-2853-4D9A4B2743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3BD85A-F423-A729-C0CA-F82012C78C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688C29-9E88-10FE-216C-9D0DD6735D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BEA299-8BF2-BB92-3F00-D56A2FEA87D2}"/>
              </a:ext>
            </a:extLst>
          </p:cNvPr>
          <p:cNvSpPr>
            <a:spLocks noGrp="1"/>
          </p:cNvSpPr>
          <p:nvPr>
            <p:ph type="dt" sz="half" idx="10"/>
          </p:nvPr>
        </p:nvSpPr>
        <p:spPr/>
        <p:txBody>
          <a:bodyPr/>
          <a:lstStyle/>
          <a:p>
            <a:fld id="{7605E7CA-F4FE-4CF6-81DE-F51EEE892735}" type="datetimeFigureOut">
              <a:rPr lang="en-IN" smtClean="0"/>
              <a:t>21-03-2024</a:t>
            </a:fld>
            <a:endParaRPr lang="en-IN"/>
          </a:p>
        </p:txBody>
      </p:sp>
      <p:sp>
        <p:nvSpPr>
          <p:cNvPr id="6" name="Footer Placeholder 5">
            <a:extLst>
              <a:ext uri="{FF2B5EF4-FFF2-40B4-BE49-F238E27FC236}">
                <a16:creationId xmlns:a16="http://schemas.microsoft.com/office/drawing/2014/main" id="{AC959536-272B-306E-1298-6DFB1D1F82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4DDB11-BAA5-029A-372F-792DF97D01A6}"/>
              </a:ext>
            </a:extLst>
          </p:cNvPr>
          <p:cNvSpPr>
            <a:spLocks noGrp="1"/>
          </p:cNvSpPr>
          <p:nvPr>
            <p:ph type="sldNum" sz="quarter" idx="12"/>
          </p:nvPr>
        </p:nvSpPr>
        <p:spPr/>
        <p:txBody>
          <a:bodyPr/>
          <a:lstStyle/>
          <a:p>
            <a:fld id="{A7065D71-4160-4F0C-86CB-08AEB1DA38FE}" type="slidenum">
              <a:rPr lang="en-IN" smtClean="0"/>
              <a:t>‹#›</a:t>
            </a:fld>
            <a:endParaRPr lang="en-IN"/>
          </a:p>
        </p:txBody>
      </p:sp>
    </p:spTree>
    <p:extLst>
      <p:ext uri="{BB962C8B-B14F-4D97-AF65-F5344CB8AC3E}">
        <p14:creationId xmlns:p14="http://schemas.microsoft.com/office/powerpoint/2010/main" val="1598511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68A1F-366F-EC3B-BC19-15C481A160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7D7739-D409-2CE4-F2E4-F39BA863A7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16EBBF-85B8-F953-0A3B-6276CD2935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B61822-7A6E-4FF0-8AF7-FD6FF204B5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C7D32D-A520-865F-BB04-2E905ED5B8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62DB67-C0D3-A0E5-F501-98E56400C6E8}"/>
              </a:ext>
            </a:extLst>
          </p:cNvPr>
          <p:cNvSpPr>
            <a:spLocks noGrp="1"/>
          </p:cNvSpPr>
          <p:nvPr>
            <p:ph type="dt" sz="half" idx="10"/>
          </p:nvPr>
        </p:nvSpPr>
        <p:spPr/>
        <p:txBody>
          <a:bodyPr/>
          <a:lstStyle/>
          <a:p>
            <a:fld id="{7605E7CA-F4FE-4CF6-81DE-F51EEE892735}" type="datetimeFigureOut">
              <a:rPr lang="en-IN" smtClean="0"/>
              <a:t>21-03-2024</a:t>
            </a:fld>
            <a:endParaRPr lang="en-IN"/>
          </a:p>
        </p:txBody>
      </p:sp>
      <p:sp>
        <p:nvSpPr>
          <p:cNvPr id="8" name="Footer Placeholder 7">
            <a:extLst>
              <a:ext uri="{FF2B5EF4-FFF2-40B4-BE49-F238E27FC236}">
                <a16:creationId xmlns:a16="http://schemas.microsoft.com/office/drawing/2014/main" id="{3F863307-855D-9A0E-183F-3D5962B015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7EF9B1-0FFF-37DF-6ED0-03AC66288AD7}"/>
              </a:ext>
            </a:extLst>
          </p:cNvPr>
          <p:cNvSpPr>
            <a:spLocks noGrp="1"/>
          </p:cNvSpPr>
          <p:nvPr>
            <p:ph type="sldNum" sz="quarter" idx="12"/>
          </p:nvPr>
        </p:nvSpPr>
        <p:spPr/>
        <p:txBody>
          <a:bodyPr/>
          <a:lstStyle/>
          <a:p>
            <a:fld id="{A7065D71-4160-4F0C-86CB-08AEB1DA38FE}" type="slidenum">
              <a:rPr lang="en-IN" smtClean="0"/>
              <a:t>‹#›</a:t>
            </a:fld>
            <a:endParaRPr lang="en-IN"/>
          </a:p>
        </p:txBody>
      </p:sp>
    </p:spTree>
    <p:extLst>
      <p:ext uri="{BB962C8B-B14F-4D97-AF65-F5344CB8AC3E}">
        <p14:creationId xmlns:p14="http://schemas.microsoft.com/office/powerpoint/2010/main" val="292811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75BC-F0BF-4038-60A4-E005516E00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3DA912-E6E7-0052-9004-E88E46BB7D09}"/>
              </a:ext>
            </a:extLst>
          </p:cNvPr>
          <p:cNvSpPr>
            <a:spLocks noGrp="1"/>
          </p:cNvSpPr>
          <p:nvPr>
            <p:ph type="dt" sz="half" idx="10"/>
          </p:nvPr>
        </p:nvSpPr>
        <p:spPr/>
        <p:txBody>
          <a:bodyPr/>
          <a:lstStyle/>
          <a:p>
            <a:fld id="{7605E7CA-F4FE-4CF6-81DE-F51EEE892735}" type="datetimeFigureOut">
              <a:rPr lang="en-IN" smtClean="0"/>
              <a:t>21-03-2024</a:t>
            </a:fld>
            <a:endParaRPr lang="en-IN"/>
          </a:p>
        </p:txBody>
      </p:sp>
      <p:sp>
        <p:nvSpPr>
          <p:cNvPr id="4" name="Footer Placeholder 3">
            <a:extLst>
              <a:ext uri="{FF2B5EF4-FFF2-40B4-BE49-F238E27FC236}">
                <a16:creationId xmlns:a16="http://schemas.microsoft.com/office/drawing/2014/main" id="{ADE723DF-6376-046F-C267-F0E4EA8D79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DA2CE9-4B8E-3F71-9DA9-E513565CC367}"/>
              </a:ext>
            </a:extLst>
          </p:cNvPr>
          <p:cNvSpPr>
            <a:spLocks noGrp="1"/>
          </p:cNvSpPr>
          <p:nvPr>
            <p:ph type="sldNum" sz="quarter" idx="12"/>
          </p:nvPr>
        </p:nvSpPr>
        <p:spPr/>
        <p:txBody>
          <a:bodyPr/>
          <a:lstStyle/>
          <a:p>
            <a:fld id="{A7065D71-4160-4F0C-86CB-08AEB1DA38FE}" type="slidenum">
              <a:rPr lang="en-IN" smtClean="0"/>
              <a:t>‹#›</a:t>
            </a:fld>
            <a:endParaRPr lang="en-IN"/>
          </a:p>
        </p:txBody>
      </p:sp>
    </p:spTree>
    <p:extLst>
      <p:ext uri="{BB962C8B-B14F-4D97-AF65-F5344CB8AC3E}">
        <p14:creationId xmlns:p14="http://schemas.microsoft.com/office/powerpoint/2010/main" val="709052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417E07-9518-7500-2C54-E811B6281A98}"/>
              </a:ext>
            </a:extLst>
          </p:cNvPr>
          <p:cNvSpPr>
            <a:spLocks noGrp="1"/>
          </p:cNvSpPr>
          <p:nvPr>
            <p:ph type="dt" sz="half" idx="10"/>
          </p:nvPr>
        </p:nvSpPr>
        <p:spPr/>
        <p:txBody>
          <a:bodyPr/>
          <a:lstStyle/>
          <a:p>
            <a:fld id="{7605E7CA-F4FE-4CF6-81DE-F51EEE892735}" type="datetimeFigureOut">
              <a:rPr lang="en-IN" smtClean="0"/>
              <a:t>21-03-2024</a:t>
            </a:fld>
            <a:endParaRPr lang="en-IN"/>
          </a:p>
        </p:txBody>
      </p:sp>
      <p:sp>
        <p:nvSpPr>
          <p:cNvPr id="3" name="Footer Placeholder 2">
            <a:extLst>
              <a:ext uri="{FF2B5EF4-FFF2-40B4-BE49-F238E27FC236}">
                <a16:creationId xmlns:a16="http://schemas.microsoft.com/office/drawing/2014/main" id="{2EBE5911-972F-1E03-06C3-B01EDE2F60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8EE9E8-A19E-D496-D268-34217BF0D85F}"/>
              </a:ext>
            </a:extLst>
          </p:cNvPr>
          <p:cNvSpPr>
            <a:spLocks noGrp="1"/>
          </p:cNvSpPr>
          <p:nvPr>
            <p:ph type="sldNum" sz="quarter" idx="12"/>
          </p:nvPr>
        </p:nvSpPr>
        <p:spPr/>
        <p:txBody>
          <a:bodyPr/>
          <a:lstStyle/>
          <a:p>
            <a:fld id="{A7065D71-4160-4F0C-86CB-08AEB1DA38FE}" type="slidenum">
              <a:rPr lang="en-IN" smtClean="0"/>
              <a:t>‹#›</a:t>
            </a:fld>
            <a:endParaRPr lang="en-IN"/>
          </a:p>
        </p:txBody>
      </p:sp>
    </p:spTree>
    <p:extLst>
      <p:ext uri="{BB962C8B-B14F-4D97-AF65-F5344CB8AC3E}">
        <p14:creationId xmlns:p14="http://schemas.microsoft.com/office/powerpoint/2010/main" val="2751643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F789F-924F-1766-4028-2745705A60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358783-72B7-8634-3303-177B6BDAD4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609423-367C-8040-E5F1-25722C674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7B3F5-5EBA-F6FF-70BB-F10B8D6127AA}"/>
              </a:ext>
            </a:extLst>
          </p:cNvPr>
          <p:cNvSpPr>
            <a:spLocks noGrp="1"/>
          </p:cNvSpPr>
          <p:nvPr>
            <p:ph type="dt" sz="half" idx="10"/>
          </p:nvPr>
        </p:nvSpPr>
        <p:spPr/>
        <p:txBody>
          <a:bodyPr/>
          <a:lstStyle/>
          <a:p>
            <a:fld id="{7605E7CA-F4FE-4CF6-81DE-F51EEE892735}" type="datetimeFigureOut">
              <a:rPr lang="en-IN" smtClean="0"/>
              <a:t>21-03-2024</a:t>
            </a:fld>
            <a:endParaRPr lang="en-IN"/>
          </a:p>
        </p:txBody>
      </p:sp>
      <p:sp>
        <p:nvSpPr>
          <p:cNvPr id="6" name="Footer Placeholder 5">
            <a:extLst>
              <a:ext uri="{FF2B5EF4-FFF2-40B4-BE49-F238E27FC236}">
                <a16:creationId xmlns:a16="http://schemas.microsoft.com/office/drawing/2014/main" id="{97B05572-7178-66BC-49E6-D0D291DB9D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A07797-7481-92F5-BBB8-CB4D1C6F2D26}"/>
              </a:ext>
            </a:extLst>
          </p:cNvPr>
          <p:cNvSpPr>
            <a:spLocks noGrp="1"/>
          </p:cNvSpPr>
          <p:nvPr>
            <p:ph type="sldNum" sz="quarter" idx="12"/>
          </p:nvPr>
        </p:nvSpPr>
        <p:spPr/>
        <p:txBody>
          <a:bodyPr/>
          <a:lstStyle/>
          <a:p>
            <a:fld id="{A7065D71-4160-4F0C-86CB-08AEB1DA38FE}" type="slidenum">
              <a:rPr lang="en-IN" smtClean="0"/>
              <a:t>‹#›</a:t>
            </a:fld>
            <a:endParaRPr lang="en-IN"/>
          </a:p>
        </p:txBody>
      </p:sp>
    </p:spTree>
    <p:extLst>
      <p:ext uri="{BB962C8B-B14F-4D97-AF65-F5344CB8AC3E}">
        <p14:creationId xmlns:p14="http://schemas.microsoft.com/office/powerpoint/2010/main" val="2060830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94C23-9D88-44AF-8E2E-6AA9630DC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A85E40-103B-5080-297C-CD37AE5D2A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018474-A5C6-6645-B3E4-0523CA8471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335A7A-CE51-11F7-FA48-A04A0131EBAF}"/>
              </a:ext>
            </a:extLst>
          </p:cNvPr>
          <p:cNvSpPr>
            <a:spLocks noGrp="1"/>
          </p:cNvSpPr>
          <p:nvPr>
            <p:ph type="dt" sz="half" idx="10"/>
          </p:nvPr>
        </p:nvSpPr>
        <p:spPr/>
        <p:txBody>
          <a:bodyPr/>
          <a:lstStyle/>
          <a:p>
            <a:fld id="{7605E7CA-F4FE-4CF6-81DE-F51EEE892735}" type="datetimeFigureOut">
              <a:rPr lang="en-IN" smtClean="0"/>
              <a:t>21-03-2024</a:t>
            </a:fld>
            <a:endParaRPr lang="en-IN"/>
          </a:p>
        </p:txBody>
      </p:sp>
      <p:sp>
        <p:nvSpPr>
          <p:cNvPr id="6" name="Footer Placeholder 5">
            <a:extLst>
              <a:ext uri="{FF2B5EF4-FFF2-40B4-BE49-F238E27FC236}">
                <a16:creationId xmlns:a16="http://schemas.microsoft.com/office/drawing/2014/main" id="{B910E563-4458-8366-88A3-64C3AF6ED1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3AF59E-3A85-3C48-4E5D-DD6EC577EF40}"/>
              </a:ext>
            </a:extLst>
          </p:cNvPr>
          <p:cNvSpPr>
            <a:spLocks noGrp="1"/>
          </p:cNvSpPr>
          <p:nvPr>
            <p:ph type="sldNum" sz="quarter" idx="12"/>
          </p:nvPr>
        </p:nvSpPr>
        <p:spPr/>
        <p:txBody>
          <a:bodyPr/>
          <a:lstStyle/>
          <a:p>
            <a:fld id="{A7065D71-4160-4F0C-86CB-08AEB1DA38FE}" type="slidenum">
              <a:rPr lang="en-IN" smtClean="0"/>
              <a:t>‹#›</a:t>
            </a:fld>
            <a:endParaRPr lang="en-IN"/>
          </a:p>
        </p:txBody>
      </p:sp>
    </p:spTree>
    <p:extLst>
      <p:ext uri="{BB962C8B-B14F-4D97-AF65-F5344CB8AC3E}">
        <p14:creationId xmlns:p14="http://schemas.microsoft.com/office/powerpoint/2010/main" val="386562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8B05D0-31AA-9D59-3B3A-E58EB0EB10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18C5F2-63F6-27F8-65DB-3801C9B625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B72FE0-408C-DD72-9BB9-9979352FC8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5E7CA-F4FE-4CF6-81DE-F51EEE892735}" type="datetimeFigureOut">
              <a:rPr lang="en-IN" smtClean="0"/>
              <a:t>21-03-2024</a:t>
            </a:fld>
            <a:endParaRPr lang="en-IN"/>
          </a:p>
        </p:txBody>
      </p:sp>
      <p:sp>
        <p:nvSpPr>
          <p:cNvPr id="5" name="Footer Placeholder 4">
            <a:extLst>
              <a:ext uri="{FF2B5EF4-FFF2-40B4-BE49-F238E27FC236}">
                <a16:creationId xmlns:a16="http://schemas.microsoft.com/office/drawing/2014/main" id="{A40EFFBB-2208-F729-0213-610370DD78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246D2C-21B3-5166-728C-22A6E8B6F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065D71-4160-4F0C-86CB-08AEB1DA38FE}" type="slidenum">
              <a:rPr lang="en-IN" smtClean="0"/>
              <a:t>‹#›</a:t>
            </a:fld>
            <a:endParaRPr lang="en-IN"/>
          </a:p>
        </p:txBody>
      </p:sp>
    </p:spTree>
    <p:extLst>
      <p:ext uri="{BB962C8B-B14F-4D97-AF65-F5344CB8AC3E}">
        <p14:creationId xmlns:p14="http://schemas.microsoft.com/office/powerpoint/2010/main" val="2625266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implilearn.com/tutorials/nodejs-tutorial/what-is-nodejs" TargetMode="External"/><Relationship Id="rId2" Type="http://schemas.openxmlformats.org/officeDocument/2006/relationships/hyperlink" Target="https://www.simplilearn.com/tutorials/nodejs-tutorial/what-is-express-js" TargetMode="External"/><Relationship Id="rId1" Type="http://schemas.openxmlformats.org/officeDocument/2006/relationships/slideLayout" Target="../slideLayouts/slideLayout2.xml"/><Relationship Id="rId4" Type="http://schemas.openxmlformats.org/officeDocument/2006/relationships/hyperlink" Target="https://www.simplilearn.com/tutorials/javascript-tutorial/introduction-to-javascrip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simplilearn.com/tutorials/html-tutorial/what-i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geeksforgeeks.org/express-js-app-method-function/" TargetMode="External"/><Relationship Id="rId2" Type="http://schemas.openxmlformats.org/officeDocument/2006/relationships/hyperlink" Target="https://www.geeksforgeeks.org/express-js-app-use-functio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geeksforgeeks.org/express-js-router-method-function/" TargetMode="External"/><Relationship Id="rId2" Type="http://schemas.openxmlformats.org/officeDocument/2006/relationships/hyperlink" Target="https://www.geeksforgeeks.org/express-js-router-use-function/"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developer.mozilla.org/en-US/docs/Web/API/WebTransport_API" TargetMode="External"/><Relationship Id="rId2" Type="http://schemas.openxmlformats.org/officeDocument/2006/relationships/hyperlink" Target="https://developer.mozilla.org/en-US/docs/Web/API/WebSockets_API"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caniuse.com/webtransport" TargetMode="External"/><Relationship Id="rId2" Type="http://schemas.openxmlformats.org/officeDocument/2006/relationships/hyperlink" Target="https://caniuse.com/websockets"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socket.io/docs/v4/#http-long-polling-fallback" TargetMode="External"/><Relationship Id="rId2" Type="http://schemas.openxmlformats.org/officeDocument/2006/relationships/hyperlink" Target="https://socket.io/docs/v4/#features"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B560BF-52BA-4DED-A24A-2B95C01F48D0}"/>
              </a:ext>
            </a:extLst>
          </p:cNvPr>
          <p:cNvPicPr>
            <a:picLocks noChangeAspect="1"/>
          </p:cNvPicPr>
          <p:nvPr/>
        </p:nvPicPr>
        <p:blipFill>
          <a:blip r:embed="rId2"/>
          <a:stretch>
            <a:fillRect/>
          </a:stretch>
        </p:blipFill>
        <p:spPr>
          <a:xfrm>
            <a:off x="1175657" y="333375"/>
            <a:ext cx="9818914" cy="6191250"/>
          </a:xfrm>
          <a:prstGeom prst="rect">
            <a:avLst/>
          </a:prstGeom>
        </p:spPr>
      </p:pic>
    </p:spTree>
    <p:extLst>
      <p:ext uri="{BB962C8B-B14F-4D97-AF65-F5344CB8AC3E}">
        <p14:creationId xmlns:p14="http://schemas.microsoft.com/office/powerpoint/2010/main" val="161902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9087C-5010-5B4F-656F-62F405FE9C12}"/>
              </a:ext>
            </a:extLst>
          </p:cNvPr>
          <p:cNvSpPr>
            <a:spLocks noGrp="1"/>
          </p:cNvSpPr>
          <p:nvPr>
            <p:ph type="title"/>
          </p:nvPr>
        </p:nvSpPr>
        <p:spPr/>
        <p:txBody>
          <a:bodyPr>
            <a:normAutofit fontScale="90000"/>
          </a:bodyPr>
          <a:lstStyle/>
          <a:p>
            <a:r>
              <a:rPr lang="en-US" b="1" i="0" u="none" strike="noStrike" dirty="0">
                <a:solidFill>
                  <a:srgbClr val="000000"/>
                </a:solidFill>
                <a:effectLst/>
                <a:latin typeface="Gordita Medium"/>
              </a:rPr>
              <a:t>Searching For And Installing Third-Party Modules From The </a:t>
            </a:r>
            <a:r>
              <a:rPr lang="en-US" b="1" i="0" u="none" strike="noStrike" dirty="0" err="1">
                <a:solidFill>
                  <a:srgbClr val="000000"/>
                </a:solidFill>
                <a:effectLst/>
                <a:latin typeface="Gordita Medium"/>
              </a:rPr>
              <a:t>Npm</a:t>
            </a:r>
            <a:r>
              <a:rPr lang="en-US" b="1" i="0" u="none" strike="noStrike" dirty="0">
                <a:solidFill>
                  <a:srgbClr val="000000"/>
                </a:solidFill>
                <a:effectLst/>
                <a:latin typeface="Gordita Medium"/>
              </a:rPr>
              <a:t> Registry</a:t>
            </a:r>
            <a:br>
              <a:rPr lang="en-US" b="1" i="0" dirty="0">
                <a:solidFill>
                  <a:srgbClr val="000000"/>
                </a:solidFill>
                <a:effectLst/>
                <a:latin typeface="Gordita Medium"/>
              </a:rPr>
            </a:br>
            <a:endParaRPr lang="en-IN" dirty="0"/>
          </a:p>
        </p:txBody>
      </p:sp>
      <p:sp>
        <p:nvSpPr>
          <p:cNvPr id="3" name="Content Placeholder 2">
            <a:extLst>
              <a:ext uri="{FF2B5EF4-FFF2-40B4-BE49-F238E27FC236}">
                <a16:creationId xmlns:a16="http://schemas.microsoft.com/office/drawing/2014/main" id="{29AE0D33-6164-5BDE-316E-D494F6CE9AE7}"/>
              </a:ext>
            </a:extLst>
          </p:cNvPr>
          <p:cNvSpPr>
            <a:spLocks noGrp="1"/>
          </p:cNvSpPr>
          <p:nvPr>
            <p:ph idx="1"/>
          </p:nvPr>
        </p:nvSpPr>
        <p:spPr/>
        <p:txBody>
          <a:bodyPr/>
          <a:lstStyle/>
          <a:p>
            <a:r>
              <a:rPr lang="en-US" b="0" i="0" dirty="0">
                <a:solidFill>
                  <a:srgbClr val="101D2C"/>
                </a:solidFill>
                <a:effectLst/>
                <a:latin typeface="SF-Pro-Display-Regular"/>
              </a:rPr>
              <a:t>The </a:t>
            </a:r>
            <a:r>
              <a:rPr lang="en-US" b="0" i="0" dirty="0" err="1">
                <a:solidFill>
                  <a:srgbClr val="101D2C"/>
                </a:solidFill>
                <a:effectLst/>
                <a:latin typeface="SF-Pro-Display-Regular"/>
              </a:rPr>
              <a:t>npm</a:t>
            </a:r>
            <a:r>
              <a:rPr lang="en-US" b="0" i="0" dirty="0">
                <a:solidFill>
                  <a:srgbClr val="101D2C"/>
                </a:solidFill>
                <a:effectLst/>
                <a:latin typeface="SF-Pro-Display-Regular"/>
              </a:rPr>
              <a:t> registry (</a:t>
            </a:r>
            <a:r>
              <a:rPr lang="en-US" b="1" i="0" u="none" strike="noStrike" dirty="0">
                <a:effectLst/>
                <a:latin typeface="SF-Pro-Display-Regular"/>
                <a:hlinkClick r:id="rId2"/>
              </a:rPr>
              <a:t>https://www.npmjs.com/</a:t>
            </a:r>
            <a:r>
              <a:rPr lang="en-US" b="0" i="0" dirty="0">
                <a:solidFill>
                  <a:srgbClr val="101D2C"/>
                </a:solidFill>
                <a:effectLst/>
                <a:latin typeface="SF-Pro-Display-Regular"/>
              </a:rPr>
              <a:t>) hosts thousands of packages for various functionalities, from web frameworks to utility libraries. </a:t>
            </a:r>
          </a:p>
          <a:p>
            <a:endParaRPr lang="en-US" dirty="0">
              <a:solidFill>
                <a:srgbClr val="101D2C"/>
              </a:solidFill>
              <a:latin typeface="SF-Pro-Display-Regular"/>
            </a:endParaRPr>
          </a:p>
          <a:p>
            <a:r>
              <a:rPr lang="en-US" b="0" i="0" dirty="0">
                <a:solidFill>
                  <a:srgbClr val="101D2C"/>
                </a:solidFill>
                <a:effectLst/>
                <a:latin typeface="SF-Pro-Display-Regular"/>
              </a:rPr>
              <a:t>Developers can search for packages directly on the </a:t>
            </a:r>
            <a:r>
              <a:rPr lang="en-US" b="0" i="0" dirty="0" err="1">
                <a:solidFill>
                  <a:srgbClr val="101D2C"/>
                </a:solidFill>
                <a:effectLst/>
                <a:latin typeface="SF-Pro-Display-Regular"/>
              </a:rPr>
              <a:t>npm</a:t>
            </a:r>
            <a:r>
              <a:rPr lang="en-US" b="0" i="0" dirty="0">
                <a:solidFill>
                  <a:srgbClr val="101D2C"/>
                </a:solidFill>
                <a:effectLst/>
                <a:latin typeface="SF-Pro-Display-Regular"/>
              </a:rPr>
              <a:t> website or use the </a:t>
            </a:r>
            <a:r>
              <a:rPr lang="en-US" b="0" i="0" dirty="0" err="1">
                <a:solidFill>
                  <a:srgbClr val="101D2C"/>
                </a:solidFill>
                <a:effectLst/>
                <a:latin typeface="SF-Pro-Display-Regular"/>
              </a:rPr>
              <a:t>npm</a:t>
            </a:r>
            <a:r>
              <a:rPr lang="en-US" b="0" i="0" dirty="0">
                <a:solidFill>
                  <a:srgbClr val="101D2C"/>
                </a:solidFill>
                <a:effectLst/>
                <a:latin typeface="SF-Pro-Display-Regular"/>
              </a:rPr>
              <a:t> CLI (Command Line Interface) with commands like </a:t>
            </a:r>
            <a:r>
              <a:rPr lang="en-US" b="0" i="0" dirty="0" err="1">
                <a:solidFill>
                  <a:srgbClr val="101D2C"/>
                </a:solidFill>
                <a:effectLst/>
                <a:latin typeface="SF-Pro-Display-Regular"/>
              </a:rPr>
              <a:t>npm</a:t>
            </a:r>
            <a:r>
              <a:rPr lang="en-US" b="0" i="0" dirty="0">
                <a:solidFill>
                  <a:srgbClr val="101D2C"/>
                </a:solidFill>
                <a:effectLst/>
                <a:latin typeface="SF-Pro-Display-Regular"/>
              </a:rPr>
              <a:t> search to find packages relevant to their needs</a:t>
            </a:r>
            <a:endParaRPr lang="en-IN" dirty="0"/>
          </a:p>
        </p:txBody>
      </p:sp>
    </p:spTree>
    <p:extLst>
      <p:ext uri="{BB962C8B-B14F-4D97-AF65-F5344CB8AC3E}">
        <p14:creationId xmlns:p14="http://schemas.microsoft.com/office/powerpoint/2010/main" val="3465104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C817815-CCEE-9DD6-F960-0E5D1F0F0EE6}"/>
              </a:ext>
            </a:extLst>
          </p:cNvPr>
          <p:cNvPicPr>
            <a:picLocks noGrp="1" noChangeAspect="1"/>
          </p:cNvPicPr>
          <p:nvPr>
            <p:ph idx="1"/>
          </p:nvPr>
        </p:nvPicPr>
        <p:blipFill rotWithShape="1">
          <a:blip r:embed="rId2"/>
          <a:srcRect t="13050" r="50000"/>
          <a:stretch/>
        </p:blipFill>
        <p:spPr>
          <a:xfrm>
            <a:off x="3200400" y="566057"/>
            <a:ext cx="6433457" cy="6291943"/>
          </a:xfrm>
          <a:prstGeom prst="rect">
            <a:avLst/>
          </a:prstGeom>
        </p:spPr>
      </p:pic>
    </p:spTree>
    <p:extLst>
      <p:ext uri="{BB962C8B-B14F-4D97-AF65-F5344CB8AC3E}">
        <p14:creationId xmlns:p14="http://schemas.microsoft.com/office/powerpoint/2010/main" val="84871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A9CDC-0170-1CA5-4862-CD02EADE1ACA}"/>
              </a:ext>
            </a:extLst>
          </p:cNvPr>
          <p:cNvSpPr>
            <a:spLocks noGrp="1"/>
          </p:cNvSpPr>
          <p:nvPr>
            <p:ph type="title"/>
          </p:nvPr>
        </p:nvSpPr>
        <p:spPr/>
        <p:txBody>
          <a:bodyPr>
            <a:normAutofit fontScale="90000"/>
          </a:bodyPr>
          <a:lstStyle/>
          <a:p>
            <a:r>
              <a:rPr lang="en-US" b="1" i="0" u="none" strike="noStrike" dirty="0">
                <a:solidFill>
                  <a:srgbClr val="000000"/>
                </a:solidFill>
                <a:effectLst/>
                <a:latin typeface="Gordita Medium"/>
              </a:rPr>
              <a:t>Managing Dependencies In Your Projects Using </a:t>
            </a:r>
            <a:r>
              <a:rPr lang="en-US" b="1" i="0" u="none" strike="noStrike" dirty="0" err="1">
                <a:solidFill>
                  <a:srgbClr val="000000"/>
                </a:solidFill>
                <a:effectLst/>
                <a:latin typeface="Gordita Medium"/>
              </a:rPr>
              <a:t>Package.Json</a:t>
            </a:r>
            <a:r>
              <a:rPr lang="en-US" b="1" i="0" u="none" strike="noStrike" dirty="0">
                <a:solidFill>
                  <a:srgbClr val="000000"/>
                </a:solidFill>
                <a:effectLst/>
                <a:latin typeface="Gordita Medium"/>
              </a:rPr>
              <a:t> And Package-</a:t>
            </a:r>
            <a:r>
              <a:rPr lang="en-US" b="1" i="0" u="none" strike="noStrike" dirty="0" err="1">
                <a:solidFill>
                  <a:srgbClr val="000000"/>
                </a:solidFill>
                <a:effectLst/>
                <a:latin typeface="Gordita Medium"/>
              </a:rPr>
              <a:t>Lock.Json</a:t>
            </a:r>
            <a:br>
              <a:rPr lang="en-US" b="1" i="0" dirty="0">
                <a:solidFill>
                  <a:srgbClr val="000000"/>
                </a:solidFill>
                <a:effectLst/>
                <a:latin typeface="Gordita Medium"/>
              </a:rPr>
            </a:br>
            <a:endParaRPr lang="en-IN" dirty="0"/>
          </a:p>
        </p:txBody>
      </p:sp>
      <p:sp>
        <p:nvSpPr>
          <p:cNvPr id="3" name="Content Placeholder 2">
            <a:extLst>
              <a:ext uri="{FF2B5EF4-FFF2-40B4-BE49-F238E27FC236}">
                <a16:creationId xmlns:a16="http://schemas.microsoft.com/office/drawing/2014/main" id="{580644AC-8996-BFE3-8BC9-D2CE9E26A5D7}"/>
              </a:ext>
            </a:extLst>
          </p:cNvPr>
          <p:cNvSpPr>
            <a:spLocks noGrp="1"/>
          </p:cNvSpPr>
          <p:nvPr>
            <p:ph idx="1"/>
          </p:nvPr>
        </p:nvSpPr>
        <p:spPr/>
        <p:txBody>
          <a:bodyPr>
            <a:normAutofit fontScale="92500" lnSpcReduction="20000"/>
          </a:bodyPr>
          <a:lstStyle/>
          <a:p>
            <a:pPr marL="0" indent="0">
              <a:buNone/>
            </a:pPr>
            <a:r>
              <a:rPr lang="en-US" b="1" u="sng" dirty="0" err="1">
                <a:solidFill>
                  <a:srgbClr val="101D2C"/>
                </a:solidFill>
                <a:latin typeface="SF-Pro-Display-Regular"/>
              </a:rPr>
              <a:t>Package.json</a:t>
            </a:r>
            <a:r>
              <a:rPr lang="en-US" b="1" u="sng" dirty="0">
                <a:solidFill>
                  <a:srgbClr val="101D2C"/>
                </a:solidFill>
                <a:latin typeface="SF-Pro-Display-Regular"/>
              </a:rPr>
              <a:t> file</a:t>
            </a:r>
            <a:endParaRPr lang="en-US" b="1" i="0" u="sng" dirty="0">
              <a:solidFill>
                <a:srgbClr val="101D2C"/>
              </a:solidFill>
              <a:effectLst/>
              <a:latin typeface="SF-Pro-Display-Regular"/>
            </a:endParaRPr>
          </a:p>
          <a:p>
            <a:endParaRPr lang="en-US" b="0" i="0" dirty="0">
              <a:solidFill>
                <a:srgbClr val="101D2C"/>
              </a:solidFill>
              <a:effectLst/>
              <a:latin typeface="SF-Pro-Display-Regular"/>
            </a:endParaRPr>
          </a:p>
          <a:p>
            <a:r>
              <a:rPr lang="en-US" b="0" i="0" dirty="0">
                <a:solidFill>
                  <a:srgbClr val="101D2C"/>
                </a:solidFill>
                <a:effectLst/>
                <a:latin typeface="SF-Pro-Display-Regular"/>
              </a:rPr>
              <a:t>The </a:t>
            </a:r>
            <a:r>
              <a:rPr lang="en-US" b="0" i="0" dirty="0" err="1">
                <a:solidFill>
                  <a:srgbClr val="101D2C"/>
                </a:solidFill>
                <a:effectLst/>
                <a:latin typeface="SF-Pro-Display-Regular"/>
              </a:rPr>
              <a:t>package.json</a:t>
            </a:r>
            <a:r>
              <a:rPr lang="en-US" b="0" i="0" dirty="0">
                <a:solidFill>
                  <a:srgbClr val="101D2C"/>
                </a:solidFill>
                <a:effectLst/>
                <a:latin typeface="SF-Pro-Display-Regular"/>
              </a:rPr>
              <a:t> file is a vital component of any Node.js project managed with </a:t>
            </a:r>
            <a:r>
              <a:rPr lang="en-US" b="0" i="0" dirty="0" err="1">
                <a:solidFill>
                  <a:srgbClr val="101D2C"/>
                </a:solidFill>
                <a:effectLst/>
                <a:latin typeface="SF-Pro-Display-Regular"/>
              </a:rPr>
              <a:t>npm</a:t>
            </a:r>
            <a:r>
              <a:rPr lang="en-US" b="0" i="0" dirty="0">
                <a:solidFill>
                  <a:srgbClr val="101D2C"/>
                </a:solidFill>
                <a:effectLst/>
                <a:latin typeface="SF-Pro-Display-Regular"/>
              </a:rPr>
              <a:t>. </a:t>
            </a:r>
          </a:p>
          <a:p>
            <a:endParaRPr lang="en-US" b="0" i="0" dirty="0">
              <a:solidFill>
                <a:srgbClr val="101D2C"/>
              </a:solidFill>
              <a:effectLst/>
              <a:latin typeface="SF-Pro-Display-Regular"/>
            </a:endParaRPr>
          </a:p>
          <a:p>
            <a:r>
              <a:rPr lang="en-US" b="0" i="0" dirty="0">
                <a:solidFill>
                  <a:srgbClr val="101D2C"/>
                </a:solidFill>
                <a:effectLst/>
                <a:latin typeface="SF-Pro-Display-Regular"/>
              </a:rPr>
              <a:t>It keeps track of all the project's dependencies, specifying the versions of third-party modules the project relies on.</a:t>
            </a:r>
          </a:p>
          <a:p>
            <a:endParaRPr lang="en-US" dirty="0">
              <a:solidFill>
                <a:srgbClr val="101D2C"/>
              </a:solidFill>
              <a:latin typeface="SF-Pro-Display-Regular"/>
            </a:endParaRPr>
          </a:p>
          <a:p>
            <a:endParaRPr lang="en-US" b="0" i="0" dirty="0">
              <a:solidFill>
                <a:srgbClr val="101D2C"/>
              </a:solidFill>
              <a:effectLst/>
              <a:latin typeface="SF-Pro-Display-Regular"/>
            </a:endParaRPr>
          </a:p>
          <a:p>
            <a:r>
              <a:rPr lang="en-US" b="0" i="0" dirty="0">
                <a:solidFill>
                  <a:srgbClr val="101D2C"/>
                </a:solidFill>
                <a:effectLst/>
                <a:latin typeface="SF-Pro-Display-Regular"/>
              </a:rPr>
              <a:t> When a package is installed, </a:t>
            </a:r>
            <a:r>
              <a:rPr lang="en-US" b="0" i="0" dirty="0" err="1">
                <a:solidFill>
                  <a:srgbClr val="101D2C"/>
                </a:solidFill>
                <a:effectLst/>
                <a:latin typeface="SF-Pro-Display-Regular"/>
              </a:rPr>
              <a:t>npm</a:t>
            </a:r>
            <a:r>
              <a:rPr lang="en-US" b="0" i="0" dirty="0">
                <a:solidFill>
                  <a:srgbClr val="101D2C"/>
                </a:solidFill>
                <a:effectLst/>
                <a:latin typeface="SF-Pro-Display-Regular"/>
              </a:rPr>
              <a:t> updates the </a:t>
            </a:r>
            <a:r>
              <a:rPr lang="en-US" b="0" i="0" dirty="0" err="1">
                <a:solidFill>
                  <a:srgbClr val="101D2C"/>
                </a:solidFill>
                <a:effectLst/>
                <a:latin typeface="SF-Pro-Display-Regular"/>
              </a:rPr>
              <a:t>package.json</a:t>
            </a:r>
            <a:r>
              <a:rPr lang="en-US" b="0" i="0" dirty="0">
                <a:solidFill>
                  <a:srgbClr val="101D2C"/>
                </a:solidFill>
                <a:effectLst/>
                <a:latin typeface="SF-Pro-Display-Regular"/>
              </a:rPr>
              <a:t> file accordingly, providing a clear overview of the project's dependencies</a:t>
            </a:r>
            <a:endParaRPr lang="en-IN" dirty="0"/>
          </a:p>
        </p:txBody>
      </p:sp>
    </p:spTree>
    <p:extLst>
      <p:ext uri="{BB962C8B-B14F-4D97-AF65-F5344CB8AC3E}">
        <p14:creationId xmlns:p14="http://schemas.microsoft.com/office/powerpoint/2010/main" val="390162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BA44-556D-0686-04EF-CBEAD7F40FA3}"/>
              </a:ext>
            </a:extLst>
          </p:cNvPr>
          <p:cNvSpPr>
            <a:spLocks noGrp="1"/>
          </p:cNvSpPr>
          <p:nvPr>
            <p:ph type="title"/>
          </p:nvPr>
        </p:nvSpPr>
        <p:spPr/>
        <p:txBody>
          <a:bodyPr/>
          <a:lstStyle/>
          <a:p>
            <a:r>
              <a:rPr lang="en-US" b="0" i="0" dirty="0">
                <a:solidFill>
                  <a:srgbClr val="101D2C"/>
                </a:solidFill>
                <a:effectLst/>
                <a:latin typeface="SF-Pro-Display-Regular"/>
              </a:rPr>
              <a:t>package-</a:t>
            </a:r>
            <a:r>
              <a:rPr lang="en-US" b="0" i="0" dirty="0" err="1">
                <a:solidFill>
                  <a:srgbClr val="101D2C"/>
                </a:solidFill>
                <a:effectLst/>
                <a:latin typeface="SF-Pro-Display-Regular"/>
              </a:rPr>
              <a:t>lock.json</a:t>
            </a:r>
            <a:r>
              <a:rPr lang="en-US" b="0" i="0" dirty="0">
                <a:solidFill>
                  <a:srgbClr val="101D2C"/>
                </a:solidFill>
                <a:effectLst/>
                <a:latin typeface="SF-Pro-Display-Regular"/>
              </a:rPr>
              <a:t> file</a:t>
            </a:r>
            <a:endParaRPr lang="en-IN" dirty="0"/>
          </a:p>
        </p:txBody>
      </p:sp>
      <p:sp>
        <p:nvSpPr>
          <p:cNvPr id="3" name="Content Placeholder 2">
            <a:extLst>
              <a:ext uri="{FF2B5EF4-FFF2-40B4-BE49-F238E27FC236}">
                <a16:creationId xmlns:a16="http://schemas.microsoft.com/office/drawing/2014/main" id="{A5DC3EBA-2FE2-6FAF-40FC-6FDACBBA71DF}"/>
              </a:ext>
            </a:extLst>
          </p:cNvPr>
          <p:cNvSpPr>
            <a:spLocks noGrp="1"/>
          </p:cNvSpPr>
          <p:nvPr>
            <p:ph idx="1"/>
          </p:nvPr>
        </p:nvSpPr>
        <p:spPr/>
        <p:txBody>
          <a:bodyPr/>
          <a:lstStyle/>
          <a:p>
            <a:r>
              <a:rPr lang="en-US" b="0" i="0" dirty="0">
                <a:solidFill>
                  <a:srgbClr val="101D2C"/>
                </a:solidFill>
                <a:effectLst/>
                <a:latin typeface="SF-Pro-Display-Regular"/>
              </a:rPr>
              <a:t>The package-</a:t>
            </a:r>
            <a:r>
              <a:rPr lang="en-US" b="0" i="0" dirty="0" err="1">
                <a:solidFill>
                  <a:srgbClr val="101D2C"/>
                </a:solidFill>
                <a:effectLst/>
                <a:latin typeface="SF-Pro-Display-Regular"/>
              </a:rPr>
              <a:t>lock.json</a:t>
            </a:r>
            <a:r>
              <a:rPr lang="en-US" b="0" i="0" dirty="0">
                <a:solidFill>
                  <a:srgbClr val="101D2C"/>
                </a:solidFill>
                <a:effectLst/>
                <a:latin typeface="SF-Pro-Display-Regular"/>
              </a:rPr>
              <a:t> file, on the other hand, locks down the exact versions of all packages and their dependencies installed in the project. </a:t>
            </a:r>
          </a:p>
          <a:p>
            <a:endParaRPr lang="en-US" dirty="0">
              <a:solidFill>
                <a:srgbClr val="101D2C"/>
              </a:solidFill>
              <a:latin typeface="SF-Pro-Display-Regular"/>
            </a:endParaRPr>
          </a:p>
          <a:p>
            <a:endParaRPr lang="en-US" b="0" i="0" dirty="0">
              <a:solidFill>
                <a:srgbClr val="101D2C"/>
              </a:solidFill>
              <a:effectLst/>
              <a:latin typeface="SF-Pro-Display-Regular"/>
            </a:endParaRPr>
          </a:p>
          <a:p>
            <a:r>
              <a:rPr lang="en-US" b="0" i="0" dirty="0">
                <a:solidFill>
                  <a:srgbClr val="101D2C"/>
                </a:solidFill>
                <a:effectLst/>
                <a:latin typeface="SF-Pro-Display-Regular"/>
              </a:rPr>
              <a:t>This file ensures that all team members and deployment environments use the same versions of each package, mitigating the risks associated with version discrepancies.</a:t>
            </a:r>
            <a:endParaRPr lang="en-IN" dirty="0"/>
          </a:p>
        </p:txBody>
      </p:sp>
    </p:spTree>
    <p:extLst>
      <p:ext uri="{BB962C8B-B14F-4D97-AF65-F5344CB8AC3E}">
        <p14:creationId xmlns:p14="http://schemas.microsoft.com/office/powerpoint/2010/main" val="2567326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71E93-6006-F441-3D24-858FACCC44A7}"/>
              </a:ext>
            </a:extLst>
          </p:cNvPr>
          <p:cNvSpPr>
            <a:spLocks noGrp="1"/>
          </p:cNvSpPr>
          <p:nvPr>
            <p:ph type="title"/>
          </p:nvPr>
        </p:nvSpPr>
        <p:spPr/>
        <p:txBody>
          <a:bodyPr/>
          <a:lstStyle/>
          <a:p>
            <a:r>
              <a:rPr lang="en-IN" dirty="0"/>
              <a:t>How to install third-party modules</a:t>
            </a:r>
          </a:p>
        </p:txBody>
      </p:sp>
      <p:sp>
        <p:nvSpPr>
          <p:cNvPr id="3" name="Content Placeholder 2">
            <a:extLst>
              <a:ext uri="{FF2B5EF4-FFF2-40B4-BE49-F238E27FC236}">
                <a16:creationId xmlns:a16="http://schemas.microsoft.com/office/drawing/2014/main" id="{E17AB020-4FDE-8D66-2D19-2524AC0337DB}"/>
              </a:ext>
            </a:extLst>
          </p:cNvPr>
          <p:cNvSpPr>
            <a:spLocks noGrp="1"/>
          </p:cNvSpPr>
          <p:nvPr>
            <p:ph idx="1"/>
          </p:nvPr>
        </p:nvSpPr>
        <p:spPr/>
        <p:txBody>
          <a:bodyPr/>
          <a:lstStyle/>
          <a:p>
            <a:r>
              <a:rPr lang="en-US" b="0" i="0" dirty="0">
                <a:solidFill>
                  <a:srgbClr val="0A0A23"/>
                </a:solidFill>
                <a:effectLst/>
                <a:latin typeface="Lato" panose="020F0502020204030203" pitchFamily="34" charset="0"/>
              </a:rPr>
              <a:t>To use a third-party package in your application, you first need to install it.</a:t>
            </a:r>
            <a:endParaRPr lang="en-IN" dirty="0"/>
          </a:p>
        </p:txBody>
      </p:sp>
      <p:pic>
        <p:nvPicPr>
          <p:cNvPr id="4" name="Picture 3">
            <a:extLst>
              <a:ext uri="{FF2B5EF4-FFF2-40B4-BE49-F238E27FC236}">
                <a16:creationId xmlns:a16="http://schemas.microsoft.com/office/drawing/2014/main" id="{DE6DA5AB-37F9-53B0-2DE0-E9AD6E2FFFA5}"/>
              </a:ext>
            </a:extLst>
          </p:cNvPr>
          <p:cNvPicPr>
            <a:picLocks noChangeAspect="1"/>
          </p:cNvPicPr>
          <p:nvPr/>
        </p:nvPicPr>
        <p:blipFill>
          <a:blip r:embed="rId2"/>
          <a:stretch>
            <a:fillRect/>
          </a:stretch>
        </p:blipFill>
        <p:spPr>
          <a:xfrm>
            <a:off x="1153886" y="2601686"/>
            <a:ext cx="10330543" cy="4042001"/>
          </a:xfrm>
          <a:prstGeom prst="rect">
            <a:avLst/>
          </a:prstGeom>
        </p:spPr>
      </p:pic>
    </p:spTree>
    <p:extLst>
      <p:ext uri="{BB962C8B-B14F-4D97-AF65-F5344CB8AC3E}">
        <p14:creationId xmlns:p14="http://schemas.microsoft.com/office/powerpoint/2010/main" val="979008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A762-522C-5904-7555-F277155753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0E03E8-060B-869B-59F6-97BCA9B2CC38}"/>
              </a:ext>
            </a:extLst>
          </p:cNvPr>
          <p:cNvSpPr>
            <a:spLocks noGrp="1"/>
          </p:cNvSpPr>
          <p:nvPr>
            <p:ph idx="1"/>
          </p:nvPr>
        </p:nvSpPr>
        <p:spPr/>
        <p:txBody>
          <a:bodyPr/>
          <a:lstStyle/>
          <a:p>
            <a:r>
              <a:rPr lang="en-US" b="0" i="0" dirty="0">
                <a:solidFill>
                  <a:srgbClr val="374151"/>
                </a:solidFill>
                <a:effectLst/>
                <a:latin typeface="Droid Serif"/>
              </a:rPr>
              <a:t>After installing the third-party module, we can require it in our code using the following command:</a:t>
            </a:r>
          </a:p>
          <a:p>
            <a:endParaRPr lang="en-US" dirty="0">
              <a:solidFill>
                <a:srgbClr val="374151"/>
              </a:solidFill>
              <a:latin typeface="Droid Serif"/>
            </a:endParaRPr>
          </a:p>
          <a:p>
            <a:pPr marL="0" indent="0">
              <a:buNone/>
            </a:pPr>
            <a:r>
              <a:rPr lang="en-IN" dirty="0"/>
              <a:t>      </a:t>
            </a:r>
            <a:r>
              <a:rPr lang="en-IN" dirty="0" err="1"/>
              <a:t>const</a:t>
            </a:r>
            <a:r>
              <a:rPr lang="en-IN" dirty="0"/>
              <a:t> </a:t>
            </a:r>
            <a:r>
              <a:rPr lang="en-IN" dirty="0" err="1"/>
              <a:t>thirdPartyModule</a:t>
            </a:r>
            <a:r>
              <a:rPr lang="en-IN" dirty="0"/>
              <a:t> = require(</a:t>
            </a:r>
            <a:r>
              <a:rPr lang="en-IN" dirty="0" err="1"/>
              <a:t>thirdPartyModuleName</a:t>
            </a:r>
            <a:r>
              <a:rPr lang="en-IN" dirty="0"/>
              <a:t>)</a:t>
            </a:r>
          </a:p>
        </p:txBody>
      </p:sp>
    </p:spTree>
    <p:extLst>
      <p:ext uri="{BB962C8B-B14F-4D97-AF65-F5344CB8AC3E}">
        <p14:creationId xmlns:p14="http://schemas.microsoft.com/office/powerpoint/2010/main" val="539928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196E-A998-89E5-1F5A-4BD4603CC63C}"/>
              </a:ext>
            </a:extLst>
          </p:cNvPr>
          <p:cNvSpPr>
            <a:spLocks noGrp="1"/>
          </p:cNvSpPr>
          <p:nvPr>
            <p:ph type="title"/>
          </p:nvPr>
        </p:nvSpPr>
        <p:spPr/>
        <p:txBody>
          <a:bodyPr/>
          <a:lstStyle/>
          <a:p>
            <a:r>
              <a:rPr lang="en-IN" dirty="0"/>
              <a:t>Let’s take an example</a:t>
            </a:r>
          </a:p>
        </p:txBody>
      </p:sp>
      <p:sp>
        <p:nvSpPr>
          <p:cNvPr id="3" name="Content Placeholder 2">
            <a:extLst>
              <a:ext uri="{FF2B5EF4-FFF2-40B4-BE49-F238E27FC236}">
                <a16:creationId xmlns:a16="http://schemas.microsoft.com/office/drawing/2014/main" id="{43D25B65-FF76-5E72-38B4-0BBEF44DCE11}"/>
              </a:ext>
            </a:extLst>
          </p:cNvPr>
          <p:cNvSpPr>
            <a:spLocks noGrp="1"/>
          </p:cNvSpPr>
          <p:nvPr>
            <p:ph idx="1"/>
          </p:nvPr>
        </p:nvSpPr>
        <p:spPr/>
        <p:txBody>
          <a:bodyPr/>
          <a:lstStyle/>
          <a:p>
            <a:r>
              <a:rPr lang="en-US" dirty="0"/>
              <a:t>Let's understand the third-party module further with a sample code. We will use the ‘</a:t>
            </a:r>
            <a:r>
              <a:rPr lang="en-US" dirty="0" err="1"/>
              <a:t>lodash</a:t>
            </a:r>
            <a:r>
              <a:rPr lang="en-US" dirty="0"/>
              <a:t>’ module, which is a third-party module useful in the manipulation of arrays.</a:t>
            </a:r>
          </a:p>
          <a:p>
            <a:endParaRPr lang="en-US" dirty="0"/>
          </a:p>
          <a:p>
            <a:r>
              <a:rPr lang="en-US" dirty="0"/>
              <a:t>Run the following command</a:t>
            </a:r>
          </a:p>
          <a:p>
            <a:pPr marL="0" indent="0" algn="ctr">
              <a:buNone/>
            </a:pPr>
            <a:r>
              <a:rPr lang="en-IN" dirty="0" err="1"/>
              <a:t>npm</a:t>
            </a:r>
            <a:r>
              <a:rPr lang="en-IN" dirty="0"/>
              <a:t> install </a:t>
            </a:r>
            <a:r>
              <a:rPr lang="en-IN" dirty="0" err="1"/>
              <a:t>lodash</a:t>
            </a:r>
            <a:endParaRPr lang="en-IN" dirty="0"/>
          </a:p>
        </p:txBody>
      </p:sp>
    </p:spTree>
    <p:extLst>
      <p:ext uri="{BB962C8B-B14F-4D97-AF65-F5344CB8AC3E}">
        <p14:creationId xmlns:p14="http://schemas.microsoft.com/office/powerpoint/2010/main" val="3135399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1AA8-9C67-DED1-F83D-C5EA8A6961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78984B-DC1B-287F-6A0D-1715E4580D15}"/>
              </a:ext>
            </a:extLst>
          </p:cNvPr>
          <p:cNvSpPr>
            <a:spLocks noGrp="1"/>
          </p:cNvSpPr>
          <p:nvPr>
            <p:ph idx="1"/>
          </p:nvPr>
        </p:nvSpPr>
        <p:spPr/>
        <p:txBody>
          <a:bodyPr>
            <a:normAutofit lnSpcReduction="10000"/>
          </a:bodyPr>
          <a:lstStyle/>
          <a:p>
            <a:pPr marL="0" indent="0">
              <a:buNone/>
            </a:pPr>
            <a:r>
              <a:rPr lang="en-IN" dirty="0"/>
              <a:t>// Requiring the '</a:t>
            </a:r>
            <a:r>
              <a:rPr lang="en-IN" dirty="0" err="1"/>
              <a:t>lodash</a:t>
            </a:r>
            <a:r>
              <a:rPr lang="en-IN" dirty="0"/>
              <a:t>' third-party module</a:t>
            </a:r>
          </a:p>
          <a:p>
            <a:pPr marL="0" indent="0">
              <a:buNone/>
            </a:pPr>
            <a:r>
              <a:rPr lang="en-IN" dirty="0" err="1"/>
              <a:t>const</a:t>
            </a:r>
            <a:r>
              <a:rPr lang="en-IN" dirty="0"/>
              <a:t> calculate = require('</a:t>
            </a:r>
            <a:r>
              <a:rPr lang="en-IN" dirty="0" err="1"/>
              <a:t>lodash</a:t>
            </a:r>
            <a:r>
              <a:rPr lang="en-IN" dirty="0"/>
              <a:t>');</a:t>
            </a:r>
          </a:p>
          <a:p>
            <a:pPr marL="0" indent="0">
              <a:buNone/>
            </a:pPr>
            <a:endParaRPr lang="en-IN" dirty="0"/>
          </a:p>
          <a:p>
            <a:pPr marL="0" indent="0">
              <a:buNone/>
            </a:pPr>
            <a:r>
              <a:rPr lang="en-IN" dirty="0"/>
              <a:t>// Sample data</a:t>
            </a:r>
          </a:p>
          <a:p>
            <a:pPr marL="0" indent="0">
              <a:buNone/>
            </a:pPr>
            <a:r>
              <a:rPr lang="en-IN" dirty="0" err="1"/>
              <a:t>const</a:t>
            </a:r>
            <a:r>
              <a:rPr lang="en-IN" dirty="0"/>
              <a:t> numbers = [1, 2, 3, 4, 5];</a:t>
            </a:r>
          </a:p>
          <a:p>
            <a:pPr marL="0" indent="0">
              <a:buNone/>
            </a:pPr>
            <a:endParaRPr lang="en-IN" dirty="0"/>
          </a:p>
          <a:p>
            <a:pPr marL="0" indent="0">
              <a:buNone/>
            </a:pPr>
            <a:r>
              <a:rPr lang="en-IN" dirty="0"/>
              <a:t>// Using '</a:t>
            </a:r>
            <a:r>
              <a:rPr lang="en-IN" dirty="0" err="1"/>
              <a:t>lodash</a:t>
            </a:r>
            <a:r>
              <a:rPr lang="en-IN" dirty="0"/>
              <a:t>' functions</a:t>
            </a:r>
          </a:p>
          <a:p>
            <a:pPr marL="0" indent="0">
              <a:buNone/>
            </a:pPr>
            <a:r>
              <a:rPr lang="en-IN" dirty="0" err="1"/>
              <a:t>const</a:t>
            </a:r>
            <a:r>
              <a:rPr lang="en-IN" dirty="0"/>
              <a:t> sum = </a:t>
            </a:r>
            <a:r>
              <a:rPr lang="en-IN" dirty="0" err="1"/>
              <a:t>calculate.sum</a:t>
            </a:r>
            <a:r>
              <a:rPr lang="en-IN" dirty="0"/>
              <a:t>(numbers);</a:t>
            </a:r>
          </a:p>
          <a:p>
            <a:pPr marL="0" indent="0">
              <a:buNone/>
            </a:pPr>
            <a:r>
              <a:rPr lang="en-IN" dirty="0"/>
              <a:t>console.log('Sum:', sum); // Output: Sum: 15</a:t>
            </a:r>
          </a:p>
        </p:txBody>
      </p:sp>
    </p:spTree>
    <p:extLst>
      <p:ext uri="{BB962C8B-B14F-4D97-AF65-F5344CB8AC3E}">
        <p14:creationId xmlns:p14="http://schemas.microsoft.com/office/powerpoint/2010/main" val="2780278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493CD-1AED-46CF-8CF6-9DD8A25EFD39}"/>
              </a:ext>
            </a:extLst>
          </p:cNvPr>
          <p:cNvSpPr>
            <a:spLocks noGrp="1"/>
          </p:cNvSpPr>
          <p:nvPr>
            <p:ph type="title"/>
          </p:nvPr>
        </p:nvSpPr>
        <p:spPr/>
        <p:txBody>
          <a:bodyPr>
            <a:normAutofit fontScale="90000"/>
          </a:bodyPr>
          <a:lstStyle/>
          <a:p>
            <a:r>
              <a:rPr lang="en-US" b="1" i="0" u="none" strike="noStrike" dirty="0">
                <a:solidFill>
                  <a:srgbClr val="000000"/>
                </a:solidFill>
                <a:effectLst/>
                <a:latin typeface="Gordita Medium"/>
              </a:rPr>
              <a:t>Updating And Uninstalling Modules With </a:t>
            </a:r>
            <a:r>
              <a:rPr lang="en-US" b="1" i="0" u="none" strike="noStrike" dirty="0" err="1">
                <a:solidFill>
                  <a:srgbClr val="000000"/>
                </a:solidFill>
                <a:effectLst/>
                <a:latin typeface="Gordita Medium"/>
              </a:rPr>
              <a:t>Npm</a:t>
            </a:r>
            <a:r>
              <a:rPr lang="en-US" b="1" i="0" u="none" strike="noStrike" dirty="0">
                <a:solidFill>
                  <a:srgbClr val="000000"/>
                </a:solidFill>
                <a:effectLst/>
                <a:latin typeface="Gordita Medium"/>
              </a:rPr>
              <a:t> Commands</a:t>
            </a:r>
            <a:br>
              <a:rPr lang="en-US" b="1" i="0" dirty="0">
                <a:solidFill>
                  <a:srgbClr val="000000"/>
                </a:solidFill>
                <a:effectLst/>
                <a:latin typeface="Gordita Medium"/>
              </a:rPr>
            </a:br>
            <a:endParaRPr lang="en-IN" dirty="0"/>
          </a:p>
        </p:txBody>
      </p:sp>
      <p:sp>
        <p:nvSpPr>
          <p:cNvPr id="3" name="Content Placeholder 2">
            <a:extLst>
              <a:ext uri="{FF2B5EF4-FFF2-40B4-BE49-F238E27FC236}">
                <a16:creationId xmlns:a16="http://schemas.microsoft.com/office/drawing/2014/main" id="{31DE9990-1CB0-319A-EAC7-3C4411AC3F05}"/>
              </a:ext>
            </a:extLst>
          </p:cNvPr>
          <p:cNvSpPr>
            <a:spLocks noGrp="1"/>
          </p:cNvSpPr>
          <p:nvPr>
            <p:ph idx="1"/>
          </p:nvPr>
        </p:nvSpPr>
        <p:spPr/>
        <p:txBody>
          <a:bodyPr/>
          <a:lstStyle/>
          <a:p>
            <a:r>
              <a:rPr lang="en-US" b="0" i="0" dirty="0" err="1">
                <a:solidFill>
                  <a:srgbClr val="101D2C"/>
                </a:solidFill>
                <a:effectLst/>
                <a:latin typeface="SF-Pro-Display-Regular"/>
              </a:rPr>
              <a:t>npm</a:t>
            </a:r>
            <a:r>
              <a:rPr lang="en-US" b="0" i="0" dirty="0">
                <a:solidFill>
                  <a:srgbClr val="101D2C"/>
                </a:solidFill>
                <a:effectLst/>
                <a:latin typeface="SF-Pro-Display-Regular"/>
              </a:rPr>
              <a:t> provides commands such as </a:t>
            </a:r>
            <a:r>
              <a:rPr lang="en-US" b="1" i="0" u="sng" dirty="0" err="1">
                <a:solidFill>
                  <a:srgbClr val="101D2C"/>
                </a:solidFill>
                <a:effectLst/>
                <a:latin typeface="SF-Pro-Display-Regular"/>
              </a:rPr>
              <a:t>npm</a:t>
            </a:r>
            <a:r>
              <a:rPr lang="en-US" b="1" i="0" u="sng" dirty="0">
                <a:solidFill>
                  <a:srgbClr val="101D2C"/>
                </a:solidFill>
                <a:effectLst/>
                <a:latin typeface="SF-Pro-Display-Regular"/>
              </a:rPr>
              <a:t> update </a:t>
            </a:r>
            <a:r>
              <a:rPr lang="en-US" b="0" i="0" dirty="0">
                <a:solidFill>
                  <a:srgbClr val="101D2C"/>
                </a:solidFill>
                <a:effectLst/>
                <a:latin typeface="SF-Pro-Display-Regular"/>
              </a:rPr>
              <a:t>to update the packages to their latest versions based on the version ranges specified in </a:t>
            </a:r>
            <a:r>
              <a:rPr lang="en-US" b="0" i="0" dirty="0" err="1">
                <a:solidFill>
                  <a:srgbClr val="101D2C"/>
                </a:solidFill>
                <a:effectLst/>
                <a:latin typeface="SF-Pro-Display-Regular"/>
              </a:rPr>
              <a:t>package.json</a:t>
            </a:r>
            <a:endParaRPr lang="en-US" b="0" i="0" dirty="0">
              <a:solidFill>
                <a:srgbClr val="101D2C"/>
              </a:solidFill>
              <a:effectLst/>
              <a:latin typeface="SF-Pro-Display-Regular"/>
            </a:endParaRPr>
          </a:p>
          <a:p>
            <a:endParaRPr lang="en-US" dirty="0">
              <a:solidFill>
                <a:srgbClr val="101D2C"/>
              </a:solidFill>
              <a:latin typeface="SF-Pro-Display-Regular"/>
            </a:endParaRPr>
          </a:p>
          <a:p>
            <a:endParaRPr lang="en-US" dirty="0">
              <a:solidFill>
                <a:srgbClr val="101D2C"/>
              </a:solidFill>
              <a:latin typeface="SF-Pro-Display-Regular"/>
            </a:endParaRPr>
          </a:p>
          <a:p>
            <a:r>
              <a:rPr lang="en-US" b="0" i="0" dirty="0">
                <a:solidFill>
                  <a:srgbClr val="101D2C"/>
                </a:solidFill>
                <a:effectLst/>
                <a:latin typeface="SF-Pro-Display-Regular"/>
              </a:rPr>
              <a:t>When a package is no longer needed, it can be removed from the project using the </a:t>
            </a:r>
            <a:r>
              <a:rPr lang="en-US" b="1" i="0" u="sng" dirty="0" err="1">
                <a:solidFill>
                  <a:srgbClr val="101D2C"/>
                </a:solidFill>
                <a:effectLst/>
                <a:latin typeface="SF-Pro-Display-Regular"/>
              </a:rPr>
              <a:t>npm</a:t>
            </a:r>
            <a:r>
              <a:rPr lang="en-US" b="1" i="0" u="sng" dirty="0">
                <a:solidFill>
                  <a:srgbClr val="101D2C"/>
                </a:solidFill>
                <a:effectLst/>
                <a:latin typeface="SF-Pro-Display-Regular"/>
              </a:rPr>
              <a:t> uninstall &lt;package-name&gt; </a:t>
            </a:r>
            <a:r>
              <a:rPr lang="en-US" b="0" i="0" dirty="0">
                <a:solidFill>
                  <a:srgbClr val="101D2C"/>
                </a:solidFill>
                <a:effectLst/>
                <a:latin typeface="SF-Pro-Display-Regular"/>
              </a:rPr>
              <a:t>command</a:t>
            </a:r>
            <a:endParaRPr lang="en-IN" dirty="0"/>
          </a:p>
        </p:txBody>
      </p:sp>
    </p:spTree>
    <p:extLst>
      <p:ext uri="{BB962C8B-B14F-4D97-AF65-F5344CB8AC3E}">
        <p14:creationId xmlns:p14="http://schemas.microsoft.com/office/powerpoint/2010/main" val="506640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EE15-6A77-A812-7D4C-819DBF41A24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4F75EC66-B5F2-B636-181A-92104A8F14BF}"/>
              </a:ext>
            </a:extLst>
          </p:cNvPr>
          <p:cNvPicPr>
            <a:picLocks noGrp="1" noChangeAspect="1"/>
          </p:cNvPicPr>
          <p:nvPr>
            <p:ph idx="1"/>
          </p:nvPr>
        </p:nvPicPr>
        <p:blipFill>
          <a:blip r:embed="rId2"/>
          <a:stretch>
            <a:fillRect/>
          </a:stretch>
        </p:blipFill>
        <p:spPr>
          <a:xfrm>
            <a:off x="2275114" y="1796143"/>
            <a:ext cx="7260772" cy="4441371"/>
          </a:xfrm>
          <a:prstGeom prst="rect">
            <a:avLst/>
          </a:prstGeom>
        </p:spPr>
      </p:pic>
    </p:spTree>
    <p:extLst>
      <p:ext uri="{BB962C8B-B14F-4D97-AF65-F5344CB8AC3E}">
        <p14:creationId xmlns:p14="http://schemas.microsoft.com/office/powerpoint/2010/main" val="337415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B8049-42DF-35F1-FFB9-DBFDF29F58CF}"/>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5F6468D-C131-2ACD-D0F6-FDAEB0AA971A}"/>
              </a:ext>
            </a:extLst>
          </p:cNvPr>
          <p:cNvPicPr>
            <a:picLocks noGrp="1" noChangeAspect="1"/>
          </p:cNvPicPr>
          <p:nvPr>
            <p:ph idx="1"/>
          </p:nvPr>
        </p:nvPicPr>
        <p:blipFill>
          <a:blip r:embed="rId2"/>
          <a:stretch>
            <a:fillRect/>
          </a:stretch>
        </p:blipFill>
        <p:spPr>
          <a:xfrm>
            <a:off x="1698171" y="718458"/>
            <a:ext cx="9786258" cy="5497286"/>
          </a:xfrm>
          <a:prstGeom prst="rect">
            <a:avLst/>
          </a:prstGeom>
        </p:spPr>
      </p:pic>
    </p:spTree>
    <p:extLst>
      <p:ext uri="{BB962C8B-B14F-4D97-AF65-F5344CB8AC3E}">
        <p14:creationId xmlns:p14="http://schemas.microsoft.com/office/powerpoint/2010/main" val="3111618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9C74C75-3027-86D0-97AC-0F937C69ABC6}"/>
              </a:ext>
            </a:extLst>
          </p:cNvPr>
          <p:cNvPicPr>
            <a:picLocks noGrp="1" noChangeAspect="1"/>
          </p:cNvPicPr>
          <p:nvPr>
            <p:ph idx="1"/>
          </p:nvPr>
        </p:nvPicPr>
        <p:blipFill>
          <a:blip r:embed="rId2"/>
          <a:stretch>
            <a:fillRect/>
          </a:stretch>
        </p:blipFill>
        <p:spPr>
          <a:xfrm>
            <a:off x="2264229" y="1197429"/>
            <a:ext cx="7064828" cy="3265714"/>
          </a:xfrm>
          <a:prstGeom prst="rect">
            <a:avLst/>
          </a:prstGeom>
        </p:spPr>
      </p:pic>
      <p:sp>
        <p:nvSpPr>
          <p:cNvPr id="2" name="TextBox 1">
            <a:extLst>
              <a:ext uri="{FF2B5EF4-FFF2-40B4-BE49-F238E27FC236}">
                <a16:creationId xmlns:a16="http://schemas.microsoft.com/office/drawing/2014/main" id="{7998FB16-5BFC-8571-CD73-EDA2E0EA9F1D}"/>
              </a:ext>
            </a:extLst>
          </p:cNvPr>
          <p:cNvSpPr txBox="1"/>
          <p:nvPr/>
        </p:nvSpPr>
        <p:spPr>
          <a:xfrm>
            <a:off x="1143000" y="4876800"/>
            <a:ext cx="10156371" cy="830997"/>
          </a:xfrm>
          <a:prstGeom prst="rect">
            <a:avLst/>
          </a:prstGeom>
          <a:noFill/>
        </p:spPr>
        <p:txBody>
          <a:bodyPr wrap="square" rtlCol="0">
            <a:spAutoFit/>
          </a:bodyPr>
          <a:lstStyle/>
          <a:p>
            <a:pPr algn="just"/>
            <a:r>
              <a:rPr lang="en-US" sz="2400" b="0" i="0" dirty="0">
                <a:solidFill>
                  <a:srgbClr val="0A0A23"/>
                </a:solidFill>
                <a:effectLst/>
                <a:latin typeface="Lato" panose="020F0502020204030203" pitchFamily="34" charset="0"/>
              </a:rPr>
              <a:t>When it comes to building web applications using Node.js, creating a server can take a lot of time</a:t>
            </a:r>
            <a:endParaRPr lang="en-IN" sz="2400" dirty="0"/>
          </a:p>
        </p:txBody>
      </p:sp>
    </p:spTree>
    <p:extLst>
      <p:ext uri="{BB962C8B-B14F-4D97-AF65-F5344CB8AC3E}">
        <p14:creationId xmlns:p14="http://schemas.microsoft.com/office/powerpoint/2010/main" val="850172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8BE6D-B9A8-D868-E98E-3C7E40181822}"/>
              </a:ext>
            </a:extLst>
          </p:cNvPr>
          <p:cNvSpPr>
            <a:spLocks noGrp="1"/>
          </p:cNvSpPr>
          <p:nvPr>
            <p:ph type="title"/>
          </p:nvPr>
        </p:nvSpPr>
        <p:spPr/>
        <p:txBody>
          <a:bodyPr/>
          <a:lstStyle/>
          <a:p>
            <a:r>
              <a:rPr lang="en-IN" dirty="0"/>
              <a:t>let’s start</a:t>
            </a:r>
          </a:p>
        </p:txBody>
      </p:sp>
      <p:sp>
        <p:nvSpPr>
          <p:cNvPr id="3" name="Content Placeholder 2">
            <a:extLst>
              <a:ext uri="{FF2B5EF4-FFF2-40B4-BE49-F238E27FC236}">
                <a16:creationId xmlns:a16="http://schemas.microsoft.com/office/drawing/2014/main" id="{3B794AD3-B9CD-E58D-AFE5-407371D9AF1A}"/>
              </a:ext>
            </a:extLst>
          </p:cNvPr>
          <p:cNvSpPr>
            <a:spLocks noGrp="1"/>
          </p:cNvSpPr>
          <p:nvPr>
            <p:ph idx="1"/>
          </p:nvPr>
        </p:nvSpPr>
        <p:spPr>
          <a:xfrm>
            <a:off x="838200" y="1317170"/>
            <a:ext cx="10515600" cy="5301343"/>
          </a:xfrm>
        </p:spPr>
        <p:txBody>
          <a:bodyPr>
            <a:normAutofit lnSpcReduction="10000"/>
          </a:bodyPr>
          <a:lstStyle/>
          <a:p>
            <a:pPr algn="just"/>
            <a:r>
              <a:rPr lang="en-US" b="0" i="0" dirty="0">
                <a:solidFill>
                  <a:srgbClr val="51565E"/>
                </a:solidFill>
                <a:effectLst/>
                <a:latin typeface="Roboto" panose="02000000000000000000" pitchFamily="2" charset="0"/>
              </a:rPr>
              <a:t> </a:t>
            </a:r>
            <a:r>
              <a:rPr lang="en-US" b="0" i="0" u="none" strike="noStrike" dirty="0">
                <a:solidFill>
                  <a:srgbClr val="1179EF"/>
                </a:solidFill>
                <a:effectLst/>
                <a:latin typeface="Roboto" panose="02000000000000000000" pitchFamily="2" charset="0"/>
                <a:hlinkClick r:id="rId2" tooltip="Express js"/>
              </a:rPr>
              <a:t>Express </a:t>
            </a:r>
            <a:r>
              <a:rPr lang="en-US" b="0" i="0" u="none" strike="noStrike" dirty="0" err="1">
                <a:solidFill>
                  <a:srgbClr val="1179EF"/>
                </a:solidFill>
                <a:effectLst/>
                <a:latin typeface="Roboto" panose="02000000000000000000" pitchFamily="2" charset="0"/>
                <a:hlinkClick r:id="rId2" tooltip="Express js"/>
              </a:rPr>
              <a:t>js</a:t>
            </a:r>
            <a:r>
              <a:rPr lang="en-US" b="0" i="0" dirty="0">
                <a:solidFill>
                  <a:srgbClr val="51565E"/>
                </a:solidFill>
                <a:effectLst/>
                <a:latin typeface="Roboto" panose="02000000000000000000" pitchFamily="2" charset="0"/>
              </a:rPr>
              <a:t> is the framework of </a:t>
            </a:r>
            <a:r>
              <a:rPr lang="en-US" b="0" i="0" u="none" strike="noStrike" dirty="0">
                <a:solidFill>
                  <a:srgbClr val="1179EF"/>
                </a:solidFill>
                <a:effectLst/>
                <a:latin typeface="Roboto" panose="02000000000000000000" pitchFamily="2" charset="0"/>
                <a:hlinkClick r:id="rId3" tooltip="Node js,"/>
              </a:rPr>
              <a:t>Node </a:t>
            </a:r>
            <a:r>
              <a:rPr lang="en-US" b="0" i="0" u="none" strike="noStrike" dirty="0" err="1">
                <a:solidFill>
                  <a:srgbClr val="1179EF"/>
                </a:solidFill>
                <a:effectLst/>
                <a:latin typeface="Roboto" panose="02000000000000000000" pitchFamily="2" charset="0"/>
                <a:hlinkClick r:id="rId3" tooltip="Node js,"/>
              </a:rPr>
              <a:t>js</a:t>
            </a:r>
            <a:r>
              <a:rPr lang="en-US" b="0" i="0" u="none" strike="noStrike" dirty="0">
                <a:solidFill>
                  <a:srgbClr val="1179EF"/>
                </a:solidFill>
                <a:effectLst/>
                <a:latin typeface="Roboto" panose="02000000000000000000" pitchFamily="2" charset="0"/>
                <a:hlinkClick r:id="rId3" tooltip="Node js,"/>
              </a:rPr>
              <a:t>,</a:t>
            </a:r>
            <a:r>
              <a:rPr lang="en-US" b="0" i="0" dirty="0">
                <a:solidFill>
                  <a:srgbClr val="51565E"/>
                </a:solidFill>
                <a:effectLst/>
                <a:latin typeface="Roboto" panose="02000000000000000000" pitchFamily="2" charset="0"/>
              </a:rPr>
              <a:t> which is fully built-in </a:t>
            </a:r>
            <a:r>
              <a:rPr lang="en-US" b="0" i="0" u="none" strike="noStrike" dirty="0" err="1">
                <a:solidFill>
                  <a:srgbClr val="1179EF"/>
                </a:solidFill>
                <a:effectLst/>
                <a:latin typeface="Roboto" panose="02000000000000000000" pitchFamily="2" charset="0"/>
                <a:hlinkClick r:id="rId4" tooltip="Javascript"/>
              </a:rPr>
              <a:t>Javascript</a:t>
            </a:r>
            <a:r>
              <a:rPr lang="en-US" b="0" i="0" dirty="0">
                <a:solidFill>
                  <a:srgbClr val="51565E"/>
                </a:solidFill>
                <a:effectLst/>
                <a:latin typeface="Roboto" panose="02000000000000000000" pitchFamily="2" charset="0"/>
              </a:rPr>
              <a:t>. It was created by </a:t>
            </a:r>
            <a:r>
              <a:rPr lang="en-IN" b="0" i="0" dirty="0">
                <a:solidFill>
                  <a:srgbClr val="4D5156"/>
                </a:solidFill>
                <a:effectLst/>
                <a:latin typeface="Google Sans"/>
              </a:rPr>
              <a:t>TJ </a:t>
            </a:r>
            <a:r>
              <a:rPr lang="en-IN" b="0" i="0" dirty="0" err="1">
                <a:solidFill>
                  <a:srgbClr val="4D5156"/>
                </a:solidFill>
                <a:effectLst/>
                <a:latin typeface="Google Sans"/>
              </a:rPr>
              <a:t>Holowaychuk</a:t>
            </a:r>
            <a:endParaRPr lang="en-US" b="1" dirty="0">
              <a:solidFill>
                <a:srgbClr val="CB3837"/>
              </a:solidFill>
              <a:latin typeface="Source Sans Pro" panose="020B0503030403020204" pitchFamily="34" charset="0"/>
            </a:endParaRPr>
          </a:p>
          <a:p>
            <a:endParaRPr lang="en-US" b="1" i="0" strike="noStrike" dirty="0">
              <a:solidFill>
                <a:srgbClr val="CB3837"/>
              </a:solidFill>
              <a:effectLst/>
              <a:latin typeface="Source Sans Pro" panose="020B0503030403020204" pitchFamily="34" charset="0"/>
            </a:endParaRPr>
          </a:p>
          <a:p>
            <a:r>
              <a:rPr lang="en-US" dirty="0">
                <a:solidFill>
                  <a:srgbClr val="333333"/>
                </a:solidFill>
                <a:latin typeface="Source Sans Pro" panose="020B0503030403020204" pitchFamily="34" charset="0"/>
              </a:rPr>
              <a:t>It provides broad features for building web and mobile applications. It is used to build a single page, multipage, and hybrid web application.</a:t>
            </a:r>
          </a:p>
          <a:p>
            <a:endParaRPr lang="en-US" dirty="0">
              <a:solidFill>
                <a:srgbClr val="333333"/>
              </a:solidFill>
              <a:latin typeface="Source Sans Pro" panose="020B0503030403020204" pitchFamily="34" charset="0"/>
            </a:endParaRPr>
          </a:p>
          <a:p>
            <a:r>
              <a:rPr lang="en-US" b="0" i="0" dirty="0">
                <a:solidFill>
                  <a:srgbClr val="242424"/>
                </a:solidFill>
                <a:effectLst/>
                <a:latin typeface="source-serif-pro"/>
              </a:rPr>
              <a:t>Express allows you to respond to HTTP requests from clients, create dynamic endpoints, and process user input</a:t>
            </a:r>
          </a:p>
          <a:p>
            <a:endParaRPr lang="en-US" dirty="0">
              <a:solidFill>
                <a:srgbClr val="242424"/>
              </a:solidFill>
              <a:latin typeface="source-serif-pro"/>
            </a:endParaRPr>
          </a:p>
          <a:p>
            <a:r>
              <a:rPr lang="en-US" b="0" i="0" dirty="0">
                <a:solidFill>
                  <a:srgbClr val="242424"/>
                </a:solidFill>
                <a:effectLst/>
                <a:latin typeface="source-serif-pro"/>
              </a:rPr>
              <a:t>It provides support for routing, HTTP methods, HTTP cookies, and what are called path variables.</a:t>
            </a:r>
          </a:p>
          <a:p>
            <a:endParaRPr lang="en-IN" dirty="0">
              <a:solidFill>
                <a:srgbClr val="333333"/>
              </a:solidFill>
              <a:latin typeface="Source Sans Pro" panose="020B0503030403020204" pitchFamily="34" charset="0"/>
            </a:endParaRPr>
          </a:p>
        </p:txBody>
      </p:sp>
    </p:spTree>
    <p:extLst>
      <p:ext uri="{BB962C8B-B14F-4D97-AF65-F5344CB8AC3E}">
        <p14:creationId xmlns:p14="http://schemas.microsoft.com/office/powerpoint/2010/main" val="3515873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83C9-AADE-BE7F-7C0C-F1FDCB003485}"/>
              </a:ext>
            </a:extLst>
          </p:cNvPr>
          <p:cNvSpPr>
            <a:spLocks noGrp="1"/>
          </p:cNvSpPr>
          <p:nvPr>
            <p:ph type="title"/>
          </p:nvPr>
        </p:nvSpPr>
        <p:spPr/>
        <p:txBody>
          <a:bodyPr/>
          <a:lstStyle/>
          <a:p>
            <a:r>
              <a:rPr lang="en-IN" dirty="0"/>
              <a:t>Why we need express</a:t>
            </a:r>
          </a:p>
        </p:txBody>
      </p:sp>
      <p:sp>
        <p:nvSpPr>
          <p:cNvPr id="3" name="Content Placeholder 2">
            <a:extLst>
              <a:ext uri="{FF2B5EF4-FFF2-40B4-BE49-F238E27FC236}">
                <a16:creationId xmlns:a16="http://schemas.microsoft.com/office/drawing/2014/main" id="{FE2D8A13-979D-D4AC-BC8D-B2964A86C0C1}"/>
              </a:ext>
            </a:extLst>
          </p:cNvPr>
          <p:cNvSpPr>
            <a:spLocks noGrp="1"/>
          </p:cNvSpPr>
          <p:nvPr>
            <p:ph idx="1"/>
          </p:nvPr>
        </p:nvSpPr>
        <p:spPr>
          <a:xfrm>
            <a:off x="838200" y="1393371"/>
            <a:ext cx="10515600" cy="4783592"/>
          </a:xfrm>
        </p:spPr>
        <p:txBody>
          <a:bodyPr>
            <a:normAutofit/>
          </a:bodyPr>
          <a:lstStyle/>
          <a:p>
            <a:pPr algn="l">
              <a:buFont typeface="Arial" panose="020B0604020202020204" pitchFamily="34" charset="0"/>
              <a:buChar char="•"/>
            </a:pPr>
            <a:r>
              <a:rPr lang="en-US" b="0" i="0" dirty="0">
                <a:solidFill>
                  <a:srgbClr val="242424"/>
                </a:solidFill>
                <a:effectLst/>
                <a:latin typeface="source-serif-pro"/>
              </a:rPr>
              <a:t>One of the key advantages of using Express is that it helps you build RESTful APIs</a:t>
            </a:r>
            <a:endParaRPr lang="en-US" dirty="0">
              <a:solidFill>
                <a:srgbClr val="51565E"/>
              </a:solidFill>
              <a:latin typeface="Roboto" panose="02000000000000000000" pitchFamily="2" charset="0"/>
            </a:endParaRPr>
          </a:p>
          <a:p>
            <a:pPr algn="l">
              <a:buFont typeface="Arial" panose="020B0604020202020204" pitchFamily="34" charset="0"/>
              <a:buChar char="•"/>
            </a:pPr>
            <a:endParaRPr lang="en-US" b="0" i="0" dirty="0">
              <a:solidFill>
                <a:srgbClr val="51565E"/>
              </a:solidFill>
              <a:effectLst/>
              <a:latin typeface="Roboto" panose="02000000000000000000" pitchFamily="2" charset="0"/>
            </a:endParaRPr>
          </a:p>
          <a:p>
            <a:pPr marL="0" indent="0" algn="l">
              <a:buNone/>
            </a:pPr>
            <a:r>
              <a:rPr lang="en-US" b="0" i="0" dirty="0">
                <a:solidFill>
                  <a:srgbClr val="51565E"/>
                </a:solidFill>
                <a:effectLst/>
                <a:latin typeface="Roboto" panose="02000000000000000000" pitchFamily="2" charset="0"/>
              </a:rPr>
              <a:t>  :</a:t>
            </a:r>
            <a:r>
              <a:rPr lang="en-US" b="0" i="0" dirty="0">
                <a:solidFill>
                  <a:srgbClr val="242424"/>
                </a:solidFill>
                <a:effectLst/>
                <a:latin typeface="source-serif-pro"/>
              </a:rPr>
              <a:t> RESTful APIs are commonly used to create web services that have a predictable URL structure, consistent naming conventions, and standard response formats.</a:t>
            </a:r>
          </a:p>
          <a:p>
            <a:pPr marL="0" indent="0" algn="l">
              <a:buNone/>
            </a:pPr>
            <a:endParaRPr lang="en-US" b="0" i="0" dirty="0">
              <a:solidFill>
                <a:srgbClr val="242424"/>
              </a:solidFill>
              <a:effectLst/>
              <a:latin typeface="source-serif-pro"/>
            </a:endParaRPr>
          </a:p>
          <a:p>
            <a:pPr marL="0" indent="0" algn="l">
              <a:buNone/>
            </a:pPr>
            <a:r>
              <a:rPr lang="en-US" b="0" i="0" dirty="0">
                <a:solidFill>
                  <a:srgbClr val="51565E"/>
                </a:solidFill>
                <a:effectLst/>
                <a:latin typeface="Roboto" panose="02000000000000000000" pitchFamily="2" charset="0"/>
              </a:rPr>
              <a:t> :</a:t>
            </a:r>
            <a:r>
              <a:rPr lang="en-US" b="0" i="0" dirty="0">
                <a:solidFill>
                  <a:srgbClr val="242424"/>
                </a:solidFill>
                <a:effectLst/>
                <a:latin typeface="source-serif-pro"/>
              </a:rPr>
              <a:t> By creating your RESTful API and using Express to build out the backend, you can ensure that your API is always accessible from anywhere in the world</a:t>
            </a:r>
            <a:endParaRPr lang="en-US" b="0" i="0" dirty="0">
              <a:solidFill>
                <a:srgbClr val="51565E"/>
              </a:solidFill>
              <a:effectLst/>
              <a:latin typeface="Roboto" panose="02000000000000000000" pitchFamily="2" charset="0"/>
            </a:endParaRPr>
          </a:p>
          <a:p>
            <a:pPr marL="0" indent="0" algn="l">
              <a:buNone/>
            </a:pPr>
            <a:endParaRPr lang="en-US" b="0" i="0" dirty="0">
              <a:solidFill>
                <a:srgbClr val="51565E"/>
              </a:solidFill>
              <a:effectLst/>
              <a:latin typeface="Roboto" panose="02000000000000000000" pitchFamily="2" charset="0"/>
            </a:endParaRPr>
          </a:p>
          <a:p>
            <a:pPr algn="l">
              <a:buFont typeface="Arial" panose="020B0604020202020204" pitchFamily="34" charset="0"/>
              <a:buChar char="•"/>
            </a:pPr>
            <a:endParaRPr lang="en-US" b="0" i="0" dirty="0">
              <a:solidFill>
                <a:srgbClr val="51565E"/>
              </a:solidFill>
              <a:effectLst/>
              <a:latin typeface="Roboto" panose="02000000000000000000" pitchFamily="2" charset="0"/>
            </a:endParaRPr>
          </a:p>
          <a:p>
            <a:pPr marL="0" indent="0" algn="l">
              <a:buNone/>
            </a:pPr>
            <a:endParaRPr lang="en-US" b="0" i="0" dirty="0">
              <a:solidFill>
                <a:srgbClr val="51565E"/>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791889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5515-9760-FF87-3F72-7D71EB9C36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21A8A5-FA63-CF7D-5CD3-9BC6BCBE4EF5}"/>
              </a:ext>
            </a:extLst>
          </p:cNvPr>
          <p:cNvSpPr>
            <a:spLocks noGrp="1"/>
          </p:cNvSpPr>
          <p:nvPr>
            <p:ph idx="1"/>
          </p:nvPr>
        </p:nvSpPr>
        <p:spPr/>
        <p:txBody>
          <a:bodyPr/>
          <a:lstStyle/>
          <a:p>
            <a:pPr algn="l">
              <a:buFont typeface="Arial" panose="020B0604020202020204" pitchFamily="34" charset="0"/>
              <a:buChar char="•"/>
            </a:pPr>
            <a:r>
              <a:rPr lang="en-US" b="0" i="0" dirty="0">
                <a:solidFill>
                  <a:srgbClr val="51565E"/>
                </a:solidFill>
                <a:effectLst/>
                <a:latin typeface="Roboto" panose="02000000000000000000" pitchFamily="2" charset="0"/>
              </a:rPr>
              <a:t>It saves a lot of coding time almost by half and still makes web and mobile applications efficient</a:t>
            </a:r>
          </a:p>
          <a:p>
            <a:pPr marL="0" indent="0" algn="l">
              <a:buNone/>
            </a:pPr>
            <a:endParaRPr lang="en-US" b="0" i="0" dirty="0">
              <a:solidFill>
                <a:srgbClr val="51565E"/>
              </a:solidFill>
              <a:effectLst/>
              <a:latin typeface="Roboto" panose="02000000000000000000" pitchFamily="2" charset="0"/>
            </a:endParaRPr>
          </a:p>
          <a:p>
            <a:pPr algn="l">
              <a:buFont typeface="Arial" panose="020B0604020202020204" pitchFamily="34" charset="0"/>
              <a:buChar char="•"/>
            </a:pPr>
            <a:r>
              <a:rPr lang="en-US" b="0" i="0" dirty="0">
                <a:solidFill>
                  <a:srgbClr val="51565E"/>
                </a:solidFill>
                <a:effectLst/>
                <a:latin typeface="Roboto" panose="02000000000000000000" pitchFamily="2" charset="0"/>
              </a:rPr>
              <a:t>Another reason for using Express is that it is written in </a:t>
            </a:r>
            <a:r>
              <a:rPr lang="en-US" b="0" i="0" dirty="0" err="1">
                <a:solidFill>
                  <a:srgbClr val="51565E"/>
                </a:solidFill>
                <a:effectLst/>
                <a:latin typeface="Roboto" panose="02000000000000000000" pitchFamily="2" charset="0"/>
              </a:rPr>
              <a:t>javascript</a:t>
            </a:r>
            <a:r>
              <a:rPr lang="en-US" b="0" i="0" dirty="0">
                <a:solidFill>
                  <a:srgbClr val="51565E"/>
                </a:solidFill>
                <a:effectLst/>
                <a:latin typeface="Roboto" panose="02000000000000000000" pitchFamily="2" charset="0"/>
              </a:rPr>
              <a:t>.</a:t>
            </a:r>
          </a:p>
          <a:p>
            <a:pPr algn="l">
              <a:buFont typeface="Arial" panose="020B0604020202020204" pitchFamily="34" charset="0"/>
              <a:buChar char="•"/>
            </a:pPr>
            <a:endParaRPr lang="en-US" dirty="0">
              <a:solidFill>
                <a:srgbClr val="51565E"/>
              </a:solidFill>
              <a:latin typeface="Roboto" panose="02000000000000000000" pitchFamily="2" charset="0"/>
            </a:endParaRPr>
          </a:p>
          <a:p>
            <a:pPr algn="l">
              <a:buFont typeface="Arial" panose="020B0604020202020204" pitchFamily="34" charset="0"/>
              <a:buChar char="•"/>
            </a:pPr>
            <a:r>
              <a:rPr lang="en-US" b="0" i="0" dirty="0">
                <a:solidFill>
                  <a:srgbClr val="51565E"/>
                </a:solidFill>
                <a:effectLst/>
                <a:latin typeface="Roboto" panose="02000000000000000000" pitchFamily="2" charset="0"/>
              </a:rPr>
              <a:t> Express lets so many new developers enter the field of web development</a:t>
            </a:r>
            <a:endParaRPr lang="en-IN" dirty="0"/>
          </a:p>
        </p:txBody>
      </p:sp>
    </p:spTree>
    <p:extLst>
      <p:ext uri="{BB962C8B-B14F-4D97-AF65-F5344CB8AC3E}">
        <p14:creationId xmlns:p14="http://schemas.microsoft.com/office/powerpoint/2010/main" val="3280513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B3F74D-7B64-FC9A-98E1-13029A2B3D1E}"/>
              </a:ext>
            </a:extLst>
          </p:cNvPr>
          <p:cNvPicPr>
            <a:picLocks noGrp="1" noChangeAspect="1"/>
          </p:cNvPicPr>
          <p:nvPr>
            <p:ph idx="1"/>
          </p:nvPr>
        </p:nvPicPr>
        <p:blipFill>
          <a:blip r:embed="rId2"/>
          <a:stretch>
            <a:fillRect/>
          </a:stretch>
        </p:blipFill>
        <p:spPr>
          <a:xfrm>
            <a:off x="1621971" y="936171"/>
            <a:ext cx="8904515" cy="5146335"/>
          </a:xfrm>
          <a:prstGeom prst="rect">
            <a:avLst/>
          </a:prstGeom>
        </p:spPr>
      </p:pic>
    </p:spTree>
    <p:extLst>
      <p:ext uri="{BB962C8B-B14F-4D97-AF65-F5344CB8AC3E}">
        <p14:creationId xmlns:p14="http://schemas.microsoft.com/office/powerpoint/2010/main" val="2519646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B7E66-AF0E-3240-4763-73D545C59068}"/>
              </a:ext>
            </a:extLst>
          </p:cNvPr>
          <p:cNvSpPr>
            <a:spLocks noGrp="1"/>
          </p:cNvSpPr>
          <p:nvPr>
            <p:ph type="title"/>
          </p:nvPr>
        </p:nvSpPr>
        <p:spPr/>
        <p:txBody>
          <a:bodyPr/>
          <a:lstStyle/>
          <a:p>
            <a:r>
              <a:rPr lang="en-IN" b="0" i="0" dirty="0">
                <a:solidFill>
                  <a:srgbClr val="272C37"/>
                </a:solidFill>
                <a:effectLst/>
                <a:latin typeface="Roboto" panose="02000000000000000000" pitchFamily="2" charset="0"/>
              </a:rPr>
              <a:t>Features of Express JS</a:t>
            </a:r>
            <a:br>
              <a:rPr lang="en-IN" b="0" i="0" dirty="0">
                <a:solidFill>
                  <a:srgbClr val="272C37"/>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A17FCECE-6713-9AF1-A37A-FD082E31CB42}"/>
              </a:ext>
            </a:extLst>
          </p:cNvPr>
          <p:cNvSpPr>
            <a:spLocks noGrp="1"/>
          </p:cNvSpPr>
          <p:nvPr>
            <p:ph idx="1"/>
          </p:nvPr>
        </p:nvSpPr>
        <p:spPr>
          <a:xfrm>
            <a:off x="152400" y="1825625"/>
            <a:ext cx="11876314" cy="4351338"/>
          </a:xfrm>
        </p:spPr>
        <p:txBody>
          <a:bodyPr/>
          <a:lstStyle/>
          <a:p>
            <a:pPr algn="just">
              <a:buFont typeface="Arial" panose="020B0604020202020204" pitchFamily="34" charset="0"/>
              <a:buChar char="•"/>
            </a:pPr>
            <a:r>
              <a:rPr lang="en-US" b="0" i="0" dirty="0">
                <a:solidFill>
                  <a:srgbClr val="000000"/>
                </a:solidFill>
                <a:effectLst/>
                <a:latin typeface="inter-regular"/>
              </a:rPr>
              <a:t>It can be used to design single-page, multi-page and hybrid web applications.</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allows to setup </a:t>
            </a:r>
            <a:r>
              <a:rPr lang="en-US" b="0" i="0" dirty="0" err="1">
                <a:solidFill>
                  <a:srgbClr val="000000"/>
                </a:solidFill>
                <a:effectLst/>
                <a:latin typeface="inter-regular"/>
              </a:rPr>
              <a:t>middlewares</a:t>
            </a:r>
            <a:r>
              <a:rPr lang="en-US" b="0" i="0" dirty="0">
                <a:solidFill>
                  <a:srgbClr val="000000"/>
                </a:solidFill>
                <a:effectLst/>
                <a:latin typeface="inter-regular"/>
              </a:rPr>
              <a:t> to respond to HTTP Requests.</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defines a routing table which is used to perform different actions based on HTTP method and URL.</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allows to dynamically render HTML Pages based on passing arguments to templates.</a:t>
            </a:r>
          </a:p>
          <a:p>
            <a:endParaRPr lang="en-US" dirty="0">
              <a:solidFill>
                <a:srgbClr val="51565E"/>
              </a:solidFill>
              <a:latin typeface="Roboto" panose="02000000000000000000" pitchFamily="2" charset="0"/>
            </a:endParaRPr>
          </a:p>
          <a:p>
            <a:endParaRPr lang="en-US" b="0" i="0" dirty="0">
              <a:solidFill>
                <a:srgbClr val="51565E"/>
              </a:solidFill>
              <a:effectLst/>
              <a:latin typeface="Roboto" panose="02000000000000000000" pitchFamily="2" charset="0"/>
            </a:endParaRPr>
          </a:p>
          <a:p>
            <a:endParaRPr lang="en-US" b="0" i="0" dirty="0">
              <a:solidFill>
                <a:srgbClr val="51565E"/>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334359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20A63C6-B0A4-8E3F-70B4-EB6451885984}"/>
              </a:ext>
            </a:extLst>
          </p:cNvPr>
          <p:cNvPicPr>
            <a:picLocks noGrp="1" noChangeAspect="1"/>
          </p:cNvPicPr>
          <p:nvPr>
            <p:ph idx="1"/>
          </p:nvPr>
        </p:nvPicPr>
        <p:blipFill>
          <a:blip r:embed="rId2"/>
          <a:stretch>
            <a:fillRect/>
          </a:stretch>
        </p:blipFill>
        <p:spPr>
          <a:xfrm>
            <a:off x="2743200" y="1284513"/>
            <a:ext cx="6945086" cy="4484915"/>
          </a:xfrm>
          <a:prstGeom prst="rect">
            <a:avLst/>
          </a:prstGeom>
        </p:spPr>
      </p:pic>
      <p:sp>
        <p:nvSpPr>
          <p:cNvPr id="6" name="TextBox 5">
            <a:extLst>
              <a:ext uri="{FF2B5EF4-FFF2-40B4-BE49-F238E27FC236}">
                <a16:creationId xmlns:a16="http://schemas.microsoft.com/office/drawing/2014/main" id="{7F2A3E10-6A4A-BE4C-2543-4CEB9DD2ECEC}"/>
              </a:ext>
            </a:extLst>
          </p:cNvPr>
          <p:cNvSpPr txBox="1"/>
          <p:nvPr/>
        </p:nvSpPr>
        <p:spPr>
          <a:xfrm>
            <a:off x="1719943" y="361183"/>
            <a:ext cx="7968343" cy="646331"/>
          </a:xfrm>
          <a:prstGeom prst="rect">
            <a:avLst/>
          </a:prstGeom>
          <a:noFill/>
        </p:spPr>
        <p:txBody>
          <a:bodyPr wrap="square">
            <a:spAutoFit/>
          </a:bodyPr>
          <a:lstStyle/>
          <a:p>
            <a:pPr algn="just"/>
            <a:r>
              <a:rPr lang="en-US" b="0" i="0" dirty="0">
                <a:solidFill>
                  <a:srgbClr val="000000"/>
                </a:solidFill>
                <a:effectLst/>
                <a:latin typeface="Verdana" panose="020B0604030504040204" pitchFamily="34" charset="0"/>
              </a:rPr>
              <a:t>The Express.js is built on top of the connect middleware, which in turn is based on http, one of the core modules of Node.js API.</a:t>
            </a:r>
            <a:endParaRPr lang="en-IN" dirty="0"/>
          </a:p>
        </p:txBody>
      </p:sp>
    </p:spTree>
    <p:extLst>
      <p:ext uri="{BB962C8B-B14F-4D97-AF65-F5344CB8AC3E}">
        <p14:creationId xmlns:p14="http://schemas.microsoft.com/office/powerpoint/2010/main" val="1258860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D0B4-EFEB-6037-D115-ED6490FF52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32990C-7364-5991-05DC-56603BF465E7}"/>
              </a:ext>
            </a:extLst>
          </p:cNvPr>
          <p:cNvSpPr>
            <a:spLocks noGrp="1"/>
          </p:cNvSpPr>
          <p:nvPr>
            <p:ph idx="1"/>
          </p:nvPr>
        </p:nvSpPr>
        <p:spPr/>
        <p:txBody>
          <a:bodyPr/>
          <a:lstStyle/>
          <a:p>
            <a:pPr algn="l">
              <a:buFont typeface="Arial" panose="020B0604020202020204" pitchFamily="34" charset="0"/>
              <a:buChar char="•"/>
            </a:pPr>
            <a:r>
              <a:rPr lang="en-US" b="0" i="0" dirty="0">
                <a:solidFill>
                  <a:srgbClr val="272C37"/>
                </a:solidFill>
                <a:effectLst/>
                <a:latin typeface="Roboto" panose="02000000000000000000" pitchFamily="2" charset="0"/>
              </a:rPr>
              <a:t>Routing </a:t>
            </a:r>
          </a:p>
          <a:p>
            <a:pPr marL="0" indent="0" algn="l">
              <a:buNone/>
            </a:pPr>
            <a:r>
              <a:rPr lang="en-US" b="0" i="0" dirty="0">
                <a:solidFill>
                  <a:srgbClr val="51565E"/>
                </a:solidFill>
                <a:effectLst/>
                <a:latin typeface="Roboto" panose="02000000000000000000" pitchFamily="2" charset="0"/>
              </a:rPr>
              <a:t>  It refers to how an application's endpoint's URLs respond to client requests.</a:t>
            </a:r>
            <a:endParaRPr lang="en-IN" dirty="0"/>
          </a:p>
          <a:p>
            <a:endParaRPr lang="en-IN" dirty="0"/>
          </a:p>
          <a:p>
            <a:pPr algn="l">
              <a:buFont typeface="Arial" panose="020B0604020202020204" pitchFamily="34" charset="0"/>
              <a:buChar char="•"/>
            </a:pPr>
            <a:r>
              <a:rPr lang="en-US" b="0" i="0" dirty="0">
                <a:solidFill>
                  <a:srgbClr val="272C37"/>
                </a:solidFill>
                <a:effectLst/>
                <a:latin typeface="Roboto" panose="02000000000000000000" pitchFamily="2" charset="0"/>
              </a:rPr>
              <a:t>Templating </a:t>
            </a:r>
          </a:p>
          <a:p>
            <a:pPr marL="0" indent="0" algn="l">
              <a:buNone/>
            </a:pPr>
            <a:r>
              <a:rPr lang="en-US" b="0" i="0" dirty="0">
                <a:solidFill>
                  <a:srgbClr val="51565E"/>
                </a:solidFill>
                <a:effectLst/>
                <a:latin typeface="Roboto" panose="02000000000000000000" pitchFamily="2" charset="0"/>
              </a:rPr>
              <a:t>   It provides templating engines to build dynamic content on web pages by </a:t>
            </a:r>
            <a:r>
              <a:rPr lang="en-US" b="0" i="0" u="none" strike="noStrike" dirty="0">
                <a:solidFill>
                  <a:srgbClr val="1179EF"/>
                </a:solidFill>
                <a:effectLst/>
                <a:latin typeface="Roboto" panose="02000000000000000000" pitchFamily="2" charset="0"/>
                <a:hlinkClick r:id="rId2" tooltip="creating HTML templates"/>
              </a:rPr>
              <a:t>creating HTML templates</a:t>
            </a:r>
            <a:r>
              <a:rPr lang="en-US" b="0" i="0" dirty="0">
                <a:solidFill>
                  <a:srgbClr val="51565E"/>
                </a:solidFill>
                <a:effectLst/>
                <a:latin typeface="Roboto" panose="02000000000000000000" pitchFamily="2" charset="0"/>
              </a:rPr>
              <a:t> on the server.</a:t>
            </a:r>
          </a:p>
          <a:p>
            <a:endParaRPr lang="en-IN" dirty="0"/>
          </a:p>
        </p:txBody>
      </p:sp>
    </p:spTree>
    <p:extLst>
      <p:ext uri="{BB962C8B-B14F-4D97-AF65-F5344CB8AC3E}">
        <p14:creationId xmlns:p14="http://schemas.microsoft.com/office/powerpoint/2010/main" val="1046884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576B-36C1-37FE-B14B-7FCA8CAA85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0015C3-3099-86A4-0CFB-20E49A8C8AFD}"/>
              </a:ext>
            </a:extLst>
          </p:cNvPr>
          <p:cNvSpPr>
            <a:spLocks noGrp="1"/>
          </p:cNvSpPr>
          <p:nvPr>
            <p:ph idx="1"/>
          </p:nvPr>
        </p:nvSpPr>
        <p:spPr/>
        <p:txBody>
          <a:bodyPr/>
          <a:lstStyle/>
          <a:p>
            <a:pPr algn="l">
              <a:buFont typeface="Arial" panose="020B0604020202020204" pitchFamily="34" charset="0"/>
              <a:buChar char="•"/>
            </a:pPr>
            <a:r>
              <a:rPr lang="en-US" b="0" i="0" dirty="0">
                <a:solidFill>
                  <a:srgbClr val="272C37"/>
                </a:solidFill>
                <a:effectLst/>
                <a:latin typeface="Roboto" panose="02000000000000000000" pitchFamily="2" charset="0"/>
              </a:rPr>
              <a:t>Debugging </a:t>
            </a:r>
          </a:p>
          <a:p>
            <a:pPr marL="0" indent="0" algn="l">
              <a:buNone/>
            </a:pPr>
            <a:r>
              <a:rPr lang="en-US" b="0" i="0" dirty="0">
                <a:solidFill>
                  <a:srgbClr val="51565E"/>
                </a:solidFill>
                <a:effectLst/>
                <a:latin typeface="Roboto" panose="02000000000000000000" pitchFamily="2" charset="0"/>
              </a:rPr>
              <a:t> Express makes it easier as it identifies the exact part where bugs are.</a:t>
            </a:r>
          </a:p>
          <a:p>
            <a:endParaRPr lang="en-IN" dirty="0"/>
          </a:p>
        </p:txBody>
      </p:sp>
    </p:spTree>
    <p:extLst>
      <p:ext uri="{BB962C8B-B14F-4D97-AF65-F5344CB8AC3E}">
        <p14:creationId xmlns:p14="http://schemas.microsoft.com/office/powerpoint/2010/main" val="2467771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8BE3-1AF5-EEFC-7EA7-ADB4E4259C2F}"/>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Companies That Are Using Express JS</a:t>
            </a:r>
            <a:br>
              <a:rPr lang="en-US" b="0" i="0" dirty="0">
                <a:solidFill>
                  <a:srgbClr val="272C37"/>
                </a:solidFill>
                <a:effectLst/>
                <a:latin typeface="Roboto" panose="02000000000000000000" pitchFamily="2" charset="0"/>
              </a:rPr>
            </a:br>
            <a:endParaRPr lang="en-IN" dirty="0"/>
          </a:p>
        </p:txBody>
      </p:sp>
      <p:pic>
        <p:nvPicPr>
          <p:cNvPr id="4" name="Content Placeholder 3">
            <a:extLst>
              <a:ext uri="{FF2B5EF4-FFF2-40B4-BE49-F238E27FC236}">
                <a16:creationId xmlns:a16="http://schemas.microsoft.com/office/drawing/2014/main" id="{FC632322-A9EF-4951-6FD3-D2BC8C583687}"/>
              </a:ext>
            </a:extLst>
          </p:cNvPr>
          <p:cNvPicPr>
            <a:picLocks noGrp="1" noChangeAspect="1"/>
          </p:cNvPicPr>
          <p:nvPr>
            <p:ph idx="1"/>
          </p:nvPr>
        </p:nvPicPr>
        <p:blipFill>
          <a:blip r:embed="rId2"/>
          <a:stretch>
            <a:fillRect/>
          </a:stretch>
        </p:blipFill>
        <p:spPr>
          <a:xfrm>
            <a:off x="1269546" y="1345861"/>
            <a:ext cx="2736396" cy="1092540"/>
          </a:xfrm>
          <a:prstGeom prst="rect">
            <a:avLst/>
          </a:prstGeom>
        </p:spPr>
      </p:pic>
      <p:pic>
        <p:nvPicPr>
          <p:cNvPr id="5" name="Picture 4">
            <a:extLst>
              <a:ext uri="{FF2B5EF4-FFF2-40B4-BE49-F238E27FC236}">
                <a16:creationId xmlns:a16="http://schemas.microsoft.com/office/drawing/2014/main" id="{C11D28FD-0192-03B8-D897-B40BAF30837D}"/>
              </a:ext>
            </a:extLst>
          </p:cNvPr>
          <p:cNvPicPr>
            <a:picLocks noChangeAspect="1"/>
          </p:cNvPicPr>
          <p:nvPr/>
        </p:nvPicPr>
        <p:blipFill>
          <a:blip r:embed="rId3"/>
          <a:stretch>
            <a:fillRect/>
          </a:stretch>
        </p:blipFill>
        <p:spPr>
          <a:xfrm>
            <a:off x="6959372" y="1849609"/>
            <a:ext cx="2623457" cy="1430792"/>
          </a:xfrm>
          <a:prstGeom prst="rect">
            <a:avLst/>
          </a:prstGeom>
        </p:spPr>
      </p:pic>
      <p:pic>
        <p:nvPicPr>
          <p:cNvPr id="6" name="Picture 5">
            <a:extLst>
              <a:ext uri="{FF2B5EF4-FFF2-40B4-BE49-F238E27FC236}">
                <a16:creationId xmlns:a16="http://schemas.microsoft.com/office/drawing/2014/main" id="{8DF27C33-915D-92E4-3B28-A53B06983E1C}"/>
              </a:ext>
            </a:extLst>
          </p:cNvPr>
          <p:cNvPicPr>
            <a:picLocks noChangeAspect="1"/>
          </p:cNvPicPr>
          <p:nvPr/>
        </p:nvPicPr>
        <p:blipFill>
          <a:blip r:embed="rId4"/>
          <a:stretch>
            <a:fillRect/>
          </a:stretch>
        </p:blipFill>
        <p:spPr>
          <a:xfrm>
            <a:off x="1269545" y="4081348"/>
            <a:ext cx="3204483" cy="2602481"/>
          </a:xfrm>
          <a:prstGeom prst="rect">
            <a:avLst/>
          </a:prstGeom>
        </p:spPr>
      </p:pic>
      <p:pic>
        <p:nvPicPr>
          <p:cNvPr id="7" name="Picture 6">
            <a:extLst>
              <a:ext uri="{FF2B5EF4-FFF2-40B4-BE49-F238E27FC236}">
                <a16:creationId xmlns:a16="http://schemas.microsoft.com/office/drawing/2014/main" id="{C5EF8033-F659-418C-FD81-C0AA06844573}"/>
              </a:ext>
            </a:extLst>
          </p:cNvPr>
          <p:cNvPicPr>
            <a:picLocks noChangeAspect="1"/>
          </p:cNvPicPr>
          <p:nvPr/>
        </p:nvPicPr>
        <p:blipFill>
          <a:blip r:embed="rId5"/>
          <a:stretch>
            <a:fillRect/>
          </a:stretch>
        </p:blipFill>
        <p:spPr>
          <a:xfrm>
            <a:off x="8494256" y="4620305"/>
            <a:ext cx="2895601" cy="1325564"/>
          </a:xfrm>
          <a:prstGeom prst="rect">
            <a:avLst/>
          </a:prstGeom>
        </p:spPr>
      </p:pic>
    </p:spTree>
    <p:extLst>
      <p:ext uri="{BB962C8B-B14F-4D97-AF65-F5344CB8AC3E}">
        <p14:creationId xmlns:p14="http://schemas.microsoft.com/office/powerpoint/2010/main" val="108683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CA7BF-B082-3EC9-C3CA-78CF8C75FCEC}"/>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7C258BA-A453-CCC1-243E-31EDEF65BBF3}"/>
              </a:ext>
            </a:extLst>
          </p:cNvPr>
          <p:cNvPicPr>
            <a:picLocks noGrp="1" noChangeAspect="1"/>
          </p:cNvPicPr>
          <p:nvPr>
            <p:ph idx="1"/>
          </p:nvPr>
        </p:nvPicPr>
        <p:blipFill>
          <a:blip r:embed="rId2"/>
          <a:stretch>
            <a:fillRect/>
          </a:stretch>
        </p:blipFill>
        <p:spPr>
          <a:xfrm>
            <a:off x="2122715" y="1012371"/>
            <a:ext cx="8371114" cy="4970123"/>
          </a:xfrm>
          <a:prstGeom prst="rect">
            <a:avLst/>
          </a:prstGeom>
        </p:spPr>
      </p:pic>
    </p:spTree>
    <p:extLst>
      <p:ext uri="{BB962C8B-B14F-4D97-AF65-F5344CB8AC3E}">
        <p14:creationId xmlns:p14="http://schemas.microsoft.com/office/powerpoint/2010/main" val="1675442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7654-95EC-3FB1-FC70-4C4692828907}"/>
              </a:ext>
            </a:extLst>
          </p:cNvPr>
          <p:cNvSpPr>
            <a:spLocks noGrp="1"/>
          </p:cNvSpPr>
          <p:nvPr>
            <p:ph type="title"/>
          </p:nvPr>
        </p:nvSpPr>
        <p:spPr/>
        <p:txBody>
          <a:bodyPr/>
          <a:lstStyle/>
          <a:p>
            <a:r>
              <a:rPr lang="en-IN" dirty="0"/>
              <a:t>Installing Express:</a:t>
            </a:r>
          </a:p>
        </p:txBody>
      </p:sp>
      <p:sp>
        <p:nvSpPr>
          <p:cNvPr id="3" name="Content Placeholder 2">
            <a:extLst>
              <a:ext uri="{FF2B5EF4-FFF2-40B4-BE49-F238E27FC236}">
                <a16:creationId xmlns:a16="http://schemas.microsoft.com/office/drawing/2014/main" id="{FECA7AEF-7D1F-5CC0-BCF0-BB4C0E6E5235}"/>
              </a:ext>
            </a:extLst>
          </p:cNvPr>
          <p:cNvSpPr>
            <a:spLocks noGrp="1"/>
          </p:cNvSpPr>
          <p:nvPr>
            <p:ph idx="1"/>
          </p:nvPr>
        </p:nvSpPr>
        <p:spPr/>
        <p:txBody>
          <a:bodyPr/>
          <a:lstStyle/>
          <a:p>
            <a:r>
              <a:rPr lang="en-IN" b="0" i="0" dirty="0">
                <a:effectLst/>
                <a:latin typeface="Times New Roman" panose="02020603050405020304" pitchFamily="18" charset="0"/>
                <a:cs typeface="Times New Roman" panose="02020603050405020304" pitchFamily="18" charset="0"/>
              </a:rPr>
              <a:t>Run the following command in the terminal:</a:t>
            </a:r>
          </a:p>
          <a:p>
            <a:pPr>
              <a:buFont typeface="Wingdings" panose="05000000000000000000" pitchFamily="2" charset="2"/>
              <a:buChar char="Ø"/>
            </a:pP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npm</a:t>
            </a: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init</a:t>
            </a:r>
            <a:r>
              <a:rPr lang="en-IN" b="0" i="0" dirty="0">
                <a:effectLst/>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pPr marL="0" indent="0">
              <a:buNone/>
            </a:pPr>
            <a:r>
              <a:rPr lang="en-IN" b="0" i="0" dirty="0">
                <a:effectLst/>
                <a:latin typeface="Times New Roman" panose="02020603050405020304" pitchFamily="18" charset="0"/>
                <a:cs typeface="Times New Roman" panose="02020603050405020304" pitchFamily="18" charset="0"/>
              </a:rPr>
              <a:t>A </a:t>
            </a:r>
            <a:r>
              <a:rPr lang="en-IN" b="0" i="0" dirty="0" err="1">
                <a:effectLst/>
                <a:latin typeface="Times New Roman" panose="02020603050405020304" pitchFamily="18" charset="0"/>
                <a:cs typeface="Times New Roman" panose="02020603050405020304" pitchFamily="18" charset="0"/>
              </a:rPr>
              <a:t>package.json</a:t>
            </a:r>
            <a:r>
              <a:rPr lang="en-IN" b="0" i="0" dirty="0">
                <a:effectLst/>
                <a:latin typeface="Times New Roman" panose="02020603050405020304" pitchFamily="18" charset="0"/>
                <a:cs typeface="Times New Roman" panose="02020603050405020304" pitchFamily="18" charset="0"/>
              </a:rPr>
              <a:t> file with node modules will be created</a:t>
            </a:r>
          </a:p>
          <a:p>
            <a:r>
              <a:rPr lang="en-IN" dirty="0">
                <a:latin typeface="Times New Roman" panose="02020603050405020304" pitchFamily="18" charset="0"/>
                <a:cs typeface="Times New Roman" panose="02020603050405020304" pitchFamily="18" charset="0"/>
              </a:rPr>
              <a:t>Then run the following command</a:t>
            </a:r>
          </a:p>
          <a:p>
            <a:endParaRPr lang="en-IN"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0" i="0" dirty="0" err="1">
                <a:effectLst/>
                <a:latin typeface="Times New Roman" panose="02020603050405020304" pitchFamily="18" charset="0"/>
                <a:cs typeface="Times New Roman" panose="02020603050405020304" pitchFamily="18" charset="0"/>
              </a:rPr>
              <a:t>npm</a:t>
            </a:r>
            <a:r>
              <a:rPr lang="en-IN" b="0" i="0" dirty="0">
                <a:effectLst/>
                <a:latin typeface="Times New Roman" panose="02020603050405020304" pitchFamily="18" charset="0"/>
                <a:cs typeface="Times New Roman" panose="02020603050405020304" pitchFamily="18" charset="0"/>
              </a:rPr>
              <a:t> install express --save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523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03CDF-1499-AB95-6320-2463EF80EA91}"/>
              </a:ext>
            </a:extLst>
          </p:cNvPr>
          <p:cNvSpPr>
            <a:spLocks noGrp="1"/>
          </p:cNvSpPr>
          <p:nvPr>
            <p:ph type="title"/>
          </p:nvPr>
        </p:nvSpPr>
        <p:spPr/>
        <p:txBody>
          <a:bodyPr/>
          <a:lstStyle/>
          <a:p>
            <a:r>
              <a:rPr lang="en-IN" b="0" i="0" dirty="0">
                <a:solidFill>
                  <a:srgbClr val="610B38"/>
                </a:solidFill>
                <a:effectLst/>
                <a:latin typeface="erdana"/>
              </a:rPr>
              <a:t>Express.js Request Object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0C16B62-AF22-588B-5E07-681F2EF42EED}"/>
              </a:ext>
            </a:extLst>
          </p:cNvPr>
          <p:cNvSpPr>
            <a:spLocks noGrp="1"/>
          </p:cNvSpPr>
          <p:nvPr>
            <p:ph idx="1"/>
          </p:nvPr>
        </p:nvSpPr>
        <p:spPr/>
        <p:txBody>
          <a:bodyPr/>
          <a:lstStyle/>
          <a:p>
            <a:r>
              <a:rPr lang="en-US" b="0" i="0" dirty="0">
                <a:solidFill>
                  <a:srgbClr val="333333"/>
                </a:solidFill>
                <a:effectLst/>
                <a:latin typeface="inter-regular"/>
              </a:rPr>
              <a:t>Express.js Request and Response objects are the parameters of the callback function which is used in Express applications.</a:t>
            </a:r>
          </a:p>
          <a:p>
            <a:pPr marL="0" indent="0">
              <a:buNone/>
            </a:pPr>
            <a:r>
              <a:rPr lang="en-US" b="0" i="0" dirty="0">
                <a:solidFill>
                  <a:srgbClr val="000000"/>
                </a:solidFill>
                <a:effectLst/>
                <a:latin typeface="inter-regular"/>
              </a:rPr>
              <a:t>	</a:t>
            </a:r>
            <a:r>
              <a:rPr lang="en-US" b="0" i="0" dirty="0" err="1">
                <a:solidFill>
                  <a:srgbClr val="000000"/>
                </a:solidFill>
                <a:effectLst/>
                <a:latin typeface="inter-regular"/>
              </a:rPr>
              <a:t>app.get</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a:solidFill>
                  <a:srgbClr val="000000"/>
                </a:solidFill>
                <a:effectLst/>
                <a:latin typeface="inter-regular"/>
              </a:rPr>
              <a:t>, function (req, res) {  </a:t>
            </a:r>
          </a:p>
          <a:p>
            <a:pPr marL="0" indent="0">
              <a:buNone/>
            </a:pPr>
            <a:r>
              <a:rPr lang="en-US" b="0" i="0" dirty="0">
                <a:solidFill>
                  <a:srgbClr val="000000"/>
                </a:solidFill>
                <a:effectLst/>
                <a:latin typeface="inter-regular"/>
              </a:rPr>
              <a:t>	})  </a:t>
            </a:r>
          </a:p>
          <a:p>
            <a:r>
              <a:rPr lang="en-US" b="0" i="0" dirty="0">
                <a:solidFill>
                  <a:srgbClr val="333333"/>
                </a:solidFill>
                <a:effectLst/>
                <a:latin typeface="inter-regular"/>
              </a:rPr>
              <a:t>The express.js request object represents the HTTP request and has properties for the request query string, parameters, body, HTTP headers, and so on.</a:t>
            </a:r>
            <a:endParaRPr lang="en-IN" dirty="0"/>
          </a:p>
        </p:txBody>
      </p:sp>
    </p:spTree>
    <p:extLst>
      <p:ext uri="{BB962C8B-B14F-4D97-AF65-F5344CB8AC3E}">
        <p14:creationId xmlns:p14="http://schemas.microsoft.com/office/powerpoint/2010/main" val="483993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93A-FC35-120F-C9FB-3184FF07738A}"/>
              </a:ext>
            </a:extLst>
          </p:cNvPr>
          <p:cNvSpPr>
            <a:spLocks noGrp="1"/>
          </p:cNvSpPr>
          <p:nvPr>
            <p:ph type="title"/>
          </p:nvPr>
        </p:nvSpPr>
        <p:spPr/>
        <p:txBody>
          <a:bodyPr/>
          <a:lstStyle/>
          <a:p>
            <a:r>
              <a:rPr lang="en-IN" b="0" i="0" dirty="0">
                <a:solidFill>
                  <a:srgbClr val="610B38"/>
                </a:solidFill>
                <a:effectLst/>
                <a:latin typeface="erdana"/>
              </a:rPr>
              <a:t>Express.js Response Object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AAFDD8B-68BE-D77E-CC9B-7F29E43BA56D}"/>
              </a:ext>
            </a:extLst>
          </p:cNvPr>
          <p:cNvSpPr>
            <a:spLocks noGrp="1"/>
          </p:cNvSpPr>
          <p:nvPr>
            <p:ph idx="1"/>
          </p:nvPr>
        </p:nvSpPr>
        <p:spPr/>
        <p:txBody>
          <a:bodyPr/>
          <a:lstStyle/>
          <a:p>
            <a:r>
              <a:rPr lang="en-US" b="0" i="0" dirty="0">
                <a:solidFill>
                  <a:srgbClr val="333333"/>
                </a:solidFill>
                <a:effectLst/>
                <a:latin typeface="inter-regular"/>
              </a:rPr>
              <a:t>The Response object (res) specifies the HTTP response which is sent by an Express app when it gets an HTTP request.</a:t>
            </a:r>
          </a:p>
          <a:p>
            <a:pPr marL="0" indent="0">
              <a:buNone/>
            </a:pPr>
            <a:r>
              <a:rPr lang="en-IN" sz="3600" b="0" i="0" dirty="0">
                <a:solidFill>
                  <a:srgbClr val="610B38"/>
                </a:solidFill>
                <a:effectLst/>
                <a:latin typeface="erdana"/>
              </a:rPr>
              <a:t>What it generally do</a:t>
            </a:r>
          </a:p>
          <a:p>
            <a:r>
              <a:rPr lang="en-US" sz="2400" b="0" i="0" dirty="0">
                <a:solidFill>
                  <a:srgbClr val="000000"/>
                </a:solidFill>
                <a:effectLst/>
                <a:latin typeface="inter-regular"/>
              </a:rPr>
              <a:t>It sends response back to the client browser.</a:t>
            </a:r>
          </a:p>
          <a:p>
            <a:pPr marL="0" indent="0">
              <a:buNone/>
            </a:pPr>
            <a:r>
              <a:rPr lang="en-IN" sz="3600" b="0" i="0" dirty="0">
                <a:solidFill>
                  <a:srgbClr val="610B38"/>
                </a:solidFill>
                <a:effectLst/>
                <a:latin typeface="erdana"/>
              </a:rPr>
              <a:t>For ex….</a:t>
            </a:r>
          </a:p>
          <a:p>
            <a:r>
              <a:rPr lang="en-US" sz="2400" b="0" i="0" dirty="0" err="1">
                <a:solidFill>
                  <a:srgbClr val="000000"/>
                </a:solidFill>
                <a:effectLst/>
                <a:latin typeface="inter-regular"/>
              </a:rPr>
              <a:t>res.json</a:t>
            </a:r>
            <a:r>
              <a:rPr lang="en-US" sz="2400" b="0" i="0" dirty="0">
                <a:solidFill>
                  <a:srgbClr val="000000"/>
                </a:solidFill>
                <a:effectLst/>
                <a:latin typeface="inter-regular"/>
              </a:rPr>
              <a:t>([body])   </a:t>
            </a:r>
          </a:p>
          <a:p>
            <a:pPr marL="0" indent="0" algn="just">
              <a:buNone/>
            </a:pPr>
            <a:r>
              <a:rPr lang="en-US" sz="2400" b="0" i="0" dirty="0">
                <a:solidFill>
                  <a:srgbClr val="333333"/>
                </a:solidFill>
                <a:effectLst/>
                <a:latin typeface="inter-regular"/>
              </a:rPr>
              <a:t>	This method returns the response in JSON format.</a:t>
            </a:r>
          </a:p>
          <a:p>
            <a:pPr marL="0" indent="0">
              <a:buNone/>
            </a:pPr>
            <a:endParaRPr lang="en-IN" sz="3600" b="0" i="0" dirty="0">
              <a:solidFill>
                <a:srgbClr val="610B38"/>
              </a:solidFill>
              <a:effectLst/>
              <a:latin typeface="erdana"/>
            </a:endParaRPr>
          </a:p>
          <a:p>
            <a:endParaRPr lang="en-IN" dirty="0"/>
          </a:p>
        </p:txBody>
      </p:sp>
    </p:spTree>
    <p:extLst>
      <p:ext uri="{BB962C8B-B14F-4D97-AF65-F5344CB8AC3E}">
        <p14:creationId xmlns:p14="http://schemas.microsoft.com/office/powerpoint/2010/main" val="245740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F9C1-C312-3733-F2FB-A285EBE19046}"/>
              </a:ext>
            </a:extLst>
          </p:cNvPr>
          <p:cNvSpPr>
            <a:spLocks noGrp="1"/>
          </p:cNvSpPr>
          <p:nvPr>
            <p:ph type="title"/>
          </p:nvPr>
        </p:nvSpPr>
        <p:spPr/>
        <p:txBody>
          <a:bodyPr/>
          <a:lstStyle/>
          <a:p>
            <a:r>
              <a:rPr lang="en-US" dirty="0"/>
              <a:t>Express GET method</a:t>
            </a:r>
            <a:endParaRPr lang="en-IN" dirty="0"/>
          </a:p>
        </p:txBody>
      </p:sp>
      <p:sp>
        <p:nvSpPr>
          <p:cNvPr id="3" name="Content Placeholder 2">
            <a:extLst>
              <a:ext uri="{FF2B5EF4-FFF2-40B4-BE49-F238E27FC236}">
                <a16:creationId xmlns:a16="http://schemas.microsoft.com/office/drawing/2014/main" id="{C750843F-9C29-9F0C-D956-29A3DFD45985}"/>
              </a:ext>
            </a:extLst>
          </p:cNvPr>
          <p:cNvSpPr>
            <a:spLocks noGrp="1"/>
          </p:cNvSpPr>
          <p:nvPr>
            <p:ph idx="1"/>
          </p:nvPr>
        </p:nvSpPr>
        <p:spPr/>
        <p:txBody>
          <a:bodyPr/>
          <a:lstStyle/>
          <a:p>
            <a:r>
              <a:rPr lang="en-US" b="0" i="0" dirty="0">
                <a:solidFill>
                  <a:srgbClr val="333333"/>
                </a:solidFill>
                <a:effectLst/>
                <a:latin typeface="inter-regular"/>
              </a:rPr>
              <a:t>GET and POST both are two common HTTP requests used for building REST API’s. </a:t>
            </a:r>
          </a:p>
          <a:p>
            <a:endParaRPr lang="en-US" dirty="0">
              <a:solidFill>
                <a:srgbClr val="333333"/>
              </a:solidFill>
              <a:latin typeface="inter-regular"/>
            </a:endParaRPr>
          </a:p>
          <a:p>
            <a:r>
              <a:rPr lang="en-US" b="0" i="0" dirty="0">
                <a:solidFill>
                  <a:srgbClr val="333333"/>
                </a:solidFill>
                <a:effectLst/>
                <a:latin typeface="inter-regular"/>
              </a:rPr>
              <a:t>GET requests are used to send only limited amount of data because data is sent into header. It is not secure because data is visible in URL bar</a:t>
            </a:r>
          </a:p>
          <a:p>
            <a:endParaRPr lang="en-US" dirty="0">
              <a:solidFill>
                <a:srgbClr val="333333"/>
              </a:solidFill>
              <a:latin typeface="inter-regular"/>
            </a:endParaRPr>
          </a:p>
          <a:p>
            <a:r>
              <a:rPr lang="en-US" b="0" i="0" dirty="0">
                <a:solidFill>
                  <a:srgbClr val="333333"/>
                </a:solidFill>
                <a:effectLst/>
                <a:latin typeface="inter-regular"/>
              </a:rPr>
              <a:t> POST requests are used to send large amount of data because data is sent in the body.</a:t>
            </a:r>
            <a:endParaRPr lang="en-IN" dirty="0"/>
          </a:p>
        </p:txBody>
      </p:sp>
    </p:spTree>
    <p:extLst>
      <p:ext uri="{BB962C8B-B14F-4D97-AF65-F5344CB8AC3E}">
        <p14:creationId xmlns:p14="http://schemas.microsoft.com/office/powerpoint/2010/main" val="3705842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9D99-96F0-E376-7C68-2E5994ACF9EC}"/>
              </a:ext>
            </a:extLst>
          </p:cNvPr>
          <p:cNvSpPr>
            <a:spLocks noGrp="1"/>
          </p:cNvSpPr>
          <p:nvPr>
            <p:ph type="title"/>
          </p:nvPr>
        </p:nvSpPr>
        <p:spPr/>
        <p:txBody>
          <a:bodyPr/>
          <a:lstStyle/>
          <a:p>
            <a:r>
              <a:rPr lang="en-US" dirty="0"/>
              <a:t>Express post method</a:t>
            </a:r>
            <a:endParaRPr lang="en-IN" dirty="0"/>
          </a:p>
        </p:txBody>
      </p:sp>
      <p:sp>
        <p:nvSpPr>
          <p:cNvPr id="3" name="Content Placeholder 2">
            <a:extLst>
              <a:ext uri="{FF2B5EF4-FFF2-40B4-BE49-F238E27FC236}">
                <a16:creationId xmlns:a16="http://schemas.microsoft.com/office/drawing/2014/main" id="{82BFDC42-8F2F-AD07-D9F4-C7256044C0D5}"/>
              </a:ext>
            </a:extLst>
          </p:cNvPr>
          <p:cNvSpPr>
            <a:spLocks noGrp="1"/>
          </p:cNvSpPr>
          <p:nvPr>
            <p:ph idx="1"/>
          </p:nvPr>
        </p:nvSpPr>
        <p:spPr/>
        <p:txBody>
          <a:bodyPr/>
          <a:lstStyle/>
          <a:p>
            <a:r>
              <a:rPr lang="en-US" b="0" i="0" dirty="0">
                <a:solidFill>
                  <a:srgbClr val="333333"/>
                </a:solidFill>
                <a:effectLst/>
                <a:latin typeface="inter-regular"/>
              </a:rPr>
              <a:t>Post method facilitates you to send large amount of data because data is send in the body.</a:t>
            </a:r>
          </a:p>
          <a:p>
            <a:endParaRPr lang="en-US" dirty="0">
              <a:solidFill>
                <a:srgbClr val="333333"/>
              </a:solidFill>
              <a:latin typeface="inter-regular"/>
            </a:endParaRPr>
          </a:p>
          <a:p>
            <a:r>
              <a:rPr lang="en-US" b="0" i="0" dirty="0">
                <a:solidFill>
                  <a:srgbClr val="333333"/>
                </a:solidFill>
                <a:effectLst/>
                <a:latin typeface="inter-regular"/>
              </a:rPr>
              <a:t> Post method is secure because data is not visible in URL bar but it is not used as popularly as GET method. </a:t>
            </a:r>
          </a:p>
          <a:p>
            <a:endParaRPr lang="en-US" dirty="0">
              <a:solidFill>
                <a:srgbClr val="333333"/>
              </a:solidFill>
              <a:latin typeface="inter-regular"/>
            </a:endParaRPr>
          </a:p>
          <a:p>
            <a:r>
              <a:rPr lang="en-US" b="0" i="0" dirty="0">
                <a:solidFill>
                  <a:srgbClr val="333333"/>
                </a:solidFill>
                <a:effectLst/>
                <a:latin typeface="inter-regular"/>
              </a:rPr>
              <a:t>On the other hand GET method is more efficient and used more than POST.</a:t>
            </a:r>
            <a:endParaRPr lang="en-IN" dirty="0"/>
          </a:p>
        </p:txBody>
      </p:sp>
    </p:spTree>
    <p:extLst>
      <p:ext uri="{BB962C8B-B14F-4D97-AF65-F5344CB8AC3E}">
        <p14:creationId xmlns:p14="http://schemas.microsoft.com/office/powerpoint/2010/main" val="1290443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47FC-DCCD-9FE0-99F3-011ECECBF11B}"/>
              </a:ext>
            </a:extLst>
          </p:cNvPr>
          <p:cNvSpPr>
            <a:spLocks noGrp="1"/>
          </p:cNvSpPr>
          <p:nvPr>
            <p:ph type="title"/>
          </p:nvPr>
        </p:nvSpPr>
        <p:spPr/>
        <p:txBody>
          <a:bodyPr/>
          <a:lstStyle/>
          <a:p>
            <a:r>
              <a:rPr lang="en-US" dirty="0"/>
              <a:t>Middleware introduction…</a:t>
            </a:r>
            <a:endParaRPr lang="en-IN" dirty="0"/>
          </a:p>
        </p:txBody>
      </p:sp>
      <p:sp>
        <p:nvSpPr>
          <p:cNvPr id="3" name="Content Placeholder 2">
            <a:extLst>
              <a:ext uri="{FF2B5EF4-FFF2-40B4-BE49-F238E27FC236}">
                <a16:creationId xmlns:a16="http://schemas.microsoft.com/office/drawing/2014/main" id="{CAFA7C30-765C-C645-9F29-DEFF818AA22E}"/>
              </a:ext>
            </a:extLst>
          </p:cNvPr>
          <p:cNvSpPr>
            <a:spLocks noGrp="1"/>
          </p:cNvSpPr>
          <p:nvPr>
            <p:ph idx="1"/>
          </p:nvPr>
        </p:nvSpPr>
        <p:spPr/>
        <p:txBody>
          <a:bodyPr/>
          <a:lstStyle/>
          <a:p>
            <a:pPr algn="l"/>
            <a:r>
              <a:rPr lang="en-US" b="0" i="0" dirty="0">
                <a:solidFill>
                  <a:srgbClr val="61738E"/>
                </a:solidFill>
                <a:effectLst/>
                <a:latin typeface="__Source_Sans_Pro_fa6df0"/>
              </a:rPr>
              <a:t>When an HTTP request is received by the web server, express gives an object that contains details about the data, requested resource, IP address of the client, and some browser information. </a:t>
            </a:r>
          </a:p>
          <a:p>
            <a:pPr algn="l"/>
            <a:endParaRPr lang="en-US" dirty="0">
              <a:solidFill>
                <a:srgbClr val="61738E"/>
              </a:solidFill>
              <a:latin typeface="__Source_Sans_Pro_fa6df0"/>
            </a:endParaRPr>
          </a:p>
          <a:p>
            <a:pPr algn="l"/>
            <a:r>
              <a:rPr lang="en-US" b="0" i="0" dirty="0">
                <a:solidFill>
                  <a:srgbClr val="61738E"/>
                </a:solidFill>
                <a:effectLst/>
                <a:latin typeface="__Source_Sans_Pro_fa6df0"/>
              </a:rPr>
              <a:t>This object is the request object (req). Similarly, a response object (res) is also provided by express. The response object can also be modified before being sent to the user.</a:t>
            </a:r>
          </a:p>
          <a:p>
            <a:br>
              <a:rPr lang="en-US" dirty="0"/>
            </a:br>
            <a:endParaRPr lang="en-IN" dirty="0"/>
          </a:p>
        </p:txBody>
      </p:sp>
    </p:spTree>
    <p:extLst>
      <p:ext uri="{BB962C8B-B14F-4D97-AF65-F5344CB8AC3E}">
        <p14:creationId xmlns:p14="http://schemas.microsoft.com/office/powerpoint/2010/main" val="368353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ADCF-B3FD-13BB-B51B-C6DB371845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1036F8-F146-F1EE-7F2C-60E1EC33351B}"/>
              </a:ext>
            </a:extLst>
          </p:cNvPr>
          <p:cNvSpPr>
            <a:spLocks noGrp="1"/>
          </p:cNvSpPr>
          <p:nvPr>
            <p:ph idx="1"/>
          </p:nvPr>
        </p:nvSpPr>
        <p:spPr/>
        <p:txBody>
          <a:bodyPr/>
          <a:lstStyle/>
          <a:p>
            <a:r>
              <a:rPr lang="en-US" b="0" i="0" dirty="0">
                <a:solidFill>
                  <a:srgbClr val="61738E"/>
                </a:solidFill>
                <a:effectLst/>
                <a:latin typeface="__Source_Sans_Pro_fa6df0"/>
              </a:rPr>
              <a:t>Express.js middleware is various functions invoked by the </a:t>
            </a:r>
            <a:r>
              <a:rPr lang="en-US" b="0" i="0" dirty="0">
                <a:effectLst/>
                <a:latin typeface="__Source_Sans_Pro_fa6df0"/>
              </a:rPr>
              <a:t>express.js</a:t>
            </a:r>
            <a:r>
              <a:rPr lang="en-US" b="0" i="0" dirty="0">
                <a:solidFill>
                  <a:srgbClr val="61738E"/>
                </a:solidFill>
                <a:effectLst/>
                <a:latin typeface="__Source_Sans_Pro_fa6df0"/>
              </a:rPr>
              <a:t> routing layer before the last request handler. </a:t>
            </a:r>
          </a:p>
          <a:p>
            <a:endParaRPr lang="en-US" b="0" i="0" dirty="0">
              <a:solidFill>
                <a:srgbClr val="61738E"/>
              </a:solidFill>
              <a:effectLst/>
              <a:latin typeface="__Source_Sans_Pro_fa6df0"/>
            </a:endParaRPr>
          </a:p>
          <a:p>
            <a:r>
              <a:rPr lang="en-US" b="0" i="0" dirty="0">
                <a:solidFill>
                  <a:srgbClr val="61738E"/>
                </a:solidFill>
                <a:effectLst/>
                <a:latin typeface="__Source_Sans_Pro_fa6df0"/>
              </a:rPr>
              <a:t>Express middleware functions are compiled during the lifecycle of the Express server. As the name indicates, Middleware appears between the initial request and the final intended route. </a:t>
            </a:r>
          </a:p>
          <a:p>
            <a:endParaRPr lang="en-US" dirty="0">
              <a:solidFill>
                <a:srgbClr val="61738E"/>
              </a:solidFill>
              <a:latin typeface="__Source_Sans_Pro_fa6df0"/>
            </a:endParaRPr>
          </a:p>
          <a:p>
            <a:r>
              <a:rPr lang="en-US" b="0" i="0" dirty="0">
                <a:solidFill>
                  <a:srgbClr val="61738E"/>
                </a:solidFill>
                <a:effectLst/>
                <a:latin typeface="__Source_Sans_Pro_fa6df0"/>
              </a:rPr>
              <a:t>In stack, middleware methods are always invoked in the hierarchy to which they are added.</a:t>
            </a:r>
            <a:endParaRPr lang="en-IN" dirty="0"/>
          </a:p>
        </p:txBody>
      </p:sp>
    </p:spTree>
    <p:extLst>
      <p:ext uri="{BB962C8B-B14F-4D97-AF65-F5344CB8AC3E}">
        <p14:creationId xmlns:p14="http://schemas.microsoft.com/office/powerpoint/2010/main" val="1196837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FF83-EE4F-3AD4-AEB7-176CF1E1CFD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DC9884B-130D-1983-BE72-165D6D37A82F}"/>
              </a:ext>
            </a:extLst>
          </p:cNvPr>
          <p:cNvPicPr>
            <a:picLocks noGrp="1" noChangeAspect="1"/>
          </p:cNvPicPr>
          <p:nvPr>
            <p:ph idx="1"/>
          </p:nvPr>
        </p:nvPicPr>
        <p:blipFill>
          <a:blip r:embed="rId2"/>
          <a:stretch>
            <a:fillRect/>
          </a:stretch>
        </p:blipFill>
        <p:spPr>
          <a:xfrm>
            <a:off x="3886086" y="1807030"/>
            <a:ext cx="6281171" cy="3251594"/>
          </a:xfrm>
        </p:spPr>
      </p:pic>
    </p:spTree>
    <p:extLst>
      <p:ext uri="{BB962C8B-B14F-4D97-AF65-F5344CB8AC3E}">
        <p14:creationId xmlns:p14="http://schemas.microsoft.com/office/powerpoint/2010/main" val="1071414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535FE-4E8A-1752-F24F-340AB0DEA673}"/>
              </a:ext>
            </a:extLst>
          </p:cNvPr>
          <p:cNvSpPr>
            <a:spLocks noGrp="1"/>
          </p:cNvSpPr>
          <p:nvPr>
            <p:ph type="title"/>
          </p:nvPr>
        </p:nvSpPr>
        <p:spPr/>
        <p:txBody>
          <a:bodyPr/>
          <a:lstStyle/>
          <a:p>
            <a:r>
              <a:rPr lang="en-US" dirty="0"/>
              <a:t>Middleware</a:t>
            </a:r>
            <a:endParaRPr lang="en-IN" dirty="0"/>
          </a:p>
        </p:txBody>
      </p:sp>
      <p:sp>
        <p:nvSpPr>
          <p:cNvPr id="3" name="Content Placeholder 2">
            <a:extLst>
              <a:ext uri="{FF2B5EF4-FFF2-40B4-BE49-F238E27FC236}">
                <a16:creationId xmlns:a16="http://schemas.microsoft.com/office/drawing/2014/main" id="{0585C587-402B-62AF-4F4F-67B717FF6085}"/>
              </a:ext>
            </a:extLst>
          </p:cNvPr>
          <p:cNvSpPr>
            <a:spLocks noGrp="1"/>
          </p:cNvSpPr>
          <p:nvPr>
            <p:ph idx="1"/>
          </p:nvPr>
        </p:nvSpPr>
        <p:spPr/>
        <p:txBody>
          <a:bodyPr>
            <a:normAutofit/>
          </a:bodyPr>
          <a:lstStyle/>
          <a:p>
            <a:r>
              <a:rPr lang="en-US" b="0" i="0" dirty="0">
                <a:solidFill>
                  <a:srgbClr val="212529"/>
                </a:solidFill>
                <a:effectLst/>
                <a:latin typeface="Open Sans" panose="020B0606030504020204" pitchFamily="34" charset="0"/>
              </a:rPr>
              <a:t>Middleware is the layer that exists between the application components, tools, and devices.</a:t>
            </a:r>
          </a:p>
          <a:p>
            <a:pPr marL="0" indent="0">
              <a:buNone/>
            </a:pPr>
            <a:endParaRPr lang="en-US" b="0" i="0" dirty="0">
              <a:solidFill>
                <a:srgbClr val="212529"/>
              </a:solidFill>
              <a:effectLst/>
              <a:latin typeface="Open Sans" panose="020B0606030504020204" pitchFamily="34" charset="0"/>
            </a:endParaRPr>
          </a:p>
          <a:p>
            <a:endParaRPr lang="en-US" dirty="0">
              <a:solidFill>
                <a:srgbClr val="212529"/>
              </a:solidFill>
              <a:latin typeface="Open Sans" panose="020B0606030504020204" pitchFamily="34" charset="0"/>
            </a:endParaRPr>
          </a:p>
          <a:p>
            <a:r>
              <a:rPr lang="en-US" b="0" i="0" dirty="0">
                <a:solidFill>
                  <a:srgbClr val="212529"/>
                </a:solidFill>
                <a:effectLst/>
                <a:latin typeface="Open Sans" panose="020B0606030504020204" pitchFamily="34" charset="0"/>
              </a:rPr>
              <a:t> With middleware, you can simplify connectivity between the components. </a:t>
            </a:r>
          </a:p>
          <a:p>
            <a:endParaRPr lang="en-US" dirty="0">
              <a:solidFill>
                <a:srgbClr val="212529"/>
              </a:solidFill>
              <a:latin typeface="Open Sans" panose="020B0606030504020204" pitchFamily="34" charset="0"/>
            </a:endParaRPr>
          </a:p>
          <a:p>
            <a:r>
              <a:rPr lang="en-US" b="0" i="0" dirty="0">
                <a:solidFill>
                  <a:srgbClr val="212529"/>
                </a:solidFill>
                <a:effectLst/>
                <a:latin typeface="Open Sans" panose="020B0606030504020204" pitchFamily="34" charset="0"/>
              </a:rPr>
              <a:t>Node.JS middleware plays a prime role in the request-response lifecycle of Node.JS execution.</a:t>
            </a:r>
            <a:endParaRPr lang="en-IN" dirty="0"/>
          </a:p>
        </p:txBody>
      </p:sp>
    </p:spTree>
    <p:extLst>
      <p:ext uri="{BB962C8B-B14F-4D97-AF65-F5344CB8AC3E}">
        <p14:creationId xmlns:p14="http://schemas.microsoft.com/office/powerpoint/2010/main" val="3965534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F917-CB99-D73F-44F6-D8879910C054}"/>
              </a:ext>
            </a:extLst>
          </p:cNvPr>
          <p:cNvSpPr>
            <a:spLocks noGrp="1"/>
          </p:cNvSpPr>
          <p:nvPr>
            <p:ph type="title"/>
          </p:nvPr>
        </p:nvSpPr>
        <p:spPr/>
        <p:txBody>
          <a:bodyPr/>
          <a:lstStyle/>
          <a:p>
            <a:r>
              <a:rPr lang="en-IN" dirty="0"/>
              <a:t>Middleware</a:t>
            </a:r>
          </a:p>
        </p:txBody>
      </p:sp>
      <p:sp>
        <p:nvSpPr>
          <p:cNvPr id="3" name="Content Placeholder 2">
            <a:extLst>
              <a:ext uri="{FF2B5EF4-FFF2-40B4-BE49-F238E27FC236}">
                <a16:creationId xmlns:a16="http://schemas.microsoft.com/office/drawing/2014/main" id="{A6519795-F2FB-A975-D1A6-6794B4EB720A}"/>
              </a:ext>
            </a:extLst>
          </p:cNvPr>
          <p:cNvSpPr>
            <a:spLocks noGrp="1"/>
          </p:cNvSpPr>
          <p:nvPr>
            <p:ph idx="1"/>
          </p:nvPr>
        </p:nvSpPr>
        <p:spPr/>
        <p:txBody>
          <a:bodyPr/>
          <a:lstStyle/>
          <a:p>
            <a:r>
              <a:rPr lang="en-US" dirty="0"/>
              <a:t>Middleware functions are functions that have access to the request object (req), the response object (res), and the next middleware function in the application’s request-response cycle. </a:t>
            </a:r>
          </a:p>
          <a:p>
            <a:endParaRPr lang="en-US" dirty="0"/>
          </a:p>
          <a:p>
            <a:endParaRPr lang="en-US" dirty="0"/>
          </a:p>
          <a:p>
            <a:r>
              <a:rPr lang="en-US" dirty="0"/>
              <a:t>The next middleware function is commonly denoted by a variable named next.</a:t>
            </a:r>
            <a:endParaRPr lang="en-IN" dirty="0"/>
          </a:p>
        </p:txBody>
      </p:sp>
    </p:spTree>
    <p:extLst>
      <p:ext uri="{BB962C8B-B14F-4D97-AF65-F5344CB8AC3E}">
        <p14:creationId xmlns:p14="http://schemas.microsoft.com/office/powerpoint/2010/main" val="3186636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ADADE-627E-96CC-68D8-1101CEA95307}"/>
              </a:ext>
            </a:extLst>
          </p:cNvPr>
          <p:cNvSpPr>
            <a:spLocks noGrp="1"/>
          </p:cNvSpPr>
          <p:nvPr>
            <p:ph type="title"/>
          </p:nvPr>
        </p:nvSpPr>
        <p:spPr/>
        <p:txBody>
          <a:bodyPr/>
          <a:lstStyle/>
          <a:p>
            <a:pPr algn="ctr"/>
            <a:r>
              <a:rPr lang="en-IN" dirty="0"/>
              <a:t>UNIT 3</a:t>
            </a:r>
            <a:br>
              <a:rPr lang="en-IN" dirty="0"/>
            </a:br>
            <a:r>
              <a:rPr lang="en-IN" dirty="0"/>
              <a:t>third party modules</a:t>
            </a:r>
          </a:p>
        </p:txBody>
      </p:sp>
      <p:pic>
        <p:nvPicPr>
          <p:cNvPr id="4" name="Content Placeholder 3">
            <a:extLst>
              <a:ext uri="{FF2B5EF4-FFF2-40B4-BE49-F238E27FC236}">
                <a16:creationId xmlns:a16="http://schemas.microsoft.com/office/drawing/2014/main" id="{ADF0D82A-AB54-86C4-1BE9-6FA0DBA1DFB2}"/>
              </a:ext>
            </a:extLst>
          </p:cNvPr>
          <p:cNvPicPr>
            <a:picLocks noGrp="1" noChangeAspect="1"/>
          </p:cNvPicPr>
          <p:nvPr>
            <p:ph idx="1"/>
          </p:nvPr>
        </p:nvPicPr>
        <p:blipFill>
          <a:blip r:embed="rId2"/>
          <a:stretch>
            <a:fillRect/>
          </a:stretch>
        </p:blipFill>
        <p:spPr>
          <a:xfrm>
            <a:off x="1926771" y="2210593"/>
            <a:ext cx="8153400" cy="4282281"/>
          </a:xfrm>
          <a:prstGeom prst="rect">
            <a:avLst/>
          </a:prstGeom>
        </p:spPr>
      </p:pic>
    </p:spTree>
    <p:extLst>
      <p:ext uri="{BB962C8B-B14F-4D97-AF65-F5344CB8AC3E}">
        <p14:creationId xmlns:p14="http://schemas.microsoft.com/office/powerpoint/2010/main" val="9948400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FC83-B940-AFF2-F069-68264A205A6D}"/>
              </a:ext>
            </a:extLst>
          </p:cNvPr>
          <p:cNvSpPr>
            <a:spLocks noGrp="1"/>
          </p:cNvSpPr>
          <p:nvPr>
            <p:ph type="title"/>
          </p:nvPr>
        </p:nvSpPr>
        <p:spPr/>
        <p:txBody>
          <a:bodyPr/>
          <a:lstStyle/>
          <a:p>
            <a:r>
              <a:rPr lang="en-US" b="0" i="0" dirty="0">
                <a:solidFill>
                  <a:srgbClr val="555555"/>
                </a:solidFill>
                <a:effectLst/>
                <a:latin typeface="Open Sans" panose="020B0606030504020204" pitchFamily="34" charset="0"/>
              </a:rPr>
              <a:t>Middleware functions can perform the following tasks:</a:t>
            </a:r>
            <a:endParaRPr lang="en-IN" dirty="0"/>
          </a:p>
        </p:txBody>
      </p:sp>
      <p:sp>
        <p:nvSpPr>
          <p:cNvPr id="3" name="Content Placeholder 2">
            <a:extLst>
              <a:ext uri="{FF2B5EF4-FFF2-40B4-BE49-F238E27FC236}">
                <a16:creationId xmlns:a16="http://schemas.microsoft.com/office/drawing/2014/main" id="{064F9922-10C5-8B58-BF86-C89905F82DF3}"/>
              </a:ext>
            </a:extLst>
          </p:cNvPr>
          <p:cNvSpPr>
            <a:spLocks noGrp="1"/>
          </p:cNvSpPr>
          <p:nvPr>
            <p:ph idx="1"/>
          </p:nvPr>
        </p:nvSpPr>
        <p:spPr/>
        <p:txBody>
          <a:bodyPr>
            <a:normAutofit lnSpcReduction="10000"/>
          </a:bodyPr>
          <a:lstStyle/>
          <a:p>
            <a:pPr algn="l" fontAlgn="base">
              <a:buFont typeface="Arial" panose="020B0604020202020204" pitchFamily="34" charset="0"/>
              <a:buChar char="•"/>
            </a:pPr>
            <a:r>
              <a:rPr lang="en-US" b="0" i="0" dirty="0">
                <a:solidFill>
                  <a:srgbClr val="212121"/>
                </a:solidFill>
                <a:effectLst/>
                <a:latin typeface="inherit"/>
              </a:rPr>
              <a:t>Making quick changes to the request and response objects</a:t>
            </a:r>
          </a:p>
          <a:p>
            <a:pPr marL="0" indent="0" algn="l" fontAlgn="base">
              <a:buNone/>
            </a:pPr>
            <a:endParaRPr lang="en-US" b="0" i="0" dirty="0">
              <a:solidFill>
                <a:srgbClr val="212121"/>
              </a:solidFill>
              <a:effectLst/>
              <a:latin typeface="inherit"/>
            </a:endParaRPr>
          </a:p>
          <a:p>
            <a:pPr algn="l" fontAlgn="base">
              <a:buFont typeface="Arial" panose="020B0604020202020204" pitchFamily="34" charset="0"/>
              <a:buChar char="•"/>
            </a:pPr>
            <a:r>
              <a:rPr lang="en-US" b="0" i="0" dirty="0">
                <a:solidFill>
                  <a:srgbClr val="212121"/>
                </a:solidFill>
                <a:effectLst/>
                <a:latin typeface="inherit"/>
              </a:rPr>
              <a:t>Calling the next middleware immediately as per the stack</a:t>
            </a:r>
          </a:p>
          <a:p>
            <a:pPr algn="l" fontAlgn="base">
              <a:buFont typeface="Arial" panose="020B0604020202020204" pitchFamily="34" charset="0"/>
              <a:buChar char="•"/>
            </a:pPr>
            <a:endParaRPr lang="en-US" b="0" i="0" dirty="0">
              <a:solidFill>
                <a:srgbClr val="212121"/>
              </a:solidFill>
              <a:effectLst/>
              <a:latin typeface="inherit"/>
            </a:endParaRPr>
          </a:p>
          <a:p>
            <a:pPr algn="l" fontAlgn="base">
              <a:buFont typeface="Arial" panose="020B0604020202020204" pitchFamily="34" charset="0"/>
              <a:buChar char="•"/>
            </a:pPr>
            <a:endParaRPr lang="en-US" b="0" i="0" dirty="0">
              <a:solidFill>
                <a:srgbClr val="212121"/>
              </a:solidFill>
              <a:effectLst/>
              <a:latin typeface="inherit"/>
            </a:endParaRPr>
          </a:p>
          <a:p>
            <a:pPr algn="l" fontAlgn="base">
              <a:buFont typeface="Arial" panose="020B0604020202020204" pitchFamily="34" charset="0"/>
              <a:buChar char="•"/>
            </a:pPr>
            <a:r>
              <a:rPr lang="en-US" b="0" i="0" dirty="0">
                <a:solidFill>
                  <a:srgbClr val="212121"/>
                </a:solidFill>
                <a:effectLst/>
                <a:latin typeface="inherit"/>
              </a:rPr>
              <a:t>Effectively executing any code</a:t>
            </a:r>
          </a:p>
          <a:p>
            <a:pPr algn="l" fontAlgn="base">
              <a:buFont typeface="Arial" panose="020B0604020202020204" pitchFamily="34" charset="0"/>
              <a:buChar char="•"/>
            </a:pPr>
            <a:endParaRPr lang="en-US" dirty="0">
              <a:solidFill>
                <a:srgbClr val="212121"/>
              </a:solidFill>
              <a:latin typeface="inherit"/>
            </a:endParaRPr>
          </a:p>
          <a:p>
            <a:pPr algn="l" fontAlgn="base">
              <a:buFont typeface="Arial" panose="020B0604020202020204" pitchFamily="34" charset="0"/>
              <a:buChar char="•"/>
            </a:pPr>
            <a:endParaRPr lang="en-US" b="0" i="0" dirty="0">
              <a:solidFill>
                <a:srgbClr val="212121"/>
              </a:solidFill>
              <a:effectLst/>
              <a:latin typeface="inherit"/>
            </a:endParaRPr>
          </a:p>
          <a:p>
            <a:pPr algn="l" fontAlgn="base">
              <a:buFont typeface="Arial" panose="020B0604020202020204" pitchFamily="34" charset="0"/>
              <a:buChar char="•"/>
            </a:pPr>
            <a:r>
              <a:rPr lang="en-US" b="0" i="0" dirty="0">
                <a:solidFill>
                  <a:srgbClr val="212121"/>
                </a:solidFill>
                <a:effectLst/>
                <a:latin typeface="inherit"/>
              </a:rPr>
              <a:t>Automatically terminating the request-response cycle</a:t>
            </a:r>
          </a:p>
          <a:p>
            <a:pPr algn="l">
              <a:buFont typeface="Arial" panose="020B0604020202020204" pitchFamily="34" charset="0"/>
              <a:buChar char="•"/>
            </a:pPr>
            <a:endParaRPr lang="en-US" b="0" i="0" dirty="0">
              <a:solidFill>
                <a:srgbClr val="555555"/>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1385150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1D537-3A3E-6226-BEC4-964B26A928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D475BB-6622-7A51-B32C-C7AF65A5B7CC}"/>
              </a:ext>
            </a:extLst>
          </p:cNvPr>
          <p:cNvSpPr>
            <a:spLocks noGrp="1"/>
          </p:cNvSpPr>
          <p:nvPr>
            <p:ph idx="1"/>
          </p:nvPr>
        </p:nvSpPr>
        <p:spPr/>
        <p:txBody>
          <a:bodyPr/>
          <a:lstStyle/>
          <a:p>
            <a:r>
              <a:rPr lang="en-US" b="0" i="0" dirty="0">
                <a:solidFill>
                  <a:srgbClr val="273239"/>
                </a:solidFill>
                <a:effectLst/>
                <a:latin typeface="Nunito" pitchFamily="2" charset="0"/>
              </a:rPr>
              <a:t>Middleware gets executed after the server receives the request and before the controller actions send the response</a:t>
            </a:r>
            <a:endParaRPr lang="en-IN" dirty="0"/>
          </a:p>
        </p:txBody>
      </p:sp>
    </p:spTree>
    <p:extLst>
      <p:ext uri="{BB962C8B-B14F-4D97-AF65-F5344CB8AC3E}">
        <p14:creationId xmlns:p14="http://schemas.microsoft.com/office/powerpoint/2010/main" val="3271201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1FFE87-F35C-9FD8-350C-F80CE646095A}"/>
              </a:ext>
            </a:extLst>
          </p:cNvPr>
          <p:cNvPicPr>
            <a:picLocks noGrp="1" noChangeAspect="1"/>
          </p:cNvPicPr>
          <p:nvPr>
            <p:ph idx="1"/>
          </p:nvPr>
        </p:nvPicPr>
        <p:blipFill>
          <a:blip r:embed="rId2"/>
          <a:stretch>
            <a:fillRect/>
          </a:stretch>
        </p:blipFill>
        <p:spPr>
          <a:xfrm>
            <a:off x="2100943" y="631371"/>
            <a:ext cx="8240486" cy="5519058"/>
          </a:xfrm>
        </p:spPr>
      </p:pic>
    </p:spTree>
    <p:extLst>
      <p:ext uri="{BB962C8B-B14F-4D97-AF65-F5344CB8AC3E}">
        <p14:creationId xmlns:p14="http://schemas.microsoft.com/office/powerpoint/2010/main" val="3815363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04E-15A4-9CCC-E8F8-B498775093CE}"/>
              </a:ext>
            </a:extLst>
          </p:cNvPr>
          <p:cNvSpPr>
            <a:spLocks noGrp="1"/>
          </p:cNvSpPr>
          <p:nvPr>
            <p:ph type="title"/>
          </p:nvPr>
        </p:nvSpPr>
        <p:spPr/>
        <p:txBody>
          <a:bodyPr/>
          <a:lstStyle/>
          <a:p>
            <a:r>
              <a:rPr lang="en-US" dirty="0"/>
              <a:t>Middleware chaining</a:t>
            </a:r>
            <a:endParaRPr lang="en-IN" dirty="0"/>
          </a:p>
        </p:txBody>
      </p:sp>
      <p:sp>
        <p:nvSpPr>
          <p:cNvPr id="3" name="Content Placeholder 2">
            <a:extLst>
              <a:ext uri="{FF2B5EF4-FFF2-40B4-BE49-F238E27FC236}">
                <a16:creationId xmlns:a16="http://schemas.microsoft.com/office/drawing/2014/main" id="{DA68E753-43D1-7ADE-2D69-82D1DD0B2B05}"/>
              </a:ext>
            </a:extLst>
          </p:cNvPr>
          <p:cNvSpPr>
            <a:spLocks noGrp="1"/>
          </p:cNvSpPr>
          <p:nvPr>
            <p:ph idx="1"/>
          </p:nvPr>
        </p:nvSpPr>
        <p:spPr/>
        <p:txBody>
          <a:bodyPr/>
          <a:lstStyle/>
          <a:p>
            <a:r>
              <a:rPr lang="en-US" b="0" i="0" dirty="0">
                <a:solidFill>
                  <a:srgbClr val="273239"/>
                </a:solidFill>
                <a:effectLst/>
                <a:latin typeface="Nunito" pitchFamily="2" charset="0"/>
              </a:rPr>
              <a:t>Middleware can be chained from one to another, Hence creating a chain of functions that are executed in order. </a:t>
            </a:r>
          </a:p>
          <a:p>
            <a:endParaRPr lang="en-US" dirty="0">
              <a:solidFill>
                <a:srgbClr val="273239"/>
              </a:solidFill>
              <a:latin typeface="Nunito" pitchFamily="2" charset="0"/>
            </a:endParaRPr>
          </a:p>
          <a:p>
            <a:endParaRPr lang="en-US" b="0" i="0" dirty="0">
              <a:solidFill>
                <a:srgbClr val="273239"/>
              </a:solidFill>
              <a:effectLst/>
              <a:latin typeface="Nunito" pitchFamily="2" charset="0"/>
            </a:endParaRPr>
          </a:p>
          <a:p>
            <a:endParaRPr lang="en-US" dirty="0">
              <a:solidFill>
                <a:srgbClr val="273239"/>
              </a:solidFill>
              <a:latin typeface="Nunito" pitchFamily="2" charset="0"/>
            </a:endParaRPr>
          </a:p>
          <a:p>
            <a:r>
              <a:rPr lang="en-US" b="0" i="0" dirty="0">
                <a:solidFill>
                  <a:srgbClr val="273239"/>
                </a:solidFill>
                <a:effectLst/>
                <a:latin typeface="Nunito" pitchFamily="2" charset="0"/>
              </a:rPr>
              <a:t>The last function sends the response back to the browser</a:t>
            </a:r>
            <a:endParaRPr lang="en-IN" dirty="0"/>
          </a:p>
        </p:txBody>
      </p:sp>
    </p:spTree>
    <p:extLst>
      <p:ext uri="{BB962C8B-B14F-4D97-AF65-F5344CB8AC3E}">
        <p14:creationId xmlns:p14="http://schemas.microsoft.com/office/powerpoint/2010/main" val="458981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D2BF39-1233-23FE-A0CD-E4FC378C4F03}"/>
              </a:ext>
            </a:extLst>
          </p:cNvPr>
          <p:cNvPicPr>
            <a:picLocks noGrp="1" noChangeAspect="1"/>
          </p:cNvPicPr>
          <p:nvPr>
            <p:ph idx="1"/>
          </p:nvPr>
        </p:nvPicPr>
        <p:blipFill>
          <a:blip r:embed="rId2"/>
          <a:stretch>
            <a:fillRect/>
          </a:stretch>
        </p:blipFill>
        <p:spPr>
          <a:xfrm>
            <a:off x="979713" y="1915887"/>
            <a:ext cx="9938657" cy="3517406"/>
          </a:xfrm>
        </p:spPr>
      </p:pic>
    </p:spTree>
    <p:extLst>
      <p:ext uri="{BB962C8B-B14F-4D97-AF65-F5344CB8AC3E}">
        <p14:creationId xmlns:p14="http://schemas.microsoft.com/office/powerpoint/2010/main" val="32064860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EC1DF3-AE9B-C205-3C97-F1C45D81DA62}"/>
              </a:ext>
            </a:extLst>
          </p:cNvPr>
          <p:cNvPicPr>
            <a:picLocks noGrp="1" noChangeAspect="1"/>
          </p:cNvPicPr>
          <p:nvPr>
            <p:ph idx="1"/>
          </p:nvPr>
        </p:nvPicPr>
        <p:blipFill>
          <a:blip r:embed="rId2"/>
          <a:stretch>
            <a:fillRect/>
          </a:stretch>
        </p:blipFill>
        <p:spPr>
          <a:xfrm>
            <a:off x="1632857" y="947057"/>
            <a:ext cx="8752114" cy="4644994"/>
          </a:xfrm>
        </p:spPr>
      </p:pic>
    </p:spTree>
    <p:extLst>
      <p:ext uri="{BB962C8B-B14F-4D97-AF65-F5344CB8AC3E}">
        <p14:creationId xmlns:p14="http://schemas.microsoft.com/office/powerpoint/2010/main" val="32262220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25DB-4339-1ECB-6056-2A157EC338EA}"/>
              </a:ext>
            </a:extLst>
          </p:cNvPr>
          <p:cNvSpPr>
            <a:spLocks noGrp="1"/>
          </p:cNvSpPr>
          <p:nvPr>
            <p:ph type="title"/>
          </p:nvPr>
        </p:nvSpPr>
        <p:spPr/>
        <p:txBody>
          <a:bodyPr/>
          <a:lstStyle/>
          <a:p>
            <a:r>
              <a:rPr lang="en-IN" b="0" i="0" dirty="0">
                <a:solidFill>
                  <a:srgbClr val="212121"/>
                </a:solidFill>
                <a:effectLst/>
                <a:latin typeface="inherit"/>
              </a:rPr>
              <a:t>What is next()?</a:t>
            </a:r>
            <a:br>
              <a:rPr lang="en-IN" b="0" i="0" dirty="0">
                <a:solidFill>
                  <a:srgbClr val="212121"/>
                </a:solidFill>
                <a:effectLst/>
                <a:latin typeface="__myFont_3ea10a"/>
              </a:rPr>
            </a:br>
            <a:endParaRPr lang="en-IN" dirty="0"/>
          </a:p>
        </p:txBody>
      </p:sp>
      <p:sp>
        <p:nvSpPr>
          <p:cNvPr id="3" name="Content Placeholder 2">
            <a:extLst>
              <a:ext uri="{FF2B5EF4-FFF2-40B4-BE49-F238E27FC236}">
                <a16:creationId xmlns:a16="http://schemas.microsoft.com/office/drawing/2014/main" id="{E3877B17-68FD-6300-F9CA-9540FC8F057A}"/>
              </a:ext>
            </a:extLst>
          </p:cNvPr>
          <p:cNvSpPr>
            <a:spLocks noGrp="1"/>
          </p:cNvSpPr>
          <p:nvPr>
            <p:ph idx="1"/>
          </p:nvPr>
        </p:nvSpPr>
        <p:spPr/>
        <p:txBody>
          <a:bodyPr/>
          <a:lstStyle/>
          <a:p>
            <a:r>
              <a:rPr lang="en-US" b="0" i="0">
                <a:solidFill>
                  <a:srgbClr val="212121"/>
                </a:solidFill>
                <a:effectLst/>
                <a:latin typeface="__myFont_3ea10a"/>
              </a:rPr>
              <a:t>Next() is a middleware function that calls for the control of another middleware once the code is completed</a:t>
            </a:r>
            <a:endParaRPr lang="en-IN"/>
          </a:p>
        </p:txBody>
      </p:sp>
    </p:spTree>
    <p:extLst>
      <p:ext uri="{BB962C8B-B14F-4D97-AF65-F5344CB8AC3E}">
        <p14:creationId xmlns:p14="http://schemas.microsoft.com/office/powerpoint/2010/main" val="19425061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221771-0CDE-5ECD-7004-8D4FE615FFF4}"/>
              </a:ext>
            </a:extLst>
          </p:cNvPr>
          <p:cNvPicPr>
            <a:picLocks noGrp="1" noChangeAspect="1"/>
          </p:cNvPicPr>
          <p:nvPr>
            <p:ph idx="1"/>
          </p:nvPr>
        </p:nvPicPr>
        <p:blipFill>
          <a:blip r:embed="rId2"/>
          <a:stretch>
            <a:fillRect/>
          </a:stretch>
        </p:blipFill>
        <p:spPr>
          <a:xfrm>
            <a:off x="1368182" y="664030"/>
            <a:ext cx="9898532" cy="5289990"/>
          </a:xfrm>
        </p:spPr>
      </p:pic>
    </p:spTree>
    <p:extLst>
      <p:ext uri="{BB962C8B-B14F-4D97-AF65-F5344CB8AC3E}">
        <p14:creationId xmlns:p14="http://schemas.microsoft.com/office/powerpoint/2010/main" val="2038225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F849-D0E4-E3B2-B06C-C50E55F64DF3}"/>
              </a:ext>
            </a:extLst>
          </p:cNvPr>
          <p:cNvSpPr>
            <a:spLocks noGrp="1"/>
          </p:cNvSpPr>
          <p:nvPr>
            <p:ph type="title"/>
          </p:nvPr>
        </p:nvSpPr>
        <p:spPr/>
        <p:txBody>
          <a:bodyPr/>
          <a:lstStyle/>
          <a:p>
            <a:r>
              <a:rPr lang="en-US" dirty="0"/>
              <a:t>Types of middleware</a:t>
            </a:r>
            <a:endParaRPr lang="en-IN" dirty="0"/>
          </a:p>
        </p:txBody>
      </p:sp>
      <p:sp>
        <p:nvSpPr>
          <p:cNvPr id="3" name="Content Placeholder 2">
            <a:extLst>
              <a:ext uri="{FF2B5EF4-FFF2-40B4-BE49-F238E27FC236}">
                <a16:creationId xmlns:a16="http://schemas.microsoft.com/office/drawing/2014/main" id="{A292230D-95FE-D847-82F1-4AED39C8AF27}"/>
              </a:ext>
            </a:extLst>
          </p:cNvPr>
          <p:cNvSpPr>
            <a:spLocks noGrp="1"/>
          </p:cNvSpPr>
          <p:nvPr>
            <p:ph idx="1"/>
          </p:nvPr>
        </p:nvSpPr>
        <p:spPr/>
        <p:txBody>
          <a:bodyPr>
            <a:normAutofit/>
          </a:bodyPr>
          <a:lstStyle/>
          <a:p>
            <a:r>
              <a:rPr lang="en-US" b="1" i="0" dirty="0">
                <a:solidFill>
                  <a:srgbClr val="273239"/>
                </a:solidFill>
                <a:effectLst/>
                <a:latin typeface="Nunito" pitchFamily="2" charset="0"/>
              </a:rPr>
              <a:t>Application-level middleware: </a:t>
            </a:r>
            <a:r>
              <a:rPr lang="en-US" b="0" i="0" dirty="0">
                <a:solidFill>
                  <a:srgbClr val="273239"/>
                </a:solidFill>
                <a:effectLst/>
                <a:latin typeface="Nunito" pitchFamily="2" charset="0"/>
              </a:rPr>
              <a:t>Bound to the entire application using </a:t>
            </a:r>
            <a:r>
              <a:rPr lang="en-US" b="1" i="0" u="sng" dirty="0" err="1">
                <a:solidFill>
                  <a:srgbClr val="273239"/>
                </a:solidFill>
                <a:effectLst/>
                <a:latin typeface="Nunito" pitchFamily="2" charset="0"/>
                <a:hlinkClick r:id="rId2"/>
              </a:rPr>
              <a:t>app.use</a:t>
            </a:r>
            <a:r>
              <a:rPr lang="en-US" b="1" i="0" u="sng" dirty="0">
                <a:solidFill>
                  <a:srgbClr val="273239"/>
                </a:solidFill>
                <a:effectLst/>
                <a:latin typeface="Nunito" pitchFamily="2" charset="0"/>
                <a:hlinkClick r:id="rId2"/>
              </a:rPr>
              <a:t>()</a:t>
            </a:r>
            <a:r>
              <a:rPr lang="en-US" b="0" i="0" dirty="0">
                <a:solidFill>
                  <a:srgbClr val="273239"/>
                </a:solidFill>
                <a:effectLst/>
                <a:latin typeface="Nunito" pitchFamily="2" charset="0"/>
              </a:rPr>
              <a:t> or </a:t>
            </a:r>
            <a:r>
              <a:rPr lang="en-US" b="1" i="0" u="sng" dirty="0" err="1">
                <a:solidFill>
                  <a:srgbClr val="273239"/>
                </a:solidFill>
                <a:effectLst/>
                <a:latin typeface="Nunito" pitchFamily="2" charset="0"/>
                <a:hlinkClick r:id="rId3"/>
              </a:rPr>
              <a:t>app.METHOD</a:t>
            </a:r>
            <a:r>
              <a:rPr lang="en-US" b="1" i="0" u="sng" dirty="0">
                <a:solidFill>
                  <a:srgbClr val="273239"/>
                </a:solidFill>
                <a:effectLst/>
                <a:latin typeface="Nunito" pitchFamily="2" charset="0"/>
                <a:hlinkClick r:id="rId3"/>
              </a:rPr>
              <a:t>()</a:t>
            </a:r>
            <a:r>
              <a:rPr lang="en-US" b="0" i="0" dirty="0">
                <a:solidFill>
                  <a:srgbClr val="273239"/>
                </a:solidFill>
                <a:effectLst/>
                <a:latin typeface="Nunito" pitchFamily="2" charset="0"/>
              </a:rPr>
              <a:t> and executes for all routes.</a:t>
            </a:r>
          </a:p>
          <a:p>
            <a:pPr marL="0" indent="0">
              <a:buNone/>
            </a:pPr>
            <a:endParaRPr lang="en-US" b="0" i="0" dirty="0">
              <a:solidFill>
                <a:srgbClr val="273239"/>
              </a:solidFill>
              <a:effectLst/>
              <a:latin typeface="Nunito" pitchFamily="2" charset="0"/>
            </a:endParaRPr>
          </a:p>
          <a:p>
            <a:endParaRPr lang="en-US" dirty="0">
              <a:solidFill>
                <a:srgbClr val="273239"/>
              </a:solidFill>
              <a:latin typeface="Nunito" pitchFamily="2" charset="0"/>
            </a:endParaRPr>
          </a:p>
          <a:p>
            <a:endParaRPr lang="en-US" b="0" i="0" dirty="0">
              <a:solidFill>
                <a:srgbClr val="273239"/>
              </a:solidFill>
              <a:effectLst/>
              <a:latin typeface="Nunito" pitchFamily="2" charset="0"/>
            </a:endParaRPr>
          </a:p>
          <a:p>
            <a:endParaRPr lang="en-US" b="0" i="0" dirty="0">
              <a:solidFill>
                <a:srgbClr val="273239"/>
              </a:solidFill>
              <a:effectLst/>
              <a:latin typeface="Nunito" pitchFamily="2" charset="0"/>
            </a:endParaRPr>
          </a:p>
          <a:p>
            <a:endParaRPr lang="en-IN" dirty="0"/>
          </a:p>
        </p:txBody>
      </p:sp>
    </p:spTree>
    <p:extLst>
      <p:ext uri="{BB962C8B-B14F-4D97-AF65-F5344CB8AC3E}">
        <p14:creationId xmlns:p14="http://schemas.microsoft.com/office/powerpoint/2010/main" val="26189340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8034FC-A5CA-255A-E514-AECB4584F5FD}"/>
              </a:ext>
            </a:extLst>
          </p:cNvPr>
          <p:cNvSpPr>
            <a:spLocks noGrp="1"/>
          </p:cNvSpPr>
          <p:nvPr>
            <p:ph idx="1"/>
          </p:nvPr>
        </p:nvSpPr>
        <p:spPr>
          <a:xfrm>
            <a:off x="838200" y="609600"/>
            <a:ext cx="10515600" cy="5567363"/>
          </a:xfrm>
        </p:spPr>
        <p:txBody>
          <a:bodyPr>
            <a:normAutofit fontScale="77500" lnSpcReduction="20000"/>
          </a:bodyPr>
          <a:lstStyle/>
          <a:p>
            <a:pPr marL="0" indent="0">
              <a:buNone/>
            </a:pPr>
            <a:r>
              <a:rPr lang="en-IN" dirty="0" err="1"/>
              <a:t>const</a:t>
            </a:r>
            <a:r>
              <a:rPr lang="en-IN" dirty="0"/>
              <a:t> express = require('express');</a:t>
            </a:r>
          </a:p>
          <a:p>
            <a:pPr marL="0" indent="0">
              <a:buNone/>
            </a:pPr>
            <a:r>
              <a:rPr lang="en-IN" dirty="0" err="1"/>
              <a:t>const</a:t>
            </a:r>
            <a:r>
              <a:rPr lang="en-IN" dirty="0"/>
              <a:t> app = express();</a:t>
            </a:r>
          </a:p>
          <a:p>
            <a:pPr marL="0" indent="0">
              <a:buNone/>
            </a:pPr>
            <a:r>
              <a:rPr lang="en-IN" dirty="0" err="1"/>
              <a:t>const</a:t>
            </a:r>
            <a:r>
              <a:rPr lang="en-IN" dirty="0"/>
              <a:t> PORT = 3000;</a:t>
            </a:r>
          </a:p>
          <a:p>
            <a:pPr marL="0" indent="0">
              <a:buNone/>
            </a:pPr>
            <a:r>
              <a:rPr lang="en-IN" dirty="0" err="1"/>
              <a:t>app.use</a:t>
            </a:r>
            <a:r>
              <a:rPr lang="en-IN" dirty="0"/>
              <a:t>(function (</a:t>
            </a:r>
            <a:r>
              <a:rPr lang="en-IN" dirty="0" err="1"/>
              <a:t>req</a:t>
            </a:r>
            <a:r>
              <a:rPr lang="en-IN" dirty="0"/>
              <a:t>, res, next) {</a:t>
            </a:r>
          </a:p>
          <a:p>
            <a:pPr marL="0" indent="0">
              <a:buNone/>
            </a:pPr>
            <a:r>
              <a:rPr lang="en-IN" dirty="0"/>
              <a:t>	console.log("Middleware called")</a:t>
            </a:r>
          </a:p>
          <a:p>
            <a:pPr marL="0" indent="0">
              <a:buNone/>
            </a:pPr>
            <a:r>
              <a:rPr lang="en-IN" dirty="0"/>
              <a:t>	next();</a:t>
            </a:r>
          </a:p>
          <a:p>
            <a:pPr marL="0" indent="0">
              <a:buNone/>
            </a:pPr>
            <a:r>
              <a:rPr lang="en-IN" dirty="0"/>
              <a:t>});</a:t>
            </a:r>
          </a:p>
          <a:p>
            <a:pPr marL="0" indent="0">
              <a:buNone/>
            </a:pPr>
            <a:r>
              <a:rPr lang="en-IN" dirty="0" err="1"/>
              <a:t>app.get</a:t>
            </a:r>
            <a:r>
              <a:rPr lang="en-IN" dirty="0"/>
              <a:t>('/user', function (</a:t>
            </a:r>
            <a:r>
              <a:rPr lang="en-IN" dirty="0" err="1"/>
              <a:t>req</a:t>
            </a:r>
            <a:r>
              <a:rPr lang="en-IN" dirty="0"/>
              <a:t>, res) {</a:t>
            </a:r>
          </a:p>
          <a:p>
            <a:pPr marL="0" indent="0">
              <a:buNone/>
            </a:pPr>
            <a:r>
              <a:rPr lang="en-IN" dirty="0"/>
              <a:t>	console.log("/user request called");</a:t>
            </a:r>
          </a:p>
          <a:p>
            <a:pPr marL="0" indent="0">
              <a:buNone/>
            </a:pPr>
            <a:r>
              <a:rPr lang="en-IN" dirty="0"/>
              <a:t>	</a:t>
            </a:r>
            <a:r>
              <a:rPr lang="en-IN" dirty="0" err="1"/>
              <a:t>res.send</a:t>
            </a:r>
            <a:r>
              <a:rPr lang="en-IN" dirty="0"/>
              <a:t>('Welcome to </a:t>
            </a:r>
            <a:r>
              <a:rPr lang="en-IN" dirty="0" err="1"/>
              <a:t>nodejs</a:t>
            </a:r>
            <a:r>
              <a:rPr lang="en-IN" dirty="0"/>
              <a:t>');</a:t>
            </a:r>
          </a:p>
          <a:p>
            <a:pPr marL="0" indent="0">
              <a:buNone/>
            </a:pPr>
            <a:r>
              <a:rPr lang="en-IN" dirty="0"/>
              <a:t>});</a:t>
            </a:r>
          </a:p>
          <a:p>
            <a:pPr marL="0" indent="0">
              <a:buNone/>
            </a:pPr>
            <a:r>
              <a:rPr lang="en-IN" dirty="0" err="1"/>
              <a:t>app.listen</a:t>
            </a:r>
            <a:r>
              <a:rPr lang="en-IN" dirty="0"/>
              <a:t>(PORT, function (err) {</a:t>
            </a:r>
          </a:p>
          <a:p>
            <a:pPr marL="0" indent="0">
              <a:buNone/>
            </a:pPr>
            <a:r>
              <a:rPr lang="en-IN" dirty="0"/>
              <a:t>	if (err) console.log(err);</a:t>
            </a:r>
          </a:p>
          <a:p>
            <a:pPr marL="0" indent="0">
              <a:buNone/>
            </a:pPr>
            <a:r>
              <a:rPr lang="en-IN" dirty="0"/>
              <a:t>	console.log(`Server listening on PORT ${PORT}`);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3569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977D-D8EA-BDA3-B2EC-9DCD6442B5D4}"/>
              </a:ext>
            </a:extLst>
          </p:cNvPr>
          <p:cNvSpPr>
            <a:spLocks noGrp="1"/>
          </p:cNvSpPr>
          <p:nvPr>
            <p:ph type="title"/>
          </p:nvPr>
        </p:nvSpPr>
        <p:spPr/>
        <p:txBody>
          <a:bodyPr/>
          <a:lstStyle/>
          <a:p>
            <a:r>
              <a:rPr lang="en-IN" b="0" i="0" dirty="0">
                <a:solidFill>
                  <a:srgbClr val="272C37"/>
                </a:solidFill>
                <a:effectLst/>
                <a:latin typeface="Roboto" panose="02000000000000000000" pitchFamily="2" charset="0"/>
              </a:rPr>
              <a:t>What Is a Package</a:t>
            </a:r>
            <a:br>
              <a:rPr lang="en-IN" b="0" i="0" dirty="0">
                <a:solidFill>
                  <a:srgbClr val="272C37"/>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2DAF34F2-A1BE-C8A9-8600-4ED4578807CD}"/>
              </a:ext>
            </a:extLst>
          </p:cNvPr>
          <p:cNvSpPr>
            <a:spLocks noGrp="1"/>
          </p:cNvSpPr>
          <p:nvPr>
            <p:ph idx="1"/>
          </p:nvPr>
        </p:nvSpPr>
        <p:spPr/>
        <p:txBody>
          <a:bodyPr/>
          <a:lstStyle/>
          <a:p>
            <a:pPr algn="l">
              <a:buFont typeface="Arial" panose="020B0604020202020204" pitchFamily="34" charset="0"/>
              <a:buChar char="•"/>
            </a:pPr>
            <a:r>
              <a:rPr lang="en-US" b="0" i="0" dirty="0">
                <a:solidFill>
                  <a:srgbClr val="51565E"/>
                </a:solidFill>
                <a:effectLst/>
                <a:latin typeface="Roboto" panose="02000000000000000000" pitchFamily="2" charset="0"/>
              </a:rPr>
              <a:t>In Node.js, a package includes every file required for a module.</a:t>
            </a:r>
          </a:p>
          <a:p>
            <a:pPr algn="l">
              <a:buFont typeface="Arial" panose="020B0604020202020204" pitchFamily="34" charset="0"/>
              <a:buChar char="•"/>
            </a:pPr>
            <a:endParaRPr lang="en-US" dirty="0">
              <a:solidFill>
                <a:srgbClr val="51565E"/>
              </a:solidFill>
              <a:latin typeface="Roboto" panose="02000000000000000000" pitchFamily="2" charset="0"/>
            </a:endParaRPr>
          </a:p>
          <a:p>
            <a:pPr algn="l">
              <a:buFont typeface="Arial" panose="020B0604020202020204" pitchFamily="34" charset="0"/>
              <a:buChar char="•"/>
            </a:pPr>
            <a:endParaRPr lang="en-US" b="0" i="0" dirty="0">
              <a:solidFill>
                <a:srgbClr val="51565E"/>
              </a:solidFill>
              <a:effectLst/>
              <a:latin typeface="Roboto" panose="02000000000000000000" pitchFamily="2" charset="0"/>
            </a:endParaRPr>
          </a:p>
          <a:p>
            <a:pPr algn="l">
              <a:buFont typeface="Arial" panose="020B0604020202020204" pitchFamily="34" charset="0"/>
              <a:buChar char="•"/>
            </a:pPr>
            <a:endParaRPr lang="en-US" b="0" i="0" dirty="0">
              <a:solidFill>
                <a:srgbClr val="51565E"/>
              </a:solidFill>
              <a:effectLst/>
              <a:latin typeface="Roboto" panose="02000000000000000000" pitchFamily="2" charset="0"/>
            </a:endParaRPr>
          </a:p>
          <a:p>
            <a:pPr algn="l">
              <a:buFont typeface="Arial" panose="020B0604020202020204" pitchFamily="34" charset="0"/>
              <a:buChar char="•"/>
            </a:pPr>
            <a:r>
              <a:rPr lang="en-US" b="0" i="0" dirty="0">
                <a:solidFill>
                  <a:srgbClr val="51565E"/>
                </a:solidFill>
                <a:effectLst/>
                <a:latin typeface="Roboto" panose="02000000000000000000" pitchFamily="2" charset="0"/>
              </a:rPr>
              <a:t>You can add modules in JavaScript libraries to your project</a:t>
            </a:r>
          </a:p>
          <a:p>
            <a:endParaRPr lang="en-IN" dirty="0"/>
          </a:p>
        </p:txBody>
      </p:sp>
    </p:spTree>
    <p:extLst>
      <p:ext uri="{BB962C8B-B14F-4D97-AF65-F5344CB8AC3E}">
        <p14:creationId xmlns:p14="http://schemas.microsoft.com/office/powerpoint/2010/main" val="615676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028FD8-B09E-2F1B-4DED-6968ED6CA7B0}"/>
              </a:ext>
            </a:extLst>
          </p:cNvPr>
          <p:cNvSpPr>
            <a:spLocks noGrp="1"/>
          </p:cNvSpPr>
          <p:nvPr>
            <p:ph idx="1"/>
          </p:nvPr>
        </p:nvSpPr>
        <p:spPr>
          <a:xfrm>
            <a:off x="838200" y="489857"/>
            <a:ext cx="10515600" cy="5687106"/>
          </a:xfrm>
        </p:spPr>
        <p:txBody>
          <a:bodyPr>
            <a:normAutofit fontScale="70000" lnSpcReduction="20000"/>
          </a:bodyPr>
          <a:lstStyle/>
          <a:p>
            <a:pPr marL="0" indent="0">
              <a:buNone/>
            </a:pPr>
            <a:r>
              <a:rPr lang="en-IN" dirty="0" err="1"/>
              <a:t>const</a:t>
            </a:r>
            <a:r>
              <a:rPr lang="en-IN" dirty="0"/>
              <a:t> express = require('express');</a:t>
            </a:r>
          </a:p>
          <a:p>
            <a:pPr marL="0" indent="0">
              <a:buNone/>
            </a:pPr>
            <a:r>
              <a:rPr lang="en-IN" dirty="0" err="1"/>
              <a:t>const</a:t>
            </a:r>
            <a:r>
              <a:rPr lang="en-IN" dirty="0"/>
              <a:t> app = express();</a:t>
            </a:r>
          </a:p>
          <a:p>
            <a:pPr marL="0" indent="0">
              <a:buNone/>
            </a:pPr>
            <a:r>
              <a:rPr lang="en-IN" dirty="0" err="1"/>
              <a:t>const</a:t>
            </a:r>
            <a:r>
              <a:rPr lang="en-IN" dirty="0"/>
              <a:t> PORT = 3000; </a:t>
            </a:r>
          </a:p>
          <a:p>
            <a:pPr marL="0" indent="0">
              <a:buNone/>
            </a:pPr>
            <a:r>
              <a:rPr lang="en-IN" dirty="0" err="1"/>
              <a:t>app.get</a:t>
            </a:r>
            <a:r>
              <a:rPr lang="en-IN" dirty="0"/>
              <a:t>('/user', function (</a:t>
            </a:r>
            <a:r>
              <a:rPr lang="en-IN" dirty="0" err="1"/>
              <a:t>req</a:t>
            </a:r>
            <a:r>
              <a:rPr lang="en-IN" dirty="0"/>
              <a:t>, res) {</a:t>
            </a:r>
          </a:p>
          <a:p>
            <a:pPr marL="0" indent="0">
              <a:buNone/>
            </a:pPr>
            <a:r>
              <a:rPr lang="en-IN" dirty="0"/>
              <a:t>	</a:t>
            </a:r>
            <a:r>
              <a:rPr lang="en-IN" dirty="0" err="1"/>
              <a:t>res.send</a:t>
            </a:r>
            <a:r>
              <a:rPr lang="en-IN" dirty="0"/>
              <a:t>("Handled GET Request");</a:t>
            </a:r>
          </a:p>
          <a:p>
            <a:pPr marL="0" indent="0">
              <a:buNone/>
            </a:pPr>
            <a:r>
              <a:rPr lang="en-IN" dirty="0"/>
              <a:t>});</a:t>
            </a:r>
          </a:p>
          <a:p>
            <a:pPr marL="0" indent="0">
              <a:buNone/>
            </a:pPr>
            <a:r>
              <a:rPr lang="en-IN" dirty="0" err="1"/>
              <a:t>app.post</a:t>
            </a:r>
            <a:r>
              <a:rPr lang="en-IN" dirty="0"/>
              <a:t>('/user', function (</a:t>
            </a:r>
            <a:r>
              <a:rPr lang="en-IN" dirty="0" err="1"/>
              <a:t>req</a:t>
            </a:r>
            <a:r>
              <a:rPr lang="en-IN" dirty="0"/>
              <a:t>, res) {</a:t>
            </a:r>
          </a:p>
          <a:p>
            <a:pPr marL="0" indent="0">
              <a:buNone/>
            </a:pPr>
            <a:r>
              <a:rPr lang="en-IN" dirty="0"/>
              <a:t>	</a:t>
            </a:r>
            <a:r>
              <a:rPr lang="en-IN" dirty="0" err="1"/>
              <a:t>res.send</a:t>
            </a:r>
            <a:r>
              <a:rPr lang="en-IN" dirty="0"/>
              <a:t>("Handled POST Request");</a:t>
            </a:r>
          </a:p>
          <a:p>
            <a:pPr marL="0" indent="0">
              <a:buNone/>
            </a:pPr>
            <a:r>
              <a:rPr lang="en-IN" dirty="0"/>
              <a:t>});</a:t>
            </a:r>
          </a:p>
          <a:p>
            <a:pPr marL="0" indent="0">
              <a:buNone/>
            </a:pPr>
            <a:r>
              <a:rPr lang="en-IN" dirty="0" err="1"/>
              <a:t>app.delete</a:t>
            </a:r>
            <a:r>
              <a:rPr lang="en-IN" dirty="0"/>
              <a:t>('/remove', function (</a:t>
            </a:r>
            <a:r>
              <a:rPr lang="en-IN" dirty="0" err="1"/>
              <a:t>req</a:t>
            </a:r>
            <a:r>
              <a:rPr lang="en-IN" dirty="0"/>
              <a:t>, res) {</a:t>
            </a:r>
          </a:p>
          <a:p>
            <a:pPr marL="0" indent="0">
              <a:buNone/>
            </a:pPr>
            <a:r>
              <a:rPr lang="en-IN" dirty="0"/>
              <a:t>	</a:t>
            </a:r>
            <a:r>
              <a:rPr lang="en-IN" dirty="0" err="1"/>
              <a:t>res.send</a:t>
            </a:r>
            <a:r>
              <a:rPr lang="en-IN" dirty="0"/>
              <a:t>("Handled DELETE Request");</a:t>
            </a:r>
          </a:p>
          <a:p>
            <a:pPr marL="0" indent="0">
              <a:buNone/>
            </a:pPr>
            <a:r>
              <a:rPr lang="en-IN" dirty="0"/>
              <a:t>});</a:t>
            </a:r>
          </a:p>
          <a:p>
            <a:pPr marL="0" indent="0">
              <a:buNone/>
            </a:pPr>
            <a:r>
              <a:rPr lang="en-IN" dirty="0" err="1"/>
              <a:t>app.listen</a:t>
            </a:r>
            <a:r>
              <a:rPr lang="en-IN" dirty="0"/>
              <a:t>(PORT, function (err) {</a:t>
            </a:r>
          </a:p>
          <a:p>
            <a:pPr marL="0" indent="0">
              <a:buNone/>
            </a:pPr>
            <a:r>
              <a:rPr lang="en-IN" dirty="0"/>
              <a:t>	if (err) console.log("Error in server setup");</a:t>
            </a:r>
          </a:p>
          <a:p>
            <a:pPr marL="0" indent="0">
              <a:buNone/>
            </a:pPr>
            <a:r>
              <a:rPr lang="en-IN" dirty="0"/>
              <a:t>	console.log("Server listening on Port", PORT);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20850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FDB4-E5EF-6CA6-A403-E06E94F4B9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DEA3FB-DA29-B8F6-086E-8E3CDC4A94B8}"/>
              </a:ext>
            </a:extLst>
          </p:cNvPr>
          <p:cNvSpPr>
            <a:spLocks noGrp="1"/>
          </p:cNvSpPr>
          <p:nvPr>
            <p:ph idx="1"/>
          </p:nvPr>
        </p:nvSpPr>
        <p:spPr/>
        <p:txBody>
          <a:bodyPr/>
          <a:lstStyle/>
          <a:p>
            <a:r>
              <a:rPr lang="en-US" b="1" i="0" dirty="0">
                <a:solidFill>
                  <a:srgbClr val="273239"/>
                </a:solidFill>
                <a:effectLst/>
                <a:latin typeface="Nunito" pitchFamily="2" charset="0"/>
              </a:rPr>
              <a:t>Router-level middleware</a:t>
            </a:r>
            <a:r>
              <a:rPr lang="en-US" b="0" i="0" dirty="0">
                <a:solidFill>
                  <a:srgbClr val="273239"/>
                </a:solidFill>
                <a:effectLst/>
                <a:latin typeface="Nunito" pitchFamily="2" charset="0"/>
              </a:rPr>
              <a:t>: Associated with specific routes using</a:t>
            </a:r>
            <a:r>
              <a:rPr lang="en-US" b="1" i="0" u="sng" dirty="0">
                <a:solidFill>
                  <a:srgbClr val="273239"/>
                </a:solidFill>
                <a:effectLst/>
                <a:latin typeface="Nunito" pitchFamily="2" charset="0"/>
                <a:hlinkClick r:id="rId2"/>
              </a:rPr>
              <a:t> </a:t>
            </a:r>
            <a:r>
              <a:rPr lang="en-US" b="1" i="0" u="sng" dirty="0" err="1">
                <a:solidFill>
                  <a:srgbClr val="273239"/>
                </a:solidFill>
                <a:effectLst/>
                <a:latin typeface="Nunito" pitchFamily="2" charset="0"/>
                <a:hlinkClick r:id="rId2"/>
              </a:rPr>
              <a:t>router.use</a:t>
            </a:r>
            <a:r>
              <a:rPr lang="en-US" b="1" i="0" u="sng" dirty="0">
                <a:solidFill>
                  <a:srgbClr val="273239"/>
                </a:solidFill>
                <a:effectLst/>
                <a:latin typeface="Nunito" pitchFamily="2" charset="0"/>
                <a:hlinkClick r:id="rId2"/>
              </a:rPr>
              <a:t>()</a:t>
            </a:r>
            <a:r>
              <a:rPr lang="en-US" b="0" i="0" dirty="0">
                <a:solidFill>
                  <a:srgbClr val="273239"/>
                </a:solidFill>
                <a:effectLst/>
                <a:latin typeface="Nunito" pitchFamily="2" charset="0"/>
              </a:rPr>
              <a:t> or </a:t>
            </a:r>
            <a:r>
              <a:rPr lang="en-US" b="1" i="0" u="sng" dirty="0" err="1">
                <a:solidFill>
                  <a:srgbClr val="273239"/>
                </a:solidFill>
                <a:effectLst/>
                <a:latin typeface="Nunito" pitchFamily="2" charset="0"/>
                <a:hlinkClick r:id="rId3"/>
              </a:rPr>
              <a:t>router.METHOD</a:t>
            </a:r>
            <a:r>
              <a:rPr lang="en-US" b="1" i="0" u="sng" dirty="0">
                <a:solidFill>
                  <a:srgbClr val="273239"/>
                </a:solidFill>
                <a:effectLst/>
                <a:latin typeface="Nunito" pitchFamily="2" charset="0"/>
                <a:hlinkClick r:id="rId3"/>
              </a:rPr>
              <a:t>()</a:t>
            </a:r>
            <a:r>
              <a:rPr lang="en-US" b="0" i="0" dirty="0">
                <a:solidFill>
                  <a:srgbClr val="273239"/>
                </a:solidFill>
                <a:effectLst/>
                <a:latin typeface="Nunito" pitchFamily="2" charset="0"/>
              </a:rPr>
              <a:t> and executes for routes defined within that router.</a:t>
            </a:r>
          </a:p>
          <a:p>
            <a:endParaRPr lang="en-IN" dirty="0"/>
          </a:p>
        </p:txBody>
      </p:sp>
    </p:spTree>
    <p:extLst>
      <p:ext uri="{BB962C8B-B14F-4D97-AF65-F5344CB8AC3E}">
        <p14:creationId xmlns:p14="http://schemas.microsoft.com/office/powerpoint/2010/main" val="7611417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7702D-4686-E09D-5408-714E0041A340}"/>
              </a:ext>
            </a:extLst>
          </p:cNvPr>
          <p:cNvSpPr>
            <a:spLocks noGrp="1"/>
          </p:cNvSpPr>
          <p:nvPr>
            <p:ph idx="1"/>
          </p:nvPr>
        </p:nvSpPr>
        <p:spPr>
          <a:xfrm>
            <a:off x="838200" y="250371"/>
            <a:ext cx="10515600" cy="6477000"/>
          </a:xfrm>
        </p:spPr>
        <p:txBody>
          <a:bodyPr>
            <a:normAutofit fontScale="85000" lnSpcReduction="20000"/>
          </a:bodyPr>
          <a:lstStyle/>
          <a:p>
            <a:pPr marL="0" indent="0">
              <a:buNone/>
            </a:pPr>
            <a:r>
              <a:rPr lang="en-IN" dirty="0" err="1"/>
              <a:t>const</a:t>
            </a:r>
            <a:r>
              <a:rPr lang="en-IN" dirty="0"/>
              <a:t> express = require('express');</a:t>
            </a:r>
          </a:p>
          <a:p>
            <a:pPr marL="0" indent="0">
              <a:buNone/>
            </a:pPr>
            <a:r>
              <a:rPr lang="en-IN" dirty="0" err="1"/>
              <a:t>const</a:t>
            </a:r>
            <a:r>
              <a:rPr lang="en-IN" dirty="0"/>
              <a:t> app = express();</a:t>
            </a:r>
          </a:p>
          <a:p>
            <a:pPr marL="0" indent="0">
              <a:buNone/>
            </a:pPr>
            <a:r>
              <a:rPr lang="en-IN" dirty="0" err="1"/>
              <a:t>const</a:t>
            </a:r>
            <a:r>
              <a:rPr lang="en-IN" dirty="0"/>
              <a:t> router = </a:t>
            </a:r>
            <a:r>
              <a:rPr lang="en-IN" dirty="0" err="1"/>
              <a:t>express.Router</a:t>
            </a:r>
            <a:r>
              <a:rPr lang="en-IN" dirty="0"/>
              <a:t>();</a:t>
            </a:r>
          </a:p>
          <a:p>
            <a:pPr marL="0" indent="0">
              <a:buNone/>
            </a:pPr>
            <a:r>
              <a:rPr lang="en-IN" dirty="0" err="1"/>
              <a:t>const</a:t>
            </a:r>
            <a:r>
              <a:rPr lang="en-IN" dirty="0"/>
              <a:t> PORT = 3000;</a:t>
            </a:r>
          </a:p>
          <a:p>
            <a:pPr marL="0" indent="0">
              <a:buNone/>
            </a:pPr>
            <a:r>
              <a:rPr lang="en-IN" dirty="0" err="1"/>
              <a:t>router.use</a:t>
            </a:r>
            <a:r>
              <a:rPr lang="en-IN" dirty="0"/>
              <a:t>(function (</a:t>
            </a:r>
            <a:r>
              <a:rPr lang="en-IN" dirty="0" err="1"/>
              <a:t>req</a:t>
            </a:r>
            <a:r>
              <a:rPr lang="en-IN" dirty="0"/>
              <a:t>, res, next) {</a:t>
            </a:r>
          </a:p>
          <a:p>
            <a:pPr marL="0" indent="0">
              <a:buNone/>
            </a:pPr>
            <a:r>
              <a:rPr lang="en-IN" dirty="0"/>
              <a:t>	console.log("Middleware Called");</a:t>
            </a:r>
          </a:p>
          <a:p>
            <a:pPr marL="0" indent="0">
              <a:buNone/>
            </a:pPr>
            <a:r>
              <a:rPr lang="en-IN" dirty="0"/>
              <a:t>	next();</a:t>
            </a:r>
          </a:p>
          <a:p>
            <a:pPr marL="0" indent="0">
              <a:buNone/>
            </a:pPr>
            <a:r>
              <a:rPr lang="en-IN" dirty="0"/>
              <a:t>})</a:t>
            </a:r>
          </a:p>
          <a:p>
            <a:pPr marL="0" indent="0">
              <a:buNone/>
            </a:pPr>
            <a:r>
              <a:rPr lang="en-IN" dirty="0" err="1"/>
              <a:t>router.use</a:t>
            </a:r>
            <a:r>
              <a:rPr lang="en-IN" dirty="0"/>
              <a:t>(function (</a:t>
            </a:r>
            <a:r>
              <a:rPr lang="en-IN" dirty="0" err="1"/>
              <a:t>req</a:t>
            </a:r>
            <a:r>
              <a:rPr lang="en-IN" dirty="0"/>
              <a:t>, res, next) {</a:t>
            </a:r>
          </a:p>
          <a:p>
            <a:pPr marL="0" indent="0">
              <a:buNone/>
            </a:pPr>
            <a:r>
              <a:rPr lang="en-IN" dirty="0"/>
              <a:t>	</a:t>
            </a:r>
            <a:r>
              <a:rPr lang="en-IN" dirty="0" err="1"/>
              <a:t>res.send</a:t>
            </a:r>
            <a:r>
              <a:rPr lang="en-IN" dirty="0"/>
              <a:t>("Greetings from </a:t>
            </a:r>
            <a:r>
              <a:rPr lang="en-IN" dirty="0" err="1"/>
              <a:t>nodejs</a:t>
            </a:r>
            <a:r>
              <a:rPr lang="en-IN" dirty="0"/>
              <a:t>");</a:t>
            </a:r>
          </a:p>
          <a:p>
            <a:pPr marL="0" indent="0">
              <a:buNone/>
            </a:pPr>
            <a:r>
              <a:rPr lang="en-IN" dirty="0"/>
              <a:t>})</a:t>
            </a:r>
          </a:p>
          <a:p>
            <a:pPr marL="0" indent="0">
              <a:buNone/>
            </a:pPr>
            <a:r>
              <a:rPr lang="en-IN" dirty="0" err="1"/>
              <a:t>app.use</a:t>
            </a:r>
            <a:r>
              <a:rPr lang="en-IN" dirty="0"/>
              <a:t>('/user', router);</a:t>
            </a:r>
          </a:p>
          <a:p>
            <a:pPr marL="0" indent="0">
              <a:buNone/>
            </a:pPr>
            <a:r>
              <a:rPr lang="en-IN" dirty="0" err="1"/>
              <a:t>app.listen</a:t>
            </a:r>
            <a:r>
              <a:rPr lang="en-IN" dirty="0"/>
              <a:t>(PORT, function (err) {</a:t>
            </a:r>
          </a:p>
          <a:p>
            <a:pPr marL="0" indent="0">
              <a:buNone/>
            </a:pPr>
            <a:r>
              <a:rPr lang="en-IN" dirty="0"/>
              <a:t>	if (err) console.log(err);</a:t>
            </a:r>
          </a:p>
          <a:p>
            <a:pPr marL="0" indent="0">
              <a:buNone/>
            </a:pPr>
            <a:r>
              <a:rPr lang="en-IN" dirty="0"/>
              <a:t>	console.log("Server listening on PORT", PORT);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30324823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EADD6-1796-6FCD-E9FB-41F639DA7AB9}"/>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E38518DF-00B8-BC2E-439C-A263EA0FD648}"/>
              </a:ext>
            </a:extLst>
          </p:cNvPr>
          <p:cNvSpPr>
            <a:spLocks noGrp="1"/>
          </p:cNvSpPr>
          <p:nvPr>
            <p:ph idx="1"/>
          </p:nvPr>
        </p:nvSpPr>
        <p:spPr/>
        <p:txBody>
          <a:bodyPr/>
          <a:lstStyle/>
          <a:p>
            <a:r>
              <a:rPr lang="en-US" b="1" i="0" dirty="0">
                <a:solidFill>
                  <a:srgbClr val="273239"/>
                </a:solidFill>
                <a:effectLst/>
                <a:latin typeface="Nunito" pitchFamily="2" charset="0"/>
              </a:rPr>
              <a:t>Error-handling middleware: </a:t>
            </a:r>
            <a:r>
              <a:rPr lang="en-US" b="0" i="0" dirty="0">
                <a:solidFill>
                  <a:srgbClr val="273239"/>
                </a:solidFill>
                <a:effectLst/>
                <a:latin typeface="Nunito" pitchFamily="2" charset="0"/>
              </a:rPr>
              <a:t>Handles errors during the request-response cycle. Defined with four parameters (err, req, res, next).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1311463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0BC16-CE94-6429-7F35-88B6E9814ACD}"/>
              </a:ext>
            </a:extLst>
          </p:cNvPr>
          <p:cNvSpPr>
            <a:spLocks noGrp="1"/>
          </p:cNvSpPr>
          <p:nvPr>
            <p:ph idx="1"/>
          </p:nvPr>
        </p:nvSpPr>
        <p:spPr>
          <a:xfrm>
            <a:off x="838200" y="522514"/>
            <a:ext cx="10515600" cy="5654449"/>
          </a:xfrm>
        </p:spPr>
        <p:txBody>
          <a:bodyPr>
            <a:normAutofit fontScale="85000" lnSpcReduction="20000"/>
          </a:bodyPr>
          <a:lstStyle/>
          <a:p>
            <a:pPr marL="0" indent="0">
              <a:buNone/>
            </a:pPr>
            <a:r>
              <a:rPr lang="en-IN" dirty="0" err="1"/>
              <a:t>const</a:t>
            </a:r>
            <a:r>
              <a:rPr lang="en-IN" dirty="0"/>
              <a:t> express = require('express');</a:t>
            </a:r>
          </a:p>
          <a:p>
            <a:pPr marL="0" indent="0">
              <a:buNone/>
            </a:pPr>
            <a:r>
              <a:rPr lang="en-IN" dirty="0" err="1"/>
              <a:t>const</a:t>
            </a:r>
            <a:r>
              <a:rPr lang="en-IN" dirty="0"/>
              <a:t> app = express();</a:t>
            </a:r>
          </a:p>
          <a:p>
            <a:pPr marL="0" indent="0">
              <a:buNone/>
            </a:pPr>
            <a:r>
              <a:rPr lang="en-IN" dirty="0" err="1"/>
              <a:t>app.use</a:t>
            </a:r>
            <a:r>
              <a:rPr lang="en-IN" dirty="0"/>
              <a:t>((err, </a:t>
            </a:r>
            <a:r>
              <a:rPr lang="en-IN" dirty="0" err="1"/>
              <a:t>req</a:t>
            </a:r>
            <a:r>
              <a:rPr lang="en-IN" dirty="0"/>
              <a:t>, res, next) =&gt; {</a:t>
            </a:r>
          </a:p>
          <a:p>
            <a:pPr marL="0" indent="0">
              <a:buNone/>
            </a:pPr>
            <a:r>
              <a:rPr lang="en-IN" dirty="0"/>
              <a:t>    </a:t>
            </a:r>
            <a:r>
              <a:rPr lang="en-IN" dirty="0" err="1"/>
              <a:t>console.error</a:t>
            </a:r>
            <a:r>
              <a:rPr lang="en-IN" dirty="0"/>
              <a:t>(</a:t>
            </a:r>
            <a:r>
              <a:rPr lang="en-IN" dirty="0" err="1"/>
              <a:t>err.stack</a:t>
            </a:r>
            <a:r>
              <a:rPr lang="en-IN" dirty="0"/>
              <a:t>);</a:t>
            </a:r>
          </a:p>
          <a:p>
            <a:pPr marL="0" indent="0">
              <a:buNone/>
            </a:pPr>
            <a:r>
              <a:rPr lang="en-IN" dirty="0"/>
              <a:t>    </a:t>
            </a:r>
            <a:r>
              <a:rPr lang="en-IN" dirty="0" err="1"/>
              <a:t>res.status</a:t>
            </a:r>
            <a:r>
              <a:rPr lang="en-IN" dirty="0"/>
              <a:t>(500).send('Something went wrong!');</a:t>
            </a:r>
          </a:p>
          <a:p>
            <a:pPr marL="0" indent="0">
              <a:buNone/>
            </a:pPr>
            <a:r>
              <a:rPr lang="en-IN" dirty="0"/>
              <a:t>});</a:t>
            </a:r>
          </a:p>
          <a:p>
            <a:pPr marL="0" indent="0">
              <a:buNone/>
            </a:pPr>
            <a:r>
              <a:rPr lang="en-IN" dirty="0" err="1"/>
              <a:t>app.get</a:t>
            </a:r>
            <a:r>
              <a:rPr lang="en-IN" dirty="0"/>
              <a:t>('/error', (</a:t>
            </a:r>
            <a:r>
              <a:rPr lang="en-IN" dirty="0" err="1"/>
              <a:t>req</a:t>
            </a:r>
            <a:r>
              <a:rPr lang="en-IN" dirty="0"/>
              <a:t>, res, next) =&gt; {</a:t>
            </a:r>
          </a:p>
          <a:p>
            <a:pPr marL="0" indent="0">
              <a:buNone/>
            </a:pPr>
            <a:r>
              <a:rPr lang="en-IN" dirty="0"/>
              <a:t>    </a:t>
            </a:r>
            <a:r>
              <a:rPr lang="en-IN" dirty="0" err="1"/>
              <a:t>const</a:t>
            </a:r>
            <a:r>
              <a:rPr lang="en-IN" dirty="0"/>
              <a:t> err = new Error('Intentional Error');</a:t>
            </a:r>
          </a:p>
          <a:p>
            <a:pPr marL="0" indent="0">
              <a:buNone/>
            </a:pPr>
            <a:r>
              <a:rPr lang="en-IN" dirty="0"/>
              <a:t>    next(err);</a:t>
            </a:r>
          </a:p>
          <a:p>
            <a:pPr marL="0" indent="0">
              <a:buNone/>
            </a:pPr>
            <a:r>
              <a:rPr lang="en-IN" dirty="0"/>
              <a:t>});</a:t>
            </a:r>
          </a:p>
          <a:p>
            <a:pPr marL="0" indent="0">
              <a:buNone/>
            </a:pPr>
            <a:r>
              <a:rPr lang="en-IN" dirty="0" err="1"/>
              <a:t>const</a:t>
            </a:r>
            <a:r>
              <a:rPr lang="en-IN" dirty="0"/>
              <a:t> port = 3000;</a:t>
            </a:r>
          </a:p>
          <a:p>
            <a:pPr marL="0" indent="0">
              <a:buNone/>
            </a:pPr>
            <a:r>
              <a:rPr lang="en-IN" dirty="0" err="1"/>
              <a:t>app.listen</a:t>
            </a:r>
            <a:r>
              <a:rPr lang="en-IN" dirty="0"/>
              <a:t>(port, () =&gt; {</a:t>
            </a:r>
          </a:p>
          <a:p>
            <a:pPr marL="0" indent="0">
              <a:buNone/>
            </a:pPr>
            <a:r>
              <a:rPr lang="en-IN" dirty="0"/>
              <a:t>    console.log(`Server is running on port ${port}`);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929281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7748-F6C7-C46E-241A-8E367D901A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EDE34E-A9B6-BD02-D56D-48397F57CEE0}"/>
              </a:ext>
            </a:extLst>
          </p:cNvPr>
          <p:cNvSpPr>
            <a:spLocks noGrp="1"/>
          </p:cNvSpPr>
          <p:nvPr>
            <p:ph idx="1"/>
          </p:nvPr>
        </p:nvSpPr>
        <p:spPr/>
        <p:txBody>
          <a:bodyPr/>
          <a:lstStyle/>
          <a:p>
            <a:r>
              <a:rPr lang="en-US" b="1" i="0" dirty="0">
                <a:solidFill>
                  <a:srgbClr val="273239"/>
                </a:solidFill>
                <a:effectLst/>
                <a:latin typeface="Nunito" pitchFamily="2" charset="0"/>
              </a:rPr>
              <a:t>Built-in middleware: </a:t>
            </a:r>
            <a:r>
              <a:rPr lang="en-US" b="0" i="0" dirty="0">
                <a:solidFill>
                  <a:srgbClr val="273239"/>
                </a:solidFill>
                <a:effectLst/>
                <a:latin typeface="Nunito" pitchFamily="2" charset="0"/>
              </a:rPr>
              <a:t>Provided by Express (e.g., </a:t>
            </a:r>
            <a:r>
              <a:rPr lang="en-US" b="0" i="0" dirty="0" err="1">
                <a:solidFill>
                  <a:srgbClr val="273239"/>
                </a:solidFill>
                <a:effectLst/>
                <a:latin typeface="Nunito" pitchFamily="2" charset="0"/>
              </a:rPr>
              <a:t>express.static</a:t>
            </a:r>
            <a:r>
              <a:rPr lang="en-US" b="0" i="0" dirty="0">
                <a:solidFill>
                  <a:srgbClr val="273239"/>
                </a:solidFill>
                <a:effectLst/>
                <a:latin typeface="Nunito" pitchFamily="2" charset="0"/>
              </a:rPr>
              <a:t>, </a:t>
            </a:r>
            <a:r>
              <a:rPr lang="en-US" b="0" i="0" dirty="0" err="1">
                <a:solidFill>
                  <a:srgbClr val="273239"/>
                </a:solidFill>
                <a:effectLst/>
                <a:latin typeface="Nunito" pitchFamily="2" charset="0"/>
              </a:rPr>
              <a:t>express.json</a:t>
            </a:r>
            <a:r>
              <a:rPr lang="en-US" b="0" i="0" dirty="0">
                <a:solidFill>
                  <a:srgbClr val="273239"/>
                </a:solidFill>
                <a:effectLst/>
                <a:latin typeface="Nunito" pitchFamily="2" charset="0"/>
              </a:rPr>
              <a:t>, etc.).</a:t>
            </a:r>
          </a:p>
          <a:p>
            <a:endParaRPr lang="en-US" b="1" i="0" dirty="0">
              <a:solidFill>
                <a:srgbClr val="273239"/>
              </a:solidFill>
              <a:effectLst/>
              <a:latin typeface="Nunito" pitchFamily="2" charset="0"/>
            </a:endParaRPr>
          </a:p>
          <a:p>
            <a:endParaRPr lang="en-US" b="1" dirty="0">
              <a:solidFill>
                <a:srgbClr val="273239"/>
              </a:solidFill>
              <a:latin typeface="Nunito" pitchFamily="2" charset="0"/>
            </a:endParaRPr>
          </a:p>
          <a:p>
            <a:endParaRPr lang="en-US" b="1" i="0" dirty="0">
              <a:solidFill>
                <a:srgbClr val="273239"/>
              </a:solidFill>
              <a:effectLst/>
              <a:latin typeface="Nunito" pitchFamily="2" charset="0"/>
            </a:endParaRPr>
          </a:p>
          <a:p>
            <a:r>
              <a:rPr lang="en-US" b="1" i="0" dirty="0">
                <a:solidFill>
                  <a:srgbClr val="273239"/>
                </a:solidFill>
                <a:effectLst/>
                <a:latin typeface="Nunito" pitchFamily="2" charset="0"/>
              </a:rPr>
              <a:t>Third-party middleware</a:t>
            </a:r>
            <a:r>
              <a:rPr lang="en-US" b="0" i="0" dirty="0">
                <a:solidFill>
                  <a:srgbClr val="273239"/>
                </a:solidFill>
                <a:effectLst/>
                <a:latin typeface="Nunito" pitchFamily="2" charset="0"/>
              </a:rPr>
              <a:t>: Developed by external packages (e.g., body-parser, morgan, etc.).</a:t>
            </a:r>
          </a:p>
          <a:p>
            <a:endParaRPr lang="en-IN" dirty="0"/>
          </a:p>
        </p:txBody>
      </p:sp>
    </p:spTree>
    <p:extLst>
      <p:ext uri="{BB962C8B-B14F-4D97-AF65-F5344CB8AC3E}">
        <p14:creationId xmlns:p14="http://schemas.microsoft.com/office/powerpoint/2010/main" val="33635407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2047-9940-C61F-5A5A-3297DB964EC8}"/>
              </a:ext>
            </a:extLst>
          </p:cNvPr>
          <p:cNvSpPr>
            <a:spLocks noGrp="1"/>
          </p:cNvSpPr>
          <p:nvPr>
            <p:ph type="title"/>
          </p:nvPr>
        </p:nvSpPr>
        <p:spPr/>
        <p:txBody>
          <a:bodyPr/>
          <a:lstStyle/>
          <a:p>
            <a:r>
              <a:rPr lang="en-IN" b="1" i="0" dirty="0">
                <a:solidFill>
                  <a:srgbClr val="353535"/>
                </a:solidFill>
                <a:effectLst/>
                <a:latin typeface="Open Sans" panose="020B0606030504020204" pitchFamily="34" charset="0"/>
              </a:rPr>
              <a:t>Example</a:t>
            </a:r>
            <a:br>
              <a:rPr lang="en-IN" b="1" i="0" dirty="0">
                <a:solidFill>
                  <a:srgbClr val="353535"/>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C5E66860-79D8-8BA5-D686-C0472B272C37}"/>
              </a:ext>
            </a:extLst>
          </p:cNvPr>
          <p:cNvSpPr>
            <a:spLocks noGrp="1"/>
          </p:cNvSpPr>
          <p:nvPr>
            <p:ph idx="1"/>
          </p:nvPr>
        </p:nvSpPr>
        <p:spPr/>
        <p:txBody>
          <a:bodyPr/>
          <a:lstStyle/>
          <a:p>
            <a:r>
              <a:rPr lang="en-US" b="0" i="0" dirty="0">
                <a:solidFill>
                  <a:srgbClr val="555555"/>
                </a:solidFill>
                <a:effectLst/>
                <a:latin typeface="Open Sans" panose="020B0606030504020204" pitchFamily="34" charset="0"/>
              </a:rPr>
              <a:t>Here is an example of a simple “Hello World” Express application.</a:t>
            </a:r>
          </a:p>
          <a:p>
            <a:endParaRPr lang="en-US" dirty="0">
              <a:solidFill>
                <a:srgbClr val="555555"/>
              </a:solidFill>
              <a:latin typeface="Open Sans" panose="020B0606030504020204" pitchFamily="34" charset="0"/>
            </a:endParaRPr>
          </a:p>
          <a:p>
            <a:endParaRPr lang="en-US" b="0" i="0" dirty="0">
              <a:solidFill>
                <a:srgbClr val="555555"/>
              </a:solidFill>
              <a:effectLst/>
              <a:latin typeface="Open Sans" panose="020B0606030504020204" pitchFamily="34" charset="0"/>
            </a:endParaRPr>
          </a:p>
          <a:p>
            <a:r>
              <a:rPr lang="en-US" dirty="0"/>
              <a:t> we will use three middleware functions to the application: one called </a:t>
            </a:r>
            <a:r>
              <a:rPr lang="en-US" dirty="0" err="1"/>
              <a:t>myLogger</a:t>
            </a:r>
            <a:r>
              <a:rPr lang="en-US" dirty="0"/>
              <a:t> that prints a simple log message, one called </a:t>
            </a:r>
            <a:r>
              <a:rPr lang="en-US" dirty="0" err="1"/>
              <a:t>requestTime</a:t>
            </a:r>
            <a:r>
              <a:rPr lang="en-US" dirty="0"/>
              <a:t> that displays the timestamp of the HTTP request, and one called </a:t>
            </a:r>
            <a:r>
              <a:rPr lang="en-US" dirty="0" err="1"/>
              <a:t>validateCookies</a:t>
            </a:r>
            <a:r>
              <a:rPr lang="en-US" dirty="0"/>
              <a:t> that validates incoming cookies.</a:t>
            </a:r>
            <a:endParaRPr lang="en-IN" dirty="0"/>
          </a:p>
        </p:txBody>
      </p:sp>
    </p:spTree>
    <p:extLst>
      <p:ext uri="{BB962C8B-B14F-4D97-AF65-F5344CB8AC3E}">
        <p14:creationId xmlns:p14="http://schemas.microsoft.com/office/powerpoint/2010/main" val="17477076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35D1-7D73-23C8-36AB-87014B003C78}"/>
              </a:ext>
            </a:extLst>
          </p:cNvPr>
          <p:cNvSpPr>
            <a:spLocks noGrp="1"/>
          </p:cNvSpPr>
          <p:nvPr>
            <p:ph type="title"/>
          </p:nvPr>
        </p:nvSpPr>
        <p:spPr/>
        <p:txBody>
          <a:bodyPr/>
          <a:lstStyle/>
          <a:p>
            <a:r>
              <a:rPr lang="en-IN" b="1" i="0" dirty="0">
                <a:solidFill>
                  <a:srgbClr val="353535"/>
                </a:solidFill>
                <a:effectLst/>
                <a:latin typeface="Open Sans" panose="020B0606030504020204" pitchFamily="34" charset="0"/>
              </a:rPr>
              <a:t>Middleware function </a:t>
            </a:r>
            <a:r>
              <a:rPr lang="en-IN" b="1" i="0" dirty="0" err="1">
                <a:solidFill>
                  <a:srgbClr val="353535"/>
                </a:solidFill>
                <a:effectLst/>
                <a:latin typeface="Open Sans" panose="020B0606030504020204" pitchFamily="34" charset="0"/>
              </a:rPr>
              <a:t>myLogger</a:t>
            </a:r>
            <a:br>
              <a:rPr lang="en-IN" b="1" i="0" dirty="0">
                <a:solidFill>
                  <a:srgbClr val="353535"/>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8CA30041-2E92-B31F-9416-ED49BEA9426D}"/>
              </a:ext>
            </a:extLst>
          </p:cNvPr>
          <p:cNvSpPr>
            <a:spLocks noGrp="1"/>
          </p:cNvSpPr>
          <p:nvPr>
            <p:ph idx="1"/>
          </p:nvPr>
        </p:nvSpPr>
        <p:spPr/>
        <p:txBody>
          <a:bodyPr/>
          <a:lstStyle/>
          <a:p>
            <a:r>
              <a:rPr lang="en-US" dirty="0"/>
              <a:t>This function just prints “LOGGED” when a request to the app passes through it. The middleware function is assigned to a variable named </a:t>
            </a:r>
            <a:r>
              <a:rPr lang="en-US" dirty="0" err="1"/>
              <a:t>myLogger</a:t>
            </a:r>
            <a:r>
              <a:rPr lang="en-US" dirty="0"/>
              <a:t>.</a:t>
            </a:r>
          </a:p>
          <a:p>
            <a:pPr marL="0" indent="0">
              <a:buNone/>
            </a:pPr>
            <a:r>
              <a:rPr lang="en-IN" dirty="0"/>
              <a:t>		</a:t>
            </a:r>
            <a:r>
              <a:rPr lang="en-IN" dirty="0" err="1"/>
              <a:t>const</a:t>
            </a:r>
            <a:r>
              <a:rPr lang="en-IN" dirty="0"/>
              <a:t> </a:t>
            </a:r>
            <a:r>
              <a:rPr lang="en-IN" dirty="0" err="1"/>
              <a:t>myLogger</a:t>
            </a:r>
            <a:r>
              <a:rPr lang="en-IN" dirty="0"/>
              <a:t> = function (</a:t>
            </a:r>
            <a:r>
              <a:rPr lang="en-IN" dirty="0" err="1"/>
              <a:t>req</a:t>
            </a:r>
            <a:r>
              <a:rPr lang="en-IN" dirty="0"/>
              <a:t>, res, next) {</a:t>
            </a:r>
          </a:p>
          <a:p>
            <a:pPr marL="0" indent="0">
              <a:buNone/>
            </a:pPr>
            <a:r>
              <a:rPr lang="en-IN" dirty="0"/>
              <a:t>  		console.log('LOGGED')</a:t>
            </a:r>
          </a:p>
          <a:p>
            <a:pPr marL="0" indent="0">
              <a:buNone/>
            </a:pPr>
            <a:r>
              <a:rPr lang="en-IN" dirty="0"/>
              <a:t>  		next()</a:t>
            </a:r>
          </a:p>
          <a:p>
            <a:pPr marL="0" indent="0">
              <a:buNone/>
            </a:pPr>
            <a:r>
              <a:rPr lang="en-IN" dirty="0"/>
              <a:t>		}</a:t>
            </a:r>
          </a:p>
        </p:txBody>
      </p:sp>
    </p:spTree>
    <p:extLst>
      <p:ext uri="{BB962C8B-B14F-4D97-AF65-F5344CB8AC3E}">
        <p14:creationId xmlns:p14="http://schemas.microsoft.com/office/powerpoint/2010/main" val="39898285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7CC2C-DA05-CC91-1C13-11BE2E558ED3}"/>
              </a:ext>
            </a:extLst>
          </p:cNvPr>
          <p:cNvSpPr>
            <a:spLocks noGrp="1"/>
          </p:cNvSpPr>
          <p:nvPr>
            <p:ph type="title"/>
          </p:nvPr>
        </p:nvSpPr>
        <p:spPr>
          <a:xfrm>
            <a:off x="838200" y="365126"/>
            <a:ext cx="10515600" cy="571046"/>
          </a:xfrm>
        </p:spPr>
        <p:txBody>
          <a:bodyPr>
            <a:normAutofit fontScale="90000"/>
          </a:bodyPr>
          <a:lstStyle/>
          <a:p>
            <a:r>
              <a:rPr lang="en-IN" dirty="0"/>
              <a:t>Full code:</a:t>
            </a:r>
          </a:p>
        </p:txBody>
      </p:sp>
      <p:sp>
        <p:nvSpPr>
          <p:cNvPr id="3" name="Content Placeholder 2">
            <a:extLst>
              <a:ext uri="{FF2B5EF4-FFF2-40B4-BE49-F238E27FC236}">
                <a16:creationId xmlns:a16="http://schemas.microsoft.com/office/drawing/2014/main" id="{78E6C44A-B70E-907E-1C1B-50A936E88855}"/>
              </a:ext>
            </a:extLst>
          </p:cNvPr>
          <p:cNvSpPr>
            <a:spLocks noGrp="1"/>
          </p:cNvSpPr>
          <p:nvPr>
            <p:ph idx="1"/>
          </p:nvPr>
        </p:nvSpPr>
        <p:spPr>
          <a:xfrm>
            <a:off x="838200" y="1045030"/>
            <a:ext cx="10515600" cy="5627914"/>
          </a:xfrm>
        </p:spPr>
        <p:txBody>
          <a:bodyPr>
            <a:normAutofit fontScale="77500" lnSpcReduction="20000"/>
          </a:bodyPr>
          <a:lstStyle/>
          <a:p>
            <a:pPr marL="0" indent="0">
              <a:buNone/>
            </a:pPr>
            <a:r>
              <a:rPr lang="en-IN" dirty="0" err="1"/>
              <a:t>const</a:t>
            </a:r>
            <a:r>
              <a:rPr lang="en-IN" dirty="0"/>
              <a:t> express = require('express')</a:t>
            </a:r>
          </a:p>
          <a:p>
            <a:pPr marL="0" indent="0">
              <a:buNone/>
            </a:pPr>
            <a:r>
              <a:rPr lang="en-IN" dirty="0" err="1"/>
              <a:t>const</a:t>
            </a:r>
            <a:r>
              <a:rPr lang="en-IN" dirty="0"/>
              <a:t> app = express()</a:t>
            </a:r>
          </a:p>
          <a:p>
            <a:pPr marL="0" indent="0">
              <a:buNone/>
            </a:pPr>
            <a:endParaRPr lang="en-IN" dirty="0"/>
          </a:p>
          <a:p>
            <a:pPr marL="0" indent="0">
              <a:buNone/>
            </a:pPr>
            <a:r>
              <a:rPr lang="en-IN" dirty="0" err="1"/>
              <a:t>const</a:t>
            </a:r>
            <a:r>
              <a:rPr lang="en-IN" dirty="0"/>
              <a:t> </a:t>
            </a:r>
            <a:r>
              <a:rPr lang="en-IN" dirty="0" err="1"/>
              <a:t>myLogger</a:t>
            </a:r>
            <a:r>
              <a:rPr lang="en-IN" dirty="0"/>
              <a:t> = function (</a:t>
            </a:r>
            <a:r>
              <a:rPr lang="en-IN" dirty="0" err="1"/>
              <a:t>req</a:t>
            </a:r>
            <a:r>
              <a:rPr lang="en-IN" dirty="0"/>
              <a:t>, res, next) {</a:t>
            </a:r>
          </a:p>
          <a:p>
            <a:pPr marL="0" indent="0">
              <a:buNone/>
            </a:pPr>
            <a:r>
              <a:rPr lang="en-IN" dirty="0"/>
              <a:t>  console.log('LOGGED')</a:t>
            </a:r>
          </a:p>
          <a:p>
            <a:pPr marL="0" indent="0">
              <a:buNone/>
            </a:pPr>
            <a:r>
              <a:rPr lang="en-IN" dirty="0"/>
              <a:t>  next()</a:t>
            </a:r>
          </a:p>
          <a:p>
            <a:pPr marL="0" indent="0">
              <a:buNone/>
            </a:pPr>
            <a:r>
              <a:rPr lang="en-IN" dirty="0"/>
              <a:t>}</a:t>
            </a:r>
          </a:p>
          <a:p>
            <a:pPr marL="0" indent="0">
              <a:buNone/>
            </a:pPr>
            <a:endParaRPr lang="en-IN" dirty="0"/>
          </a:p>
          <a:p>
            <a:pPr marL="0" indent="0">
              <a:buNone/>
            </a:pPr>
            <a:r>
              <a:rPr lang="en-IN" dirty="0" err="1"/>
              <a:t>app.use</a:t>
            </a:r>
            <a:r>
              <a:rPr lang="en-IN" dirty="0"/>
              <a:t>(</a:t>
            </a:r>
            <a:r>
              <a:rPr lang="en-IN" dirty="0" err="1"/>
              <a:t>myLogger</a:t>
            </a:r>
            <a:r>
              <a:rPr lang="en-IN" dirty="0"/>
              <a:t>)</a:t>
            </a:r>
          </a:p>
          <a:p>
            <a:pPr marL="0" indent="0">
              <a:buNone/>
            </a:pPr>
            <a:endParaRPr lang="en-IN" dirty="0"/>
          </a:p>
          <a:p>
            <a:pPr marL="0" indent="0">
              <a:buNone/>
            </a:pPr>
            <a:r>
              <a:rPr lang="en-IN" dirty="0" err="1"/>
              <a:t>app.get</a:t>
            </a:r>
            <a:r>
              <a:rPr lang="en-IN" dirty="0"/>
              <a:t>('/', (</a:t>
            </a:r>
            <a:r>
              <a:rPr lang="en-IN" dirty="0" err="1"/>
              <a:t>req</a:t>
            </a:r>
            <a:r>
              <a:rPr lang="en-IN" dirty="0"/>
              <a:t>, res) =&gt; {</a:t>
            </a:r>
          </a:p>
          <a:p>
            <a:pPr marL="0" indent="0">
              <a:buNone/>
            </a:pPr>
            <a:r>
              <a:rPr lang="en-IN" dirty="0"/>
              <a:t>  </a:t>
            </a:r>
            <a:r>
              <a:rPr lang="en-IN" dirty="0" err="1"/>
              <a:t>res.send</a:t>
            </a:r>
            <a:r>
              <a:rPr lang="en-IN" dirty="0"/>
              <a:t>('Hello World!')</a:t>
            </a:r>
          </a:p>
          <a:p>
            <a:pPr marL="0" indent="0">
              <a:buNone/>
            </a:pPr>
            <a:r>
              <a:rPr lang="en-IN" dirty="0"/>
              <a:t>})</a:t>
            </a:r>
          </a:p>
          <a:p>
            <a:pPr marL="0" indent="0">
              <a:buNone/>
            </a:pPr>
            <a:endParaRPr lang="en-IN" dirty="0"/>
          </a:p>
          <a:p>
            <a:pPr marL="0" indent="0">
              <a:buNone/>
            </a:pPr>
            <a:r>
              <a:rPr lang="en-IN" dirty="0" err="1"/>
              <a:t>app.listen</a:t>
            </a:r>
            <a:r>
              <a:rPr lang="en-IN" dirty="0"/>
              <a:t>(3000)</a:t>
            </a:r>
          </a:p>
        </p:txBody>
      </p:sp>
    </p:spTree>
    <p:extLst>
      <p:ext uri="{BB962C8B-B14F-4D97-AF65-F5344CB8AC3E}">
        <p14:creationId xmlns:p14="http://schemas.microsoft.com/office/powerpoint/2010/main" val="17468035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7548C-E99A-6D3A-D15B-4B0D9CDD78C4}"/>
              </a:ext>
            </a:extLst>
          </p:cNvPr>
          <p:cNvSpPr>
            <a:spLocks noGrp="1"/>
          </p:cNvSpPr>
          <p:nvPr>
            <p:ph type="title"/>
          </p:nvPr>
        </p:nvSpPr>
        <p:spPr/>
        <p:txBody>
          <a:bodyPr/>
          <a:lstStyle/>
          <a:p>
            <a:r>
              <a:rPr lang="en-IN" b="1" i="0" dirty="0">
                <a:solidFill>
                  <a:srgbClr val="353535"/>
                </a:solidFill>
                <a:effectLst/>
                <a:latin typeface="Open Sans" panose="020B0606030504020204" pitchFamily="34" charset="0"/>
              </a:rPr>
              <a:t>Middleware function </a:t>
            </a:r>
            <a:r>
              <a:rPr lang="en-IN" b="1" i="0" dirty="0" err="1">
                <a:solidFill>
                  <a:srgbClr val="353535"/>
                </a:solidFill>
                <a:effectLst/>
                <a:latin typeface="Open Sans" panose="020B0606030504020204" pitchFamily="34" charset="0"/>
              </a:rPr>
              <a:t>requestTime</a:t>
            </a:r>
            <a:br>
              <a:rPr lang="en-IN" b="1" i="0" dirty="0">
                <a:solidFill>
                  <a:srgbClr val="353535"/>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93B4D54D-25B1-06CF-A2C5-341735189688}"/>
              </a:ext>
            </a:extLst>
          </p:cNvPr>
          <p:cNvSpPr>
            <a:spLocks noGrp="1"/>
          </p:cNvSpPr>
          <p:nvPr>
            <p:ph idx="1"/>
          </p:nvPr>
        </p:nvSpPr>
        <p:spPr/>
        <p:txBody>
          <a:bodyPr/>
          <a:lstStyle/>
          <a:p>
            <a:r>
              <a:rPr lang="en-US" dirty="0"/>
              <a:t>Next, we’ll create a middleware function called “</a:t>
            </a:r>
            <a:r>
              <a:rPr lang="en-US" dirty="0" err="1"/>
              <a:t>requestTime</a:t>
            </a:r>
            <a:r>
              <a:rPr lang="en-US" dirty="0"/>
              <a:t>” and add a property called </a:t>
            </a:r>
            <a:r>
              <a:rPr lang="en-US" dirty="0" err="1"/>
              <a:t>requestTime</a:t>
            </a:r>
            <a:r>
              <a:rPr lang="en-US" dirty="0"/>
              <a:t> to the request object.</a:t>
            </a:r>
          </a:p>
          <a:p>
            <a:endParaRPr lang="en-US" dirty="0"/>
          </a:p>
          <a:p>
            <a:pPr marL="0" indent="0">
              <a:buNone/>
            </a:pPr>
            <a:r>
              <a:rPr lang="en-US" dirty="0"/>
              <a:t>const </a:t>
            </a:r>
            <a:r>
              <a:rPr lang="en-US" dirty="0" err="1"/>
              <a:t>requestTime</a:t>
            </a:r>
            <a:r>
              <a:rPr lang="en-US" dirty="0"/>
              <a:t> = function (req, res, next) {</a:t>
            </a:r>
          </a:p>
          <a:p>
            <a:pPr marL="0" indent="0">
              <a:buNone/>
            </a:pPr>
            <a:r>
              <a:rPr lang="en-US" dirty="0"/>
              <a:t>  </a:t>
            </a:r>
            <a:r>
              <a:rPr lang="en-US" dirty="0" err="1"/>
              <a:t>req.requestTime</a:t>
            </a:r>
            <a:r>
              <a:rPr lang="en-US" dirty="0"/>
              <a:t> = </a:t>
            </a:r>
            <a:r>
              <a:rPr lang="en-US" dirty="0" err="1"/>
              <a:t>Date.now</a:t>
            </a:r>
            <a:r>
              <a:rPr lang="en-US" dirty="0"/>
              <a:t>()</a:t>
            </a:r>
          </a:p>
          <a:p>
            <a:pPr marL="0" indent="0">
              <a:buNone/>
            </a:pPr>
            <a:r>
              <a:rPr lang="en-US" dirty="0"/>
              <a:t>  next()</a:t>
            </a:r>
          </a:p>
          <a:p>
            <a:pPr marL="0" indent="0">
              <a:buNone/>
            </a:pPr>
            <a:r>
              <a:rPr lang="en-US" dirty="0"/>
              <a:t>}</a:t>
            </a:r>
            <a:endParaRPr lang="en-IN" dirty="0"/>
          </a:p>
        </p:txBody>
      </p:sp>
    </p:spTree>
    <p:extLst>
      <p:ext uri="{BB962C8B-B14F-4D97-AF65-F5344CB8AC3E}">
        <p14:creationId xmlns:p14="http://schemas.microsoft.com/office/powerpoint/2010/main" val="150193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70C8-AFDC-2975-45A3-3CE5C8661E38}"/>
              </a:ext>
            </a:extLst>
          </p:cNvPr>
          <p:cNvSpPr>
            <a:spLocks noGrp="1"/>
          </p:cNvSpPr>
          <p:nvPr>
            <p:ph type="title"/>
          </p:nvPr>
        </p:nvSpPr>
        <p:spPr/>
        <p:txBody>
          <a:bodyPr/>
          <a:lstStyle/>
          <a:p>
            <a:r>
              <a:rPr lang="en-IN" dirty="0"/>
              <a:t>What is third party module</a:t>
            </a:r>
          </a:p>
        </p:txBody>
      </p:sp>
      <p:sp>
        <p:nvSpPr>
          <p:cNvPr id="3" name="Content Placeholder 2">
            <a:extLst>
              <a:ext uri="{FF2B5EF4-FFF2-40B4-BE49-F238E27FC236}">
                <a16:creationId xmlns:a16="http://schemas.microsoft.com/office/drawing/2014/main" id="{FDF0CBF8-2785-F352-D6D7-48EA712FFB3C}"/>
              </a:ext>
            </a:extLst>
          </p:cNvPr>
          <p:cNvSpPr>
            <a:spLocks noGrp="1"/>
          </p:cNvSpPr>
          <p:nvPr>
            <p:ph idx="1"/>
          </p:nvPr>
        </p:nvSpPr>
        <p:spPr>
          <a:xfrm>
            <a:off x="838200" y="1480457"/>
            <a:ext cx="10515600" cy="4696506"/>
          </a:xfrm>
        </p:spPr>
        <p:txBody>
          <a:bodyPr>
            <a:normAutofit/>
          </a:bodyPr>
          <a:lstStyle/>
          <a:p>
            <a:pPr algn="just"/>
            <a:r>
              <a:rPr lang="en-US" b="0" i="0" dirty="0">
                <a:solidFill>
                  <a:srgbClr val="374151"/>
                </a:solidFill>
                <a:effectLst/>
                <a:latin typeface="Droid Serif"/>
              </a:rPr>
              <a:t>The </a:t>
            </a:r>
            <a:r>
              <a:rPr lang="en-US" b="1" i="0" dirty="0">
                <a:solidFill>
                  <a:srgbClr val="374151"/>
                </a:solidFill>
                <a:effectLst/>
                <a:latin typeface="Droid Serif"/>
              </a:rPr>
              <a:t>third-party modules</a:t>
            </a:r>
            <a:r>
              <a:rPr lang="en-US" b="0" i="0" dirty="0">
                <a:solidFill>
                  <a:srgbClr val="374151"/>
                </a:solidFill>
                <a:effectLst/>
                <a:latin typeface="Droid Serif"/>
              </a:rPr>
              <a:t> in Node.js are those we install globally or on our local machines from external sources, typically via the Node package manager.</a:t>
            </a: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Third-party modules are essential for expanding the capabilities of Node.js applications beyond what is provided by core modules.</a:t>
            </a:r>
          </a:p>
          <a:p>
            <a:pPr algn="just"/>
            <a:endParaRPr lang="en-US" b="0" i="0" dirty="0">
              <a:effectLst/>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For example, there's a package called CAPITALIZE. It performs functions like capitalizing the first letter of a word. </a:t>
            </a:r>
          </a:p>
          <a:p>
            <a:pPr algn="just"/>
            <a:endParaRPr lang="en-US" b="0"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b="0" i="0" dirty="0">
              <a:effectLst/>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73688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3021-7675-C824-8040-38C4B848665D}"/>
              </a:ext>
            </a:extLst>
          </p:cNvPr>
          <p:cNvSpPr>
            <a:spLocks noGrp="1"/>
          </p:cNvSpPr>
          <p:nvPr>
            <p:ph type="title"/>
          </p:nvPr>
        </p:nvSpPr>
        <p:spPr>
          <a:xfrm>
            <a:off x="838200" y="365126"/>
            <a:ext cx="10515600" cy="756104"/>
          </a:xfrm>
        </p:spPr>
        <p:txBody>
          <a:bodyPr/>
          <a:lstStyle/>
          <a:p>
            <a:r>
              <a:rPr lang="en-IN" dirty="0"/>
              <a:t>Full code</a:t>
            </a:r>
          </a:p>
        </p:txBody>
      </p:sp>
      <p:sp>
        <p:nvSpPr>
          <p:cNvPr id="3" name="Content Placeholder 2">
            <a:extLst>
              <a:ext uri="{FF2B5EF4-FFF2-40B4-BE49-F238E27FC236}">
                <a16:creationId xmlns:a16="http://schemas.microsoft.com/office/drawing/2014/main" id="{57A40E79-DB55-5F3B-27D1-9C54BCAECDF2}"/>
              </a:ext>
            </a:extLst>
          </p:cNvPr>
          <p:cNvSpPr>
            <a:spLocks noGrp="1"/>
          </p:cNvSpPr>
          <p:nvPr>
            <p:ph idx="1"/>
          </p:nvPr>
        </p:nvSpPr>
        <p:spPr>
          <a:xfrm>
            <a:off x="838200" y="1121230"/>
            <a:ext cx="10515600" cy="5055733"/>
          </a:xfrm>
        </p:spPr>
        <p:txBody>
          <a:bodyPr>
            <a:normAutofit fontScale="85000" lnSpcReduction="20000"/>
          </a:bodyPr>
          <a:lstStyle/>
          <a:p>
            <a:pPr marL="0" indent="0">
              <a:buNone/>
            </a:pPr>
            <a:r>
              <a:rPr lang="en-IN" dirty="0" err="1"/>
              <a:t>const</a:t>
            </a:r>
            <a:r>
              <a:rPr lang="en-IN" dirty="0"/>
              <a:t> express = require('express')</a:t>
            </a:r>
          </a:p>
          <a:p>
            <a:pPr marL="0" indent="0">
              <a:buNone/>
            </a:pPr>
            <a:r>
              <a:rPr lang="en-IN" dirty="0" err="1"/>
              <a:t>const</a:t>
            </a:r>
            <a:r>
              <a:rPr lang="en-IN" dirty="0"/>
              <a:t> app = express()</a:t>
            </a:r>
          </a:p>
          <a:p>
            <a:pPr marL="0" indent="0">
              <a:buNone/>
            </a:pPr>
            <a:r>
              <a:rPr lang="en-IN" dirty="0" err="1"/>
              <a:t>const</a:t>
            </a:r>
            <a:r>
              <a:rPr lang="en-IN" dirty="0"/>
              <a:t> </a:t>
            </a:r>
            <a:r>
              <a:rPr lang="en-IN" dirty="0" err="1"/>
              <a:t>requestTime</a:t>
            </a:r>
            <a:r>
              <a:rPr lang="en-IN" dirty="0"/>
              <a:t> = function (</a:t>
            </a:r>
            <a:r>
              <a:rPr lang="en-IN" dirty="0" err="1"/>
              <a:t>req</a:t>
            </a:r>
            <a:r>
              <a:rPr lang="en-IN" dirty="0"/>
              <a:t>, res, next) {</a:t>
            </a:r>
          </a:p>
          <a:p>
            <a:pPr marL="0" indent="0">
              <a:buNone/>
            </a:pPr>
            <a:r>
              <a:rPr lang="en-IN" dirty="0"/>
              <a:t>  </a:t>
            </a:r>
            <a:r>
              <a:rPr lang="en-IN" dirty="0" err="1"/>
              <a:t>req.requestTime</a:t>
            </a:r>
            <a:r>
              <a:rPr lang="en-IN" dirty="0"/>
              <a:t> = </a:t>
            </a:r>
            <a:r>
              <a:rPr lang="en-IN" dirty="0" err="1"/>
              <a:t>Date.now</a:t>
            </a:r>
            <a:r>
              <a:rPr lang="en-IN" dirty="0"/>
              <a:t>()</a:t>
            </a:r>
          </a:p>
          <a:p>
            <a:pPr marL="0" indent="0">
              <a:buNone/>
            </a:pPr>
            <a:r>
              <a:rPr lang="en-IN" dirty="0"/>
              <a:t>  next()</a:t>
            </a:r>
          </a:p>
          <a:p>
            <a:pPr marL="0" indent="0">
              <a:buNone/>
            </a:pPr>
            <a:r>
              <a:rPr lang="en-IN" dirty="0"/>
              <a:t>}</a:t>
            </a:r>
          </a:p>
          <a:p>
            <a:pPr marL="0" indent="0">
              <a:buNone/>
            </a:pPr>
            <a:r>
              <a:rPr lang="en-IN" dirty="0" err="1"/>
              <a:t>app.use</a:t>
            </a:r>
            <a:r>
              <a:rPr lang="en-IN" dirty="0"/>
              <a:t>(</a:t>
            </a:r>
            <a:r>
              <a:rPr lang="en-IN" dirty="0" err="1"/>
              <a:t>requestTime</a:t>
            </a:r>
            <a:r>
              <a:rPr lang="en-IN" dirty="0"/>
              <a:t>)</a:t>
            </a:r>
          </a:p>
          <a:p>
            <a:pPr marL="0" indent="0">
              <a:buNone/>
            </a:pPr>
            <a:r>
              <a:rPr lang="en-IN" dirty="0" err="1"/>
              <a:t>app.get</a:t>
            </a:r>
            <a:r>
              <a:rPr lang="en-IN" dirty="0"/>
              <a:t>('/', (</a:t>
            </a:r>
            <a:r>
              <a:rPr lang="en-IN" dirty="0" err="1"/>
              <a:t>req</a:t>
            </a:r>
            <a:r>
              <a:rPr lang="en-IN" dirty="0"/>
              <a:t>, res) =&gt; {</a:t>
            </a:r>
          </a:p>
          <a:p>
            <a:pPr marL="0" indent="0">
              <a:buNone/>
            </a:pPr>
            <a:r>
              <a:rPr lang="en-IN" dirty="0"/>
              <a:t>  let </a:t>
            </a:r>
            <a:r>
              <a:rPr lang="en-IN" dirty="0" err="1"/>
              <a:t>responseText</a:t>
            </a:r>
            <a:r>
              <a:rPr lang="en-IN" dirty="0"/>
              <a:t> = 'Hello World!&lt;</a:t>
            </a:r>
            <a:r>
              <a:rPr lang="en-IN" dirty="0" err="1"/>
              <a:t>br</a:t>
            </a:r>
            <a:r>
              <a:rPr lang="en-IN" dirty="0"/>
              <a:t>&gt;'</a:t>
            </a:r>
          </a:p>
          <a:p>
            <a:pPr marL="0" indent="0">
              <a:buNone/>
            </a:pPr>
            <a:r>
              <a:rPr lang="en-IN" dirty="0"/>
              <a:t>  </a:t>
            </a:r>
            <a:r>
              <a:rPr lang="en-IN" dirty="0" err="1"/>
              <a:t>responseText</a:t>
            </a:r>
            <a:r>
              <a:rPr lang="en-IN" dirty="0"/>
              <a:t> += `&lt;small&gt;Requested at: ${</a:t>
            </a:r>
            <a:r>
              <a:rPr lang="en-IN" dirty="0" err="1"/>
              <a:t>req.requestTime</a:t>
            </a:r>
            <a:r>
              <a:rPr lang="en-IN" dirty="0"/>
              <a:t>}&lt;/small&gt;`</a:t>
            </a:r>
          </a:p>
          <a:p>
            <a:pPr marL="0" indent="0">
              <a:buNone/>
            </a:pPr>
            <a:r>
              <a:rPr lang="en-IN" dirty="0"/>
              <a:t>  </a:t>
            </a:r>
            <a:r>
              <a:rPr lang="en-IN" dirty="0" err="1"/>
              <a:t>res.send</a:t>
            </a:r>
            <a:r>
              <a:rPr lang="en-IN" dirty="0"/>
              <a:t>(</a:t>
            </a:r>
            <a:r>
              <a:rPr lang="en-IN" dirty="0" err="1"/>
              <a:t>responseText</a:t>
            </a:r>
            <a:r>
              <a:rPr lang="en-IN" dirty="0"/>
              <a:t>)</a:t>
            </a:r>
          </a:p>
          <a:p>
            <a:pPr marL="0" indent="0">
              <a:buNone/>
            </a:pPr>
            <a:r>
              <a:rPr lang="en-IN" dirty="0"/>
              <a:t>})</a:t>
            </a:r>
          </a:p>
          <a:p>
            <a:pPr marL="0" indent="0">
              <a:buNone/>
            </a:pPr>
            <a:r>
              <a:rPr lang="en-IN" dirty="0" err="1"/>
              <a:t>app.listen</a:t>
            </a:r>
            <a:r>
              <a:rPr lang="en-IN" dirty="0"/>
              <a:t>(3000)</a:t>
            </a:r>
          </a:p>
        </p:txBody>
      </p:sp>
    </p:spTree>
    <p:extLst>
      <p:ext uri="{BB962C8B-B14F-4D97-AF65-F5344CB8AC3E}">
        <p14:creationId xmlns:p14="http://schemas.microsoft.com/office/powerpoint/2010/main" val="17469203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6FAAD-C252-E53E-FB31-FF5C4D6B50B9}"/>
              </a:ext>
            </a:extLst>
          </p:cNvPr>
          <p:cNvSpPr>
            <a:spLocks noGrp="1"/>
          </p:cNvSpPr>
          <p:nvPr>
            <p:ph type="title"/>
          </p:nvPr>
        </p:nvSpPr>
        <p:spPr/>
        <p:txBody>
          <a:bodyPr>
            <a:normAutofit fontScale="90000"/>
          </a:bodyPr>
          <a:lstStyle/>
          <a:p>
            <a:r>
              <a:rPr lang="en-IN" b="1" i="0" dirty="0">
                <a:solidFill>
                  <a:srgbClr val="353535"/>
                </a:solidFill>
                <a:effectLst/>
                <a:latin typeface="Open Sans" panose="020B0606030504020204" pitchFamily="34" charset="0"/>
              </a:rPr>
              <a:t>Middleware function </a:t>
            </a:r>
            <a:r>
              <a:rPr lang="en-IN" b="1" i="0" dirty="0" err="1">
                <a:solidFill>
                  <a:srgbClr val="353535"/>
                </a:solidFill>
                <a:effectLst/>
                <a:latin typeface="Open Sans" panose="020B0606030504020204" pitchFamily="34" charset="0"/>
              </a:rPr>
              <a:t>validateCookies</a:t>
            </a:r>
            <a:br>
              <a:rPr lang="en-IN" b="1" i="0" dirty="0">
                <a:solidFill>
                  <a:srgbClr val="353535"/>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D5492995-3A0A-4887-FCCB-B8D853AA660F}"/>
              </a:ext>
            </a:extLst>
          </p:cNvPr>
          <p:cNvSpPr>
            <a:spLocks noGrp="1"/>
          </p:cNvSpPr>
          <p:nvPr>
            <p:ph idx="1"/>
          </p:nvPr>
        </p:nvSpPr>
        <p:spPr/>
        <p:txBody>
          <a:bodyPr/>
          <a:lstStyle/>
          <a:p>
            <a:pPr algn="l"/>
            <a:r>
              <a:rPr lang="en-US" b="0" i="0" dirty="0">
                <a:solidFill>
                  <a:srgbClr val="555555"/>
                </a:solidFill>
                <a:effectLst/>
                <a:latin typeface="Open Sans" panose="020B0606030504020204" pitchFamily="34" charset="0"/>
              </a:rPr>
              <a:t>finally, we’ll create a middleware function that validates incoming cookies and sends a 400 response if cookies are invalid.</a:t>
            </a:r>
          </a:p>
          <a:p>
            <a:pPr algn="l"/>
            <a:endParaRPr lang="en-US" dirty="0">
              <a:solidFill>
                <a:srgbClr val="555555"/>
              </a:solidFill>
              <a:latin typeface="Open Sans" panose="020B0606030504020204" pitchFamily="34" charset="0"/>
            </a:endParaRPr>
          </a:p>
          <a:p>
            <a:pPr algn="l"/>
            <a:endParaRPr lang="en-US" b="0" i="0" dirty="0">
              <a:solidFill>
                <a:srgbClr val="555555"/>
              </a:solidFill>
              <a:effectLst/>
              <a:latin typeface="Open Sans" panose="020B0606030504020204" pitchFamily="34" charset="0"/>
            </a:endParaRPr>
          </a:p>
          <a:p>
            <a:pPr algn="l"/>
            <a:r>
              <a:rPr lang="en-US" b="0" i="0" dirty="0">
                <a:solidFill>
                  <a:srgbClr val="555555"/>
                </a:solidFill>
                <a:effectLst/>
                <a:latin typeface="Open Sans" panose="020B0606030504020204" pitchFamily="34" charset="0"/>
              </a:rPr>
              <a:t>Here’s an example function that validates cookies with an external async service.</a:t>
            </a:r>
          </a:p>
          <a:p>
            <a:endParaRPr lang="en-IN" dirty="0"/>
          </a:p>
        </p:txBody>
      </p:sp>
    </p:spTree>
    <p:extLst>
      <p:ext uri="{BB962C8B-B14F-4D97-AF65-F5344CB8AC3E}">
        <p14:creationId xmlns:p14="http://schemas.microsoft.com/office/powerpoint/2010/main" val="12218850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676EC5-5AA1-21EB-6847-C6F539AC1592}"/>
              </a:ext>
            </a:extLst>
          </p:cNvPr>
          <p:cNvSpPr>
            <a:spLocks noGrp="1"/>
          </p:cNvSpPr>
          <p:nvPr>
            <p:ph idx="1"/>
          </p:nvPr>
        </p:nvSpPr>
        <p:spPr>
          <a:xfrm>
            <a:off x="838200" y="1143000"/>
            <a:ext cx="10515600" cy="5033963"/>
          </a:xfrm>
        </p:spPr>
        <p:txBody>
          <a:bodyPr/>
          <a:lstStyle/>
          <a:p>
            <a:pPr marL="0" indent="0">
              <a:buNone/>
            </a:pPr>
            <a:r>
              <a:rPr lang="en-IN" dirty="0"/>
              <a:t>async function </a:t>
            </a:r>
            <a:r>
              <a:rPr lang="en-IN" dirty="0" err="1"/>
              <a:t>cookieValidator</a:t>
            </a:r>
            <a:r>
              <a:rPr lang="en-IN" dirty="0"/>
              <a:t> (cookies) {</a:t>
            </a:r>
          </a:p>
          <a:p>
            <a:pPr marL="0" indent="0">
              <a:buNone/>
            </a:pPr>
            <a:r>
              <a:rPr lang="en-IN" dirty="0"/>
              <a:t>  try {</a:t>
            </a:r>
          </a:p>
          <a:p>
            <a:pPr marL="0" indent="0">
              <a:buNone/>
            </a:pPr>
            <a:r>
              <a:rPr lang="en-IN" dirty="0"/>
              <a:t>    await </a:t>
            </a:r>
            <a:r>
              <a:rPr lang="en-IN" dirty="0" err="1"/>
              <a:t>externallyValidateCookie</a:t>
            </a:r>
            <a:r>
              <a:rPr lang="en-IN" dirty="0"/>
              <a:t>(</a:t>
            </a:r>
            <a:r>
              <a:rPr lang="en-IN" dirty="0" err="1"/>
              <a:t>cookies.testCookie</a:t>
            </a:r>
            <a:r>
              <a:rPr lang="en-IN" dirty="0"/>
              <a:t>)</a:t>
            </a:r>
          </a:p>
          <a:p>
            <a:pPr marL="0" indent="0">
              <a:buNone/>
            </a:pPr>
            <a:r>
              <a:rPr lang="en-IN" dirty="0"/>
              <a:t>  } catch {</a:t>
            </a:r>
          </a:p>
          <a:p>
            <a:pPr marL="0" indent="0">
              <a:buNone/>
            </a:pPr>
            <a:r>
              <a:rPr lang="en-IN" dirty="0"/>
              <a:t>    throw new Error('Invalid cookies')</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9221259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934217-9CAC-BB2D-A1FB-F11D92D65D9F}"/>
              </a:ext>
            </a:extLst>
          </p:cNvPr>
          <p:cNvSpPr>
            <a:spLocks noGrp="1"/>
          </p:cNvSpPr>
          <p:nvPr>
            <p:ph idx="1"/>
          </p:nvPr>
        </p:nvSpPr>
        <p:spPr>
          <a:xfrm>
            <a:off x="838200" y="631371"/>
            <a:ext cx="10515600" cy="5545592"/>
          </a:xfrm>
        </p:spPr>
        <p:txBody>
          <a:bodyPr/>
          <a:lstStyle/>
          <a:p>
            <a:r>
              <a:rPr lang="en-US" dirty="0"/>
              <a:t>Here we use the cookie-parser middleware to parse incoming cookies off the req object and pass them to our </a:t>
            </a:r>
            <a:r>
              <a:rPr lang="en-US" dirty="0" err="1"/>
              <a:t>cookieValidator</a:t>
            </a:r>
            <a:r>
              <a:rPr lang="en-US" dirty="0"/>
              <a:t> function. The </a:t>
            </a:r>
            <a:r>
              <a:rPr lang="en-US" dirty="0" err="1"/>
              <a:t>validateCookies</a:t>
            </a:r>
            <a:r>
              <a:rPr lang="en-US" dirty="0"/>
              <a:t> middleware returns a Promise that upon rejection will automatically trigger our error handler.</a:t>
            </a:r>
            <a:endParaRPr lang="en-IN" dirty="0"/>
          </a:p>
        </p:txBody>
      </p:sp>
    </p:spTree>
    <p:extLst>
      <p:ext uri="{BB962C8B-B14F-4D97-AF65-F5344CB8AC3E}">
        <p14:creationId xmlns:p14="http://schemas.microsoft.com/office/powerpoint/2010/main" val="38908781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3D27-8B47-5572-AB30-EA2957BCC706}"/>
              </a:ext>
            </a:extLst>
          </p:cNvPr>
          <p:cNvSpPr>
            <a:spLocks noGrp="1"/>
          </p:cNvSpPr>
          <p:nvPr>
            <p:ph type="title"/>
          </p:nvPr>
        </p:nvSpPr>
        <p:spPr>
          <a:xfrm>
            <a:off x="838200" y="365126"/>
            <a:ext cx="10515600" cy="669018"/>
          </a:xfrm>
        </p:spPr>
        <p:txBody>
          <a:bodyPr>
            <a:normAutofit fontScale="90000"/>
          </a:bodyPr>
          <a:lstStyle/>
          <a:p>
            <a:r>
              <a:rPr lang="en-IN" dirty="0"/>
              <a:t>Full Code</a:t>
            </a:r>
          </a:p>
        </p:txBody>
      </p:sp>
      <p:sp>
        <p:nvSpPr>
          <p:cNvPr id="3" name="Content Placeholder 2">
            <a:extLst>
              <a:ext uri="{FF2B5EF4-FFF2-40B4-BE49-F238E27FC236}">
                <a16:creationId xmlns:a16="http://schemas.microsoft.com/office/drawing/2014/main" id="{EEC99909-BE55-EDF0-902A-1B5F05A641B3}"/>
              </a:ext>
            </a:extLst>
          </p:cNvPr>
          <p:cNvSpPr>
            <a:spLocks noGrp="1"/>
          </p:cNvSpPr>
          <p:nvPr>
            <p:ph idx="1"/>
          </p:nvPr>
        </p:nvSpPr>
        <p:spPr>
          <a:xfrm>
            <a:off x="838199" y="1197429"/>
            <a:ext cx="10842171" cy="5410200"/>
          </a:xfrm>
        </p:spPr>
        <p:txBody>
          <a:bodyPr>
            <a:normAutofit fontScale="85000" lnSpcReduction="20000"/>
          </a:bodyPr>
          <a:lstStyle/>
          <a:p>
            <a:pPr marL="0" indent="0">
              <a:buNone/>
            </a:pPr>
            <a:r>
              <a:rPr lang="en-IN" dirty="0" err="1"/>
              <a:t>const</a:t>
            </a:r>
            <a:r>
              <a:rPr lang="en-IN" dirty="0"/>
              <a:t> express = require('express')</a:t>
            </a:r>
          </a:p>
          <a:p>
            <a:pPr marL="0" indent="0">
              <a:buNone/>
            </a:pPr>
            <a:r>
              <a:rPr lang="en-IN" dirty="0" err="1"/>
              <a:t>const</a:t>
            </a:r>
            <a:r>
              <a:rPr lang="en-IN" dirty="0"/>
              <a:t> </a:t>
            </a:r>
            <a:r>
              <a:rPr lang="en-IN" dirty="0" err="1"/>
              <a:t>cookieParser</a:t>
            </a:r>
            <a:r>
              <a:rPr lang="en-IN" dirty="0"/>
              <a:t> = require('cookie-parser')</a:t>
            </a:r>
          </a:p>
          <a:p>
            <a:pPr marL="0" indent="0">
              <a:buNone/>
            </a:pPr>
            <a:r>
              <a:rPr lang="en-IN" dirty="0" err="1"/>
              <a:t>const</a:t>
            </a:r>
            <a:r>
              <a:rPr lang="en-IN" dirty="0"/>
              <a:t> </a:t>
            </a:r>
            <a:r>
              <a:rPr lang="en-IN" dirty="0" err="1"/>
              <a:t>cookieValidator</a:t>
            </a:r>
            <a:r>
              <a:rPr lang="en-IN" dirty="0"/>
              <a:t> = require('./</a:t>
            </a:r>
            <a:r>
              <a:rPr lang="en-IN" dirty="0" err="1"/>
              <a:t>cookieValidator</a:t>
            </a:r>
            <a:r>
              <a:rPr lang="en-IN" dirty="0"/>
              <a:t>')</a:t>
            </a:r>
          </a:p>
          <a:p>
            <a:pPr marL="0" indent="0">
              <a:buNone/>
            </a:pPr>
            <a:r>
              <a:rPr lang="en-IN" dirty="0" err="1"/>
              <a:t>const</a:t>
            </a:r>
            <a:r>
              <a:rPr lang="en-IN" dirty="0"/>
              <a:t> app = express()</a:t>
            </a:r>
          </a:p>
          <a:p>
            <a:pPr marL="0" indent="0">
              <a:buNone/>
            </a:pPr>
            <a:r>
              <a:rPr lang="en-IN" dirty="0"/>
              <a:t>async function </a:t>
            </a:r>
            <a:r>
              <a:rPr lang="en-IN" dirty="0" err="1"/>
              <a:t>validateCookies</a:t>
            </a:r>
            <a:r>
              <a:rPr lang="en-IN" dirty="0"/>
              <a:t> (</a:t>
            </a:r>
            <a:r>
              <a:rPr lang="en-IN" dirty="0" err="1"/>
              <a:t>req</a:t>
            </a:r>
            <a:r>
              <a:rPr lang="en-IN" dirty="0"/>
              <a:t>, res, next) {</a:t>
            </a:r>
          </a:p>
          <a:p>
            <a:pPr marL="0" indent="0">
              <a:buNone/>
            </a:pPr>
            <a:r>
              <a:rPr lang="en-IN" dirty="0"/>
              <a:t>  await </a:t>
            </a:r>
            <a:r>
              <a:rPr lang="en-IN" dirty="0" err="1"/>
              <a:t>cookieValidator</a:t>
            </a:r>
            <a:r>
              <a:rPr lang="en-IN" dirty="0"/>
              <a:t>(</a:t>
            </a:r>
            <a:r>
              <a:rPr lang="en-IN" dirty="0" err="1"/>
              <a:t>req.cookies</a:t>
            </a:r>
            <a:r>
              <a:rPr lang="en-IN" dirty="0"/>
              <a:t>)</a:t>
            </a:r>
          </a:p>
          <a:p>
            <a:pPr marL="0" indent="0">
              <a:buNone/>
            </a:pPr>
            <a:r>
              <a:rPr lang="en-IN" dirty="0"/>
              <a:t>  next()</a:t>
            </a:r>
          </a:p>
          <a:p>
            <a:pPr marL="0" indent="0">
              <a:buNone/>
            </a:pPr>
            <a:r>
              <a:rPr lang="en-IN" dirty="0"/>
              <a:t>}</a:t>
            </a:r>
          </a:p>
          <a:p>
            <a:pPr marL="0" indent="0">
              <a:buNone/>
            </a:pPr>
            <a:r>
              <a:rPr lang="en-IN" dirty="0" err="1"/>
              <a:t>app.use</a:t>
            </a:r>
            <a:r>
              <a:rPr lang="en-IN" dirty="0"/>
              <a:t>(</a:t>
            </a:r>
            <a:r>
              <a:rPr lang="en-IN" dirty="0" err="1"/>
              <a:t>cookieParser</a:t>
            </a:r>
            <a:r>
              <a:rPr lang="en-IN" dirty="0"/>
              <a:t>())</a:t>
            </a:r>
          </a:p>
          <a:p>
            <a:pPr marL="0" indent="0">
              <a:buNone/>
            </a:pPr>
            <a:r>
              <a:rPr lang="en-IN" dirty="0" err="1"/>
              <a:t>app.use</a:t>
            </a:r>
            <a:r>
              <a:rPr lang="en-IN" dirty="0"/>
              <a:t>(</a:t>
            </a:r>
            <a:r>
              <a:rPr lang="en-IN" dirty="0" err="1"/>
              <a:t>validateCookies</a:t>
            </a:r>
            <a:r>
              <a:rPr lang="en-IN" dirty="0"/>
              <a:t>)</a:t>
            </a:r>
          </a:p>
          <a:p>
            <a:pPr marL="0" indent="0">
              <a:buNone/>
            </a:pPr>
            <a:r>
              <a:rPr lang="en-IN" dirty="0" err="1"/>
              <a:t>app.use</a:t>
            </a:r>
            <a:r>
              <a:rPr lang="en-IN" dirty="0"/>
              <a:t>((err, </a:t>
            </a:r>
            <a:r>
              <a:rPr lang="en-IN" dirty="0" err="1"/>
              <a:t>req</a:t>
            </a:r>
            <a:r>
              <a:rPr lang="en-IN" dirty="0"/>
              <a:t>, res, next) =&gt; {</a:t>
            </a:r>
          </a:p>
          <a:p>
            <a:pPr marL="0" indent="0">
              <a:buNone/>
            </a:pPr>
            <a:r>
              <a:rPr lang="en-IN" dirty="0"/>
              <a:t>  </a:t>
            </a:r>
            <a:r>
              <a:rPr lang="en-IN" dirty="0" err="1"/>
              <a:t>res.status</a:t>
            </a:r>
            <a:r>
              <a:rPr lang="en-IN" dirty="0"/>
              <a:t>(400).send(</a:t>
            </a:r>
            <a:r>
              <a:rPr lang="en-IN" dirty="0" err="1"/>
              <a:t>err.message</a:t>
            </a:r>
            <a:r>
              <a:rPr lang="en-IN" dirty="0"/>
              <a:t>)</a:t>
            </a:r>
          </a:p>
          <a:p>
            <a:pPr marL="0" indent="0">
              <a:buNone/>
            </a:pPr>
            <a:r>
              <a:rPr lang="en-IN" dirty="0"/>
              <a:t>})</a:t>
            </a:r>
          </a:p>
          <a:p>
            <a:pPr marL="0" indent="0">
              <a:buNone/>
            </a:pPr>
            <a:r>
              <a:rPr lang="en-IN" dirty="0" err="1"/>
              <a:t>app.listen</a:t>
            </a:r>
            <a:r>
              <a:rPr lang="en-IN" dirty="0"/>
              <a:t>(3000)</a:t>
            </a:r>
          </a:p>
        </p:txBody>
      </p:sp>
    </p:spTree>
    <p:extLst>
      <p:ext uri="{BB962C8B-B14F-4D97-AF65-F5344CB8AC3E}">
        <p14:creationId xmlns:p14="http://schemas.microsoft.com/office/powerpoint/2010/main" val="36520126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FD5EC-34AD-76CB-AA22-8FE2FFFFC253}"/>
              </a:ext>
            </a:extLst>
          </p:cNvPr>
          <p:cNvSpPr>
            <a:spLocks noGrp="1"/>
          </p:cNvSpPr>
          <p:nvPr>
            <p:ph type="title"/>
          </p:nvPr>
        </p:nvSpPr>
        <p:spPr/>
        <p:txBody>
          <a:bodyPr/>
          <a:lstStyle/>
          <a:p>
            <a:r>
              <a:rPr lang="en-IN" dirty="0"/>
              <a:t>Middleware in connect</a:t>
            </a:r>
          </a:p>
        </p:txBody>
      </p:sp>
      <p:sp>
        <p:nvSpPr>
          <p:cNvPr id="3" name="Content Placeholder 2">
            <a:extLst>
              <a:ext uri="{FF2B5EF4-FFF2-40B4-BE49-F238E27FC236}">
                <a16:creationId xmlns:a16="http://schemas.microsoft.com/office/drawing/2014/main" id="{40808688-3B4C-9BC5-E3EF-70AE739CBB3D}"/>
              </a:ext>
            </a:extLst>
          </p:cNvPr>
          <p:cNvSpPr>
            <a:spLocks noGrp="1"/>
          </p:cNvSpPr>
          <p:nvPr>
            <p:ph idx="1"/>
          </p:nvPr>
        </p:nvSpPr>
        <p:spPr/>
        <p:txBody>
          <a:bodyPr/>
          <a:lstStyle/>
          <a:p>
            <a:r>
              <a:rPr lang="en-US" dirty="0"/>
              <a:t>In Connect, a minimalist web framework for Node.js, middleware functions are essential components that handle requests, perform tasks, and pass control to subsequent middleware or route handlers.</a:t>
            </a:r>
          </a:p>
          <a:p>
            <a:endParaRPr lang="en-US" dirty="0"/>
          </a:p>
          <a:p>
            <a:r>
              <a:rPr lang="en-US" dirty="0"/>
              <a:t>Middleware functions have access to the request (req) and response (res) objects, as well as the next function in the application’s request-response cycle.</a:t>
            </a:r>
            <a:endParaRPr lang="en-IN" dirty="0"/>
          </a:p>
        </p:txBody>
      </p:sp>
    </p:spTree>
    <p:extLst>
      <p:ext uri="{BB962C8B-B14F-4D97-AF65-F5344CB8AC3E}">
        <p14:creationId xmlns:p14="http://schemas.microsoft.com/office/powerpoint/2010/main" val="33907478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4708D0-FC0B-9DFE-6A61-336E5524FD8C}"/>
              </a:ext>
            </a:extLst>
          </p:cNvPr>
          <p:cNvSpPr txBox="1"/>
          <p:nvPr/>
        </p:nvSpPr>
        <p:spPr>
          <a:xfrm>
            <a:off x="1284514" y="197346"/>
            <a:ext cx="7859486" cy="5693866"/>
          </a:xfrm>
          <a:prstGeom prst="rect">
            <a:avLst/>
          </a:prstGeom>
          <a:noFill/>
        </p:spPr>
        <p:txBody>
          <a:bodyPr wrap="square">
            <a:spAutoFit/>
          </a:bodyPr>
          <a:lstStyle/>
          <a:p>
            <a:r>
              <a:rPr lang="en-IN" sz="2800" dirty="0" err="1"/>
              <a:t>const</a:t>
            </a:r>
            <a:r>
              <a:rPr lang="en-IN" sz="2800" dirty="0"/>
              <a:t> connect = require('connect');</a:t>
            </a:r>
          </a:p>
          <a:p>
            <a:r>
              <a:rPr lang="en-IN" sz="2800" dirty="0" err="1"/>
              <a:t>const</a:t>
            </a:r>
            <a:r>
              <a:rPr lang="en-IN" sz="2800" dirty="0"/>
              <a:t> app = connect();</a:t>
            </a:r>
          </a:p>
          <a:p>
            <a:r>
              <a:rPr lang="en-IN" sz="2800" dirty="0"/>
              <a:t>function logger(</a:t>
            </a:r>
            <a:r>
              <a:rPr lang="en-IN" sz="2800" dirty="0" err="1"/>
              <a:t>req</a:t>
            </a:r>
            <a:r>
              <a:rPr lang="en-IN" sz="2800" dirty="0"/>
              <a:t>, res, next) {</a:t>
            </a:r>
          </a:p>
          <a:p>
            <a:r>
              <a:rPr lang="en-IN" sz="2800" dirty="0"/>
              <a:t>    console.log(`${</a:t>
            </a:r>
            <a:r>
              <a:rPr lang="en-IN" sz="2800" dirty="0" err="1"/>
              <a:t>req.method</a:t>
            </a:r>
            <a:r>
              <a:rPr lang="en-IN" sz="2800" dirty="0"/>
              <a:t>} ${req.url}`);</a:t>
            </a:r>
          </a:p>
          <a:p>
            <a:r>
              <a:rPr lang="en-IN" sz="2800" dirty="0"/>
              <a:t>    next();</a:t>
            </a:r>
          </a:p>
          <a:p>
            <a:r>
              <a:rPr lang="en-IN" sz="2800" dirty="0"/>
              <a:t>}</a:t>
            </a:r>
          </a:p>
          <a:p>
            <a:r>
              <a:rPr lang="en-IN" sz="2800" dirty="0" err="1"/>
              <a:t>app.use</a:t>
            </a:r>
            <a:r>
              <a:rPr lang="en-IN" sz="2800" dirty="0"/>
              <a:t>(logger);</a:t>
            </a:r>
          </a:p>
          <a:p>
            <a:r>
              <a:rPr lang="en-IN" sz="2800" dirty="0" err="1"/>
              <a:t>app.use</a:t>
            </a:r>
            <a:r>
              <a:rPr lang="en-IN" sz="2800" dirty="0"/>
              <a:t>((</a:t>
            </a:r>
            <a:r>
              <a:rPr lang="en-IN" sz="2800" dirty="0" err="1"/>
              <a:t>req</a:t>
            </a:r>
            <a:r>
              <a:rPr lang="en-IN" sz="2800" dirty="0"/>
              <a:t>, res) =&gt; {</a:t>
            </a:r>
          </a:p>
          <a:p>
            <a:r>
              <a:rPr lang="en-IN" sz="2800" dirty="0"/>
              <a:t>    </a:t>
            </a:r>
            <a:r>
              <a:rPr lang="en-IN" sz="2800" dirty="0" err="1"/>
              <a:t>res.end</a:t>
            </a:r>
            <a:r>
              <a:rPr lang="en-IN" sz="2800" dirty="0"/>
              <a:t>('Hello, World!');</a:t>
            </a:r>
          </a:p>
          <a:p>
            <a:r>
              <a:rPr lang="en-IN" sz="2800" dirty="0"/>
              <a:t>});</a:t>
            </a:r>
          </a:p>
          <a:p>
            <a:r>
              <a:rPr lang="en-IN" sz="2800" dirty="0" err="1"/>
              <a:t>app.listen</a:t>
            </a:r>
            <a:r>
              <a:rPr lang="en-IN" sz="2800" dirty="0"/>
              <a:t>(3000, () =&gt; {</a:t>
            </a:r>
          </a:p>
          <a:p>
            <a:r>
              <a:rPr lang="en-IN" sz="2800" dirty="0"/>
              <a:t>    console.log('Server is running on port 3000');</a:t>
            </a:r>
          </a:p>
          <a:p>
            <a:r>
              <a:rPr lang="en-IN" sz="2800" dirty="0"/>
              <a:t>});</a:t>
            </a:r>
          </a:p>
        </p:txBody>
      </p:sp>
    </p:spTree>
    <p:extLst>
      <p:ext uri="{BB962C8B-B14F-4D97-AF65-F5344CB8AC3E}">
        <p14:creationId xmlns:p14="http://schemas.microsoft.com/office/powerpoint/2010/main" val="38412635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387F4-13DF-73B0-2000-6C4A7275AB3D}"/>
              </a:ext>
            </a:extLst>
          </p:cNvPr>
          <p:cNvSpPr>
            <a:spLocks noGrp="1"/>
          </p:cNvSpPr>
          <p:nvPr>
            <p:ph type="title"/>
          </p:nvPr>
        </p:nvSpPr>
        <p:spPr/>
        <p:txBody>
          <a:bodyPr/>
          <a:lstStyle/>
          <a:p>
            <a:r>
              <a:rPr lang="en-US" dirty="0"/>
              <a:t>Access Control with Middleware</a:t>
            </a:r>
            <a:endParaRPr lang="en-IN" dirty="0"/>
          </a:p>
        </p:txBody>
      </p:sp>
      <p:sp>
        <p:nvSpPr>
          <p:cNvPr id="3" name="Content Placeholder 2">
            <a:extLst>
              <a:ext uri="{FF2B5EF4-FFF2-40B4-BE49-F238E27FC236}">
                <a16:creationId xmlns:a16="http://schemas.microsoft.com/office/drawing/2014/main" id="{84B72387-B579-10FB-FA22-4ED01CE50956}"/>
              </a:ext>
            </a:extLst>
          </p:cNvPr>
          <p:cNvSpPr>
            <a:spLocks noGrp="1"/>
          </p:cNvSpPr>
          <p:nvPr>
            <p:ph idx="1"/>
          </p:nvPr>
        </p:nvSpPr>
        <p:spPr/>
        <p:txBody>
          <a:bodyPr/>
          <a:lstStyle/>
          <a:p>
            <a:r>
              <a:rPr lang="en-US" b="0" i="0" dirty="0">
                <a:solidFill>
                  <a:srgbClr val="0D0D0D"/>
                </a:solidFill>
                <a:effectLst/>
                <a:latin typeface="Söhne"/>
              </a:rPr>
              <a:t>Access control with middleware in Connect allows you to restrict access to certain routes or resources based on various criteria such as user authentication, roles, permissions, IP addresses, and more.</a:t>
            </a:r>
          </a:p>
          <a:p>
            <a:endParaRPr lang="en-US" dirty="0">
              <a:solidFill>
                <a:srgbClr val="0D0D0D"/>
              </a:solidFill>
              <a:latin typeface="Söhne"/>
            </a:endParaRPr>
          </a:p>
          <a:p>
            <a:endParaRPr lang="en-US" b="0" i="0" dirty="0">
              <a:solidFill>
                <a:srgbClr val="0D0D0D"/>
              </a:solidFill>
              <a:effectLst/>
              <a:latin typeface="Söhne"/>
            </a:endParaRPr>
          </a:p>
          <a:p>
            <a:r>
              <a:rPr lang="en-US" b="0" i="0" dirty="0">
                <a:solidFill>
                  <a:srgbClr val="0D0D0D"/>
                </a:solidFill>
                <a:effectLst/>
                <a:latin typeface="Söhne"/>
              </a:rPr>
              <a:t>Middleware functions are placed in the request-response cycle and can be used to check incoming requests for specific conditions before allowing them to proceed to the next middleware or route handler.</a:t>
            </a:r>
            <a:endParaRPr lang="en-IN" dirty="0"/>
          </a:p>
        </p:txBody>
      </p:sp>
    </p:spTree>
    <p:extLst>
      <p:ext uri="{BB962C8B-B14F-4D97-AF65-F5344CB8AC3E}">
        <p14:creationId xmlns:p14="http://schemas.microsoft.com/office/powerpoint/2010/main" val="32088078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EB94-F2D8-D3F1-EB90-02D750263402}"/>
              </a:ext>
            </a:extLst>
          </p:cNvPr>
          <p:cNvSpPr>
            <a:spLocks noGrp="1"/>
          </p:cNvSpPr>
          <p:nvPr>
            <p:ph type="title"/>
          </p:nvPr>
        </p:nvSpPr>
        <p:spPr/>
        <p:txBody>
          <a:bodyPr/>
          <a:lstStyle/>
          <a:p>
            <a:r>
              <a:rPr lang="en-IN" dirty="0"/>
              <a:t>Body-parser</a:t>
            </a:r>
          </a:p>
        </p:txBody>
      </p:sp>
      <p:sp>
        <p:nvSpPr>
          <p:cNvPr id="3" name="Content Placeholder 2">
            <a:extLst>
              <a:ext uri="{FF2B5EF4-FFF2-40B4-BE49-F238E27FC236}">
                <a16:creationId xmlns:a16="http://schemas.microsoft.com/office/drawing/2014/main" id="{4445B096-69C9-0201-9882-0754BC220CFE}"/>
              </a:ext>
            </a:extLst>
          </p:cNvPr>
          <p:cNvSpPr>
            <a:spLocks noGrp="1"/>
          </p:cNvSpPr>
          <p:nvPr>
            <p:ph idx="1"/>
          </p:nvPr>
        </p:nvSpPr>
        <p:spPr/>
        <p:txBody>
          <a:bodyPr>
            <a:normAutofit lnSpcReduction="10000"/>
          </a:bodyPr>
          <a:lstStyle/>
          <a:p>
            <a:r>
              <a:rPr lang="en-US" dirty="0"/>
              <a:t>Express body-parser is an </a:t>
            </a:r>
            <a:r>
              <a:rPr lang="en-US" dirty="0" err="1"/>
              <a:t>npm</a:t>
            </a:r>
            <a:r>
              <a:rPr lang="en-US" dirty="0"/>
              <a:t> library used to process data sent through an HTTP request body. </a:t>
            </a:r>
            <a:r>
              <a:rPr lang="en-US" b="0" i="0" dirty="0">
                <a:solidFill>
                  <a:srgbClr val="273239"/>
                </a:solidFill>
                <a:effectLst/>
                <a:latin typeface="Nunito" pitchFamily="2" charset="0"/>
              </a:rPr>
              <a:t>It is responsible for parsing the incoming request bodies in a middleware before you handle it</a:t>
            </a:r>
            <a:endParaRPr lang="en-US" dirty="0"/>
          </a:p>
          <a:p>
            <a:endParaRPr lang="en-US" dirty="0"/>
          </a:p>
          <a:p>
            <a:r>
              <a:rPr lang="en-US" dirty="0"/>
              <a:t>It exposes four express </a:t>
            </a:r>
            <a:r>
              <a:rPr lang="en-US" dirty="0" err="1"/>
              <a:t>middlewares</a:t>
            </a:r>
            <a:r>
              <a:rPr lang="en-US" dirty="0"/>
              <a:t> for parsing text, JSON, </a:t>
            </a:r>
            <a:r>
              <a:rPr lang="en-US" dirty="0" err="1"/>
              <a:t>url</a:t>
            </a:r>
            <a:r>
              <a:rPr lang="en-US" dirty="0"/>
              <a:t>-encoded and raw data set through an HTTP request body.</a:t>
            </a:r>
          </a:p>
          <a:p>
            <a:endParaRPr lang="en-US" dirty="0"/>
          </a:p>
          <a:p>
            <a:endParaRPr lang="en-US" dirty="0"/>
          </a:p>
          <a:p>
            <a:r>
              <a:rPr lang="en-US" dirty="0"/>
              <a:t> These </a:t>
            </a:r>
            <a:r>
              <a:rPr lang="en-US" dirty="0" err="1"/>
              <a:t>middlewares</a:t>
            </a:r>
            <a:r>
              <a:rPr lang="en-US" dirty="0"/>
              <a:t> are functions that process incoming requests before they reach the target controller</a:t>
            </a:r>
            <a:endParaRPr lang="en-IN" dirty="0"/>
          </a:p>
        </p:txBody>
      </p:sp>
    </p:spTree>
    <p:extLst>
      <p:ext uri="{BB962C8B-B14F-4D97-AF65-F5344CB8AC3E}">
        <p14:creationId xmlns:p14="http://schemas.microsoft.com/office/powerpoint/2010/main" val="20736495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C2400-4284-6A42-C499-EEB53DC328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3FE0DA-9E74-EE2C-6218-56747B0456F6}"/>
              </a:ext>
            </a:extLst>
          </p:cNvPr>
          <p:cNvSpPr>
            <a:spLocks noGrp="1"/>
          </p:cNvSpPr>
          <p:nvPr>
            <p:ph idx="1"/>
          </p:nvPr>
        </p:nvSpPr>
        <p:spPr/>
        <p:txBody>
          <a:bodyPr/>
          <a:lstStyle/>
          <a:p>
            <a:r>
              <a:rPr lang="en-US" dirty="0" err="1"/>
              <a:t>npm</a:t>
            </a:r>
            <a:r>
              <a:rPr lang="en-US" dirty="0"/>
              <a:t> install --save body-parser</a:t>
            </a:r>
          </a:p>
          <a:p>
            <a:r>
              <a:rPr lang="en-US" dirty="0"/>
              <a:t>You may have added a line to your code that looks like the following:</a:t>
            </a:r>
          </a:p>
          <a:p>
            <a:endParaRPr lang="en-US" dirty="0"/>
          </a:p>
          <a:p>
            <a:r>
              <a:rPr lang="en-US" dirty="0" err="1"/>
              <a:t>app.use</a:t>
            </a:r>
            <a:r>
              <a:rPr lang="en-US" dirty="0"/>
              <a:t>(</a:t>
            </a:r>
            <a:r>
              <a:rPr lang="en-US" dirty="0" err="1"/>
              <a:t>bodyparser.json</a:t>
            </a:r>
            <a:r>
              <a:rPr lang="en-US"/>
              <a:t>()); //utilizes the body-parser package</a:t>
            </a:r>
            <a:endParaRPr lang="en-IN" dirty="0"/>
          </a:p>
        </p:txBody>
      </p:sp>
    </p:spTree>
    <p:extLst>
      <p:ext uri="{BB962C8B-B14F-4D97-AF65-F5344CB8AC3E}">
        <p14:creationId xmlns:p14="http://schemas.microsoft.com/office/powerpoint/2010/main" val="324176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538C7B0-4BB4-8B66-1C2F-D5BA749733D9}"/>
              </a:ext>
            </a:extLst>
          </p:cNvPr>
          <p:cNvPicPr>
            <a:picLocks noGrp="1" noChangeAspect="1"/>
          </p:cNvPicPr>
          <p:nvPr>
            <p:ph idx="1"/>
          </p:nvPr>
        </p:nvPicPr>
        <p:blipFill>
          <a:blip r:embed="rId2"/>
          <a:stretch>
            <a:fillRect/>
          </a:stretch>
        </p:blipFill>
        <p:spPr>
          <a:xfrm>
            <a:off x="1262743" y="957943"/>
            <a:ext cx="9818914" cy="5116286"/>
          </a:xfrm>
          <a:prstGeom prst="rect">
            <a:avLst/>
          </a:prstGeom>
        </p:spPr>
      </p:pic>
    </p:spTree>
    <p:extLst>
      <p:ext uri="{BB962C8B-B14F-4D97-AF65-F5344CB8AC3E}">
        <p14:creationId xmlns:p14="http://schemas.microsoft.com/office/powerpoint/2010/main" val="37063129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EFB8-3D99-0029-52EC-7D599D58FC35}"/>
              </a:ext>
            </a:extLst>
          </p:cNvPr>
          <p:cNvSpPr>
            <a:spLocks noGrp="1"/>
          </p:cNvSpPr>
          <p:nvPr>
            <p:ph type="title"/>
          </p:nvPr>
        </p:nvSpPr>
        <p:spPr/>
        <p:txBody>
          <a:bodyPr/>
          <a:lstStyle/>
          <a:p>
            <a:r>
              <a:rPr lang="en-US" dirty="0"/>
              <a:t>We have to follow two steps:</a:t>
            </a:r>
            <a:endParaRPr lang="en-IN" dirty="0"/>
          </a:p>
        </p:txBody>
      </p:sp>
      <p:sp>
        <p:nvSpPr>
          <p:cNvPr id="3" name="Content Placeholder 2">
            <a:extLst>
              <a:ext uri="{FF2B5EF4-FFF2-40B4-BE49-F238E27FC236}">
                <a16:creationId xmlns:a16="http://schemas.microsoft.com/office/drawing/2014/main" id="{FCDAA1DB-9385-4403-AABF-058EF1C58768}"/>
              </a:ext>
            </a:extLst>
          </p:cNvPr>
          <p:cNvSpPr>
            <a:spLocks noGrp="1"/>
          </p:cNvSpPr>
          <p:nvPr>
            <p:ph idx="1"/>
          </p:nvPr>
        </p:nvSpPr>
        <p:spPr/>
        <p:txBody>
          <a:bodyPr/>
          <a:lstStyle/>
          <a:p>
            <a:r>
              <a:rPr lang="en-US" dirty="0"/>
              <a:t>First we will create an html file with name index.html</a:t>
            </a:r>
          </a:p>
          <a:p>
            <a:endParaRPr lang="en-US" dirty="0"/>
          </a:p>
          <a:p>
            <a:r>
              <a:rPr lang="en-US" dirty="0"/>
              <a:t>Then we have to create a </a:t>
            </a:r>
            <a:r>
              <a:rPr lang="en-US" dirty="0" err="1"/>
              <a:t>javascript</a:t>
            </a:r>
            <a:r>
              <a:rPr lang="en-US" dirty="0"/>
              <a:t> file with name probably app.js</a:t>
            </a:r>
          </a:p>
          <a:p>
            <a:endParaRPr lang="en-US" dirty="0"/>
          </a:p>
          <a:p>
            <a:endParaRPr lang="en-US" dirty="0"/>
          </a:p>
          <a:p>
            <a:r>
              <a:rPr lang="en-US" dirty="0"/>
              <a:t>Install body-parser middleware.  </a:t>
            </a:r>
            <a:r>
              <a:rPr lang="en-US" dirty="0" err="1"/>
              <a:t>Npm</a:t>
            </a:r>
            <a:r>
              <a:rPr lang="en-US" dirty="0"/>
              <a:t> install body-parser</a:t>
            </a:r>
          </a:p>
          <a:p>
            <a:r>
              <a:rPr lang="en-US" dirty="0" err="1"/>
              <a:t>Npm</a:t>
            </a:r>
            <a:r>
              <a:rPr lang="en-US" dirty="0"/>
              <a:t> install </a:t>
            </a:r>
            <a:r>
              <a:rPr lang="en-US" dirty="0" err="1"/>
              <a:t>ejs</a:t>
            </a:r>
            <a:endParaRPr lang="en-US" dirty="0"/>
          </a:p>
          <a:p>
            <a:endParaRPr lang="en-IN" dirty="0"/>
          </a:p>
        </p:txBody>
      </p:sp>
    </p:spTree>
    <p:extLst>
      <p:ext uri="{BB962C8B-B14F-4D97-AF65-F5344CB8AC3E}">
        <p14:creationId xmlns:p14="http://schemas.microsoft.com/office/powerpoint/2010/main" val="37986930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51C8-A7A5-6575-AC21-B43D3CF2AED0}"/>
              </a:ext>
            </a:extLst>
          </p:cNvPr>
          <p:cNvSpPr>
            <a:spLocks noGrp="1"/>
          </p:cNvSpPr>
          <p:nvPr>
            <p:ph type="title"/>
          </p:nvPr>
        </p:nvSpPr>
        <p:spPr>
          <a:xfrm>
            <a:off x="838200" y="365126"/>
            <a:ext cx="10515600" cy="777874"/>
          </a:xfrm>
        </p:spPr>
        <p:txBody>
          <a:bodyPr>
            <a:normAutofit fontScale="90000"/>
          </a:bodyPr>
          <a:lstStyle/>
          <a:p>
            <a:r>
              <a:rPr lang="en-US" dirty="0"/>
              <a:t>Index.html</a:t>
            </a:r>
            <a:br>
              <a:rPr lang="en-US" dirty="0"/>
            </a:br>
            <a:endParaRPr lang="en-IN" dirty="0"/>
          </a:p>
        </p:txBody>
      </p:sp>
      <p:sp>
        <p:nvSpPr>
          <p:cNvPr id="3" name="Content Placeholder 2">
            <a:extLst>
              <a:ext uri="{FF2B5EF4-FFF2-40B4-BE49-F238E27FC236}">
                <a16:creationId xmlns:a16="http://schemas.microsoft.com/office/drawing/2014/main" id="{08C300B6-A238-E581-D456-206DC3B30077}"/>
              </a:ext>
            </a:extLst>
          </p:cNvPr>
          <p:cNvSpPr>
            <a:spLocks noGrp="1"/>
          </p:cNvSpPr>
          <p:nvPr>
            <p:ph idx="1"/>
          </p:nvPr>
        </p:nvSpPr>
        <p:spPr>
          <a:xfrm>
            <a:off x="838200" y="816429"/>
            <a:ext cx="10515600" cy="5845628"/>
          </a:xfrm>
        </p:spPr>
        <p:txBody>
          <a:bodyPr>
            <a:normAutofit fontScale="85000" lnSpcReduction="20000"/>
          </a:bodyPr>
          <a:lstStyle/>
          <a:p>
            <a:pPr marL="0" indent="0">
              <a:buNone/>
            </a:pPr>
            <a:r>
              <a:rPr lang="en-IN" dirty="0"/>
              <a:t>&lt;!DOCTYPE html&gt;</a:t>
            </a:r>
          </a:p>
          <a:p>
            <a:pPr marL="0" indent="0">
              <a:buNone/>
            </a:pPr>
            <a:r>
              <a:rPr lang="en-IN" dirty="0"/>
              <a:t>&lt;html&gt;</a:t>
            </a:r>
          </a:p>
          <a:p>
            <a:pPr marL="0" indent="0">
              <a:buNone/>
            </a:pPr>
            <a:r>
              <a:rPr lang="en-IN" dirty="0"/>
              <a:t>&lt;head&gt;</a:t>
            </a:r>
          </a:p>
          <a:p>
            <a:pPr marL="0" indent="0">
              <a:buNone/>
            </a:pPr>
            <a:r>
              <a:rPr lang="en-IN" dirty="0"/>
              <a:t>	&lt;title&gt;Body-Parser Module Demo&lt;/title&gt;</a:t>
            </a:r>
          </a:p>
          <a:p>
            <a:pPr marL="0" indent="0">
              <a:buNone/>
            </a:pPr>
            <a:r>
              <a:rPr lang="en-IN" dirty="0"/>
              <a:t>&lt;/head&gt;</a:t>
            </a:r>
          </a:p>
          <a:p>
            <a:pPr marL="0" indent="0">
              <a:buNone/>
            </a:pPr>
            <a:r>
              <a:rPr lang="en-IN" dirty="0"/>
              <a:t>&lt;body&gt;</a:t>
            </a:r>
          </a:p>
          <a:p>
            <a:pPr marL="0" indent="0">
              <a:buNone/>
            </a:pPr>
            <a:r>
              <a:rPr lang="en-IN" dirty="0"/>
              <a:t>	&lt;h1&gt;Demo Form&lt;/h1&gt;</a:t>
            </a:r>
          </a:p>
          <a:p>
            <a:pPr marL="0" indent="0">
              <a:buNone/>
            </a:pPr>
            <a:r>
              <a:rPr lang="en-IN" dirty="0"/>
              <a:t>	&lt;form action="</a:t>
            </a:r>
            <a:r>
              <a:rPr lang="en-IN" dirty="0" err="1"/>
              <a:t>saveData</a:t>
            </a:r>
            <a:r>
              <a:rPr lang="en-IN" dirty="0"/>
              <a:t>" method="POST"&gt;</a:t>
            </a:r>
          </a:p>
          <a:p>
            <a:pPr marL="0" indent="0">
              <a:buNone/>
            </a:pPr>
            <a:r>
              <a:rPr lang="en-IN" dirty="0"/>
              <a:t>		&lt;pre&gt;</a:t>
            </a:r>
          </a:p>
          <a:p>
            <a:pPr marL="0" indent="0">
              <a:buNone/>
            </a:pPr>
            <a:r>
              <a:rPr lang="en-IN" dirty="0"/>
              <a:t>			Enter your Email : &lt;input type="</a:t>
            </a:r>
            <a:r>
              <a:rPr lang="en-IN" dirty="0" err="1"/>
              <a:t>text"name</a:t>
            </a:r>
            <a:r>
              <a:rPr lang="en-IN" dirty="0"/>
              <a:t>="email"&gt; &lt;</a:t>
            </a:r>
            <a:r>
              <a:rPr lang="en-IN" dirty="0" err="1"/>
              <a:t>br</a:t>
            </a:r>
            <a:r>
              <a:rPr lang="en-IN" dirty="0"/>
              <a:t>&gt;</a:t>
            </a:r>
          </a:p>
          <a:p>
            <a:pPr marL="0" indent="0">
              <a:buNone/>
            </a:pPr>
            <a:r>
              <a:rPr lang="en-IN" dirty="0"/>
              <a:t>			&lt;input type="submit" value="Submit Form"&gt;</a:t>
            </a:r>
          </a:p>
          <a:p>
            <a:pPr marL="0" indent="0">
              <a:buNone/>
            </a:pPr>
            <a:r>
              <a:rPr lang="en-IN" dirty="0"/>
              <a:t>		&lt;/pre&gt;</a:t>
            </a:r>
          </a:p>
          <a:p>
            <a:pPr marL="0" indent="0">
              <a:buNone/>
            </a:pPr>
            <a:r>
              <a:rPr lang="en-IN" dirty="0"/>
              <a:t>	&lt;/form&gt;</a:t>
            </a:r>
          </a:p>
          <a:p>
            <a:pPr marL="0" indent="0">
              <a:buNone/>
            </a:pPr>
            <a:r>
              <a:rPr lang="en-IN" dirty="0"/>
              <a:t>&lt;/body&gt;</a:t>
            </a:r>
          </a:p>
          <a:p>
            <a:pPr marL="0" indent="0">
              <a:buNone/>
            </a:pPr>
            <a:r>
              <a:rPr lang="en-IN" dirty="0"/>
              <a:t>&lt;/html&gt;</a:t>
            </a:r>
          </a:p>
          <a:p>
            <a:pPr marL="0" indent="0">
              <a:buNone/>
            </a:pPr>
            <a:endParaRPr lang="en-IN" dirty="0"/>
          </a:p>
        </p:txBody>
      </p:sp>
    </p:spTree>
    <p:extLst>
      <p:ext uri="{BB962C8B-B14F-4D97-AF65-F5344CB8AC3E}">
        <p14:creationId xmlns:p14="http://schemas.microsoft.com/office/powerpoint/2010/main" val="20892880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0479-0DA2-C646-91C8-908E4638C36B}"/>
              </a:ext>
            </a:extLst>
          </p:cNvPr>
          <p:cNvSpPr>
            <a:spLocks noGrp="1"/>
          </p:cNvSpPr>
          <p:nvPr>
            <p:ph type="title"/>
          </p:nvPr>
        </p:nvSpPr>
        <p:spPr>
          <a:xfrm>
            <a:off x="838200" y="365126"/>
            <a:ext cx="10515600" cy="658132"/>
          </a:xfrm>
        </p:spPr>
        <p:txBody>
          <a:bodyPr>
            <a:normAutofit fontScale="90000"/>
          </a:bodyPr>
          <a:lstStyle/>
          <a:p>
            <a:r>
              <a:rPr lang="en-US" dirty="0"/>
              <a:t>App.js</a:t>
            </a:r>
            <a:endParaRPr lang="en-IN" dirty="0"/>
          </a:p>
        </p:txBody>
      </p:sp>
      <p:sp>
        <p:nvSpPr>
          <p:cNvPr id="3" name="Content Placeholder 2">
            <a:extLst>
              <a:ext uri="{FF2B5EF4-FFF2-40B4-BE49-F238E27FC236}">
                <a16:creationId xmlns:a16="http://schemas.microsoft.com/office/drawing/2014/main" id="{F1304DDC-0E8B-2DE0-1679-57823379A039}"/>
              </a:ext>
            </a:extLst>
          </p:cNvPr>
          <p:cNvSpPr>
            <a:spLocks noGrp="1"/>
          </p:cNvSpPr>
          <p:nvPr>
            <p:ph idx="1"/>
          </p:nvPr>
        </p:nvSpPr>
        <p:spPr>
          <a:xfrm>
            <a:off x="838200" y="1143000"/>
            <a:ext cx="10515600" cy="5033963"/>
          </a:xfrm>
        </p:spPr>
        <p:txBody>
          <a:bodyPr>
            <a:normAutofit fontScale="47500" lnSpcReduction="20000"/>
          </a:bodyPr>
          <a:lstStyle/>
          <a:p>
            <a:pPr marL="0" indent="0">
              <a:buNone/>
            </a:pPr>
            <a:r>
              <a:rPr lang="en-IN" dirty="0" err="1"/>
              <a:t>const</a:t>
            </a:r>
            <a:r>
              <a:rPr lang="en-IN" dirty="0"/>
              <a:t> </a:t>
            </a:r>
            <a:r>
              <a:rPr lang="en-IN" dirty="0" err="1"/>
              <a:t>bodyparser</a:t>
            </a:r>
            <a:r>
              <a:rPr lang="en-IN" dirty="0"/>
              <a:t> = require('body-parser')</a:t>
            </a:r>
          </a:p>
          <a:p>
            <a:pPr marL="0" indent="0">
              <a:buNone/>
            </a:pPr>
            <a:r>
              <a:rPr lang="en-IN" dirty="0" err="1"/>
              <a:t>const</a:t>
            </a:r>
            <a:r>
              <a:rPr lang="en-IN" dirty="0"/>
              <a:t> express = require("express")</a:t>
            </a:r>
          </a:p>
          <a:p>
            <a:pPr marL="0" indent="0">
              <a:buNone/>
            </a:pPr>
            <a:r>
              <a:rPr lang="en-IN" dirty="0" err="1"/>
              <a:t>const</a:t>
            </a:r>
            <a:r>
              <a:rPr lang="en-IN" dirty="0"/>
              <a:t> path = require('path')</a:t>
            </a:r>
          </a:p>
          <a:p>
            <a:pPr marL="0" indent="0">
              <a:buNone/>
            </a:pPr>
            <a:r>
              <a:rPr lang="en-IN" dirty="0" err="1"/>
              <a:t>const</a:t>
            </a:r>
            <a:r>
              <a:rPr lang="en-IN" dirty="0"/>
              <a:t> app = express()</a:t>
            </a:r>
          </a:p>
          <a:p>
            <a:pPr marL="0" indent="0">
              <a:buNone/>
            </a:pPr>
            <a:r>
              <a:rPr lang="en-IN" dirty="0"/>
              <a:t>let PORT = </a:t>
            </a:r>
            <a:r>
              <a:rPr lang="en-IN" dirty="0" err="1"/>
              <a:t>process.env.port</a:t>
            </a:r>
            <a:r>
              <a:rPr lang="en-IN" dirty="0"/>
              <a:t> || 3000</a:t>
            </a:r>
          </a:p>
          <a:p>
            <a:pPr marL="0" indent="0">
              <a:buNone/>
            </a:pPr>
            <a:r>
              <a:rPr lang="en-IN" dirty="0" err="1"/>
              <a:t>app.set</a:t>
            </a:r>
            <a:r>
              <a:rPr lang="en-IN" dirty="0"/>
              <a:t>("views", </a:t>
            </a:r>
            <a:r>
              <a:rPr lang="en-IN" dirty="0" err="1"/>
              <a:t>path.join</a:t>
            </a:r>
            <a:r>
              <a:rPr lang="en-IN" dirty="0"/>
              <a:t>(__</a:t>
            </a:r>
            <a:r>
              <a:rPr lang="en-IN" dirty="0" err="1"/>
              <a:t>dirname</a:t>
            </a:r>
            <a:r>
              <a:rPr lang="en-IN" dirty="0"/>
              <a:t>))</a:t>
            </a:r>
          </a:p>
          <a:p>
            <a:pPr marL="0" indent="0">
              <a:buNone/>
            </a:pPr>
            <a:r>
              <a:rPr lang="en-IN" dirty="0" err="1"/>
              <a:t>app.set</a:t>
            </a:r>
            <a:r>
              <a:rPr lang="en-IN" dirty="0"/>
              <a:t>("view engine", "</a:t>
            </a:r>
            <a:r>
              <a:rPr lang="en-IN" dirty="0" err="1"/>
              <a:t>ejs</a:t>
            </a:r>
            <a:r>
              <a:rPr lang="en-IN" dirty="0"/>
              <a:t>")</a:t>
            </a:r>
          </a:p>
          <a:p>
            <a:pPr marL="0" indent="0">
              <a:buNone/>
            </a:pPr>
            <a:r>
              <a:rPr lang="en-IN" dirty="0" err="1"/>
              <a:t>app.use</a:t>
            </a:r>
            <a:r>
              <a:rPr lang="en-IN" dirty="0"/>
              <a:t>(</a:t>
            </a:r>
            <a:r>
              <a:rPr lang="en-IN" dirty="0" err="1"/>
              <a:t>bodyparser.urlencoded</a:t>
            </a:r>
            <a:r>
              <a:rPr lang="en-IN" dirty="0"/>
              <a:t>({ extended: true }))</a:t>
            </a:r>
          </a:p>
          <a:p>
            <a:pPr marL="0" indent="0">
              <a:buNone/>
            </a:pPr>
            <a:r>
              <a:rPr lang="en-IN" dirty="0" err="1"/>
              <a:t>app.use</a:t>
            </a:r>
            <a:r>
              <a:rPr lang="en-IN" dirty="0"/>
              <a:t>(</a:t>
            </a:r>
            <a:r>
              <a:rPr lang="en-IN" dirty="0" err="1"/>
              <a:t>bodyparser.json</a:t>
            </a:r>
            <a:r>
              <a:rPr lang="en-IN" dirty="0"/>
              <a:t>())</a:t>
            </a:r>
          </a:p>
          <a:p>
            <a:pPr marL="0" indent="0">
              <a:buNone/>
            </a:pPr>
            <a:r>
              <a:rPr lang="en-IN" dirty="0" err="1"/>
              <a:t>app.get</a:t>
            </a:r>
            <a:r>
              <a:rPr lang="en-IN" dirty="0"/>
              <a:t>("/", function (</a:t>
            </a:r>
            <a:r>
              <a:rPr lang="en-IN" dirty="0" err="1"/>
              <a:t>req</a:t>
            </a:r>
            <a:r>
              <a:rPr lang="en-IN" dirty="0"/>
              <a:t>, res) {</a:t>
            </a:r>
          </a:p>
          <a:p>
            <a:pPr marL="0" indent="0">
              <a:buNone/>
            </a:pPr>
            <a:r>
              <a:rPr lang="en-IN" dirty="0"/>
              <a:t>	</a:t>
            </a:r>
            <a:r>
              <a:rPr lang="en-IN" dirty="0" err="1"/>
              <a:t>res.render</a:t>
            </a:r>
            <a:r>
              <a:rPr lang="en-IN" dirty="0"/>
              <a:t>("</a:t>
            </a:r>
            <a:r>
              <a:rPr lang="en-IN" dirty="0" err="1"/>
              <a:t>SampleForm</a:t>
            </a:r>
            <a:r>
              <a:rPr lang="en-IN" dirty="0"/>
              <a:t>")</a:t>
            </a:r>
          </a:p>
          <a:p>
            <a:pPr marL="0" indent="0">
              <a:buNone/>
            </a:pPr>
            <a:r>
              <a:rPr lang="en-IN" dirty="0"/>
              <a:t>});</a:t>
            </a:r>
          </a:p>
          <a:p>
            <a:pPr marL="0" indent="0">
              <a:buNone/>
            </a:pPr>
            <a:r>
              <a:rPr lang="en-IN" dirty="0" err="1"/>
              <a:t>app.post</a:t>
            </a:r>
            <a:r>
              <a:rPr lang="en-IN" dirty="0"/>
              <a:t>('/</a:t>
            </a:r>
            <a:r>
              <a:rPr lang="en-IN" dirty="0" err="1"/>
              <a:t>saveData</a:t>
            </a:r>
            <a:r>
              <a:rPr lang="en-IN" dirty="0"/>
              <a:t>', (</a:t>
            </a:r>
            <a:r>
              <a:rPr lang="en-IN" dirty="0" err="1"/>
              <a:t>req</a:t>
            </a:r>
            <a:r>
              <a:rPr lang="en-IN" dirty="0"/>
              <a:t>, res) =&gt; {</a:t>
            </a:r>
          </a:p>
          <a:p>
            <a:pPr marL="0" indent="0">
              <a:buNone/>
            </a:pPr>
            <a:r>
              <a:rPr lang="en-IN" dirty="0"/>
              <a:t>	console.log("Using Body-parser: ", </a:t>
            </a:r>
            <a:r>
              <a:rPr lang="en-IN" dirty="0" err="1"/>
              <a:t>req.body.email</a:t>
            </a:r>
            <a:r>
              <a:rPr lang="en-IN" dirty="0"/>
              <a:t>)</a:t>
            </a:r>
          </a:p>
          <a:p>
            <a:pPr marL="0" indent="0">
              <a:buNone/>
            </a:pPr>
            <a:r>
              <a:rPr lang="en-IN" dirty="0"/>
              <a:t>})</a:t>
            </a:r>
          </a:p>
          <a:p>
            <a:pPr marL="0" indent="0">
              <a:buNone/>
            </a:pPr>
            <a:r>
              <a:rPr lang="en-IN" dirty="0" err="1"/>
              <a:t>app.listen</a:t>
            </a:r>
            <a:r>
              <a:rPr lang="en-IN" dirty="0"/>
              <a:t>(PORT, function (error) {</a:t>
            </a:r>
          </a:p>
          <a:p>
            <a:pPr marL="0" indent="0">
              <a:buNone/>
            </a:pPr>
            <a:r>
              <a:rPr lang="en-IN" dirty="0"/>
              <a:t>	if (error) throw error</a:t>
            </a:r>
          </a:p>
          <a:p>
            <a:pPr marL="0" indent="0">
              <a:buNone/>
            </a:pPr>
            <a:r>
              <a:rPr lang="en-IN" dirty="0"/>
              <a:t>	console.log("Server created Successfully on PORT", PORT)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9842886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E9F4F-6DEA-529F-09DC-CD1578352A7E}"/>
              </a:ext>
            </a:extLst>
          </p:cNvPr>
          <p:cNvSpPr>
            <a:spLocks noGrp="1"/>
          </p:cNvSpPr>
          <p:nvPr>
            <p:ph type="title"/>
          </p:nvPr>
        </p:nvSpPr>
        <p:spPr/>
        <p:txBody>
          <a:bodyPr/>
          <a:lstStyle/>
          <a:p>
            <a:r>
              <a:rPr lang="en-IN" dirty="0"/>
              <a:t>Socket.io</a:t>
            </a:r>
          </a:p>
        </p:txBody>
      </p:sp>
      <p:sp>
        <p:nvSpPr>
          <p:cNvPr id="3" name="Content Placeholder 2">
            <a:extLst>
              <a:ext uri="{FF2B5EF4-FFF2-40B4-BE49-F238E27FC236}">
                <a16:creationId xmlns:a16="http://schemas.microsoft.com/office/drawing/2014/main" id="{4AEF261C-C84D-6EC5-F1BA-8F822996DF64}"/>
              </a:ext>
            </a:extLst>
          </p:cNvPr>
          <p:cNvSpPr>
            <a:spLocks noGrp="1"/>
          </p:cNvSpPr>
          <p:nvPr>
            <p:ph idx="1"/>
          </p:nvPr>
        </p:nvSpPr>
        <p:spPr>
          <a:xfrm>
            <a:off x="838200" y="1469571"/>
            <a:ext cx="10515600" cy="4707392"/>
          </a:xfrm>
        </p:spPr>
        <p:txBody>
          <a:bodyPr/>
          <a:lstStyle/>
          <a:p>
            <a:r>
              <a:rPr lang="en-US" b="0" i="0" dirty="0">
                <a:solidFill>
                  <a:srgbClr val="1C1E21"/>
                </a:solidFill>
                <a:effectLst/>
                <a:latin typeface="system-ui"/>
              </a:rPr>
              <a:t>Writing a chat application with popular web applications stacks like LAMP (PHP) has normally been very hard. </a:t>
            </a:r>
          </a:p>
          <a:p>
            <a:endParaRPr lang="en-US" dirty="0">
              <a:solidFill>
                <a:srgbClr val="1C1E21"/>
              </a:solidFill>
              <a:latin typeface="system-ui"/>
            </a:endParaRPr>
          </a:p>
          <a:p>
            <a:r>
              <a:rPr lang="en-US" b="0" i="0" dirty="0">
                <a:solidFill>
                  <a:srgbClr val="1C1E21"/>
                </a:solidFill>
                <a:effectLst/>
                <a:latin typeface="system-ui"/>
              </a:rPr>
              <a:t>It involves polling the server for changes, keeping track of timestamps, and it’s a lot slower than it should be.</a:t>
            </a:r>
          </a:p>
          <a:p>
            <a:endParaRPr lang="en-US" dirty="0">
              <a:solidFill>
                <a:srgbClr val="1C1E21"/>
              </a:solidFill>
              <a:latin typeface="system-ui"/>
            </a:endParaRPr>
          </a:p>
          <a:p>
            <a:r>
              <a:rPr lang="en-US" b="0" i="0" dirty="0">
                <a:solidFill>
                  <a:srgbClr val="1C1E21"/>
                </a:solidFill>
                <a:effectLst/>
                <a:latin typeface="system-ui"/>
              </a:rPr>
              <a:t>Sockets have traditionally been the solution around which most real-time chat systems are architected, providing a bi-directional communication channel between a client and a server</a:t>
            </a:r>
            <a:endParaRPr lang="en-IN" dirty="0"/>
          </a:p>
        </p:txBody>
      </p:sp>
    </p:spTree>
    <p:extLst>
      <p:ext uri="{BB962C8B-B14F-4D97-AF65-F5344CB8AC3E}">
        <p14:creationId xmlns:p14="http://schemas.microsoft.com/office/powerpoint/2010/main" val="11655402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6AB8-5EEB-A132-41C5-8D7EAFDBCB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5D805B-AC32-A539-B12E-C26E5F2853CC}"/>
              </a:ext>
            </a:extLst>
          </p:cNvPr>
          <p:cNvSpPr>
            <a:spLocks noGrp="1"/>
          </p:cNvSpPr>
          <p:nvPr>
            <p:ph idx="1"/>
          </p:nvPr>
        </p:nvSpPr>
        <p:spPr/>
        <p:txBody>
          <a:bodyPr/>
          <a:lstStyle/>
          <a:p>
            <a:pPr algn="just"/>
            <a:r>
              <a:rPr lang="en-US" b="0" i="0" dirty="0">
                <a:solidFill>
                  <a:srgbClr val="1C1E21"/>
                </a:solidFill>
                <a:effectLst/>
                <a:latin typeface="system-ui"/>
              </a:rPr>
              <a:t>This means that the server can </a:t>
            </a:r>
            <a:r>
              <a:rPr lang="en-US" b="0" i="1" dirty="0">
                <a:solidFill>
                  <a:srgbClr val="1C1E21"/>
                </a:solidFill>
                <a:effectLst/>
                <a:latin typeface="system-ui"/>
              </a:rPr>
              <a:t>push</a:t>
            </a:r>
            <a:r>
              <a:rPr lang="en-US" b="0" i="0" dirty="0">
                <a:solidFill>
                  <a:srgbClr val="1C1E21"/>
                </a:solidFill>
                <a:effectLst/>
                <a:latin typeface="system-ui"/>
              </a:rPr>
              <a:t> messages to clients. Whenever you write a chat message, the idea is that the server will get it and push it to all other connected clients.</a:t>
            </a:r>
          </a:p>
          <a:p>
            <a:pPr algn="just"/>
            <a:endParaRPr lang="en-US" dirty="0">
              <a:solidFill>
                <a:srgbClr val="1C1E21"/>
              </a:solidFill>
              <a:latin typeface="system-ui"/>
            </a:endParaRPr>
          </a:p>
          <a:p>
            <a:pPr algn="just"/>
            <a:r>
              <a:rPr lang="en-US" b="0" i="0" dirty="0">
                <a:solidFill>
                  <a:srgbClr val="1C1E21"/>
                </a:solidFill>
                <a:effectLst/>
                <a:latin typeface="system-ui"/>
              </a:rPr>
              <a:t>Socket.IO is a library that enables </a:t>
            </a:r>
            <a:r>
              <a:rPr lang="en-US" b="1" i="0" dirty="0">
                <a:solidFill>
                  <a:srgbClr val="1C1E21"/>
                </a:solidFill>
                <a:effectLst/>
                <a:latin typeface="system-ui"/>
              </a:rPr>
              <a:t>low-latency</a:t>
            </a:r>
            <a:r>
              <a:rPr lang="en-US" b="0" i="0" dirty="0">
                <a:solidFill>
                  <a:srgbClr val="1C1E21"/>
                </a:solidFill>
                <a:effectLst/>
                <a:latin typeface="system-ui"/>
              </a:rPr>
              <a:t>, </a:t>
            </a:r>
            <a:r>
              <a:rPr lang="en-US" b="1" i="0" dirty="0">
                <a:solidFill>
                  <a:srgbClr val="1C1E21"/>
                </a:solidFill>
                <a:effectLst/>
                <a:latin typeface="system-ui"/>
              </a:rPr>
              <a:t>bidirectional</a:t>
            </a:r>
            <a:r>
              <a:rPr lang="en-US" b="0" i="0" dirty="0">
                <a:solidFill>
                  <a:srgbClr val="1C1E21"/>
                </a:solidFill>
                <a:effectLst/>
                <a:latin typeface="system-ui"/>
              </a:rPr>
              <a:t> and </a:t>
            </a:r>
            <a:r>
              <a:rPr lang="en-US" b="1" i="0" dirty="0">
                <a:solidFill>
                  <a:srgbClr val="1C1E21"/>
                </a:solidFill>
                <a:effectLst/>
                <a:latin typeface="system-ui"/>
              </a:rPr>
              <a:t>event-based</a:t>
            </a:r>
            <a:r>
              <a:rPr lang="en-US" b="0" i="0" dirty="0">
                <a:solidFill>
                  <a:srgbClr val="1C1E21"/>
                </a:solidFill>
                <a:effectLst/>
                <a:latin typeface="system-ui"/>
              </a:rPr>
              <a:t> communication between a client and a server.</a:t>
            </a:r>
            <a:br>
              <a:rPr lang="en-US" dirty="0"/>
            </a:br>
            <a:endParaRPr lang="en-IN" dirty="0"/>
          </a:p>
        </p:txBody>
      </p:sp>
    </p:spTree>
    <p:extLst>
      <p:ext uri="{BB962C8B-B14F-4D97-AF65-F5344CB8AC3E}">
        <p14:creationId xmlns:p14="http://schemas.microsoft.com/office/powerpoint/2010/main" val="821149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FB93-B1D5-0D96-3D27-E55B2F33B3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0D9523-2061-27C2-69F2-13464C7E935A}"/>
              </a:ext>
            </a:extLst>
          </p:cNvPr>
          <p:cNvSpPr>
            <a:spLocks noGrp="1"/>
          </p:cNvSpPr>
          <p:nvPr>
            <p:ph idx="1"/>
          </p:nvPr>
        </p:nvSpPr>
        <p:spPr/>
        <p:txBody>
          <a:bodyPr>
            <a:normAutofit/>
          </a:bodyPr>
          <a:lstStyle/>
          <a:p>
            <a:pPr algn="l"/>
            <a:r>
              <a:rPr lang="en-US" b="0" i="0" dirty="0">
                <a:solidFill>
                  <a:srgbClr val="1C1E21"/>
                </a:solidFill>
                <a:effectLst/>
                <a:latin typeface="system-ui"/>
              </a:rPr>
              <a:t>The Socket.IO connection can be established with different low-level transports:</a:t>
            </a:r>
          </a:p>
          <a:p>
            <a:pPr algn="l">
              <a:buFont typeface="Arial" panose="020B0604020202020204" pitchFamily="34" charset="0"/>
              <a:buChar char="•"/>
            </a:pPr>
            <a:r>
              <a:rPr lang="en-US" b="0" i="0" dirty="0">
                <a:solidFill>
                  <a:srgbClr val="1C1E21"/>
                </a:solidFill>
                <a:effectLst/>
                <a:latin typeface="system-ui"/>
              </a:rPr>
              <a:t>HTTP long-polling</a:t>
            </a:r>
          </a:p>
          <a:p>
            <a:pPr algn="l">
              <a:buFont typeface="Arial" panose="020B0604020202020204" pitchFamily="34" charset="0"/>
              <a:buChar char="•"/>
            </a:pPr>
            <a:r>
              <a:rPr lang="en-US" b="0" i="0" dirty="0">
                <a:solidFill>
                  <a:srgbClr val="1C1E21"/>
                </a:solidFill>
                <a:effectLst/>
                <a:latin typeface="system-ui"/>
                <a:hlinkClick r:id="rId2"/>
              </a:rPr>
              <a:t>WebSocket</a:t>
            </a:r>
            <a:endParaRPr lang="en-US" b="0" i="0" dirty="0">
              <a:solidFill>
                <a:srgbClr val="1C1E21"/>
              </a:solidFill>
              <a:effectLst/>
              <a:latin typeface="system-ui"/>
            </a:endParaRPr>
          </a:p>
          <a:p>
            <a:pPr algn="l">
              <a:buFont typeface="Arial" panose="020B0604020202020204" pitchFamily="34" charset="0"/>
              <a:buChar char="•"/>
            </a:pPr>
            <a:r>
              <a:rPr lang="en-US" b="0" i="0" dirty="0" err="1">
                <a:solidFill>
                  <a:srgbClr val="1C1E21"/>
                </a:solidFill>
                <a:effectLst/>
                <a:latin typeface="system-ui"/>
                <a:hlinkClick r:id="rId3"/>
              </a:rPr>
              <a:t>WebTransport</a:t>
            </a:r>
            <a:endParaRPr lang="en-US" b="0" i="0" dirty="0">
              <a:solidFill>
                <a:srgbClr val="1C1E21"/>
              </a:solidFill>
              <a:effectLst/>
              <a:latin typeface="system-ui"/>
            </a:endParaRPr>
          </a:p>
          <a:p>
            <a:endParaRPr lang="en-IN" dirty="0"/>
          </a:p>
        </p:txBody>
      </p:sp>
    </p:spTree>
    <p:extLst>
      <p:ext uri="{BB962C8B-B14F-4D97-AF65-F5344CB8AC3E}">
        <p14:creationId xmlns:p14="http://schemas.microsoft.com/office/powerpoint/2010/main" val="31613233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36CF-2A1F-11D0-872B-6A7C2451DC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458ACA-1D01-51B3-989A-E86F9C1465AC}"/>
              </a:ext>
            </a:extLst>
          </p:cNvPr>
          <p:cNvSpPr>
            <a:spLocks noGrp="1"/>
          </p:cNvSpPr>
          <p:nvPr>
            <p:ph idx="1"/>
          </p:nvPr>
        </p:nvSpPr>
        <p:spPr/>
        <p:txBody>
          <a:bodyPr/>
          <a:lstStyle/>
          <a:p>
            <a:pPr marL="0" indent="0" algn="l">
              <a:buNone/>
            </a:pPr>
            <a:r>
              <a:rPr lang="en-US" b="0" i="0" dirty="0">
                <a:solidFill>
                  <a:srgbClr val="1C1E21"/>
                </a:solidFill>
                <a:effectLst/>
                <a:latin typeface="system-ui"/>
              </a:rPr>
              <a:t>Socket.IO will automatically pick the best available option, depending on:</a:t>
            </a:r>
          </a:p>
          <a:p>
            <a:pPr algn="l">
              <a:buFont typeface="Arial" panose="020B0604020202020204" pitchFamily="34" charset="0"/>
              <a:buChar char="•"/>
            </a:pPr>
            <a:r>
              <a:rPr lang="en-US" b="0" i="0" dirty="0">
                <a:solidFill>
                  <a:srgbClr val="1C1E21"/>
                </a:solidFill>
                <a:effectLst/>
                <a:latin typeface="system-ui"/>
              </a:rPr>
              <a:t>the capabilities of the browser (see </a:t>
            </a:r>
            <a:r>
              <a:rPr lang="en-US" b="0" i="0" dirty="0">
                <a:solidFill>
                  <a:srgbClr val="1C1E21"/>
                </a:solidFill>
                <a:effectLst/>
                <a:latin typeface="system-ui"/>
                <a:hlinkClick r:id="rId2"/>
              </a:rPr>
              <a:t>here</a:t>
            </a:r>
            <a:r>
              <a:rPr lang="en-US" b="0" i="0" dirty="0">
                <a:solidFill>
                  <a:srgbClr val="1C1E21"/>
                </a:solidFill>
                <a:effectLst/>
                <a:latin typeface="system-ui"/>
              </a:rPr>
              <a:t> and </a:t>
            </a:r>
            <a:r>
              <a:rPr lang="en-US" b="0" i="0" dirty="0">
                <a:solidFill>
                  <a:srgbClr val="1C1E21"/>
                </a:solidFill>
                <a:effectLst/>
                <a:latin typeface="system-ui"/>
                <a:hlinkClick r:id="rId3"/>
              </a:rPr>
              <a:t>here</a:t>
            </a:r>
            <a:r>
              <a:rPr lang="en-US" b="0" i="0" dirty="0">
                <a:solidFill>
                  <a:srgbClr val="1C1E21"/>
                </a:solidFill>
                <a:effectLst/>
                <a:latin typeface="system-ui"/>
              </a:rPr>
              <a:t>)</a:t>
            </a:r>
          </a:p>
          <a:p>
            <a:pPr algn="l">
              <a:buFont typeface="Arial" panose="020B0604020202020204" pitchFamily="34" charset="0"/>
              <a:buChar char="•"/>
            </a:pPr>
            <a:r>
              <a:rPr lang="en-US" b="0" i="0" dirty="0">
                <a:solidFill>
                  <a:srgbClr val="1C1E21"/>
                </a:solidFill>
                <a:effectLst/>
                <a:latin typeface="system-ui"/>
              </a:rPr>
              <a:t>the network (some networks block WebSocket and/or </a:t>
            </a:r>
            <a:r>
              <a:rPr lang="en-US" b="0" i="0" dirty="0" err="1">
                <a:solidFill>
                  <a:srgbClr val="1C1E21"/>
                </a:solidFill>
                <a:effectLst/>
                <a:latin typeface="system-ui"/>
              </a:rPr>
              <a:t>WebTransport</a:t>
            </a:r>
            <a:r>
              <a:rPr lang="en-US" b="0" i="0" dirty="0">
                <a:solidFill>
                  <a:srgbClr val="1C1E21"/>
                </a:solidFill>
                <a:effectLst/>
                <a:latin typeface="system-ui"/>
              </a:rPr>
              <a:t> connections)</a:t>
            </a:r>
          </a:p>
          <a:p>
            <a:endParaRPr lang="en-IN" dirty="0"/>
          </a:p>
        </p:txBody>
      </p:sp>
    </p:spTree>
    <p:extLst>
      <p:ext uri="{BB962C8B-B14F-4D97-AF65-F5344CB8AC3E}">
        <p14:creationId xmlns:p14="http://schemas.microsoft.com/office/powerpoint/2010/main" val="10300015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9A39-4C3A-2E9D-8CE8-EC586A790C8C}"/>
              </a:ext>
            </a:extLst>
          </p:cNvPr>
          <p:cNvSpPr>
            <a:spLocks noGrp="1"/>
          </p:cNvSpPr>
          <p:nvPr>
            <p:ph type="title"/>
          </p:nvPr>
        </p:nvSpPr>
        <p:spPr/>
        <p:txBody>
          <a:bodyPr>
            <a:normAutofit/>
          </a:bodyPr>
          <a:lstStyle/>
          <a:p>
            <a:r>
              <a:rPr lang="en-US" b="1" i="0" dirty="0">
                <a:solidFill>
                  <a:srgbClr val="1C1E21"/>
                </a:solidFill>
                <a:effectLst/>
                <a:latin typeface="system-ui"/>
              </a:rPr>
              <a:t>Features</a:t>
            </a:r>
            <a:r>
              <a:rPr lang="en-US" b="1" i="0" dirty="0">
                <a:solidFill>
                  <a:srgbClr val="1C1E21"/>
                </a:solidFill>
                <a:effectLst/>
                <a:latin typeface="system-ui"/>
                <a:hlinkClick r:id="rId2" tooltip="Direct link to Features"/>
              </a:rPr>
              <a:t>​</a:t>
            </a:r>
            <a:br>
              <a:rPr lang="en-US" b="1" i="0" dirty="0">
                <a:solidFill>
                  <a:srgbClr val="1C1E21"/>
                </a:solidFill>
                <a:effectLst/>
                <a:latin typeface="system-ui"/>
              </a:rPr>
            </a:br>
            <a:endParaRPr lang="en-IN" dirty="0"/>
          </a:p>
        </p:txBody>
      </p:sp>
      <p:sp>
        <p:nvSpPr>
          <p:cNvPr id="3" name="Content Placeholder 2">
            <a:extLst>
              <a:ext uri="{FF2B5EF4-FFF2-40B4-BE49-F238E27FC236}">
                <a16:creationId xmlns:a16="http://schemas.microsoft.com/office/drawing/2014/main" id="{2A7136ED-5F4E-C922-A7AB-8411461442E0}"/>
              </a:ext>
            </a:extLst>
          </p:cNvPr>
          <p:cNvSpPr>
            <a:spLocks noGrp="1"/>
          </p:cNvSpPr>
          <p:nvPr>
            <p:ph idx="1"/>
          </p:nvPr>
        </p:nvSpPr>
        <p:spPr/>
        <p:txBody>
          <a:bodyPr/>
          <a:lstStyle/>
          <a:p>
            <a:pPr algn="l"/>
            <a:r>
              <a:rPr lang="en-US" b="0" i="0" dirty="0">
                <a:solidFill>
                  <a:srgbClr val="1C1E21"/>
                </a:solidFill>
                <a:effectLst/>
                <a:latin typeface="system-ui"/>
              </a:rPr>
              <a:t>Here are the features provided by Socket.IO over plain </a:t>
            </a:r>
            <a:r>
              <a:rPr lang="en-US" b="0" i="0" dirty="0" err="1">
                <a:solidFill>
                  <a:srgbClr val="1C1E21"/>
                </a:solidFill>
                <a:effectLst/>
                <a:latin typeface="system-ui"/>
              </a:rPr>
              <a:t>WebSockets</a:t>
            </a:r>
            <a:r>
              <a:rPr lang="en-US" b="0" i="0" dirty="0">
                <a:solidFill>
                  <a:srgbClr val="1C1E21"/>
                </a:solidFill>
                <a:effectLst/>
                <a:latin typeface="system-ui"/>
              </a:rPr>
              <a:t>:</a:t>
            </a:r>
          </a:p>
          <a:p>
            <a:pPr marL="0" indent="0" algn="l">
              <a:buNone/>
            </a:pPr>
            <a:br>
              <a:rPr lang="en-US" b="0" i="0" dirty="0">
                <a:solidFill>
                  <a:srgbClr val="1C1E21"/>
                </a:solidFill>
                <a:effectLst/>
                <a:latin typeface="system-ui"/>
              </a:rPr>
            </a:br>
            <a:r>
              <a:rPr lang="en-US" b="1" i="0" dirty="0">
                <a:solidFill>
                  <a:srgbClr val="1C1E21"/>
                </a:solidFill>
                <a:effectLst/>
                <a:latin typeface="system-ui"/>
              </a:rPr>
              <a:t>HTTP long-polling fallback</a:t>
            </a:r>
            <a:r>
              <a:rPr lang="en-US" b="1" i="0" dirty="0">
                <a:solidFill>
                  <a:srgbClr val="1C1E21"/>
                </a:solidFill>
                <a:effectLst/>
                <a:latin typeface="system-ui"/>
                <a:hlinkClick r:id="rId3" tooltip="Direct link to HTTP long-polling fallback"/>
              </a:rPr>
              <a:t>​</a:t>
            </a:r>
            <a:endParaRPr lang="en-US" b="1" i="0" dirty="0">
              <a:solidFill>
                <a:srgbClr val="1C1E21"/>
              </a:solidFill>
              <a:effectLst/>
              <a:latin typeface="system-ui"/>
            </a:endParaRPr>
          </a:p>
          <a:p>
            <a:pPr algn="l"/>
            <a:r>
              <a:rPr lang="en-US" b="0" i="0" dirty="0">
                <a:solidFill>
                  <a:srgbClr val="1C1E21"/>
                </a:solidFill>
                <a:effectLst/>
                <a:latin typeface="system-ui"/>
              </a:rPr>
              <a:t>The connection will fall back to HTTP long-polling in case the WebSocket connection cannot be established.</a:t>
            </a:r>
          </a:p>
          <a:p>
            <a:endParaRPr lang="en-IN" dirty="0"/>
          </a:p>
        </p:txBody>
      </p:sp>
    </p:spTree>
    <p:extLst>
      <p:ext uri="{BB962C8B-B14F-4D97-AF65-F5344CB8AC3E}">
        <p14:creationId xmlns:p14="http://schemas.microsoft.com/office/powerpoint/2010/main" val="26164746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BCC1-512D-39A8-35F4-692E829E3A4B}"/>
              </a:ext>
            </a:extLst>
          </p:cNvPr>
          <p:cNvSpPr>
            <a:spLocks noGrp="1"/>
          </p:cNvSpPr>
          <p:nvPr>
            <p:ph type="title"/>
          </p:nvPr>
        </p:nvSpPr>
        <p:spPr/>
        <p:txBody>
          <a:bodyPr/>
          <a:lstStyle/>
          <a:p>
            <a:r>
              <a:rPr lang="en-IN" b="1" i="0" dirty="0">
                <a:solidFill>
                  <a:srgbClr val="1C1E21"/>
                </a:solidFill>
                <a:effectLst/>
                <a:latin typeface="system-ui"/>
              </a:rPr>
              <a:t>Automatic reconnection</a:t>
            </a:r>
            <a:br>
              <a:rPr lang="en-IN" b="1" i="0" dirty="0">
                <a:solidFill>
                  <a:srgbClr val="1C1E21"/>
                </a:solidFill>
                <a:effectLst/>
                <a:latin typeface="system-ui"/>
              </a:rPr>
            </a:br>
            <a:endParaRPr lang="en-IN" dirty="0"/>
          </a:p>
        </p:txBody>
      </p:sp>
      <p:sp>
        <p:nvSpPr>
          <p:cNvPr id="3" name="Content Placeholder 2">
            <a:extLst>
              <a:ext uri="{FF2B5EF4-FFF2-40B4-BE49-F238E27FC236}">
                <a16:creationId xmlns:a16="http://schemas.microsoft.com/office/drawing/2014/main" id="{6A209A75-5011-6681-954F-38EA0B21EF69}"/>
              </a:ext>
            </a:extLst>
          </p:cNvPr>
          <p:cNvSpPr>
            <a:spLocks noGrp="1"/>
          </p:cNvSpPr>
          <p:nvPr>
            <p:ph idx="1"/>
          </p:nvPr>
        </p:nvSpPr>
        <p:spPr/>
        <p:txBody>
          <a:bodyPr/>
          <a:lstStyle/>
          <a:p>
            <a:r>
              <a:rPr lang="en-US" b="0" i="0" dirty="0">
                <a:solidFill>
                  <a:srgbClr val="1C1E21"/>
                </a:solidFill>
                <a:effectLst/>
                <a:latin typeface="system-ui"/>
              </a:rPr>
              <a:t>Under some particular conditions, the WebSocket connection between the server and the client can be interrupted with both sides being unaware of the broken state of the link.</a:t>
            </a:r>
          </a:p>
          <a:p>
            <a:endParaRPr lang="en-US" dirty="0">
              <a:solidFill>
                <a:srgbClr val="1C1E21"/>
              </a:solidFill>
              <a:latin typeface="system-ui"/>
            </a:endParaRPr>
          </a:p>
          <a:p>
            <a:r>
              <a:rPr lang="en-US" b="0" i="0" dirty="0">
                <a:solidFill>
                  <a:srgbClr val="1C1E21"/>
                </a:solidFill>
                <a:effectLst/>
                <a:latin typeface="system-ui"/>
              </a:rPr>
              <a:t>when the client eventually gets disconnected, it automatically reconnects with an exponential back-off delay, in order not to overwhelm the server.</a:t>
            </a:r>
            <a:endParaRPr lang="en-IN" dirty="0"/>
          </a:p>
        </p:txBody>
      </p:sp>
    </p:spTree>
    <p:extLst>
      <p:ext uri="{BB962C8B-B14F-4D97-AF65-F5344CB8AC3E}">
        <p14:creationId xmlns:p14="http://schemas.microsoft.com/office/powerpoint/2010/main" val="25920079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7D8C-46FC-E47D-66AF-9BE231982505}"/>
              </a:ext>
            </a:extLst>
          </p:cNvPr>
          <p:cNvSpPr>
            <a:spLocks noGrp="1"/>
          </p:cNvSpPr>
          <p:nvPr>
            <p:ph type="title"/>
          </p:nvPr>
        </p:nvSpPr>
        <p:spPr/>
        <p:txBody>
          <a:bodyPr/>
          <a:lstStyle/>
          <a:p>
            <a:r>
              <a:rPr lang="en-IN" b="1" i="0" dirty="0">
                <a:solidFill>
                  <a:srgbClr val="1C1E21"/>
                </a:solidFill>
                <a:effectLst/>
                <a:latin typeface="system-ui"/>
              </a:rPr>
              <a:t>Packet buffering</a:t>
            </a:r>
            <a:br>
              <a:rPr lang="en-IN" b="1" i="0" dirty="0">
                <a:solidFill>
                  <a:srgbClr val="1C1E21"/>
                </a:solidFill>
                <a:effectLst/>
                <a:latin typeface="system-ui"/>
              </a:rPr>
            </a:br>
            <a:endParaRPr lang="en-IN" dirty="0"/>
          </a:p>
        </p:txBody>
      </p:sp>
      <p:sp>
        <p:nvSpPr>
          <p:cNvPr id="3" name="Content Placeholder 2">
            <a:extLst>
              <a:ext uri="{FF2B5EF4-FFF2-40B4-BE49-F238E27FC236}">
                <a16:creationId xmlns:a16="http://schemas.microsoft.com/office/drawing/2014/main" id="{362C0B6E-351E-4F8C-72EC-34E6159D64F0}"/>
              </a:ext>
            </a:extLst>
          </p:cNvPr>
          <p:cNvSpPr>
            <a:spLocks noGrp="1"/>
          </p:cNvSpPr>
          <p:nvPr>
            <p:ph idx="1"/>
          </p:nvPr>
        </p:nvSpPr>
        <p:spPr/>
        <p:txBody>
          <a:bodyPr/>
          <a:lstStyle/>
          <a:p>
            <a:r>
              <a:rPr lang="en-US" b="0" i="0" dirty="0">
                <a:solidFill>
                  <a:srgbClr val="1C1E21"/>
                </a:solidFill>
                <a:effectLst/>
                <a:latin typeface="system-ui"/>
              </a:rPr>
              <a:t>The packets are automatically buffered when the client is disconnected, and will be sent upon reconnection</a:t>
            </a:r>
            <a:endParaRPr lang="en-IN" dirty="0"/>
          </a:p>
        </p:txBody>
      </p:sp>
    </p:spTree>
    <p:extLst>
      <p:ext uri="{BB962C8B-B14F-4D97-AF65-F5344CB8AC3E}">
        <p14:creationId xmlns:p14="http://schemas.microsoft.com/office/powerpoint/2010/main" val="3778711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694B-CFB5-394A-9B70-47E6DD3D9238}"/>
              </a:ext>
            </a:extLst>
          </p:cNvPr>
          <p:cNvSpPr>
            <a:spLocks noGrp="1"/>
          </p:cNvSpPr>
          <p:nvPr>
            <p:ph type="title"/>
          </p:nvPr>
        </p:nvSpPr>
        <p:spPr/>
        <p:txBody>
          <a:bodyPr/>
          <a:lstStyle/>
          <a:p>
            <a:r>
              <a:rPr lang="en-IN" dirty="0"/>
              <a:t>First talk about Node Package Manager(NPM)</a:t>
            </a:r>
          </a:p>
        </p:txBody>
      </p:sp>
      <p:sp>
        <p:nvSpPr>
          <p:cNvPr id="5" name="Content Placeholder 4">
            <a:extLst>
              <a:ext uri="{FF2B5EF4-FFF2-40B4-BE49-F238E27FC236}">
                <a16:creationId xmlns:a16="http://schemas.microsoft.com/office/drawing/2014/main" id="{8F6FAF2D-2AC2-DE54-546B-473EAF17D1BD}"/>
              </a:ext>
            </a:extLst>
          </p:cNvPr>
          <p:cNvSpPr>
            <a:spLocks noGrp="1"/>
          </p:cNvSpPr>
          <p:nvPr>
            <p:ph idx="1"/>
          </p:nvPr>
        </p:nvSpPr>
        <p:spPr/>
        <p:txBody>
          <a:bodyPr/>
          <a:lstStyle/>
          <a:p>
            <a:r>
              <a:rPr lang="en-US" b="0" i="0" dirty="0">
                <a:solidFill>
                  <a:srgbClr val="101D2C"/>
                </a:solidFill>
                <a:effectLst/>
                <a:latin typeface="SF-Pro-Display-Regular"/>
              </a:rPr>
              <a:t>The </a:t>
            </a:r>
            <a:r>
              <a:rPr lang="en-US" b="0" i="0" dirty="0" err="1">
                <a:solidFill>
                  <a:srgbClr val="101D2C"/>
                </a:solidFill>
                <a:effectLst/>
                <a:latin typeface="SF-Pro-Display-Regular"/>
              </a:rPr>
              <a:t>npm</a:t>
            </a:r>
            <a:r>
              <a:rPr lang="en-US" b="0" i="0" dirty="0">
                <a:solidFill>
                  <a:srgbClr val="101D2C"/>
                </a:solidFill>
                <a:effectLst/>
                <a:latin typeface="SF-Pro-Display-Regular"/>
              </a:rPr>
              <a:t> (Node Package Manager) plays a pivotal role in the Node.js ecosystem, serving as the central repository for hosting and sharing Node.js packages.</a:t>
            </a:r>
          </a:p>
          <a:p>
            <a:endParaRPr lang="en-US" dirty="0">
              <a:solidFill>
                <a:srgbClr val="101D2C"/>
              </a:solidFill>
              <a:latin typeface="SF-Pro-Display-Regular"/>
            </a:endParaRPr>
          </a:p>
          <a:p>
            <a:r>
              <a:rPr lang="en-US" b="0" i="0" dirty="0">
                <a:solidFill>
                  <a:srgbClr val="101D2C"/>
                </a:solidFill>
                <a:effectLst/>
                <a:latin typeface="SF-Pro-Display-Regular"/>
              </a:rPr>
              <a:t> It not only facilitates the discovery and installation of third-party modules but also assists in managing project dependencies efficiently.</a:t>
            </a:r>
            <a:endParaRPr lang="en-IN" dirty="0"/>
          </a:p>
        </p:txBody>
      </p:sp>
    </p:spTree>
    <p:extLst>
      <p:ext uri="{BB962C8B-B14F-4D97-AF65-F5344CB8AC3E}">
        <p14:creationId xmlns:p14="http://schemas.microsoft.com/office/powerpoint/2010/main" val="26414216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7D36-FD35-08AD-1228-5499749C2429}"/>
              </a:ext>
            </a:extLst>
          </p:cNvPr>
          <p:cNvSpPr>
            <a:spLocks noGrp="1"/>
          </p:cNvSpPr>
          <p:nvPr>
            <p:ph type="title"/>
          </p:nvPr>
        </p:nvSpPr>
        <p:spPr/>
        <p:txBody>
          <a:bodyPr/>
          <a:lstStyle/>
          <a:p>
            <a:r>
              <a:rPr lang="en-IN" b="1" i="0" dirty="0">
                <a:solidFill>
                  <a:srgbClr val="1C1E21"/>
                </a:solidFill>
                <a:effectLst/>
                <a:latin typeface="system-ui"/>
              </a:rPr>
              <a:t>Acknowledgements</a:t>
            </a:r>
            <a:br>
              <a:rPr lang="en-IN" b="1" i="0" dirty="0">
                <a:solidFill>
                  <a:srgbClr val="1C1E21"/>
                </a:solidFill>
                <a:effectLst/>
                <a:latin typeface="system-ui"/>
              </a:rPr>
            </a:br>
            <a:endParaRPr lang="en-IN" dirty="0"/>
          </a:p>
        </p:txBody>
      </p:sp>
      <p:sp>
        <p:nvSpPr>
          <p:cNvPr id="3" name="Content Placeholder 2">
            <a:extLst>
              <a:ext uri="{FF2B5EF4-FFF2-40B4-BE49-F238E27FC236}">
                <a16:creationId xmlns:a16="http://schemas.microsoft.com/office/drawing/2014/main" id="{ED219004-267C-1EB0-8C3B-972488C53184}"/>
              </a:ext>
            </a:extLst>
          </p:cNvPr>
          <p:cNvSpPr>
            <a:spLocks noGrp="1"/>
          </p:cNvSpPr>
          <p:nvPr>
            <p:ph idx="1"/>
          </p:nvPr>
        </p:nvSpPr>
        <p:spPr/>
        <p:txBody>
          <a:bodyPr/>
          <a:lstStyle/>
          <a:p>
            <a:r>
              <a:rPr lang="en-US" b="0" i="0" dirty="0">
                <a:solidFill>
                  <a:srgbClr val="1C1E21"/>
                </a:solidFill>
                <a:effectLst/>
                <a:latin typeface="system-ui"/>
              </a:rPr>
              <a:t>Socket.IO provides a convenient way to send an event and receive a response</a:t>
            </a:r>
          </a:p>
          <a:p>
            <a:r>
              <a:rPr lang="en-US" dirty="0"/>
              <a:t>Sender</a:t>
            </a:r>
          </a:p>
          <a:p>
            <a:endParaRPr lang="en-US" dirty="0"/>
          </a:p>
          <a:p>
            <a:pPr marL="0" indent="0">
              <a:buNone/>
            </a:pPr>
            <a:r>
              <a:rPr lang="en-US" dirty="0" err="1"/>
              <a:t>socket.emit</a:t>
            </a:r>
            <a:r>
              <a:rPr lang="en-US" dirty="0"/>
              <a:t>("hello", "world", (response) =&gt; {</a:t>
            </a:r>
          </a:p>
          <a:p>
            <a:pPr marL="0" indent="0">
              <a:buNone/>
            </a:pPr>
            <a:r>
              <a:rPr lang="en-US" dirty="0"/>
              <a:t>  console.log(response); // "got it"</a:t>
            </a:r>
          </a:p>
          <a:p>
            <a:pPr marL="0" indent="0">
              <a:buNone/>
            </a:pPr>
            <a:r>
              <a:rPr lang="en-US" dirty="0"/>
              <a:t>});</a:t>
            </a:r>
            <a:endParaRPr lang="en-IN" dirty="0"/>
          </a:p>
        </p:txBody>
      </p:sp>
    </p:spTree>
    <p:extLst>
      <p:ext uri="{BB962C8B-B14F-4D97-AF65-F5344CB8AC3E}">
        <p14:creationId xmlns:p14="http://schemas.microsoft.com/office/powerpoint/2010/main" val="17984237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E41D-8A72-BF7C-B0C0-4D4EA32F9A02}"/>
              </a:ext>
            </a:extLst>
          </p:cNvPr>
          <p:cNvSpPr>
            <a:spLocks noGrp="1"/>
          </p:cNvSpPr>
          <p:nvPr>
            <p:ph type="title"/>
          </p:nvPr>
        </p:nvSpPr>
        <p:spPr/>
        <p:txBody>
          <a:bodyPr/>
          <a:lstStyle/>
          <a:p>
            <a:r>
              <a:rPr lang="en-IN" b="0" i="1" dirty="0">
                <a:solidFill>
                  <a:srgbClr val="1C1E21"/>
                </a:solidFill>
                <a:effectLst/>
                <a:latin typeface="system-ui"/>
              </a:rPr>
              <a:t>Receiver</a:t>
            </a:r>
            <a:endParaRPr lang="en-IN" dirty="0"/>
          </a:p>
        </p:txBody>
      </p:sp>
      <p:sp>
        <p:nvSpPr>
          <p:cNvPr id="3" name="Content Placeholder 2">
            <a:extLst>
              <a:ext uri="{FF2B5EF4-FFF2-40B4-BE49-F238E27FC236}">
                <a16:creationId xmlns:a16="http://schemas.microsoft.com/office/drawing/2014/main" id="{F318B8B5-5CB6-C6AA-8E42-7DA9E34BD949}"/>
              </a:ext>
            </a:extLst>
          </p:cNvPr>
          <p:cNvSpPr>
            <a:spLocks noGrp="1"/>
          </p:cNvSpPr>
          <p:nvPr>
            <p:ph idx="1"/>
          </p:nvPr>
        </p:nvSpPr>
        <p:spPr/>
        <p:txBody>
          <a:bodyPr/>
          <a:lstStyle/>
          <a:p>
            <a:r>
              <a:rPr lang="en-US" b="0" i="0" dirty="0" err="1">
                <a:solidFill>
                  <a:srgbClr val="393A34"/>
                </a:solidFill>
                <a:effectLst/>
                <a:latin typeface="SFMono-Regular"/>
              </a:rPr>
              <a:t>socket.</a:t>
            </a:r>
            <a:r>
              <a:rPr lang="en-US" b="0" i="0" dirty="0" err="1">
                <a:solidFill>
                  <a:srgbClr val="D73A49"/>
                </a:solidFill>
                <a:effectLst/>
                <a:latin typeface="SFMono-Regular"/>
              </a:rPr>
              <a:t>on</a:t>
            </a:r>
            <a:r>
              <a:rPr lang="en-US" b="0" i="0" dirty="0">
                <a:solidFill>
                  <a:srgbClr val="393A34"/>
                </a:solidFill>
                <a:effectLst/>
                <a:latin typeface="SFMono-Regular"/>
              </a:rPr>
              <a:t>(</a:t>
            </a:r>
            <a:r>
              <a:rPr lang="en-US" b="0" i="0" dirty="0">
                <a:solidFill>
                  <a:srgbClr val="E3116C"/>
                </a:solidFill>
                <a:effectLst/>
                <a:latin typeface="SFMono-Regular"/>
              </a:rPr>
              <a:t>"hello"</a:t>
            </a:r>
            <a:r>
              <a:rPr lang="en-US" b="0" i="0" dirty="0">
                <a:solidFill>
                  <a:srgbClr val="393A34"/>
                </a:solidFill>
                <a:effectLst/>
                <a:latin typeface="SFMono-Regular"/>
              </a:rPr>
              <a:t>, (</a:t>
            </a:r>
            <a:r>
              <a:rPr lang="en-US" b="0" i="0" dirty="0" err="1">
                <a:solidFill>
                  <a:srgbClr val="393A34"/>
                </a:solidFill>
                <a:effectLst/>
                <a:latin typeface="SFMono-Regular"/>
              </a:rPr>
              <a:t>arg</a:t>
            </a:r>
            <a:r>
              <a:rPr lang="en-US" b="0" i="0" dirty="0">
                <a:solidFill>
                  <a:srgbClr val="393A34"/>
                </a:solidFill>
                <a:effectLst/>
                <a:latin typeface="SFMono-Regular"/>
              </a:rPr>
              <a:t>, callback) =&gt; {</a:t>
            </a:r>
            <a:br>
              <a:rPr lang="en-US" b="0" i="0" dirty="0">
                <a:solidFill>
                  <a:srgbClr val="393A34"/>
                </a:solidFill>
                <a:effectLst/>
                <a:latin typeface="SFMono-Regular"/>
              </a:rPr>
            </a:br>
            <a:r>
              <a:rPr lang="en-US" b="0" i="0" dirty="0">
                <a:solidFill>
                  <a:srgbClr val="393A34"/>
                </a:solidFill>
                <a:effectLst/>
                <a:latin typeface="SFMono-Regular"/>
              </a:rPr>
              <a:t>console.</a:t>
            </a:r>
            <a:r>
              <a:rPr lang="en-US" b="0" i="0" dirty="0">
                <a:solidFill>
                  <a:srgbClr val="D73A49"/>
                </a:solidFill>
                <a:effectLst/>
                <a:latin typeface="SFMono-Regular"/>
              </a:rPr>
              <a:t>log</a:t>
            </a:r>
            <a:r>
              <a:rPr lang="en-US" b="0" i="0" dirty="0">
                <a:solidFill>
                  <a:srgbClr val="393A34"/>
                </a:solidFill>
                <a:effectLst/>
                <a:latin typeface="SFMono-Regular"/>
              </a:rPr>
              <a:t>(</a:t>
            </a:r>
            <a:r>
              <a:rPr lang="en-US" b="0" i="0" dirty="0" err="1">
                <a:solidFill>
                  <a:srgbClr val="393A34"/>
                </a:solidFill>
                <a:effectLst/>
                <a:latin typeface="SFMono-Regular"/>
              </a:rPr>
              <a:t>arg</a:t>
            </a:r>
            <a:r>
              <a:rPr lang="en-US" b="0" i="0" dirty="0">
                <a:solidFill>
                  <a:srgbClr val="393A34"/>
                </a:solidFill>
                <a:effectLst/>
                <a:latin typeface="SFMono-Regular"/>
              </a:rPr>
              <a:t>); </a:t>
            </a:r>
            <a:r>
              <a:rPr lang="en-US" b="0" i="1" dirty="0">
                <a:solidFill>
                  <a:srgbClr val="999988"/>
                </a:solidFill>
                <a:effectLst/>
                <a:latin typeface="SFMono-Regular"/>
              </a:rPr>
              <a:t>// "world"</a:t>
            </a:r>
            <a:br>
              <a:rPr lang="en-US" b="0" i="0" dirty="0">
                <a:solidFill>
                  <a:srgbClr val="393A34"/>
                </a:solidFill>
                <a:effectLst/>
                <a:latin typeface="SFMono-Regular"/>
              </a:rPr>
            </a:br>
            <a:r>
              <a:rPr lang="en-US" b="0" i="0" dirty="0">
                <a:solidFill>
                  <a:srgbClr val="D73A49"/>
                </a:solidFill>
                <a:effectLst/>
                <a:latin typeface="SFMono-Regular"/>
              </a:rPr>
              <a:t>callback</a:t>
            </a:r>
            <a:r>
              <a:rPr lang="en-US" b="0" i="0" dirty="0">
                <a:solidFill>
                  <a:srgbClr val="393A34"/>
                </a:solidFill>
                <a:effectLst/>
                <a:latin typeface="SFMono-Regular"/>
              </a:rPr>
              <a:t>(</a:t>
            </a:r>
            <a:r>
              <a:rPr lang="en-US" b="0" i="0" dirty="0">
                <a:solidFill>
                  <a:srgbClr val="E3116C"/>
                </a:solidFill>
                <a:effectLst/>
                <a:latin typeface="SFMono-Regular"/>
              </a:rPr>
              <a:t>"got it"</a:t>
            </a:r>
            <a:r>
              <a:rPr lang="en-US" b="0" i="0" dirty="0">
                <a:solidFill>
                  <a:srgbClr val="393A34"/>
                </a:solidFill>
                <a:effectLst/>
                <a:latin typeface="SFMono-Regular"/>
              </a:rPr>
              <a:t>);</a:t>
            </a:r>
            <a:br>
              <a:rPr lang="en-US" b="0" i="0" dirty="0">
                <a:solidFill>
                  <a:srgbClr val="393A34"/>
                </a:solidFill>
                <a:effectLst/>
                <a:latin typeface="SFMono-Regular"/>
              </a:rPr>
            </a:br>
            <a:r>
              <a:rPr lang="en-US" b="0" i="0" dirty="0">
                <a:solidFill>
                  <a:srgbClr val="393A34"/>
                </a:solidFill>
                <a:effectLst/>
                <a:latin typeface="SFMono-Regular"/>
              </a:rPr>
              <a:t>});</a:t>
            </a:r>
            <a:endParaRPr lang="en-IN" dirty="0"/>
          </a:p>
        </p:txBody>
      </p:sp>
    </p:spTree>
    <p:extLst>
      <p:ext uri="{BB962C8B-B14F-4D97-AF65-F5344CB8AC3E}">
        <p14:creationId xmlns:p14="http://schemas.microsoft.com/office/powerpoint/2010/main" val="36744425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A94B-985F-75DE-84AB-177B9C748F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15319F-8456-17D4-C650-EBB41F0913FB}"/>
              </a:ext>
            </a:extLst>
          </p:cNvPr>
          <p:cNvSpPr>
            <a:spLocks noGrp="1"/>
          </p:cNvSpPr>
          <p:nvPr>
            <p:ph idx="1"/>
          </p:nvPr>
        </p:nvSpPr>
        <p:spPr/>
        <p:txBody>
          <a:bodyPr/>
          <a:lstStyle/>
          <a:p>
            <a:r>
              <a:rPr lang="en-US" b="0" i="0" dirty="0">
                <a:solidFill>
                  <a:srgbClr val="1C1E21"/>
                </a:solidFill>
                <a:effectLst/>
                <a:latin typeface="system-ui"/>
              </a:rPr>
              <a:t>You can also add a timeout</a:t>
            </a:r>
          </a:p>
          <a:p>
            <a:r>
              <a:rPr lang="en-US" b="0" i="0" dirty="0" err="1">
                <a:solidFill>
                  <a:srgbClr val="393A34"/>
                </a:solidFill>
                <a:effectLst/>
                <a:latin typeface="SFMono-Regular"/>
              </a:rPr>
              <a:t>socket.</a:t>
            </a:r>
            <a:r>
              <a:rPr lang="en-US" b="0" i="0" dirty="0" err="1">
                <a:solidFill>
                  <a:srgbClr val="D73A49"/>
                </a:solidFill>
                <a:effectLst/>
                <a:latin typeface="SFMono-Regular"/>
              </a:rPr>
              <a:t>timeout</a:t>
            </a:r>
            <a:r>
              <a:rPr lang="en-US" b="0" i="0" dirty="0">
                <a:solidFill>
                  <a:srgbClr val="393A34"/>
                </a:solidFill>
                <a:effectLst/>
                <a:latin typeface="SFMono-Regular"/>
              </a:rPr>
              <a:t>(</a:t>
            </a:r>
            <a:r>
              <a:rPr lang="en-US" b="0" i="0" dirty="0">
                <a:solidFill>
                  <a:srgbClr val="36ACAA"/>
                </a:solidFill>
                <a:effectLst/>
                <a:latin typeface="SFMono-Regular"/>
              </a:rPr>
              <a:t>5000</a:t>
            </a:r>
            <a:r>
              <a:rPr lang="en-US" b="0" i="0" dirty="0">
                <a:solidFill>
                  <a:srgbClr val="393A34"/>
                </a:solidFill>
                <a:effectLst/>
                <a:latin typeface="SFMono-Regular"/>
              </a:rPr>
              <a:t>).</a:t>
            </a:r>
            <a:r>
              <a:rPr lang="en-US" b="0" i="0" dirty="0">
                <a:solidFill>
                  <a:srgbClr val="D73A49"/>
                </a:solidFill>
                <a:effectLst/>
                <a:latin typeface="SFMono-Regular"/>
              </a:rPr>
              <a:t>emit</a:t>
            </a:r>
            <a:r>
              <a:rPr lang="en-US" b="0" i="0" dirty="0">
                <a:solidFill>
                  <a:srgbClr val="393A34"/>
                </a:solidFill>
                <a:effectLst/>
                <a:latin typeface="SFMono-Regular"/>
              </a:rPr>
              <a:t>(</a:t>
            </a:r>
            <a:r>
              <a:rPr lang="en-US" b="0" i="0" dirty="0">
                <a:solidFill>
                  <a:srgbClr val="E3116C"/>
                </a:solidFill>
                <a:effectLst/>
                <a:latin typeface="SFMono-Regular"/>
              </a:rPr>
              <a:t>"hello"</a:t>
            </a:r>
            <a:r>
              <a:rPr lang="en-US" b="0" i="0" dirty="0">
                <a:solidFill>
                  <a:srgbClr val="393A34"/>
                </a:solidFill>
                <a:effectLst/>
                <a:latin typeface="SFMono-Regular"/>
              </a:rPr>
              <a:t>, </a:t>
            </a:r>
            <a:r>
              <a:rPr lang="en-US" b="0" i="0" dirty="0">
                <a:solidFill>
                  <a:srgbClr val="E3116C"/>
                </a:solidFill>
                <a:effectLst/>
                <a:latin typeface="SFMono-Regular"/>
              </a:rPr>
              <a:t>"world"</a:t>
            </a:r>
            <a:r>
              <a:rPr lang="en-US" b="0" i="0" dirty="0">
                <a:solidFill>
                  <a:srgbClr val="393A34"/>
                </a:solidFill>
                <a:effectLst/>
                <a:latin typeface="SFMono-Regular"/>
              </a:rPr>
              <a:t>, (err, response) =&gt; {</a:t>
            </a:r>
            <a:br>
              <a:rPr lang="en-US" b="0" i="0" dirty="0">
                <a:solidFill>
                  <a:srgbClr val="393A34"/>
                </a:solidFill>
                <a:effectLst/>
                <a:latin typeface="SFMono-Regular"/>
              </a:rPr>
            </a:br>
            <a:r>
              <a:rPr lang="en-US" b="0" i="0" dirty="0">
                <a:solidFill>
                  <a:srgbClr val="00009F"/>
                </a:solidFill>
                <a:effectLst/>
                <a:latin typeface="SFMono-Regular"/>
              </a:rPr>
              <a:t>if</a:t>
            </a:r>
            <a:r>
              <a:rPr lang="en-US" b="0" i="0" dirty="0">
                <a:solidFill>
                  <a:srgbClr val="393A34"/>
                </a:solidFill>
                <a:effectLst/>
                <a:latin typeface="SFMono-Regular"/>
              </a:rPr>
              <a:t> (err) {</a:t>
            </a:r>
            <a:br>
              <a:rPr lang="en-US" b="0" i="0" dirty="0">
                <a:solidFill>
                  <a:srgbClr val="393A34"/>
                </a:solidFill>
                <a:effectLst/>
                <a:latin typeface="SFMono-Regular"/>
              </a:rPr>
            </a:br>
            <a:r>
              <a:rPr lang="en-US" b="0" i="1" dirty="0">
                <a:solidFill>
                  <a:srgbClr val="999988"/>
                </a:solidFill>
                <a:effectLst/>
                <a:latin typeface="SFMono-Regular"/>
              </a:rPr>
              <a:t>// the other side did not acknowledge the event in the given delay</a:t>
            </a:r>
            <a:br>
              <a:rPr lang="en-US" b="0" i="0" dirty="0">
                <a:solidFill>
                  <a:srgbClr val="393A34"/>
                </a:solidFill>
                <a:effectLst/>
                <a:latin typeface="SFMono-Regular"/>
              </a:rPr>
            </a:br>
            <a:r>
              <a:rPr lang="en-US" b="0" i="0" dirty="0">
                <a:solidFill>
                  <a:srgbClr val="393A34"/>
                </a:solidFill>
                <a:effectLst/>
                <a:latin typeface="SFMono-Regular"/>
              </a:rPr>
              <a:t>} </a:t>
            </a:r>
            <a:r>
              <a:rPr lang="en-US" b="0" i="0" dirty="0">
                <a:solidFill>
                  <a:srgbClr val="00009F"/>
                </a:solidFill>
                <a:effectLst/>
                <a:latin typeface="SFMono-Regular"/>
              </a:rPr>
              <a:t>else</a:t>
            </a:r>
            <a:r>
              <a:rPr lang="en-US" b="0" i="0" dirty="0">
                <a:solidFill>
                  <a:srgbClr val="393A34"/>
                </a:solidFill>
                <a:effectLst/>
                <a:latin typeface="SFMono-Regular"/>
              </a:rPr>
              <a:t> {</a:t>
            </a:r>
            <a:br>
              <a:rPr lang="en-US" b="0" i="0" dirty="0">
                <a:solidFill>
                  <a:srgbClr val="393A34"/>
                </a:solidFill>
                <a:effectLst/>
                <a:latin typeface="SFMono-Regular"/>
              </a:rPr>
            </a:br>
            <a:r>
              <a:rPr lang="en-US" b="0" i="0" dirty="0">
                <a:solidFill>
                  <a:srgbClr val="393A34"/>
                </a:solidFill>
                <a:effectLst/>
                <a:latin typeface="SFMono-Regular"/>
              </a:rPr>
              <a:t>console.</a:t>
            </a:r>
            <a:r>
              <a:rPr lang="en-US" b="0" i="0" dirty="0">
                <a:solidFill>
                  <a:srgbClr val="D73A49"/>
                </a:solidFill>
                <a:effectLst/>
                <a:latin typeface="SFMono-Regular"/>
              </a:rPr>
              <a:t>log</a:t>
            </a:r>
            <a:r>
              <a:rPr lang="en-US" b="0" i="0" dirty="0">
                <a:solidFill>
                  <a:srgbClr val="393A34"/>
                </a:solidFill>
                <a:effectLst/>
                <a:latin typeface="SFMono-Regular"/>
              </a:rPr>
              <a:t>(response); </a:t>
            </a:r>
            <a:r>
              <a:rPr lang="en-US" b="0" i="1" dirty="0">
                <a:solidFill>
                  <a:srgbClr val="999988"/>
                </a:solidFill>
                <a:effectLst/>
                <a:latin typeface="SFMono-Regular"/>
              </a:rPr>
              <a:t>// "got it"</a:t>
            </a:r>
            <a:br>
              <a:rPr lang="en-US" b="0" i="0" dirty="0">
                <a:solidFill>
                  <a:srgbClr val="393A34"/>
                </a:solidFill>
                <a:effectLst/>
                <a:latin typeface="SFMono-Regular"/>
              </a:rPr>
            </a:br>
            <a:r>
              <a:rPr lang="en-US" b="0" i="0" dirty="0">
                <a:solidFill>
                  <a:srgbClr val="393A34"/>
                </a:solidFill>
                <a:effectLst/>
                <a:latin typeface="SFMono-Regular"/>
              </a:rPr>
              <a:t>}</a:t>
            </a:r>
            <a:br>
              <a:rPr lang="en-US" b="0" i="0" dirty="0">
                <a:solidFill>
                  <a:srgbClr val="393A34"/>
                </a:solidFill>
                <a:effectLst/>
                <a:latin typeface="SFMono-Regular"/>
              </a:rPr>
            </a:br>
            <a:r>
              <a:rPr lang="en-US" b="0" i="0" dirty="0">
                <a:solidFill>
                  <a:srgbClr val="393A34"/>
                </a:solidFill>
                <a:effectLst/>
                <a:latin typeface="SFMono-Regular"/>
              </a:rPr>
              <a:t>});</a:t>
            </a:r>
            <a:endParaRPr lang="en-IN" dirty="0"/>
          </a:p>
        </p:txBody>
      </p:sp>
    </p:spTree>
    <p:extLst>
      <p:ext uri="{BB962C8B-B14F-4D97-AF65-F5344CB8AC3E}">
        <p14:creationId xmlns:p14="http://schemas.microsoft.com/office/powerpoint/2010/main" val="2731516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A2D44-6E71-A4C3-8708-A9AFFF35D2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844D54-3BF5-DE62-F9E3-96DFD3064EA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58872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FCA43-4331-FB0B-6C35-1CAEC6357B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21BAD2-19BF-E2DB-0DA5-AF28C887C1BE}"/>
              </a:ext>
            </a:extLst>
          </p:cNvPr>
          <p:cNvSpPr>
            <a:spLocks noGrp="1"/>
          </p:cNvSpPr>
          <p:nvPr>
            <p:ph idx="1"/>
          </p:nvPr>
        </p:nvSpPr>
        <p:spPr/>
        <p:txBody>
          <a:bodyPr/>
          <a:lstStyle/>
          <a:p>
            <a:r>
              <a:rPr lang="en-US" b="0" i="0" dirty="0" err="1">
                <a:solidFill>
                  <a:srgbClr val="101D2C"/>
                </a:solidFill>
                <a:effectLst/>
                <a:latin typeface="SF-Pro-Display-Regular"/>
              </a:rPr>
              <a:t>npm</a:t>
            </a:r>
            <a:r>
              <a:rPr lang="en-US" b="0" i="0" dirty="0">
                <a:solidFill>
                  <a:srgbClr val="101D2C"/>
                </a:solidFill>
                <a:effectLst/>
                <a:latin typeface="SF-Pro-Display-Regular"/>
              </a:rPr>
              <a:t> is more than just a package manager; it's a comprehensive platform for publishing, discovering, and installing Node.js packages. </a:t>
            </a:r>
          </a:p>
          <a:p>
            <a:endParaRPr lang="en-US" dirty="0">
              <a:solidFill>
                <a:srgbClr val="101D2C"/>
              </a:solidFill>
              <a:latin typeface="SF-Pro-Display-Regular"/>
            </a:endParaRPr>
          </a:p>
          <a:p>
            <a:endParaRPr lang="en-US" b="0" i="0" dirty="0">
              <a:solidFill>
                <a:srgbClr val="101D2C"/>
              </a:solidFill>
              <a:effectLst/>
              <a:latin typeface="SF-Pro-Display-Regular"/>
            </a:endParaRPr>
          </a:p>
          <a:p>
            <a:r>
              <a:rPr lang="en-US" b="0" i="0" dirty="0">
                <a:solidFill>
                  <a:srgbClr val="101D2C"/>
                </a:solidFill>
                <a:effectLst/>
                <a:latin typeface="SF-Pro-Display-Regular"/>
              </a:rPr>
              <a:t>It significantly simplifies the process of sharing code across projects and teams, making it easier to extend the functionality of Node.js applications by incorporating a wide array of libraries and tools available in the </a:t>
            </a:r>
            <a:r>
              <a:rPr lang="en-US" b="0" i="0" dirty="0" err="1">
                <a:solidFill>
                  <a:srgbClr val="101D2C"/>
                </a:solidFill>
                <a:effectLst/>
                <a:latin typeface="SF-Pro-Display-Regular"/>
              </a:rPr>
              <a:t>npm</a:t>
            </a:r>
            <a:r>
              <a:rPr lang="en-US" b="0" i="0" dirty="0">
                <a:solidFill>
                  <a:srgbClr val="101D2C"/>
                </a:solidFill>
                <a:effectLst/>
                <a:latin typeface="SF-Pro-Display-Regular"/>
              </a:rPr>
              <a:t> registry.</a:t>
            </a:r>
            <a:endParaRPr lang="en-IN" dirty="0"/>
          </a:p>
        </p:txBody>
      </p:sp>
    </p:spTree>
    <p:extLst>
      <p:ext uri="{BB962C8B-B14F-4D97-AF65-F5344CB8AC3E}">
        <p14:creationId xmlns:p14="http://schemas.microsoft.com/office/powerpoint/2010/main" val="3255559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TotalTime>
  <Words>3873</Words>
  <Application>Microsoft Office PowerPoint</Application>
  <PresentationFormat>Widescreen</PresentationFormat>
  <Paragraphs>445</Paragraphs>
  <Slides>83</Slides>
  <Notes>0</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83</vt:i4>
      </vt:variant>
    </vt:vector>
  </HeadingPairs>
  <TitlesOfParts>
    <vt:vector size="108" baseType="lpstr">
      <vt:lpstr>__myFont_3ea10a</vt:lpstr>
      <vt:lpstr>__Source_Sans_Pro_fa6df0</vt:lpstr>
      <vt:lpstr>Arial</vt:lpstr>
      <vt:lpstr>Calibri</vt:lpstr>
      <vt:lpstr>Calibri Light</vt:lpstr>
      <vt:lpstr>Droid Serif</vt:lpstr>
      <vt:lpstr>erdana</vt:lpstr>
      <vt:lpstr>Google Sans</vt:lpstr>
      <vt:lpstr>Gordita Medium</vt:lpstr>
      <vt:lpstr>inherit</vt:lpstr>
      <vt:lpstr>inter-regular</vt:lpstr>
      <vt:lpstr>Lato</vt:lpstr>
      <vt:lpstr>Nunito</vt:lpstr>
      <vt:lpstr>Open Sans</vt:lpstr>
      <vt:lpstr>Roboto</vt:lpstr>
      <vt:lpstr>SFMono-Regular</vt:lpstr>
      <vt:lpstr>SF-Pro-Display-Regular</vt:lpstr>
      <vt:lpstr>Söhne</vt:lpstr>
      <vt:lpstr>Source Sans Pro</vt:lpstr>
      <vt:lpstr>source-serif-pro</vt:lpstr>
      <vt:lpstr>system-ui</vt:lpstr>
      <vt:lpstr>Times New Roman</vt:lpstr>
      <vt:lpstr>Verdana</vt:lpstr>
      <vt:lpstr>Wingdings</vt:lpstr>
      <vt:lpstr>Office Theme</vt:lpstr>
      <vt:lpstr>PowerPoint Presentation</vt:lpstr>
      <vt:lpstr>PowerPoint Presentation</vt:lpstr>
      <vt:lpstr>PowerPoint Presentation</vt:lpstr>
      <vt:lpstr>UNIT 3 third party modules</vt:lpstr>
      <vt:lpstr>What Is a Package </vt:lpstr>
      <vt:lpstr>What is third party module</vt:lpstr>
      <vt:lpstr>PowerPoint Presentation</vt:lpstr>
      <vt:lpstr>First talk about Node Package Manager(NPM)</vt:lpstr>
      <vt:lpstr>PowerPoint Presentation</vt:lpstr>
      <vt:lpstr>Searching For And Installing Third-Party Modules From The Npm Registry </vt:lpstr>
      <vt:lpstr>PowerPoint Presentation</vt:lpstr>
      <vt:lpstr>Managing Dependencies In Your Projects Using Package.Json And Package-Lock.Json </vt:lpstr>
      <vt:lpstr>package-lock.json file</vt:lpstr>
      <vt:lpstr>How to install third-party modules</vt:lpstr>
      <vt:lpstr>PowerPoint Presentation</vt:lpstr>
      <vt:lpstr>Let’s take an example</vt:lpstr>
      <vt:lpstr>PowerPoint Presentation</vt:lpstr>
      <vt:lpstr>Updating And Uninstalling Modules With Npm Commands </vt:lpstr>
      <vt:lpstr>PowerPoint Presentation</vt:lpstr>
      <vt:lpstr>PowerPoint Presentation</vt:lpstr>
      <vt:lpstr>let’s start</vt:lpstr>
      <vt:lpstr>Why we need express</vt:lpstr>
      <vt:lpstr>PowerPoint Presentation</vt:lpstr>
      <vt:lpstr>PowerPoint Presentation</vt:lpstr>
      <vt:lpstr>Features of Express JS </vt:lpstr>
      <vt:lpstr>PowerPoint Presentation</vt:lpstr>
      <vt:lpstr>PowerPoint Presentation</vt:lpstr>
      <vt:lpstr>PowerPoint Presentation</vt:lpstr>
      <vt:lpstr>Companies That Are Using Express JS </vt:lpstr>
      <vt:lpstr>Installing Express:</vt:lpstr>
      <vt:lpstr>Express.js Request Object </vt:lpstr>
      <vt:lpstr>Express.js Response Object </vt:lpstr>
      <vt:lpstr>Express GET method</vt:lpstr>
      <vt:lpstr>Express post method</vt:lpstr>
      <vt:lpstr>Middleware introduction…</vt:lpstr>
      <vt:lpstr>PowerPoint Presentation</vt:lpstr>
      <vt:lpstr>PowerPoint Presentation</vt:lpstr>
      <vt:lpstr>Middleware</vt:lpstr>
      <vt:lpstr>Middleware</vt:lpstr>
      <vt:lpstr>Middleware functions can perform the following tasks:</vt:lpstr>
      <vt:lpstr>PowerPoint Presentation</vt:lpstr>
      <vt:lpstr>PowerPoint Presentation</vt:lpstr>
      <vt:lpstr>Middleware chaining</vt:lpstr>
      <vt:lpstr>PowerPoint Presentation</vt:lpstr>
      <vt:lpstr>PowerPoint Presentation</vt:lpstr>
      <vt:lpstr>What is next()? </vt:lpstr>
      <vt:lpstr>PowerPoint Presentation</vt:lpstr>
      <vt:lpstr>Types of middleware</vt:lpstr>
      <vt:lpstr>PowerPoint Presentation</vt:lpstr>
      <vt:lpstr>PowerPoint Presentation</vt:lpstr>
      <vt:lpstr>PowerPoint Presentation</vt:lpstr>
      <vt:lpstr>PowerPoint Presentation</vt:lpstr>
      <vt:lpstr>Contd..</vt:lpstr>
      <vt:lpstr>PowerPoint Presentation</vt:lpstr>
      <vt:lpstr>PowerPoint Presentation</vt:lpstr>
      <vt:lpstr>Example </vt:lpstr>
      <vt:lpstr>Middleware function myLogger </vt:lpstr>
      <vt:lpstr>Full code:</vt:lpstr>
      <vt:lpstr>Middleware function requestTime </vt:lpstr>
      <vt:lpstr>Full code</vt:lpstr>
      <vt:lpstr>Middleware function validateCookies </vt:lpstr>
      <vt:lpstr>PowerPoint Presentation</vt:lpstr>
      <vt:lpstr>PowerPoint Presentation</vt:lpstr>
      <vt:lpstr>Full Code</vt:lpstr>
      <vt:lpstr>Middleware in connect</vt:lpstr>
      <vt:lpstr>PowerPoint Presentation</vt:lpstr>
      <vt:lpstr>Access Control with Middleware</vt:lpstr>
      <vt:lpstr>Body-parser</vt:lpstr>
      <vt:lpstr>PowerPoint Presentation</vt:lpstr>
      <vt:lpstr>We have to follow two steps:</vt:lpstr>
      <vt:lpstr>Index.html </vt:lpstr>
      <vt:lpstr>App.js</vt:lpstr>
      <vt:lpstr>Socket.io</vt:lpstr>
      <vt:lpstr>PowerPoint Presentation</vt:lpstr>
      <vt:lpstr>PowerPoint Presentation</vt:lpstr>
      <vt:lpstr>PowerPoint Presentation</vt:lpstr>
      <vt:lpstr>Features​ </vt:lpstr>
      <vt:lpstr>Automatic reconnection </vt:lpstr>
      <vt:lpstr>Packet buffering </vt:lpstr>
      <vt:lpstr>Acknowledgements </vt:lpstr>
      <vt:lpstr>Receiver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Miss Mamta</dc:creator>
  <cp:lastModifiedBy>Miss Mamta</cp:lastModifiedBy>
  <cp:revision>29</cp:revision>
  <dcterms:created xsi:type="dcterms:W3CDTF">2024-02-24T02:43:52Z</dcterms:created>
  <dcterms:modified xsi:type="dcterms:W3CDTF">2024-03-21T05:25:52Z</dcterms:modified>
</cp:coreProperties>
</file>