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88" r:id="rId2"/>
    <p:sldId id="263" r:id="rId3"/>
    <p:sldId id="289" r:id="rId4"/>
    <p:sldId id="291" r:id="rId5"/>
    <p:sldId id="290" r:id="rId6"/>
    <p:sldId id="292" r:id="rId7"/>
    <p:sldId id="293" r:id="rId8"/>
    <p:sldId id="264" r:id="rId9"/>
    <p:sldId id="297" r:id="rId10"/>
    <p:sldId id="277" r:id="rId11"/>
    <p:sldId id="301" r:id="rId12"/>
    <p:sldId id="295" r:id="rId13"/>
    <p:sldId id="278" r:id="rId14"/>
    <p:sldId id="294" r:id="rId15"/>
    <p:sldId id="279" r:id="rId16"/>
    <p:sldId id="296" r:id="rId17"/>
    <p:sldId id="298" r:id="rId18"/>
    <p:sldId id="282" r:id="rId19"/>
    <p:sldId id="283" r:id="rId20"/>
    <p:sldId id="302" r:id="rId21"/>
    <p:sldId id="284" r:id="rId22"/>
    <p:sldId id="299" r:id="rId23"/>
    <p:sldId id="303" r:id="rId24"/>
    <p:sldId id="304" r:id="rId25"/>
    <p:sldId id="305" r:id="rId26"/>
    <p:sldId id="306" r:id="rId27"/>
    <p:sldId id="300" r:id="rId28"/>
    <p:sldId id="307" r:id="rId29"/>
    <p:sldId id="308" r:id="rId30"/>
    <p:sldId id="309" r:id="rId31"/>
    <p:sldId id="310" r:id="rId32"/>
    <p:sldId id="311" r:id="rId33"/>
    <p:sldId id="312" r:id="rId34"/>
    <p:sldId id="313" r:id="rId35"/>
    <p:sldId id="314" r:id="rId36"/>
    <p:sldId id="316" r:id="rId37"/>
    <p:sldId id="317" r:id="rId38"/>
    <p:sldId id="318" r:id="rId39"/>
    <p:sldId id="319" r:id="rId40"/>
    <p:sldId id="320" r:id="rId41"/>
    <p:sldId id="321" r:id="rId42"/>
    <p:sldId id="322" r:id="rId43"/>
    <p:sldId id="323" r:id="rId44"/>
    <p:sldId id="324" r:id="rId45"/>
    <p:sldId id="325" r:id="rId46"/>
    <p:sldId id="326" r:id="rId47"/>
    <p:sldId id="327" r:id="rId48"/>
    <p:sldId id="315"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3447" autoAdjust="0"/>
  </p:normalViewPr>
  <p:slideViewPr>
    <p:cSldViewPr>
      <p:cViewPr varScale="1">
        <p:scale>
          <a:sx n="63" d="100"/>
          <a:sy n="63" d="100"/>
        </p:scale>
        <p:origin x="1720"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C39394-7CD2-47B2-9792-B8E2B8E2D20A}"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1220604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C39394-7CD2-47B2-9792-B8E2B8E2D20A}"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914153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C39394-7CD2-47B2-9792-B8E2B8E2D20A}"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53145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C39394-7CD2-47B2-9792-B8E2B8E2D20A}"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3821352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C39394-7CD2-47B2-9792-B8E2B8E2D20A}"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81323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C39394-7CD2-47B2-9792-B8E2B8E2D20A}"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3723899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C39394-7CD2-47B2-9792-B8E2B8E2D20A}"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142858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C39394-7CD2-47B2-9792-B8E2B8E2D20A}"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1700046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C39394-7CD2-47B2-9792-B8E2B8E2D20A}"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592061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C39394-7CD2-47B2-9792-B8E2B8E2D20A}"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3548363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C39394-7CD2-47B2-9792-B8E2B8E2D20A}" type="datetimeFigureOut">
              <a:rPr lang="en-IN" smtClean="0"/>
              <a:t>31-01-2024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3241716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C39394-7CD2-47B2-9792-B8E2B8E2D20A}" type="datetimeFigureOut">
              <a:rPr lang="en-IN" smtClean="0"/>
              <a:t>31-01-2024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39433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C39394-7CD2-47B2-9792-B8E2B8E2D20A}" type="datetimeFigureOut">
              <a:rPr lang="en-IN" smtClean="0"/>
              <a:t>31-01-2024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989139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C39394-7CD2-47B2-9792-B8E2B8E2D20A}" type="datetimeFigureOut">
              <a:rPr lang="en-IN" smtClean="0"/>
              <a:t>31-01-2024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1063162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4C39394-7CD2-47B2-9792-B8E2B8E2D20A}" type="datetimeFigureOut">
              <a:rPr lang="en-IN" smtClean="0"/>
              <a:t>31-01-2024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932087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C39394-7CD2-47B2-9792-B8E2B8E2D20A}" type="datetimeFigureOut">
              <a:rPr lang="en-IN" smtClean="0"/>
              <a:t>31-01-2024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3922503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4C39394-7CD2-47B2-9792-B8E2B8E2D20A}" type="datetimeFigureOut">
              <a:rPr lang="en-IN" smtClean="0"/>
              <a:t>31-01-2024</a:t>
            </a:fld>
            <a:endParaRPr lang="en-IN"/>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524EB88E-4040-4B41-BBD0-F31C7B68EC80}" type="slidenum">
              <a:rPr lang="en-IN" smtClean="0"/>
              <a:t>‹#›</a:t>
            </a:fld>
            <a:endParaRPr lang="en-IN"/>
          </a:p>
        </p:txBody>
      </p:sp>
    </p:spTree>
    <p:extLst>
      <p:ext uri="{BB962C8B-B14F-4D97-AF65-F5344CB8AC3E}">
        <p14:creationId xmlns:p14="http://schemas.microsoft.com/office/powerpoint/2010/main" val="216456246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developer.mozilla.org/en-US/docs/Web/JavaScript/Reference/Statements/function"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sentry.io/for/javascript/"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javatpoint.com/html-tutorial" TargetMode="External"/><Relationship Id="rId2" Type="http://schemas.openxmlformats.org/officeDocument/2006/relationships/hyperlink" Target="https://www.javatpoint.com/javascript-tutoria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op 40+ Javascript Memes|Programming Humor :D - Flatlogic Blog">
            <a:extLst>
              <a:ext uri="{FF2B5EF4-FFF2-40B4-BE49-F238E27FC236}">
                <a16:creationId xmlns:a16="http://schemas.microsoft.com/office/drawing/2014/main" id="{D1ED37BD-6A00-987F-2AD1-2BAAB02B4D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047750"/>
            <a:ext cx="7344815" cy="5333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9315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Answer this</a:t>
            </a:r>
          </a:p>
        </p:txBody>
      </p:sp>
      <p:sp>
        <p:nvSpPr>
          <p:cNvPr id="3" name="Content Placeholder 2"/>
          <p:cNvSpPr>
            <a:spLocks noGrp="1"/>
          </p:cNvSpPr>
          <p:nvPr>
            <p:ph idx="1"/>
          </p:nvPr>
        </p:nvSpPr>
        <p:spPr/>
        <p:txBody>
          <a:bodyPr>
            <a:normAutofit/>
          </a:bodyPr>
          <a:lstStyle/>
          <a:p>
            <a:pPr algn="l"/>
            <a:r>
              <a:rPr lang="en-US" b="0" i="0" dirty="0">
                <a:solidFill>
                  <a:srgbClr val="374151"/>
                </a:solidFill>
                <a:effectLst/>
                <a:latin typeface="Söhne"/>
              </a:rPr>
              <a:t>What is the default value of an uninitialized variable in JavaScript?</a:t>
            </a:r>
          </a:p>
          <a:p>
            <a:pPr algn="l"/>
            <a:r>
              <a:rPr lang="en-US" b="0" i="0" dirty="0">
                <a:solidFill>
                  <a:srgbClr val="374151"/>
                </a:solidFill>
                <a:effectLst/>
                <a:latin typeface="Söhne"/>
              </a:rPr>
              <a:t>a. 0</a:t>
            </a:r>
          </a:p>
          <a:p>
            <a:pPr algn="l"/>
            <a:r>
              <a:rPr lang="en-US" b="0" i="0" dirty="0">
                <a:solidFill>
                  <a:srgbClr val="374151"/>
                </a:solidFill>
                <a:effectLst/>
                <a:latin typeface="Söhne"/>
              </a:rPr>
              <a:t>b. null</a:t>
            </a:r>
          </a:p>
          <a:p>
            <a:pPr algn="l"/>
            <a:r>
              <a:rPr lang="en-US" b="0" i="0" dirty="0">
                <a:solidFill>
                  <a:srgbClr val="374151"/>
                </a:solidFill>
                <a:effectLst/>
                <a:latin typeface="Söhne"/>
              </a:rPr>
              <a:t>c. undefined</a:t>
            </a:r>
          </a:p>
          <a:p>
            <a:pPr algn="l"/>
            <a:r>
              <a:rPr lang="en-US" b="0" i="0" dirty="0">
                <a:solidFill>
                  <a:srgbClr val="374151"/>
                </a:solidFill>
                <a:effectLst/>
                <a:latin typeface="Söhne"/>
              </a:rPr>
              <a:t>d. "undefined"</a:t>
            </a:r>
          </a:p>
          <a:p>
            <a:pPr marL="457200" indent="-457200" algn="just"/>
            <a:endParaRPr lang="en-US" dirty="0"/>
          </a:p>
        </p:txBody>
      </p:sp>
    </p:spTree>
    <p:extLst>
      <p:ext uri="{BB962C8B-B14F-4D97-AF65-F5344CB8AC3E}">
        <p14:creationId xmlns:p14="http://schemas.microsoft.com/office/powerpoint/2010/main" val="1724933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E1EA12D-B35C-044D-EE3F-DA3268AF57FA}"/>
              </a:ext>
            </a:extLst>
          </p:cNvPr>
          <p:cNvPicPr>
            <a:picLocks noGrp="1" noChangeAspect="1"/>
          </p:cNvPicPr>
          <p:nvPr>
            <p:ph idx="1"/>
          </p:nvPr>
        </p:nvPicPr>
        <p:blipFill>
          <a:blip r:embed="rId2"/>
          <a:stretch>
            <a:fillRect/>
          </a:stretch>
        </p:blipFill>
        <p:spPr>
          <a:xfrm>
            <a:off x="827585" y="836712"/>
            <a:ext cx="6480720" cy="5205313"/>
          </a:xfrm>
          <a:prstGeom prst="rect">
            <a:avLst/>
          </a:prstGeom>
        </p:spPr>
      </p:pic>
    </p:spTree>
    <p:extLst>
      <p:ext uri="{BB962C8B-B14F-4D97-AF65-F5344CB8AC3E}">
        <p14:creationId xmlns:p14="http://schemas.microsoft.com/office/powerpoint/2010/main" val="1189358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10A0C-286C-3479-4350-C9FB2CAA780D}"/>
              </a:ext>
            </a:extLst>
          </p:cNvPr>
          <p:cNvSpPr>
            <a:spLocks noGrp="1"/>
          </p:cNvSpPr>
          <p:nvPr>
            <p:ph type="title"/>
          </p:nvPr>
        </p:nvSpPr>
        <p:spPr/>
        <p:txBody>
          <a:bodyPr/>
          <a:lstStyle/>
          <a:p>
            <a:r>
              <a:rPr lang="en-IN" dirty="0"/>
              <a:t>Data types in JavaScript</a:t>
            </a:r>
          </a:p>
        </p:txBody>
      </p:sp>
      <p:sp>
        <p:nvSpPr>
          <p:cNvPr id="3" name="Content Placeholder 2">
            <a:extLst>
              <a:ext uri="{FF2B5EF4-FFF2-40B4-BE49-F238E27FC236}">
                <a16:creationId xmlns:a16="http://schemas.microsoft.com/office/drawing/2014/main" id="{CABC5BCB-D35D-D503-47DE-E85A4C2543E5}"/>
              </a:ext>
            </a:extLst>
          </p:cNvPr>
          <p:cNvSpPr>
            <a:spLocks noGrp="1"/>
          </p:cNvSpPr>
          <p:nvPr>
            <p:ph idx="1"/>
          </p:nvPr>
        </p:nvSpPr>
        <p:spPr/>
        <p:txBody>
          <a:bodyPr>
            <a:normAutofit/>
          </a:bodyPr>
          <a:lstStyle/>
          <a:p>
            <a:r>
              <a:rPr lang="en-IN" sz="2400" dirty="0"/>
              <a:t>It is one of the most important topics of </a:t>
            </a:r>
            <a:r>
              <a:rPr lang="en-IN" sz="2400" dirty="0" err="1"/>
              <a:t>javascript</a:t>
            </a:r>
            <a:r>
              <a:rPr lang="en-IN" sz="2400" dirty="0"/>
              <a:t>.</a:t>
            </a:r>
          </a:p>
          <a:p>
            <a:endParaRPr lang="en-IN" sz="2400" dirty="0"/>
          </a:p>
          <a:p>
            <a:endParaRPr lang="en-IN" sz="2400" dirty="0"/>
          </a:p>
          <a:p>
            <a:endParaRPr lang="en-IN" sz="2400" dirty="0"/>
          </a:p>
          <a:p>
            <a:r>
              <a:rPr lang="en-US" sz="2400" dirty="0"/>
              <a:t>To be able to operate on variables, it is important to know about the type of data we are using.</a:t>
            </a:r>
            <a:endParaRPr lang="en-IN" sz="2400" dirty="0"/>
          </a:p>
        </p:txBody>
      </p:sp>
    </p:spTree>
    <p:extLst>
      <p:ext uri="{BB962C8B-B14F-4D97-AF65-F5344CB8AC3E}">
        <p14:creationId xmlns:p14="http://schemas.microsoft.com/office/powerpoint/2010/main" val="767499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Dynamic typing</a:t>
            </a:r>
          </a:p>
        </p:txBody>
      </p:sp>
      <p:sp>
        <p:nvSpPr>
          <p:cNvPr id="3" name="Content Placeholder 2"/>
          <p:cNvSpPr>
            <a:spLocks noGrp="1"/>
          </p:cNvSpPr>
          <p:nvPr>
            <p:ph idx="1"/>
          </p:nvPr>
        </p:nvSpPr>
        <p:spPr/>
        <p:txBody>
          <a:bodyPr>
            <a:normAutofit/>
          </a:bodyPr>
          <a:lstStyle/>
          <a:p>
            <a:pPr algn="just"/>
            <a:r>
              <a:rPr lang="en-IN" sz="2000" dirty="0"/>
              <a:t>JavaScript is a loosely typed and dynamic language. </a:t>
            </a:r>
          </a:p>
          <a:p>
            <a:pPr algn="just"/>
            <a:endParaRPr lang="en-IN" sz="2000" dirty="0"/>
          </a:p>
          <a:p>
            <a:pPr algn="just"/>
            <a:endParaRPr lang="en-IN" sz="2000" dirty="0"/>
          </a:p>
          <a:p>
            <a:pPr algn="just"/>
            <a:r>
              <a:rPr lang="en-US" sz="2000" dirty="0">
                <a:solidFill>
                  <a:srgbClr val="0070C0"/>
                </a:solidFill>
              </a:rPr>
              <a:t>It means we do not have to explicitly define the type of data that is used in </a:t>
            </a:r>
            <a:r>
              <a:rPr lang="en-US" sz="2000" dirty="0" err="1">
                <a:solidFill>
                  <a:srgbClr val="0070C0"/>
                </a:solidFill>
              </a:rPr>
              <a:t>javascript</a:t>
            </a:r>
            <a:r>
              <a:rPr lang="en-US" sz="2000" dirty="0">
                <a:solidFill>
                  <a:srgbClr val="0070C0"/>
                </a:solidFill>
              </a:rPr>
              <a:t>.</a:t>
            </a:r>
          </a:p>
          <a:p>
            <a:pPr algn="just"/>
            <a:endParaRPr lang="en-US" sz="2000" dirty="0">
              <a:solidFill>
                <a:srgbClr val="0070C0"/>
              </a:solidFill>
            </a:endParaRPr>
          </a:p>
          <a:p>
            <a:pPr algn="just"/>
            <a:r>
              <a:rPr lang="en-US" sz="2000" dirty="0">
                <a:solidFill>
                  <a:srgbClr val="0070C0"/>
                </a:solidFill>
              </a:rPr>
              <a:t>It is understandable by the language itself.</a:t>
            </a:r>
          </a:p>
          <a:p>
            <a:pPr algn="just"/>
            <a:endParaRPr lang="en-US" dirty="0">
              <a:solidFill>
                <a:srgbClr val="0070C0"/>
              </a:solidFill>
            </a:endParaRPr>
          </a:p>
        </p:txBody>
      </p:sp>
    </p:spTree>
    <p:extLst>
      <p:ext uri="{BB962C8B-B14F-4D97-AF65-F5344CB8AC3E}">
        <p14:creationId xmlns:p14="http://schemas.microsoft.com/office/powerpoint/2010/main" val="1233993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C72E-47E7-12D6-428B-3A245ED60203}"/>
              </a:ext>
            </a:extLst>
          </p:cNvPr>
          <p:cNvSpPr>
            <a:spLocks noGrp="1"/>
          </p:cNvSpPr>
          <p:nvPr>
            <p:ph type="title"/>
          </p:nvPr>
        </p:nvSpPr>
        <p:spPr/>
        <p:txBody>
          <a:bodyPr/>
          <a:lstStyle/>
          <a:p>
            <a:r>
              <a:rPr lang="en-IN" dirty="0"/>
              <a:t>Data types in </a:t>
            </a:r>
            <a:r>
              <a:rPr lang="en-IN" dirty="0" err="1"/>
              <a:t>javascript</a:t>
            </a:r>
            <a:endParaRPr lang="en-IN" dirty="0"/>
          </a:p>
        </p:txBody>
      </p:sp>
      <p:pic>
        <p:nvPicPr>
          <p:cNvPr id="4" name="Content Placeholder 3">
            <a:extLst>
              <a:ext uri="{FF2B5EF4-FFF2-40B4-BE49-F238E27FC236}">
                <a16:creationId xmlns:a16="http://schemas.microsoft.com/office/drawing/2014/main" id="{90E5E088-690B-E993-EEED-5DD9A3BC46C9}"/>
              </a:ext>
            </a:extLst>
          </p:cNvPr>
          <p:cNvPicPr>
            <a:picLocks noGrp="1" noChangeAspect="1"/>
          </p:cNvPicPr>
          <p:nvPr>
            <p:ph idx="1"/>
          </p:nvPr>
        </p:nvPicPr>
        <p:blipFill>
          <a:blip r:embed="rId2"/>
          <a:stretch>
            <a:fillRect/>
          </a:stretch>
        </p:blipFill>
        <p:spPr>
          <a:xfrm>
            <a:off x="323528" y="1412776"/>
            <a:ext cx="7992888" cy="4320480"/>
          </a:xfrm>
          <a:prstGeom prst="rect">
            <a:avLst/>
          </a:prstGeom>
        </p:spPr>
      </p:pic>
    </p:spTree>
    <p:extLst>
      <p:ext uri="{BB962C8B-B14F-4D97-AF65-F5344CB8AC3E}">
        <p14:creationId xmlns:p14="http://schemas.microsoft.com/office/powerpoint/2010/main" val="2089312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Primitive data types</a:t>
            </a:r>
          </a:p>
        </p:txBody>
      </p:sp>
      <p:sp>
        <p:nvSpPr>
          <p:cNvPr id="3" name="Content Placeholder 2"/>
          <p:cNvSpPr>
            <a:spLocks noGrp="1"/>
          </p:cNvSpPr>
          <p:nvPr>
            <p:ph idx="1"/>
          </p:nvPr>
        </p:nvSpPr>
        <p:spPr>
          <a:xfrm>
            <a:off x="609599" y="1412776"/>
            <a:ext cx="6347714" cy="4628587"/>
          </a:xfrm>
        </p:spPr>
        <p:txBody>
          <a:bodyPr>
            <a:normAutofit/>
          </a:bodyPr>
          <a:lstStyle/>
          <a:p>
            <a:pPr algn="just"/>
            <a:r>
              <a:rPr lang="en-US" sz="2000" b="0" i="0" dirty="0">
                <a:solidFill>
                  <a:srgbClr val="374151"/>
                </a:solidFill>
                <a:effectLst/>
                <a:latin typeface="Söhne"/>
              </a:rPr>
              <a:t>in JavaScript, primitive data types are basic types that represent single values. They are immutable, meaning their values cannot be changed</a:t>
            </a:r>
          </a:p>
          <a:p>
            <a:pPr algn="just"/>
            <a:endParaRPr lang="en-US" sz="2000" dirty="0">
              <a:solidFill>
                <a:srgbClr val="374151"/>
              </a:solidFill>
              <a:latin typeface="Söhne"/>
            </a:endParaRPr>
          </a:p>
          <a:p>
            <a:pPr algn="just"/>
            <a:endParaRPr lang="en-US" sz="2000" dirty="0">
              <a:solidFill>
                <a:srgbClr val="374151"/>
              </a:solidFill>
              <a:latin typeface="Söhne"/>
            </a:endParaRPr>
          </a:p>
          <a:p>
            <a:pPr algn="just"/>
            <a:r>
              <a:rPr lang="en-US" sz="2000" dirty="0">
                <a:solidFill>
                  <a:srgbClr val="374151"/>
                </a:solidFill>
                <a:latin typeface="Söhne"/>
              </a:rPr>
              <a:t>Now we will discuss the primitive datatype:</a:t>
            </a:r>
          </a:p>
          <a:p>
            <a:pPr algn="just"/>
            <a:endParaRPr lang="en-US" sz="2000" dirty="0">
              <a:solidFill>
                <a:srgbClr val="374151"/>
              </a:solidFill>
              <a:latin typeface="Söhne"/>
            </a:endParaRPr>
          </a:p>
          <a:p>
            <a:pPr algn="just"/>
            <a:r>
              <a:rPr lang="en-US" sz="2000" dirty="0">
                <a:solidFill>
                  <a:srgbClr val="374151"/>
                </a:solidFill>
                <a:latin typeface="Söhne"/>
              </a:rPr>
              <a:t>  String: it represents the data in textual format.</a:t>
            </a:r>
          </a:p>
          <a:p>
            <a:pPr marL="0" indent="0" algn="just">
              <a:buNone/>
            </a:pPr>
            <a:r>
              <a:rPr lang="en-US" sz="2000" dirty="0">
                <a:solidFill>
                  <a:srgbClr val="374151"/>
                </a:solidFill>
                <a:latin typeface="Söhne"/>
              </a:rPr>
              <a:t>              Var name=“</a:t>
            </a:r>
            <a:r>
              <a:rPr lang="en-US" sz="2000" dirty="0" err="1">
                <a:solidFill>
                  <a:srgbClr val="374151"/>
                </a:solidFill>
                <a:latin typeface="Söhne"/>
              </a:rPr>
              <a:t>mamta</a:t>
            </a:r>
            <a:r>
              <a:rPr lang="en-US" sz="2000" dirty="0">
                <a:solidFill>
                  <a:srgbClr val="374151"/>
                </a:solidFill>
                <a:latin typeface="Söhne"/>
              </a:rPr>
              <a:t>”</a:t>
            </a:r>
            <a:endParaRPr lang="en-US" sz="2000" dirty="0"/>
          </a:p>
        </p:txBody>
      </p:sp>
    </p:spTree>
    <p:extLst>
      <p:ext uri="{BB962C8B-B14F-4D97-AF65-F5344CB8AC3E}">
        <p14:creationId xmlns:p14="http://schemas.microsoft.com/office/powerpoint/2010/main" val="1210321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BF1EE8B-B8DD-F83E-098E-4875A6BDDE55}"/>
              </a:ext>
            </a:extLst>
          </p:cNvPr>
          <p:cNvSpPr>
            <a:spLocks noGrp="1"/>
          </p:cNvSpPr>
          <p:nvPr>
            <p:ph type="title"/>
          </p:nvPr>
        </p:nvSpPr>
        <p:spPr>
          <a:xfrm>
            <a:off x="609599" y="609600"/>
            <a:ext cx="7274769" cy="1320800"/>
          </a:xfrm>
        </p:spPr>
        <p:txBody>
          <a:bodyPr/>
          <a:lstStyle/>
          <a:p>
            <a:r>
              <a:rPr lang="en-IN" b="1" dirty="0"/>
              <a:t>Primitive data types</a:t>
            </a:r>
            <a:endParaRPr lang="en-IN" dirty="0"/>
          </a:p>
        </p:txBody>
      </p:sp>
      <p:sp>
        <p:nvSpPr>
          <p:cNvPr id="3" name="Content Placeholder 2">
            <a:extLst>
              <a:ext uri="{FF2B5EF4-FFF2-40B4-BE49-F238E27FC236}">
                <a16:creationId xmlns:a16="http://schemas.microsoft.com/office/drawing/2014/main" id="{88E0C06C-E05D-A6D7-D2E4-0971F9A1A689}"/>
              </a:ext>
            </a:extLst>
          </p:cNvPr>
          <p:cNvSpPr>
            <a:spLocks noGrp="1"/>
          </p:cNvSpPr>
          <p:nvPr>
            <p:ph idx="1"/>
          </p:nvPr>
        </p:nvSpPr>
        <p:spPr>
          <a:xfrm>
            <a:off x="609598" y="1772816"/>
            <a:ext cx="7778825" cy="4268547"/>
          </a:xfrm>
        </p:spPr>
        <p:txBody>
          <a:bodyPr>
            <a:normAutofit fontScale="92500" lnSpcReduction="20000"/>
          </a:bodyPr>
          <a:lstStyle/>
          <a:p>
            <a:pPr marL="514350" indent="-514350" algn="l">
              <a:buFont typeface="+mj-lt"/>
              <a:buAutoNum type="alphaUcPeriod" startAt="2"/>
            </a:pPr>
            <a:r>
              <a:rPr lang="en-US" sz="2400" b="1" i="0" dirty="0">
                <a:solidFill>
                  <a:srgbClr val="374151"/>
                </a:solidFill>
                <a:effectLst/>
                <a:latin typeface="Söhne"/>
              </a:rPr>
              <a:t>Number:</a:t>
            </a:r>
            <a:endParaRPr lang="en-US" sz="2400" b="0" i="0" dirty="0">
              <a:solidFill>
                <a:srgbClr val="374151"/>
              </a:solidFill>
              <a:effectLst/>
              <a:latin typeface="Söhne"/>
            </a:endParaRPr>
          </a:p>
          <a:p>
            <a:pPr algn="l">
              <a:buFont typeface="Arial" panose="020B0604020202020204" pitchFamily="34" charset="0"/>
              <a:buChar char="•"/>
            </a:pPr>
            <a:r>
              <a:rPr lang="en-US" sz="2400" b="0" i="0" dirty="0">
                <a:solidFill>
                  <a:srgbClr val="374151"/>
                </a:solidFill>
                <a:effectLst/>
                <a:latin typeface="Söhne"/>
              </a:rPr>
              <a:t>Represents numeric values, including integers and floating-point numbers.</a:t>
            </a:r>
          </a:p>
          <a:p>
            <a:pPr marL="0" indent="0" algn="l">
              <a:buNone/>
            </a:pPr>
            <a:r>
              <a:rPr lang="en-US" sz="2400" dirty="0">
                <a:solidFill>
                  <a:srgbClr val="374151"/>
                </a:solidFill>
                <a:latin typeface="Söhne"/>
              </a:rPr>
              <a:t>      var age = 25;</a:t>
            </a:r>
          </a:p>
          <a:p>
            <a:pPr marL="0" indent="0" algn="l">
              <a:buNone/>
            </a:pPr>
            <a:r>
              <a:rPr lang="en-US" sz="2400" dirty="0">
                <a:solidFill>
                  <a:srgbClr val="374151"/>
                </a:solidFill>
                <a:latin typeface="Söhne"/>
              </a:rPr>
              <a:t>            var f= 3.14;</a:t>
            </a:r>
          </a:p>
          <a:p>
            <a:pPr>
              <a:buFont typeface="Arial" panose="020B0604020202020204" pitchFamily="34" charset="0"/>
              <a:buChar char="•"/>
            </a:pPr>
            <a:r>
              <a:rPr lang="en-US" sz="2400" u="sng" dirty="0">
                <a:solidFill>
                  <a:srgbClr val="374151"/>
                </a:solidFill>
                <a:latin typeface="Söhne"/>
              </a:rPr>
              <a:t> </a:t>
            </a:r>
            <a:r>
              <a:rPr lang="en-US" sz="2400" u="sng" dirty="0" err="1">
                <a:solidFill>
                  <a:srgbClr val="374151"/>
                </a:solidFill>
                <a:latin typeface="Söhne"/>
              </a:rPr>
              <a:t>Javascript</a:t>
            </a:r>
            <a:r>
              <a:rPr lang="en-US" sz="2400" u="sng" dirty="0">
                <a:solidFill>
                  <a:srgbClr val="374151"/>
                </a:solidFill>
                <a:latin typeface="Söhne"/>
              </a:rPr>
              <a:t> numbers are always one type  i.e.  double (64-bit floating point)</a:t>
            </a:r>
          </a:p>
          <a:p>
            <a:pPr marL="0" indent="0" algn="l">
              <a:buNone/>
            </a:pPr>
            <a:endParaRPr lang="en-US" sz="2400" dirty="0">
              <a:solidFill>
                <a:srgbClr val="374151"/>
              </a:solidFill>
              <a:latin typeface="Söhne"/>
            </a:endParaRPr>
          </a:p>
          <a:p>
            <a:pPr marL="0" indent="0" algn="l">
              <a:buNone/>
            </a:pPr>
            <a:endParaRPr lang="en-US" sz="2400" dirty="0">
              <a:solidFill>
                <a:srgbClr val="374151"/>
              </a:solidFill>
              <a:latin typeface="Söhne"/>
            </a:endParaRPr>
          </a:p>
          <a:p>
            <a:pPr marL="514350" indent="-514350" algn="l">
              <a:buFont typeface="+mj-lt"/>
              <a:buAutoNum type="alphaUcPeriod" startAt="3"/>
            </a:pPr>
            <a:r>
              <a:rPr lang="en-IN" sz="2400" b="1" i="0" dirty="0">
                <a:effectLst/>
                <a:latin typeface="Söhne"/>
              </a:rPr>
              <a:t>Boolean:</a:t>
            </a:r>
            <a:endParaRPr lang="en-US" sz="2400" dirty="0">
              <a:solidFill>
                <a:srgbClr val="374151"/>
              </a:solidFill>
              <a:latin typeface="Söhne"/>
            </a:endParaRPr>
          </a:p>
          <a:p>
            <a:pPr marL="0" indent="0" algn="l">
              <a:buNone/>
            </a:pPr>
            <a:r>
              <a:rPr lang="en-US" sz="2400" dirty="0">
                <a:solidFill>
                  <a:srgbClr val="374151"/>
                </a:solidFill>
                <a:latin typeface="Söhne"/>
              </a:rPr>
              <a:t>              var </a:t>
            </a:r>
            <a:r>
              <a:rPr lang="en-US" sz="2400" dirty="0" err="1">
                <a:solidFill>
                  <a:srgbClr val="374151"/>
                </a:solidFill>
                <a:latin typeface="Söhne"/>
              </a:rPr>
              <a:t>isAdult</a:t>
            </a:r>
            <a:r>
              <a:rPr lang="en-US" sz="2400" dirty="0">
                <a:solidFill>
                  <a:srgbClr val="374151"/>
                </a:solidFill>
                <a:latin typeface="Söhne"/>
              </a:rPr>
              <a:t> = true;</a:t>
            </a:r>
          </a:p>
          <a:p>
            <a:pPr marL="0" indent="0" algn="l">
              <a:buNone/>
            </a:pPr>
            <a:endParaRPr lang="en-US" dirty="0">
              <a:solidFill>
                <a:srgbClr val="374151"/>
              </a:solidFill>
              <a:latin typeface="Söhne"/>
            </a:endParaRPr>
          </a:p>
        </p:txBody>
      </p:sp>
    </p:spTree>
    <p:extLst>
      <p:ext uri="{BB962C8B-B14F-4D97-AF65-F5344CB8AC3E}">
        <p14:creationId xmlns:p14="http://schemas.microsoft.com/office/powerpoint/2010/main" val="2200518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81FB2-6015-1454-FC80-7BAF18B8549A}"/>
              </a:ext>
            </a:extLst>
          </p:cNvPr>
          <p:cNvSpPr>
            <a:spLocks noGrp="1"/>
          </p:cNvSpPr>
          <p:nvPr>
            <p:ph type="title"/>
          </p:nvPr>
        </p:nvSpPr>
        <p:spPr/>
        <p:txBody>
          <a:bodyPr/>
          <a:lstStyle/>
          <a:p>
            <a:r>
              <a:rPr lang="en-US" dirty="0"/>
              <a:t>Concept of</a:t>
            </a:r>
            <a:r>
              <a:rPr lang="en-US" b="1" dirty="0"/>
              <a:t> </a:t>
            </a:r>
            <a:r>
              <a:rPr lang="en-US" b="1" dirty="0" err="1"/>
              <a:t>bigint</a:t>
            </a:r>
            <a:r>
              <a:rPr lang="en-US" dirty="0"/>
              <a:t>:</a:t>
            </a:r>
            <a:endParaRPr lang="en-IN" dirty="0"/>
          </a:p>
        </p:txBody>
      </p:sp>
      <p:sp>
        <p:nvSpPr>
          <p:cNvPr id="3" name="Content Placeholder 2">
            <a:extLst>
              <a:ext uri="{FF2B5EF4-FFF2-40B4-BE49-F238E27FC236}">
                <a16:creationId xmlns:a16="http://schemas.microsoft.com/office/drawing/2014/main" id="{DF05EA0A-066F-9F28-B083-6B4B65D81414}"/>
              </a:ext>
            </a:extLst>
          </p:cNvPr>
          <p:cNvSpPr>
            <a:spLocks noGrp="1"/>
          </p:cNvSpPr>
          <p:nvPr>
            <p:ph idx="1"/>
          </p:nvPr>
        </p:nvSpPr>
        <p:spPr>
          <a:xfrm>
            <a:off x="179512" y="1196752"/>
            <a:ext cx="8964488" cy="5472608"/>
          </a:xfrm>
        </p:spPr>
        <p:txBody>
          <a:bodyPr>
            <a:normAutofit fontScale="92500" lnSpcReduction="20000"/>
          </a:bodyPr>
          <a:lstStyle/>
          <a:p>
            <a:pPr algn="l"/>
            <a:r>
              <a:rPr lang="en-US" sz="2100" b="0" i="0" dirty="0">
                <a:solidFill>
                  <a:srgbClr val="000000"/>
                </a:solidFill>
                <a:effectLst/>
                <a:latin typeface="Verdana" panose="020B0604030504040204" pitchFamily="34" charset="0"/>
              </a:rPr>
              <a:t>All JavaScript numbers are stored in a 64-bit floating-point format.</a:t>
            </a:r>
          </a:p>
          <a:p>
            <a:pPr algn="l"/>
            <a:endParaRPr lang="en-US" sz="2100" dirty="0">
              <a:solidFill>
                <a:srgbClr val="000000"/>
              </a:solidFill>
              <a:latin typeface="Verdana" panose="020B0604030504040204" pitchFamily="34" charset="0"/>
            </a:endParaRPr>
          </a:p>
          <a:p>
            <a:pPr algn="l"/>
            <a:endParaRPr lang="en-US" sz="2100" b="0" i="0" dirty="0">
              <a:solidFill>
                <a:srgbClr val="000000"/>
              </a:solidFill>
              <a:effectLst/>
              <a:latin typeface="Verdana" panose="020B0604030504040204" pitchFamily="34" charset="0"/>
            </a:endParaRPr>
          </a:p>
          <a:p>
            <a:pPr algn="l"/>
            <a:r>
              <a:rPr lang="en-US" sz="2100" b="0" i="0" dirty="0">
                <a:solidFill>
                  <a:srgbClr val="000000"/>
                </a:solidFill>
                <a:effectLst/>
                <a:latin typeface="Verdana" panose="020B0604030504040204" pitchFamily="34" charset="0"/>
              </a:rPr>
              <a:t>JavaScript </a:t>
            </a:r>
            <a:r>
              <a:rPr lang="en-US" sz="2100" b="0" i="0" dirty="0" err="1">
                <a:solidFill>
                  <a:srgbClr val="000000"/>
                </a:solidFill>
                <a:effectLst/>
                <a:latin typeface="Verdana" panose="020B0604030504040204" pitchFamily="34" charset="0"/>
              </a:rPr>
              <a:t>BigInt</a:t>
            </a:r>
            <a:r>
              <a:rPr lang="en-US" sz="2100" b="0" i="0" dirty="0">
                <a:solidFill>
                  <a:srgbClr val="000000"/>
                </a:solidFill>
                <a:effectLst/>
                <a:latin typeface="Verdana" panose="020B0604030504040204" pitchFamily="34" charset="0"/>
              </a:rPr>
              <a:t> is a new datatype that can be used to store integer values that are too big to be represented by a normal JavaScript Number.</a:t>
            </a:r>
          </a:p>
          <a:p>
            <a:pPr algn="l"/>
            <a:endParaRPr lang="en-US" sz="2100" b="0" i="0" dirty="0">
              <a:solidFill>
                <a:srgbClr val="000000"/>
              </a:solidFill>
              <a:effectLst/>
              <a:latin typeface="Verdana" panose="020B0604030504040204" pitchFamily="34" charset="0"/>
            </a:endParaRPr>
          </a:p>
          <a:p>
            <a:pPr algn="l"/>
            <a:endParaRPr lang="en-US" sz="2100" b="0" i="0" dirty="0">
              <a:solidFill>
                <a:srgbClr val="000000"/>
              </a:solidFill>
              <a:effectLst/>
              <a:latin typeface="Verdana" panose="020B0604030504040204" pitchFamily="34" charset="0"/>
            </a:endParaRPr>
          </a:p>
          <a:p>
            <a:pPr algn="l"/>
            <a:endParaRPr lang="en-US" sz="2100" b="0" i="0" dirty="0">
              <a:solidFill>
                <a:srgbClr val="000000"/>
              </a:solidFill>
              <a:effectLst/>
              <a:latin typeface="Verdana" panose="020B0604030504040204" pitchFamily="34" charset="0"/>
            </a:endParaRPr>
          </a:p>
          <a:p>
            <a:r>
              <a:rPr lang="en-IN" sz="2100" dirty="0"/>
              <a:t>For ex: </a:t>
            </a:r>
            <a:r>
              <a:rPr lang="en-IN" sz="2100" dirty="0">
                <a:solidFill>
                  <a:srgbClr val="000000"/>
                </a:solidFill>
                <a:latin typeface="Verdana" panose="020B0604030504040204" pitchFamily="34" charset="0"/>
              </a:rPr>
              <a:t>let x = </a:t>
            </a:r>
            <a:r>
              <a:rPr lang="en-IN" sz="2100" dirty="0" err="1">
                <a:solidFill>
                  <a:srgbClr val="000000"/>
                </a:solidFill>
                <a:latin typeface="Verdana" panose="020B0604030504040204" pitchFamily="34" charset="0"/>
              </a:rPr>
              <a:t>BigInt</a:t>
            </a:r>
            <a:r>
              <a:rPr lang="en-IN" sz="2100" dirty="0">
                <a:solidFill>
                  <a:srgbClr val="000000"/>
                </a:solidFill>
                <a:latin typeface="Verdana" panose="020B0604030504040204" pitchFamily="34" charset="0"/>
              </a:rPr>
              <a:t>("123456789012345678901234567890");</a:t>
            </a:r>
          </a:p>
          <a:p>
            <a:endParaRPr lang="en-IN" sz="2100" dirty="0">
              <a:solidFill>
                <a:srgbClr val="000000"/>
              </a:solidFill>
              <a:latin typeface="Verdana" panose="020B0604030504040204" pitchFamily="34" charset="0"/>
            </a:endParaRPr>
          </a:p>
          <a:p>
            <a:endParaRPr lang="en-IN" sz="2100" dirty="0">
              <a:solidFill>
                <a:srgbClr val="000000"/>
              </a:solidFill>
              <a:latin typeface="Verdana" panose="020B0604030504040204" pitchFamily="34" charset="0"/>
            </a:endParaRPr>
          </a:p>
          <a:p>
            <a:endParaRPr lang="en-IN" sz="2100" dirty="0">
              <a:solidFill>
                <a:srgbClr val="000000"/>
              </a:solidFill>
              <a:latin typeface="Verdana" panose="020B0604030504040204" pitchFamily="34" charset="0"/>
            </a:endParaRPr>
          </a:p>
          <a:p>
            <a:endParaRPr lang="en-IN" sz="2100" dirty="0">
              <a:solidFill>
                <a:srgbClr val="000000"/>
              </a:solidFill>
              <a:latin typeface="Verdana" panose="020B0604030504040204" pitchFamily="34" charset="0"/>
            </a:endParaRPr>
          </a:p>
          <a:p>
            <a:r>
              <a:rPr lang="en-US" sz="2100" b="0" i="0" dirty="0">
                <a:solidFill>
                  <a:srgbClr val="000000"/>
                </a:solidFill>
                <a:effectLst/>
                <a:latin typeface="Verdana" panose="020B0604030504040204" pitchFamily="34" charset="0"/>
              </a:rPr>
              <a:t>JavaScript integers are only accurate up to 15 digits.</a:t>
            </a:r>
          </a:p>
          <a:p>
            <a:endParaRPr lang="en-IN" dirty="0">
              <a:solidFill>
                <a:srgbClr val="000000"/>
              </a:solidFill>
              <a:latin typeface="Verdana" panose="020B0604030504040204" pitchFamily="34" charset="0"/>
            </a:endParaRPr>
          </a:p>
        </p:txBody>
      </p:sp>
    </p:spTree>
    <p:extLst>
      <p:ext uri="{BB962C8B-B14F-4D97-AF65-F5344CB8AC3E}">
        <p14:creationId xmlns:p14="http://schemas.microsoft.com/office/powerpoint/2010/main" val="3933986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Primitive data types</a:t>
            </a:r>
          </a:p>
        </p:txBody>
      </p:sp>
      <p:sp>
        <p:nvSpPr>
          <p:cNvPr id="3" name="Content Placeholder 2"/>
          <p:cNvSpPr>
            <a:spLocks noGrp="1"/>
          </p:cNvSpPr>
          <p:nvPr>
            <p:ph idx="1"/>
          </p:nvPr>
        </p:nvSpPr>
        <p:spPr>
          <a:xfrm>
            <a:off x="395536" y="1340768"/>
            <a:ext cx="8640960" cy="4700595"/>
          </a:xfrm>
        </p:spPr>
        <p:txBody>
          <a:bodyPr>
            <a:normAutofit/>
          </a:bodyPr>
          <a:lstStyle/>
          <a:p>
            <a:pPr marL="0" indent="0" algn="just">
              <a:buNone/>
            </a:pPr>
            <a:endParaRPr lang="en-US" b="1" dirty="0"/>
          </a:p>
          <a:p>
            <a:pPr algn="just"/>
            <a:r>
              <a:rPr lang="en-US" sz="2000" b="1" dirty="0"/>
              <a:t>Null type</a:t>
            </a:r>
          </a:p>
          <a:p>
            <a:pPr marL="0" indent="0" algn="just">
              <a:buNone/>
            </a:pPr>
            <a:r>
              <a:rPr lang="en-IN" sz="2000" dirty="0"/>
              <a:t>     The Null type has exactly one value: null.</a:t>
            </a:r>
          </a:p>
          <a:p>
            <a:pPr marL="0" indent="0" algn="just">
              <a:buNone/>
            </a:pPr>
            <a:r>
              <a:rPr lang="en-IN" sz="2000" dirty="0"/>
              <a:t>      var </a:t>
            </a:r>
            <a:r>
              <a:rPr lang="en-IN" sz="2000" dirty="0" err="1"/>
              <a:t>nullValue</a:t>
            </a:r>
            <a:r>
              <a:rPr lang="en-IN" sz="2000" dirty="0"/>
              <a:t> = null;</a:t>
            </a:r>
          </a:p>
          <a:p>
            <a:pPr marL="0" indent="0" algn="just">
              <a:buNone/>
            </a:pPr>
            <a:endParaRPr lang="en-IN" sz="2000" dirty="0"/>
          </a:p>
          <a:p>
            <a:pPr marL="0" indent="0" algn="just">
              <a:buNone/>
            </a:pPr>
            <a:endParaRPr lang="en-IN" sz="2000" dirty="0"/>
          </a:p>
          <a:p>
            <a:pPr marL="0" indent="0" algn="just">
              <a:buNone/>
            </a:pPr>
            <a:r>
              <a:rPr lang="en-US" sz="2000" b="1" dirty="0"/>
              <a:t>Undefined type</a:t>
            </a:r>
          </a:p>
          <a:p>
            <a:pPr marL="0" indent="0" algn="just">
              <a:buNone/>
            </a:pPr>
            <a:r>
              <a:rPr lang="en-IN" sz="2000" dirty="0"/>
              <a:t>   A variable that has not been assigned a value has the value undefined. </a:t>
            </a:r>
          </a:p>
          <a:p>
            <a:pPr marL="0" indent="0" algn="just">
              <a:buNone/>
            </a:pPr>
            <a:r>
              <a:rPr lang="en-US" sz="2000" dirty="0"/>
              <a:t>          var </a:t>
            </a:r>
            <a:r>
              <a:rPr lang="en-US" sz="2000" dirty="0" err="1"/>
              <a:t>undefinedVariable</a:t>
            </a:r>
            <a:r>
              <a:rPr lang="en-US" sz="2000" dirty="0"/>
              <a:t>;</a:t>
            </a:r>
          </a:p>
          <a:p>
            <a:pPr marL="0" indent="0" algn="just">
              <a:buNone/>
            </a:pPr>
            <a:endParaRPr lang="en-US" b="1" dirty="0"/>
          </a:p>
        </p:txBody>
      </p:sp>
    </p:spTree>
    <p:extLst>
      <p:ext uri="{BB962C8B-B14F-4D97-AF65-F5344CB8AC3E}">
        <p14:creationId xmlns:p14="http://schemas.microsoft.com/office/powerpoint/2010/main" val="321291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Primitive data types</a:t>
            </a:r>
          </a:p>
        </p:txBody>
      </p:sp>
      <p:sp>
        <p:nvSpPr>
          <p:cNvPr id="3" name="Content Placeholder 2"/>
          <p:cNvSpPr>
            <a:spLocks noGrp="1"/>
          </p:cNvSpPr>
          <p:nvPr>
            <p:ph idx="1"/>
          </p:nvPr>
        </p:nvSpPr>
        <p:spPr>
          <a:xfrm>
            <a:off x="609598" y="1340768"/>
            <a:ext cx="7850833" cy="4700595"/>
          </a:xfrm>
        </p:spPr>
        <p:txBody>
          <a:bodyPr>
            <a:normAutofit/>
          </a:bodyPr>
          <a:lstStyle/>
          <a:p>
            <a:pPr algn="just"/>
            <a:r>
              <a:rPr lang="en-US" sz="2000" b="1" dirty="0">
                <a:solidFill>
                  <a:schemeClr val="tx1">
                    <a:lumMod val="95000"/>
                    <a:lumOff val="5000"/>
                  </a:schemeClr>
                </a:solidFill>
              </a:rPr>
              <a:t>Symbol</a:t>
            </a:r>
          </a:p>
          <a:p>
            <a:pPr marL="0" indent="0" algn="just">
              <a:buNone/>
            </a:pPr>
            <a:r>
              <a:rPr lang="en-IN" sz="2000" dirty="0">
                <a:solidFill>
                  <a:schemeClr val="tx1"/>
                </a:solidFill>
              </a:rPr>
              <a:t>Symbol is a built-in object whose constructor returns a symbol primitive — also called a Symbol value or just a Symbol — that’s guaranteed to be unique. </a:t>
            </a:r>
          </a:p>
          <a:p>
            <a:pPr marL="0" indent="0" algn="just">
              <a:buNone/>
            </a:pPr>
            <a:endParaRPr lang="en-IN" sz="2000" dirty="0"/>
          </a:p>
          <a:p>
            <a:pPr marL="0" indent="0" algn="just">
              <a:buNone/>
            </a:pPr>
            <a:endParaRPr lang="en-IN" sz="2000" dirty="0"/>
          </a:p>
          <a:p>
            <a:pPr marL="0" indent="0" algn="just">
              <a:buNone/>
            </a:pPr>
            <a:r>
              <a:rPr lang="en-IN" sz="2000" dirty="0">
                <a:solidFill>
                  <a:schemeClr val="tx1"/>
                </a:solidFill>
              </a:rPr>
              <a:t>Symbols are often used to add unique property keys to an object that won’t collide with keys any other code might add to the object, and which are hidden from any mechanisms other code will typically use to access the object. </a:t>
            </a:r>
            <a:endParaRPr lang="en-US" sz="2000" dirty="0">
              <a:solidFill>
                <a:schemeClr val="tx1"/>
              </a:solidFill>
            </a:endParaRPr>
          </a:p>
        </p:txBody>
      </p:sp>
    </p:spTree>
    <p:extLst>
      <p:ext uri="{BB962C8B-B14F-4D97-AF65-F5344CB8AC3E}">
        <p14:creationId xmlns:p14="http://schemas.microsoft.com/office/powerpoint/2010/main" val="2922492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JavaScript introduction</a:t>
            </a:r>
            <a:endParaRPr lang="en-IN" b="1" dirty="0"/>
          </a:p>
        </p:txBody>
      </p:sp>
      <p:sp>
        <p:nvSpPr>
          <p:cNvPr id="3" name="Content Placeholder 2"/>
          <p:cNvSpPr>
            <a:spLocks noGrp="1"/>
          </p:cNvSpPr>
          <p:nvPr>
            <p:ph idx="1"/>
          </p:nvPr>
        </p:nvSpPr>
        <p:spPr>
          <a:xfrm>
            <a:off x="539552" y="1556792"/>
            <a:ext cx="7344815" cy="4484571"/>
          </a:xfrm>
        </p:spPr>
        <p:txBody>
          <a:bodyPr>
            <a:normAutofit/>
          </a:bodyPr>
          <a:lstStyle/>
          <a:p>
            <a:pPr algn="just"/>
            <a:r>
              <a:rPr lang="en-US" sz="2000" dirty="0"/>
              <a:t>JavaScript is a scripting language for the web.</a:t>
            </a:r>
          </a:p>
          <a:p>
            <a:pPr algn="just"/>
            <a:endParaRPr lang="en-US" sz="2000" dirty="0"/>
          </a:p>
          <a:p>
            <a:pPr algn="just"/>
            <a:endParaRPr lang="en-US" sz="2000" dirty="0"/>
          </a:p>
          <a:p>
            <a:pPr algn="just"/>
            <a:r>
              <a:rPr lang="en-US" sz="2000" dirty="0"/>
              <a:t>It was developed to introduce interactivity into HTML pages.</a:t>
            </a:r>
          </a:p>
          <a:p>
            <a:pPr algn="just"/>
            <a:endParaRPr lang="en-US" sz="2000" dirty="0"/>
          </a:p>
          <a:p>
            <a:pPr algn="just"/>
            <a:r>
              <a:rPr lang="en-US" sz="2000" dirty="0"/>
              <a:t>As it builds interactive webpages, so it is an essential part of the web application</a:t>
            </a:r>
          </a:p>
          <a:p>
            <a:pPr algn="just"/>
            <a:endParaRPr lang="en-US" dirty="0"/>
          </a:p>
          <a:p>
            <a:pPr algn="just"/>
            <a:endParaRPr lang="en-US" dirty="0"/>
          </a:p>
        </p:txBody>
      </p:sp>
    </p:spTree>
    <p:extLst>
      <p:ext uri="{BB962C8B-B14F-4D97-AF65-F5344CB8AC3E}">
        <p14:creationId xmlns:p14="http://schemas.microsoft.com/office/powerpoint/2010/main" val="1946835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F11F9-E2EE-6BC9-C3E0-3F0C7A0899C1}"/>
              </a:ext>
            </a:extLst>
          </p:cNvPr>
          <p:cNvSpPr>
            <a:spLocks noGrp="1"/>
          </p:cNvSpPr>
          <p:nvPr>
            <p:ph type="title"/>
          </p:nvPr>
        </p:nvSpPr>
        <p:spPr/>
        <p:txBody>
          <a:bodyPr/>
          <a:lstStyle/>
          <a:p>
            <a:r>
              <a:rPr lang="en-US" dirty="0" err="1"/>
              <a:t>Objets</a:t>
            </a:r>
            <a:r>
              <a:rPr lang="en-US" dirty="0"/>
              <a:t> in </a:t>
            </a:r>
            <a:r>
              <a:rPr lang="en-US" dirty="0" err="1"/>
              <a:t>javascript</a:t>
            </a:r>
            <a:endParaRPr lang="en-IN" dirty="0"/>
          </a:p>
        </p:txBody>
      </p:sp>
      <p:pic>
        <p:nvPicPr>
          <p:cNvPr id="4" name="Content Placeholder 3">
            <a:extLst>
              <a:ext uri="{FF2B5EF4-FFF2-40B4-BE49-F238E27FC236}">
                <a16:creationId xmlns:a16="http://schemas.microsoft.com/office/drawing/2014/main" id="{7B94EF4B-17A3-34BC-5266-F0E3C7B3BC18}"/>
              </a:ext>
            </a:extLst>
          </p:cNvPr>
          <p:cNvPicPr>
            <a:picLocks noGrp="1" noChangeAspect="1"/>
          </p:cNvPicPr>
          <p:nvPr>
            <p:ph idx="1"/>
          </p:nvPr>
        </p:nvPicPr>
        <p:blipFill>
          <a:blip r:embed="rId2"/>
          <a:stretch>
            <a:fillRect/>
          </a:stretch>
        </p:blipFill>
        <p:spPr>
          <a:xfrm>
            <a:off x="755576" y="1315720"/>
            <a:ext cx="6410672" cy="4450928"/>
          </a:xfrm>
          <a:prstGeom prst="rect">
            <a:avLst/>
          </a:prstGeom>
        </p:spPr>
      </p:pic>
    </p:spTree>
    <p:extLst>
      <p:ext uri="{BB962C8B-B14F-4D97-AF65-F5344CB8AC3E}">
        <p14:creationId xmlns:p14="http://schemas.microsoft.com/office/powerpoint/2010/main" val="2899398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476672"/>
            <a:ext cx="8640960" cy="5564691"/>
          </a:xfrm>
        </p:spPr>
        <p:txBody>
          <a:bodyPr>
            <a:normAutofit/>
          </a:bodyPr>
          <a:lstStyle/>
          <a:p>
            <a:pPr algn="just"/>
            <a:r>
              <a:rPr lang="en-US" sz="2000" b="1" dirty="0"/>
              <a:t>Objects</a:t>
            </a:r>
          </a:p>
          <a:p>
            <a:pPr marL="0" indent="0" algn="just">
              <a:buNone/>
            </a:pPr>
            <a:r>
              <a:rPr lang="en-IN" dirty="0"/>
              <a:t>An object is a standalone entity, with properties and type. It stores related information of an entity. In JavaScript, objects can be seen as a collection of properties.</a:t>
            </a:r>
            <a:endParaRPr lang="en-US" dirty="0"/>
          </a:p>
          <a:p>
            <a:pPr algn="just"/>
            <a:r>
              <a:rPr lang="en-IN" dirty="0" err="1"/>
              <a:t>const</a:t>
            </a:r>
            <a:r>
              <a:rPr lang="en-IN" dirty="0"/>
              <a:t> class={name:”</a:t>
            </a:r>
            <a:r>
              <a:rPr lang="en-IN" dirty="0" err="1"/>
              <a:t>abc</a:t>
            </a:r>
            <a:r>
              <a:rPr lang="en-IN" dirty="0"/>
              <a:t>”, roll no:1}</a:t>
            </a:r>
          </a:p>
          <a:p>
            <a:pPr marL="0" indent="0" algn="just">
              <a:spcBef>
                <a:spcPts val="0"/>
              </a:spcBef>
              <a:buNone/>
            </a:pPr>
            <a:r>
              <a:rPr lang="en-IN" sz="3600" b="1" dirty="0">
                <a:solidFill>
                  <a:schemeClr val="accent1"/>
                </a:solidFill>
                <a:latin typeface="+mj-lt"/>
                <a:ea typeface="+mj-ea"/>
                <a:cs typeface="+mj-cs"/>
              </a:rPr>
              <a:t>Accessing the elements of an object:</a:t>
            </a:r>
          </a:p>
          <a:p>
            <a:pPr marL="0" indent="0" algn="just">
              <a:spcBef>
                <a:spcPts val="0"/>
              </a:spcBef>
              <a:buNone/>
            </a:pPr>
            <a:r>
              <a:rPr lang="en-IN" dirty="0"/>
              <a:t>We</a:t>
            </a:r>
            <a:r>
              <a:rPr lang="en-IN" sz="3600" b="1" dirty="0">
                <a:solidFill>
                  <a:schemeClr val="accent1"/>
                </a:solidFill>
                <a:latin typeface="+mj-lt"/>
                <a:ea typeface="+mj-ea"/>
                <a:cs typeface="+mj-cs"/>
              </a:rPr>
              <a:t> </a:t>
            </a:r>
            <a:r>
              <a:rPr lang="en-IN" dirty="0"/>
              <a:t>can access the properties of an object in two ways:</a:t>
            </a:r>
          </a:p>
          <a:p>
            <a:pPr marL="0" indent="0" algn="just">
              <a:spcBef>
                <a:spcPts val="0"/>
              </a:spcBef>
              <a:buNone/>
            </a:pPr>
            <a:endParaRPr lang="en-IN" dirty="0"/>
          </a:p>
          <a:p>
            <a:pPr algn="just">
              <a:spcBef>
                <a:spcPts val="0"/>
              </a:spcBef>
              <a:buAutoNum type="alphaLcParenR"/>
            </a:pPr>
            <a:r>
              <a:rPr lang="en-IN" b="0" i="1" dirty="0" err="1">
                <a:solidFill>
                  <a:srgbClr val="000000"/>
                </a:solidFill>
                <a:effectLst/>
                <a:latin typeface="Consolas" panose="020B0609020204030204" pitchFamily="49" charset="0"/>
              </a:rPr>
              <a:t>objectName.propertyName</a:t>
            </a:r>
            <a:endParaRPr lang="en-IN" b="0" i="1" dirty="0">
              <a:solidFill>
                <a:srgbClr val="000000"/>
              </a:solidFill>
              <a:effectLst/>
              <a:latin typeface="Consolas" panose="020B0609020204030204" pitchFamily="49" charset="0"/>
            </a:endParaRPr>
          </a:p>
          <a:p>
            <a:pPr algn="just">
              <a:spcBef>
                <a:spcPts val="0"/>
              </a:spcBef>
              <a:buAutoNum type="alphaLcParenR"/>
            </a:pPr>
            <a:endParaRPr lang="en-IN" i="1" dirty="0">
              <a:solidFill>
                <a:srgbClr val="000000"/>
              </a:solidFill>
              <a:latin typeface="Consolas" panose="020B0609020204030204" pitchFamily="49" charset="0"/>
            </a:endParaRPr>
          </a:p>
          <a:p>
            <a:pPr algn="just">
              <a:spcBef>
                <a:spcPts val="0"/>
              </a:spcBef>
              <a:buAutoNum type="alphaLcParenR"/>
            </a:pPr>
            <a:endParaRPr lang="en-IN" b="0" i="1" dirty="0">
              <a:solidFill>
                <a:srgbClr val="000000"/>
              </a:solidFill>
              <a:effectLst/>
              <a:latin typeface="Consolas" panose="020B0609020204030204" pitchFamily="49" charset="0"/>
            </a:endParaRPr>
          </a:p>
          <a:p>
            <a:pPr algn="just">
              <a:spcBef>
                <a:spcPts val="0"/>
              </a:spcBef>
              <a:buAutoNum type="alphaLcParenR"/>
            </a:pPr>
            <a:endParaRPr lang="en-IN" b="0" i="1" dirty="0">
              <a:solidFill>
                <a:srgbClr val="000000"/>
              </a:solidFill>
              <a:effectLst/>
              <a:latin typeface="Consolas" panose="020B0609020204030204" pitchFamily="49" charset="0"/>
            </a:endParaRPr>
          </a:p>
          <a:p>
            <a:pPr algn="just">
              <a:spcBef>
                <a:spcPts val="0"/>
              </a:spcBef>
              <a:buAutoNum type="alphaLcParenR"/>
            </a:pPr>
            <a:r>
              <a:rPr lang="en-IN" b="0" i="1" dirty="0" err="1">
                <a:solidFill>
                  <a:srgbClr val="000000"/>
                </a:solidFill>
                <a:effectLst/>
                <a:latin typeface="Consolas" panose="020B0609020204030204" pitchFamily="49" charset="0"/>
              </a:rPr>
              <a:t>objectName</a:t>
            </a:r>
            <a:r>
              <a:rPr lang="en-IN" b="0" i="1" dirty="0">
                <a:solidFill>
                  <a:srgbClr val="000000"/>
                </a:solidFill>
                <a:effectLst/>
                <a:latin typeface="Consolas" panose="020B0609020204030204" pitchFamily="49" charset="0"/>
              </a:rPr>
              <a:t>[</a:t>
            </a:r>
            <a:r>
              <a:rPr lang="en-IN" b="0" i="1" dirty="0">
                <a:solidFill>
                  <a:srgbClr val="A52A2A"/>
                </a:solidFill>
                <a:effectLst/>
                <a:latin typeface="Consolas" panose="020B0609020204030204" pitchFamily="49" charset="0"/>
              </a:rPr>
              <a:t>"</a:t>
            </a:r>
            <a:r>
              <a:rPr lang="en-IN" b="0" i="1" dirty="0" err="1">
                <a:solidFill>
                  <a:srgbClr val="A52A2A"/>
                </a:solidFill>
                <a:effectLst/>
                <a:latin typeface="Consolas" panose="020B0609020204030204" pitchFamily="49" charset="0"/>
              </a:rPr>
              <a:t>propertyName</a:t>
            </a:r>
            <a:r>
              <a:rPr lang="en-IN" b="0" i="1" dirty="0">
                <a:solidFill>
                  <a:srgbClr val="A52A2A"/>
                </a:solidFill>
                <a:effectLst/>
                <a:latin typeface="Consolas" panose="020B0609020204030204" pitchFamily="49" charset="0"/>
              </a:rPr>
              <a:t>"</a:t>
            </a:r>
            <a:r>
              <a:rPr lang="en-IN" b="0" i="1" dirty="0">
                <a:solidFill>
                  <a:srgbClr val="000000"/>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1617616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39B17-849E-1784-4D89-2CA1A3EC3B8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F049831-A859-F945-4643-317F02CE0853}"/>
              </a:ext>
            </a:extLst>
          </p:cNvPr>
          <p:cNvSpPr>
            <a:spLocks noGrp="1"/>
          </p:cNvSpPr>
          <p:nvPr>
            <p:ph idx="1"/>
          </p:nvPr>
        </p:nvSpPr>
        <p:spPr>
          <a:xfrm>
            <a:off x="609598" y="2160590"/>
            <a:ext cx="8354889" cy="3880773"/>
          </a:xfrm>
        </p:spPr>
        <p:txBody>
          <a:bodyPr/>
          <a:lstStyle/>
          <a:p>
            <a:pPr algn="just"/>
            <a:r>
              <a:rPr lang="en-US" b="1" dirty="0"/>
              <a:t>Arrays</a:t>
            </a:r>
          </a:p>
          <a:p>
            <a:pPr marL="0" indent="0" algn="just">
              <a:buNone/>
            </a:pPr>
            <a:r>
              <a:rPr lang="en-IN" dirty="0"/>
              <a:t>An array is a single variable that is used to store different elements. Unlike most languages where an array is a reference to the multiple variable.</a:t>
            </a:r>
          </a:p>
          <a:p>
            <a:pPr marL="0" indent="0" algn="just">
              <a:buNone/>
            </a:pPr>
            <a:endParaRPr lang="en-IN" dirty="0"/>
          </a:p>
          <a:p>
            <a:pPr marL="0" indent="0" algn="just">
              <a:buNone/>
            </a:pPr>
            <a:endParaRPr lang="en-IN" dirty="0"/>
          </a:p>
          <a:p>
            <a:pPr marL="0" indent="0" algn="just">
              <a:buNone/>
            </a:pPr>
            <a:endParaRPr lang="en-IN" dirty="0"/>
          </a:p>
          <a:p>
            <a:pPr marL="0" indent="0" algn="just">
              <a:buNone/>
            </a:pPr>
            <a:endParaRPr lang="en-IN" dirty="0"/>
          </a:p>
          <a:p>
            <a:pPr marL="0" indent="0" algn="just">
              <a:buNone/>
            </a:pPr>
            <a:endParaRPr lang="en-US" dirty="0"/>
          </a:p>
          <a:p>
            <a:pPr algn="just"/>
            <a:endParaRPr lang="en-IN" dirty="0"/>
          </a:p>
        </p:txBody>
      </p:sp>
    </p:spTree>
    <p:extLst>
      <p:ext uri="{BB962C8B-B14F-4D97-AF65-F5344CB8AC3E}">
        <p14:creationId xmlns:p14="http://schemas.microsoft.com/office/powerpoint/2010/main" val="20926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7825E-141A-BEBC-B8EE-894954BBCE56}"/>
              </a:ext>
            </a:extLst>
          </p:cNvPr>
          <p:cNvSpPr>
            <a:spLocks noGrp="1"/>
          </p:cNvSpPr>
          <p:nvPr>
            <p:ph type="title"/>
          </p:nvPr>
        </p:nvSpPr>
        <p:spPr/>
        <p:txBody>
          <a:bodyPr/>
          <a:lstStyle/>
          <a:p>
            <a:r>
              <a:rPr lang="en-US" dirty="0"/>
              <a:t>operators</a:t>
            </a:r>
            <a:endParaRPr lang="en-IN" dirty="0"/>
          </a:p>
        </p:txBody>
      </p:sp>
      <p:sp>
        <p:nvSpPr>
          <p:cNvPr id="3" name="Content Placeholder 2">
            <a:extLst>
              <a:ext uri="{FF2B5EF4-FFF2-40B4-BE49-F238E27FC236}">
                <a16:creationId xmlns:a16="http://schemas.microsoft.com/office/drawing/2014/main" id="{08792FA3-E4BE-2D47-B704-501FD32A7CD0}"/>
              </a:ext>
            </a:extLst>
          </p:cNvPr>
          <p:cNvSpPr>
            <a:spLocks noGrp="1"/>
          </p:cNvSpPr>
          <p:nvPr>
            <p:ph idx="1"/>
          </p:nvPr>
        </p:nvSpPr>
        <p:spPr>
          <a:xfrm>
            <a:off x="609598" y="1628800"/>
            <a:ext cx="7562801" cy="4680520"/>
          </a:xfrm>
        </p:spPr>
        <p:txBody>
          <a:bodyPr/>
          <a:lstStyle/>
          <a:p>
            <a:pPr algn="l"/>
            <a:r>
              <a:rPr lang="en-US" sz="2400" b="1" i="0" dirty="0">
                <a:solidFill>
                  <a:srgbClr val="000000"/>
                </a:solidFill>
                <a:effectLst/>
                <a:latin typeface="Segoe UI" panose="020B0502040204020203" pitchFamily="34" charset="0"/>
              </a:rPr>
              <a:t>Types of JavaScript Operators</a:t>
            </a:r>
          </a:p>
          <a:p>
            <a:pPr algn="l">
              <a:buFont typeface="Arial" panose="020B0604020202020204" pitchFamily="34" charset="0"/>
              <a:buChar char="•"/>
            </a:pPr>
            <a:r>
              <a:rPr lang="en-US" b="0" i="0" dirty="0">
                <a:solidFill>
                  <a:srgbClr val="000000"/>
                </a:solidFill>
                <a:effectLst/>
                <a:latin typeface="Verdana" panose="020B0604030504040204" pitchFamily="34" charset="0"/>
              </a:rPr>
              <a:t>There are different types of JavaScript operators:</a:t>
            </a:r>
          </a:p>
          <a:p>
            <a:pPr algn="l">
              <a:buFont typeface="Arial" panose="020B0604020202020204" pitchFamily="34" charset="0"/>
              <a:buChar char="•"/>
            </a:pPr>
            <a:r>
              <a:rPr lang="en-US" b="0" i="0" dirty="0">
                <a:solidFill>
                  <a:srgbClr val="000000"/>
                </a:solidFill>
                <a:effectLst/>
                <a:latin typeface="Verdana" panose="020B0604030504040204" pitchFamily="34" charset="0"/>
              </a:rPr>
              <a:t>Arithmetic Operators</a:t>
            </a:r>
          </a:p>
          <a:p>
            <a:pPr algn="l">
              <a:buFont typeface="Arial" panose="020B0604020202020204" pitchFamily="34" charset="0"/>
              <a:buChar char="•"/>
            </a:pPr>
            <a:r>
              <a:rPr lang="en-US" b="0" i="0" dirty="0">
                <a:solidFill>
                  <a:srgbClr val="000000"/>
                </a:solidFill>
                <a:effectLst/>
                <a:latin typeface="Verdana" panose="020B0604030504040204" pitchFamily="34" charset="0"/>
              </a:rPr>
              <a:t>Assignment Operators</a:t>
            </a:r>
          </a:p>
          <a:p>
            <a:pPr algn="l">
              <a:buFont typeface="Arial" panose="020B0604020202020204" pitchFamily="34" charset="0"/>
              <a:buChar char="•"/>
            </a:pPr>
            <a:r>
              <a:rPr lang="en-US" b="0" i="0" dirty="0">
                <a:solidFill>
                  <a:srgbClr val="000000"/>
                </a:solidFill>
                <a:effectLst/>
                <a:latin typeface="Verdana" panose="020B0604030504040204" pitchFamily="34" charset="0"/>
              </a:rPr>
              <a:t>Comparison Operators</a:t>
            </a:r>
          </a:p>
          <a:p>
            <a:pPr algn="l">
              <a:buFont typeface="Arial" panose="020B0604020202020204" pitchFamily="34" charset="0"/>
              <a:buChar char="•"/>
            </a:pPr>
            <a:r>
              <a:rPr lang="en-US" b="0" i="0" dirty="0">
                <a:solidFill>
                  <a:srgbClr val="000000"/>
                </a:solidFill>
                <a:effectLst/>
                <a:latin typeface="Verdana" panose="020B0604030504040204" pitchFamily="34" charset="0"/>
              </a:rPr>
              <a:t>String Operators</a:t>
            </a:r>
          </a:p>
          <a:p>
            <a:pPr algn="l">
              <a:buFont typeface="Arial" panose="020B0604020202020204" pitchFamily="34" charset="0"/>
              <a:buChar char="•"/>
            </a:pPr>
            <a:r>
              <a:rPr lang="en-US" b="0" i="0" dirty="0">
                <a:solidFill>
                  <a:srgbClr val="000000"/>
                </a:solidFill>
                <a:effectLst/>
                <a:latin typeface="Verdana" panose="020B0604030504040204" pitchFamily="34" charset="0"/>
              </a:rPr>
              <a:t>Logical Operators</a:t>
            </a:r>
          </a:p>
          <a:p>
            <a:pPr algn="l">
              <a:buFont typeface="Arial" panose="020B0604020202020204" pitchFamily="34" charset="0"/>
              <a:buChar char="•"/>
            </a:pPr>
            <a:r>
              <a:rPr lang="en-US" b="0" i="0" dirty="0">
                <a:solidFill>
                  <a:srgbClr val="000000"/>
                </a:solidFill>
                <a:effectLst/>
                <a:latin typeface="Verdana" panose="020B0604030504040204" pitchFamily="34" charset="0"/>
              </a:rPr>
              <a:t>Bitwise Operators</a:t>
            </a:r>
          </a:p>
          <a:p>
            <a:pPr algn="l">
              <a:buFont typeface="Arial" panose="020B0604020202020204" pitchFamily="34" charset="0"/>
              <a:buChar char="•"/>
            </a:pPr>
            <a:r>
              <a:rPr lang="en-US" b="0" i="0" dirty="0">
                <a:solidFill>
                  <a:srgbClr val="000000"/>
                </a:solidFill>
                <a:effectLst/>
                <a:latin typeface="Verdana" panose="020B0604030504040204" pitchFamily="34" charset="0"/>
              </a:rPr>
              <a:t>Ternary Operators</a:t>
            </a:r>
          </a:p>
          <a:p>
            <a:pPr algn="l">
              <a:buFont typeface="Arial" panose="020B0604020202020204" pitchFamily="34" charset="0"/>
              <a:buChar char="•"/>
            </a:pPr>
            <a:r>
              <a:rPr lang="en-US" b="0" i="0" dirty="0">
                <a:solidFill>
                  <a:srgbClr val="000000"/>
                </a:solidFill>
                <a:effectLst/>
                <a:latin typeface="Verdana" panose="020B0604030504040204" pitchFamily="34" charset="0"/>
              </a:rPr>
              <a:t>Type Operators</a:t>
            </a:r>
          </a:p>
          <a:p>
            <a:endParaRPr lang="en-IN" dirty="0"/>
          </a:p>
        </p:txBody>
      </p:sp>
    </p:spTree>
    <p:extLst>
      <p:ext uri="{BB962C8B-B14F-4D97-AF65-F5344CB8AC3E}">
        <p14:creationId xmlns:p14="http://schemas.microsoft.com/office/powerpoint/2010/main" val="1061055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7EE5B-0B01-179C-DC16-971E2BE6D595}"/>
              </a:ext>
            </a:extLst>
          </p:cNvPr>
          <p:cNvSpPr>
            <a:spLocks noGrp="1"/>
          </p:cNvSpPr>
          <p:nvPr>
            <p:ph type="title"/>
          </p:nvPr>
        </p:nvSpPr>
        <p:spPr>
          <a:xfrm>
            <a:off x="609599" y="609600"/>
            <a:ext cx="6914729" cy="731168"/>
          </a:xfrm>
        </p:spPr>
        <p:txBody>
          <a:bodyPr/>
          <a:lstStyle/>
          <a:p>
            <a:r>
              <a:rPr lang="en-US" dirty="0"/>
              <a:t>Arithmetic operators</a:t>
            </a:r>
            <a:endParaRPr lang="en-IN" dirty="0"/>
          </a:p>
        </p:txBody>
      </p:sp>
      <p:sp>
        <p:nvSpPr>
          <p:cNvPr id="3" name="Content Placeholder 2">
            <a:extLst>
              <a:ext uri="{FF2B5EF4-FFF2-40B4-BE49-F238E27FC236}">
                <a16:creationId xmlns:a16="http://schemas.microsoft.com/office/drawing/2014/main" id="{8CE74ACB-AA07-6192-15E8-8A8507885859}"/>
              </a:ext>
            </a:extLst>
          </p:cNvPr>
          <p:cNvSpPr>
            <a:spLocks noGrp="1"/>
          </p:cNvSpPr>
          <p:nvPr>
            <p:ph idx="1"/>
          </p:nvPr>
        </p:nvSpPr>
        <p:spPr>
          <a:xfrm>
            <a:off x="609598" y="1484785"/>
            <a:ext cx="7562801" cy="2088231"/>
          </a:xfrm>
        </p:spPr>
        <p:txBody>
          <a:bodyPr>
            <a:normAutofit lnSpcReduction="10000"/>
          </a:bodyPr>
          <a:lstStyle/>
          <a:p>
            <a:r>
              <a:rPr lang="en-US" b="1" i="0" dirty="0">
                <a:solidFill>
                  <a:srgbClr val="000000"/>
                </a:solidFill>
                <a:effectLst/>
                <a:latin typeface="Verdana" panose="020B0604030504040204" pitchFamily="34" charset="0"/>
              </a:rPr>
              <a:t>Arithmetic Operators</a:t>
            </a:r>
            <a:r>
              <a:rPr lang="en-US" b="0" i="0" dirty="0">
                <a:solidFill>
                  <a:srgbClr val="000000"/>
                </a:solidFill>
                <a:effectLst/>
                <a:latin typeface="Verdana" panose="020B0604030504040204" pitchFamily="34" charset="0"/>
              </a:rPr>
              <a:t> are used to perform arithmetic on numbers</a:t>
            </a:r>
          </a:p>
          <a:p>
            <a:endParaRPr lang="en-US" dirty="0">
              <a:solidFill>
                <a:srgbClr val="000000"/>
              </a:solidFill>
              <a:latin typeface="Verdana" panose="020B0604030504040204" pitchFamily="34" charset="0"/>
            </a:endParaRPr>
          </a:p>
          <a:p>
            <a:endParaRPr lang="en-US" b="0" i="0" dirty="0">
              <a:solidFill>
                <a:srgbClr val="000000"/>
              </a:solidFill>
              <a:effectLst/>
              <a:latin typeface="Verdana" panose="020B0604030504040204" pitchFamily="34" charset="0"/>
            </a:endParaRPr>
          </a:p>
          <a:p>
            <a:r>
              <a:rPr lang="en-US" dirty="0">
                <a:solidFill>
                  <a:srgbClr val="000000"/>
                </a:solidFill>
                <a:latin typeface="Verdana" panose="020B0604030504040204" pitchFamily="34" charset="0"/>
              </a:rPr>
              <a:t>let a = 5;</a:t>
            </a:r>
            <a:br>
              <a:rPr lang="en-US" dirty="0">
                <a:solidFill>
                  <a:srgbClr val="000000"/>
                </a:solidFill>
                <a:latin typeface="Verdana" panose="020B0604030504040204" pitchFamily="34" charset="0"/>
              </a:rPr>
            </a:br>
            <a:r>
              <a:rPr lang="en-US" dirty="0">
                <a:solidFill>
                  <a:srgbClr val="000000"/>
                </a:solidFill>
                <a:latin typeface="Verdana" panose="020B0604030504040204" pitchFamily="34" charset="0"/>
              </a:rPr>
              <a:t>let x = a* a;</a:t>
            </a:r>
            <a:endParaRPr lang="en-IN" dirty="0">
              <a:solidFill>
                <a:srgbClr val="000000"/>
              </a:solidFill>
              <a:latin typeface="Verdana" panose="020B0604030504040204" pitchFamily="34" charset="0"/>
            </a:endParaRPr>
          </a:p>
        </p:txBody>
      </p:sp>
      <p:sp>
        <p:nvSpPr>
          <p:cNvPr id="7" name="TextBox 6">
            <a:extLst>
              <a:ext uri="{FF2B5EF4-FFF2-40B4-BE49-F238E27FC236}">
                <a16:creationId xmlns:a16="http://schemas.microsoft.com/office/drawing/2014/main" id="{4784AA5B-84F8-7464-9250-0953482F461A}"/>
              </a:ext>
            </a:extLst>
          </p:cNvPr>
          <p:cNvSpPr txBox="1"/>
          <p:nvPr/>
        </p:nvSpPr>
        <p:spPr>
          <a:xfrm>
            <a:off x="623598" y="3573016"/>
            <a:ext cx="6408712" cy="646331"/>
          </a:xfrm>
          <a:prstGeom prst="rect">
            <a:avLst/>
          </a:prstGeom>
          <a:noFill/>
        </p:spPr>
        <p:txBody>
          <a:bodyPr wrap="square">
            <a:spAutoFit/>
          </a:bodyPr>
          <a:lstStyle/>
          <a:p>
            <a:r>
              <a:rPr lang="en-US" sz="3600" dirty="0">
                <a:solidFill>
                  <a:schemeClr val="accent1"/>
                </a:solidFill>
                <a:latin typeface="+mj-lt"/>
                <a:ea typeface="+mj-ea"/>
                <a:cs typeface="+mj-cs"/>
              </a:rPr>
              <a:t>Assignment operators</a:t>
            </a:r>
            <a:endParaRPr lang="en-IN" sz="3600" dirty="0">
              <a:solidFill>
                <a:schemeClr val="accent1"/>
              </a:solidFill>
              <a:latin typeface="+mj-lt"/>
              <a:ea typeface="+mj-ea"/>
              <a:cs typeface="+mj-cs"/>
            </a:endParaRPr>
          </a:p>
        </p:txBody>
      </p:sp>
      <p:sp>
        <p:nvSpPr>
          <p:cNvPr id="11" name="TextBox 10">
            <a:extLst>
              <a:ext uri="{FF2B5EF4-FFF2-40B4-BE49-F238E27FC236}">
                <a16:creationId xmlns:a16="http://schemas.microsoft.com/office/drawing/2014/main" id="{13F0B9E3-0A13-E164-AD63-95EB6D21114E}"/>
              </a:ext>
            </a:extLst>
          </p:cNvPr>
          <p:cNvSpPr txBox="1"/>
          <p:nvPr/>
        </p:nvSpPr>
        <p:spPr>
          <a:xfrm>
            <a:off x="812984" y="4365104"/>
            <a:ext cx="7719456" cy="1200329"/>
          </a:xfrm>
          <a:prstGeom prst="rect">
            <a:avLst/>
          </a:prstGeom>
          <a:noFill/>
        </p:spPr>
        <p:txBody>
          <a:bodyPr wrap="square">
            <a:spAutoFit/>
          </a:bodyPr>
          <a:lstStyle/>
          <a:p>
            <a:r>
              <a:rPr lang="en-US" b="1" dirty="0">
                <a:solidFill>
                  <a:srgbClr val="000000"/>
                </a:solidFill>
                <a:latin typeface="Verdana" panose="020B0604030504040204" pitchFamily="34" charset="0"/>
              </a:rPr>
              <a:t>Assignment operators </a:t>
            </a:r>
            <a:r>
              <a:rPr lang="en-US" b="0" i="0" dirty="0">
                <a:solidFill>
                  <a:srgbClr val="000000"/>
                </a:solidFill>
                <a:effectLst/>
                <a:latin typeface="Verdana" panose="020B0604030504040204" pitchFamily="34" charset="0"/>
              </a:rPr>
              <a:t>assign values to JavaScript variables.</a:t>
            </a:r>
            <a:endParaRPr lang="en-US" dirty="0">
              <a:solidFill>
                <a:srgbClr val="000000"/>
              </a:solidFill>
              <a:latin typeface="Verdana" panose="020B0604030504040204" pitchFamily="34" charset="0"/>
            </a:endParaRPr>
          </a:p>
          <a:p>
            <a:endParaRPr lang="en-US" b="0" i="0" dirty="0">
              <a:solidFill>
                <a:srgbClr val="000000"/>
              </a:solidFill>
              <a:effectLst/>
              <a:latin typeface="Verdana" panose="020B0604030504040204" pitchFamily="34" charset="0"/>
            </a:endParaRPr>
          </a:p>
          <a:p>
            <a:pPr marL="285750" indent="-285750">
              <a:buFont typeface="Wingdings" panose="05000000000000000000" pitchFamily="2" charset="2"/>
              <a:buChar char="Ø"/>
            </a:pPr>
            <a:r>
              <a:rPr lang="da-DK" dirty="0">
                <a:solidFill>
                  <a:srgbClr val="000000"/>
                </a:solidFill>
                <a:latin typeface="Verdana" panose="020B0604030504040204" pitchFamily="34" charset="0"/>
              </a:rPr>
              <a:t>let x = 10;</a:t>
            </a:r>
            <a:br>
              <a:rPr lang="da-DK" dirty="0">
                <a:solidFill>
                  <a:srgbClr val="000000"/>
                </a:solidFill>
                <a:latin typeface="Verdana" panose="020B0604030504040204" pitchFamily="34" charset="0"/>
              </a:rPr>
            </a:br>
            <a:r>
              <a:rPr lang="da-DK" dirty="0">
                <a:solidFill>
                  <a:srgbClr val="000000"/>
                </a:solidFill>
                <a:latin typeface="Verdana" panose="020B0604030504040204" pitchFamily="34" charset="0"/>
              </a:rPr>
              <a:t>x += 5;</a:t>
            </a:r>
            <a:endParaRPr lang="en-IN" dirty="0">
              <a:solidFill>
                <a:srgbClr val="000000"/>
              </a:solidFill>
              <a:latin typeface="Verdana" panose="020B0604030504040204" pitchFamily="34" charset="0"/>
            </a:endParaRPr>
          </a:p>
        </p:txBody>
      </p:sp>
    </p:spTree>
    <p:extLst>
      <p:ext uri="{BB962C8B-B14F-4D97-AF65-F5344CB8AC3E}">
        <p14:creationId xmlns:p14="http://schemas.microsoft.com/office/powerpoint/2010/main" val="76867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5EED9-01FB-7A83-B622-98018E5DC50F}"/>
              </a:ext>
            </a:extLst>
          </p:cNvPr>
          <p:cNvSpPr>
            <a:spLocks noGrp="1"/>
          </p:cNvSpPr>
          <p:nvPr>
            <p:ph type="title"/>
          </p:nvPr>
        </p:nvSpPr>
        <p:spPr>
          <a:xfrm>
            <a:off x="609599" y="609600"/>
            <a:ext cx="6986737" cy="1320800"/>
          </a:xfrm>
        </p:spPr>
        <p:txBody>
          <a:bodyPr/>
          <a:lstStyle/>
          <a:p>
            <a:r>
              <a:rPr lang="en-IN" b="0" i="0" dirty="0">
                <a:solidFill>
                  <a:srgbClr val="000000"/>
                </a:solidFill>
                <a:effectLst/>
                <a:latin typeface="Segoe UI" panose="020B0502040204020203" pitchFamily="34" charset="0"/>
              </a:rPr>
              <a:t>Comparison Operators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841744EC-7291-FADD-94D3-0E1364FC9AF2}"/>
              </a:ext>
            </a:extLst>
          </p:cNvPr>
          <p:cNvSpPr>
            <a:spLocks noGrp="1"/>
          </p:cNvSpPr>
          <p:nvPr>
            <p:ph idx="1"/>
          </p:nvPr>
        </p:nvSpPr>
        <p:spPr>
          <a:xfrm>
            <a:off x="609598" y="1340768"/>
            <a:ext cx="7706817" cy="4700595"/>
          </a:xfrm>
        </p:spPr>
        <p:txBody>
          <a:bodyPr/>
          <a:lstStyle/>
          <a:p>
            <a:r>
              <a:rPr lang="en-IN" b="1" i="0" dirty="0">
                <a:solidFill>
                  <a:srgbClr val="000000"/>
                </a:solidFill>
                <a:effectLst/>
                <a:latin typeface="Segoe UI" panose="020B0502040204020203" pitchFamily="34" charset="0"/>
              </a:rPr>
              <a:t>JavaScript String Comparison:</a:t>
            </a:r>
          </a:p>
          <a:p>
            <a:r>
              <a:rPr lang="en-US" b="0" i="0" dirty="0">
                <a:solidFill>
                  <a:srgbClr val="000000"/>
                </a:solidFill>
                <a:effectLst/>
                <a:latin typeface="Verdana" panose="020B0604030504040204" pitchFamily="34" charset="0"/>
              </a:rPr>
              <a:t>All the comparison operators above can also be used on strings:</a:t>
            </a:r>
            <a:endParaRPr lang="en-IN" b="1" dirty="0">
              <a:solidFill>
                <a:srgbClr val="000000"/>
              </a:solidFill>
              <a:latin typeface="Segoe UI" panose="020B0502040204020203" pitchFamily="34" charset="0"/>
            </a:endParaRPr>
          </a:p>
          <a:p>
            <a:pPr marL="0" indent="0" algn="ctr">
              <a:buNone/>
            </a:pPr>
            <a:r>
              <a:rPr lang="en-US" dirty="0">
                <a:solidFill>
                  <a:srgbClr val="000000"/>
                </a:solidFill>
                <a:latin typeface="Verdana" panose="020B0604030504040204" pitchFamily="34" charset="0"/>
              </a:rPr>
              <a:t>let text1 = “</a:t>
            </a:r>
            <a:r>
              <a:rPr lang="en-US" dirty="0" err="1">
                <a:solidFill>
                  <a:srgbClr val="000000"/>
                </a:solidFill>
                <a:latin typeface="Verdana" panose="020B0604030504040204" pitchFamily="34" charset="0"/>
              </a:rPr>
              <a:t>mamta</a:t>
            </a:r>
            <a:r>
              <a:rPr lang="en-US" dirty="0">
                <a:solidFill>
                  <a:srgbClr val="000000"/>
                </a:solidFill>
                <a:latin typeface="Verdana" panose="020B0604030504040204" pitchFamily="34" charset="0"/>
              </a:rPr>
              <a:t>";</a:t>
            </a:r>
            <a:br>
              <a:rPr lang="en-US" dirty="0">
                <a:solidFill>
                  <a:srgbClr val="000000"/>
                </a:solidFill>
                <a:latin typeface="Verdana" panose="020B0604030504040204" pitchFamily="34" charset="0"/>
              </a:rPr>
            </a:br>
            <a:r>
              <a:rPr lang="en-US" dirty="0">
                <a:solidFill>
                  <a:srgbClr val="000000"/>
                </a:solidFill>
                <a:latin typeface="Verdana" panose="020B0604030504040204" pitchFamily="34" charset="0"/>
              </a:rPr>
              <a:t>let text2 = “</a:t>
            </a:r>
            <a:r>
              <a:rPr lang="en-US" dirty="0" err="1">
                <a:solidFill>
                  <a:srgbClr val="000000"/>
                </a:solidFill>
                <a:latin typeface="Verdana" panose="020B0604030504040204" pitchFamily="34" charset="0"/>
              </a:rPr>
              <a:t>sharma</a:t>
            </a:r>
            <a:r>
              <a:rPr lang="en-US" dirty="0">
                <a:solidFill>
                  <a:srgbClr val="000000"/>
                </a:solidFill>
                <a:latin typeface="Verdana" panose="020B0604030504040204" pitchFamily="34" charset="0"/>
              </a:rPr>
              <a:t>";</a:t>
            </a:r>
            <a:br>
              <a:rPr lang="en-US" dirty="0">
                <a:solidFill>
                  <a:srgbClr val="000000"/>
                </a:solidFill>
                <a:latin typeface="Verdana" panose="020B0604030504040204" pitchFamily="34" charset="0"/>
              </a:rPr>
            </a:br>
            <a:r>
              <a:rPr lang="en-US" dirty="0">
                <a:solidFill>
                  <a:srgbClr val="000000"/>
                </a:solidFill>
                <a:latin typeface="Verdana" panose="020B0604030504040204" pitchFamily="34" charset="0"/>
              </a:rPr>
              <a:t>       let result = text1 &lt; text2;</a:t>
            </a:r>
          </a:p>
          <a:p>
            <a:r>
              <a:rPr lang="en-IN" dirty="0">
                <a:solidFill>
                  <a:srgbClr val="000000"/>
                </a:solidFill>
                <a:latin typeface="Verdana" panose="020B0604030504040204" pitchFamily="34" charset="0"/>
              </a:rPr>
              <a:t>We have to concatenate the two strings by using + symbol</a:t>
            </a:r>
          </a:p>
          <a:p>
            <a:pPr marL="0" indent="0" algn="ctr">
              <a:buNone/>
            </a:pPr>
            <a:r>
              <a:rPr lang="en-US" dirty="0">
                <a:solidFill>
                  <a:srgbClr val="000000"/>
                </a:solidFill>
                <a:latin typeface="Verdana" panose="020B0604030504040204" pitchFamily="34" charset="0"/>
              </a:rPr>
              <a:t>let text1 = "John";</a:t>
            </a:r>
            <a:br>
              <a:rPr lang="en-US" dirty="0">
                <a:solidFill>
                  <a:srgbClr val="000000"/>
                </a:solidFill>
                <a:latin typeface="Verdana" panose="020B0604030504040204" pitchFamily="34" charset="0"/>
              </a:rPr>
            </a:br>
            <a:r>
              <a:rPr lang="en-US" dirty="0">
                <a:solidFill>
                  <a:srgbClr val="000000"/>
                </a:solidFill>
                <a:latin typeface="Verdana" panose="020B0604030504040204" pitchFamily="34" charset="0"/>
              </a:rPr>
              <a:t>let text2 = "Doe";</a:t>
            </a:r>
            <a:br>
              <a:rPr lang="en-US" dirty="0">
                <a:solidFill>
                  <a:srgbClr val="000000"/>
                </a:solidFill>
                <a:latin typeface="Verdana" panose="020B0604030504040204" pitchFamily="34" charset="0"/>
              </a:rPr>
            </a:br>
            <a:r>
              <a:rPr lang="en-US" dirty="0">
                <a:solidFill>
                  <a:srgbClr val="000000"/>
                </a:solidFill>
                <a:latin typeface="Verdana" panose="020B0604030504040204" pitchFamily="34" charset="0"/>
              </a:rPr>
              <a:t>              let text3 = text1 + " " + text2;</a:t>
            </a:r>
          </a:p>
        </p:txBody>
      </p:sp>
    </p:spTree>
    <p:extLst>
      <p:ext uri="{BB962C8B-B14F-4D97-AF65-F5344CB8AC3E}">
        <p14:creationId xmlns:p14="http://schemas.microsoft.com/office/powerpoint/2010/main" val="305942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666E1-ABAB-F1BA-41AF-EB875D7F24E2}"/>
              </a:ext>
            </a:extLst>
          </p:cNvPr>
          <p:cNvSpPr>
            <a:spLocks noGrp="1"/>
          </p:cNvSpPr>
          <p:nvPr>
            <p:ph type="title"/>
          </p:nvPr>
        </p:nvSpPr>
        <p:spPr/>
        <p:txBody>
          <a:bodyPr/>
          <a:lstStyle/>
          <a:p>
            <a:r>
              <a:rPr lang="en-US" dirty="0"/>
              <a:t>Loops</a:t>
            </a:r>
            <a:endParaRPr lang="en-IN" dirty="0"/>
          </a:p>
        </p:txBody>
      </p:sp>
      <p:sp>
        <p:nvSpPr>
          <p:cNvPr id="3" name="Content Placeholder 2">
            <a:extLst>
              <a:ext uri="{FF2B5EF4-FFF2-40B4-BE49-F238E27FC236}">
                <a16:creationId xmlns:a16="http://schemas.microsoft.com/office/drawing/2014/main" id="{4B3C6CCA-21BE-A760-4AA2-D22C1B85DAAE}"/>
              </a:ext>
            </a:extLst>
          </p:cNvPr>
          <p:cNvSpPr>
            <a:spLocks noGrp="1"/>
          </p:cNvSpPr>
          <p:nvPr>
            <p:ph idx="1"/>
          </p:nvPr>
        </p:nvSpPr>
        <p:spPr>
          <a:xfrm>
            <a:off x="609598" y="1412776"/>
            <a:ext cx="7706817" cy="4628587"/>
          </a:xfrm>
        </p:spPr>
        <p:txBody>
          <a:bodyPr/>
          <a:lstStyle/>
          <a:p>
            <a:r>
              <a:rPr lang="en-US" b="0" i="0" dirty="0">
                <a:solidFill>
                  <a:srgbClr val="000000"/>
                </a:solidFill>
                <a:effectLst/>
                <a:latin typeface="Verdana" panose="020B0604030504040204" pitchFamily="34" charset="0"/>
              </a:rPr>
              <a:t>Loops can execute a block of code several times.</a:t>
            </a:r>
          </a:p>
          <a:p>
            <a:r>
              <a:rPr lang="en-US" b="0" i="0" dirty="0">
                <a:solidFill>
                  <a:srgbClr val="000000"/>
                </a:solidFill>
                <a:effectLst/>
                <a:latin typeface="Verdana" panose="020B0604030504040204" pitchFamily="34" charset="0"/>
              </a:rPr>
              <a:t>JavaScript supports different kinds of loops:</a:t>
            </a:r>
          </a:p>
          <a:p>
            <a:r>
              <a:rPr lang="en-IN" dirty="0"/>
              <a:t>For loop</a:t>
            </a:r>
          </a:p>
          <a:p>
            <a:r>
              <a:rPr lang="en-IN" dirty="0"/>
              <a:t>While loop</a:t>
            </a:r>
          </a:p>
          <a:p>
            <a:r>
              <a:rPr lang="en-IN" dirty="0"/>
              <a:t>Do while loop</a:t>
            </a:r>
          </a:p>
          <a:p>
            <a:r>
              <a:rPr lang="en-IN" dirty="0"/>
              <a:t>For in loop</a:t>
            </a:r>
          </a:p>
          <a:p>
            <a:r>
              <a:rPr lang="en-IN" dirty="0"/>
              <a:t>For of loop</a:t>
            </a:r>
          </a:p>
        </p:txBody>
      </p:sp>
    </p:spTree>
    <p:extLst>
      <p:ext uri="{BB962C8B-B14F-4D97-AF65-F5344CB8AC3E}">
        <p14:creationId xmlns:p14="http://schemas.microsoft.com/office/powerpoint/2010/main" val="437816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CEBA1-FFD8-F917-EA61-B53C62D0C3EA}"/>
              </a:ext>
            </a:extLst>
          </p:cNvPr>
          <p:cNvSpPr>
            <a:spLocks noGrp="1"/>
          </p:cNvSpPr>
          <p:nvPr>
            <p:ph type="title"/>
          </p:nvPr>
        </p:nvSpPr>
        <p:spPr/>
        <p:txBody>
          <a:bodyPr/>
          <a:lstStyle/>
          <a:p>
            <a:r>
              <a:rPr lang="en-US" dirty="0"/>
              <a:t>Functions:</a:t>
            </a:r>
            <a:endParaRPr lang="en-IN" dirty="0"/>
          </a:p>
        </p:txBody>
      </p:sp>
      <p:sp>
        <p:nvSpPr>
          <p:cNvPr id="3" name="Content Placeholder 2">
            <a:extLst>
              <a:ext uri="{FF2B5EF4-FFF2-40B4-BE49-F238E27FC236}">
                <a16:creationId xmlns:a16="http://schemas.microsoft.com/office/drawing/2014/main" id="{B4A53AEB-BCF6-4006-AFE1-42842CB054EC}"/>
              </a:ext>
            </a:extLst>
          </p:cNvPr>
          <p:cNvSpPr>
            <a:spLocks noGrp="1"/>
          </p:cNvSpPr>
          <p:nvPr>
            <p:ph idx="1"/>
          </p:nvPr>
        </p:nvSpPr>
        <p:spPr/>
        <p:txBody>
          <a:bodyPr/>
          <a:lstStyle/>
          <a:p>
            <a:pPr algn="just"/>
            <a:r>
              <a:rPr lang="en-US" b="1" dirty="0"/>
              <a:t>Functions</a:t>
            </a:r>
          </a:p>
          <a:p>
            <a:pPr algn="just"/>
            <a:r>
              <a:rPr lang="en-IN" dirty="0"/>
              <a:t> A set of statements that performs a task or calculates a value</a:t>
            </a:r>
          </a:p>
          <a:p>
            <a:pPr algn="just"/>
            <a:r>
              <a:rPr lang="en-US" b="0" i="0" dirty="0">
                <a:solidFill>
                  <a:srgbClr val="000000"/>
                </a:solidFill>
                <a:effectLst/>
                <a:latin typeface="Verdana" panose="020B0604030504040204" pitchFamily="34" charset="0"/>
              </a:rPr>
              <a:t>A JavaScript function is a block of code designed to perform a particular task.</a:t>
            </a:r>
            <a:endParaRPr lang="en-IN" b="0" i="0" dirty="0">
              <a:solidFill>
                <a:srgbClr val="000000"/>
              </a:solidFill>
              <a:effectLst/>
              <a:latin typeface="Verdana" panose="020B0604030504040204" pitchFamily="34" charset="0"/>
            </a:endParaRPr>
          </a:p>
          <a:p>
            <a:pPr algn="just"/>
            <a:r>
              <a:rPr lang="en-US" b="0" i="0" dirty="0">
                <a:solidFill>
                  <a:srgbClr val="000000"/>
                </a:solidFill>
                <a:effectLst/>
                <a:latin typeface="Verdana" panose="020B0604030504040204" pitchFamily="34" charset="0"/>
              </a:rPr>
              <a:t>A JavaScript function is executed when "something" invokes it (calls it).</a:t>
            </a:r>
            <a:endParaRPr lang="en-IN" dirty="0"/>
          </a:p>
        </p:txBody>
      </p:sp>
    </p:spTree>
    <p:extLst>
      <p:ext uri="{BB962C8B-B14F-4D97-AF65-F5344CB8AC3E}">
        <p14:creationId xmlns:p14="http://schemas.microsoft.com/office/powerpoint/2010/main" val="38349134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E4C5A78-046C-0F0C-1A8E-744ECA3E5688}"/>
              </a:ext>
            </a:extLst>
          </p:cNvPr>
          <p:cNvSpPr>
            <a:spLocks noGrp="1" noChangeArrowheads="1"/>
          </p:cNvSpPr>
          <p:nvPr>
            <p:ph idx="1"/>
          </p:nvPr>
        </p:nvSpPr>
        <p:spPr bwMode="auto">
          <a:xfrm>
            <a:off x="323528" y="1124744"/>
            <a:ext cx="8496943" cy="38164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1B1B1B"/>
                </a:solidFill>
                <a:effectLst/>
                <a:latin typeface="Inter"/>
              </a:rPr>
              <a:t>A </a:t>
            </a:r>
            <a:r>
              <a:rPr kumimoji="0" lang="en-US" altLang="en-US" sz="2800" b="1" i="0" u="none" strike="noStrike" cap="none" normalizeH="0" baseline="0" dirty="0">
                <a:ln>
                  <a:noFill/>
                </a:ln>
                <a:solidFill>
                  <a:srgbClr val="1B1B1B"/>
                </a:solidFill>
                <a:effectLst/>
                <a:latin typeface="Inter"/>
              </a:rPr>
              <a:t>function definition</a:t>
            </a:r>
            <a:r>
              <a:rPr kumimoji="0" lang="en-US" altLang="en-US" sz="2800" b="0" i="0" u="none" strike="noStrike" cap="none" normalizeH="0" baseline="0" dirty="0">
                <a:ln>
                  <a:noFill/>
                </a:ln>
                <a:solidFill>
                  <a:srgbClr val="1B1B1B"/>
                </a:solidFill>
                <a:effectLst/>
                <a:latin typeface="Inter"/>
              </a:rPr>
              <a:t> (also called a </a:t>
            </a:r>
            <a:r>
              <a:rPr kumimoji="0" lang="en-US" altLang="en-US" sz="2800" b="1" i="0" u="none" strike="noStrike" cap="none" normalizeH="0" baseline="0" dirty="0">
                <a:ln>
                  <a:noFill/>
                </a:ln>
                <a:solidFill>
                  <a:srgbClr val="1B1B1B"/>
                </a:solidFill>
                <a:effectLst/>
                <a:latin typeface="Inter"/>
              </a:rPr>
              <a:t>function declaration</a:t>
            </a:r>
            <a:r>
              <a:rPr kumimoji="0" lang="en-US" altLang="en-US" sz="2800" b="0" i="0" u="none" strike="noStrike" cap="none" normalizeH="0" baseline="0" dirty="0">
                <a:ln>
                  <a:noFill/>
                </a:ln>
                <a:solidFill>
                  <a:srgbClr val="1B1B1B"/>
                </a:solidFill>
                <a:effectLst/>
                <a:latin typeface="Inter"/>
              </a:rPr>
              <a:t>, or </a:t>
            </a:r>
            <a:r>
              <a:rPr kumimoji="0" lang="en-US" altLang="en-US" sz="2800" b="1" i="0" u="none" strike="noStrike" cap="none" normalizeH="0" baseline="0" dirty="0">
                <a:ln>
                  <a:noFill/>
                </a:ln>
                <a:solidFill>
                  <a:srgbClr val="1B1B1B"/>
                </a:solidFill>
                <a:effectLst/>
                <a:latin typeface="Inter"/>
              </a:rPr>
              <a:t>function statement</a:t>
            </a:r>
            <a:r>
              <a:rPr kumimoji="0" lang="en-US" altLang="en-US" sz="2800" b="0" i="0" u="none" strike="noStrike" cap="none" normalizeH="0" baseline="0" dirty="0">
                <a:ln>
                  <a:noFill/>
                </a:ln>
                <a:solidFill>
                  <a:srgbClr val="1B1B1B"/>
                </a:solidFill>
                <a:effectLst/>
                <a:latin typeface="Inter"/>
              </a:rPr>
              <a:t>) consists of the</a:t>
            </a:r>
            <a:r>
              <a:rPr kumimoji="0" lang="en-US" altLang="en-US" sz="2800" b="0" i="0" strike="noStrike" cap="none" normalizeH="0" baseline="0" dirty="0">
                <a:ln>
                  <a:noFill/>
                </a:ln>
                <a:solidFill>
                  <a:srgbClr val="1B1B1B"/>
                </a:solidFill>
                <a:effectLst/>
                <a:latin typeface="Inter"/>
              </a:rPr>
              <a:t> </a:t>
            </a:r>
            <a:r>
              <a:rPr lang="en-US" altLang="en-US" sz="2800" u="sng" dirty="0">
                <a:solidFill>
                  <a:srgbClr val="1B1B1B"/>
                </a:solidFill>
                <a:latin typeface="Inter"/>
                <a:hlinkClick r:id="rId2">
                  <a:extLst>
                    <a:ext uri="{A12FA001-AC4F-418D-AE19-62706E023703}">
                      <ahyp:hlinkClr xmlns:ahyp="http://schemas.microsoft.com/office/drawing/2018/hyperlinkcolor" val="tx"/>
                    </a:ext>
                  </a:extLst>
                </a:hlinkClick>
              </a:rPr>
              <a:t>function</a:t>
            </a:r>
            <a:r>
              <a:rPr kumimoji="0" lang="en-US" altLang="en-US" sz="2800" b="0" i="0" strike="noStrike" cap="none" normalizeH="0" baseline="0" dirty="0">
                <a:ln>
                  <a:noFill/>
                </a:ln>
                <a:solidFill>
                  <a:srgbClr val="1B1B1B"/>
                </a:solidFill>
                <a:effectLst/>
                <a:latin typeface="Inter"/>
              </a:rPr>
              <a:t> </a:t>
            </a:r>
            <a:r>
              <a:rPr kumimoji="0" lang="en-US" altLang="en-US" sz="2800" b="0" i="0" u="none" strike="noStrike" cap="none" normalizeH="0" baseline="0" dirty="0">
                <a:ln>
                  <a:noFill/>
                </a:ln>
                <a:solidFill>
                  <a:srgbClr val="1B1B1B"/>
                </a:solidFill>
                <a:effectLst/>
                <a:latin typeface="Inter"/>
              </a:rPr>
              <a:t>keyword, followed by:</a:t>
            </a:r>
            <a:endParaRPr kumimoji="0" lang="en-US" altLang="en-US" sz="2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1B1B1B"/>
                </a:solidFill>
                <a:effectLst/>
                <a:latin typeface="Inter"/>
              </a:rPr>
              <a:t>The name of the function.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1B1B1B"/>
                </a:solidFill>
                <a:effectLst/>
                <a:latin typeface="Inter"/>
              </a:rPr>
              <a:t>A list of parameters to the function, enclosed in parentheses and separated by commas.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1B1B1B"/>
                </a:solidFill>
                <a:effectLst/>
                <a:latin typeface="Inter"/>
              </a:rPr>
              <a:t>The JavaScript statements that define the function, enclosed in curly braces, </a:t>
            </a:r>
            <a:r>
              <a:rPr kumimoji="0" lang="en-US" altLang="en-US" sz="2800" b="0" i="0" u="none" strike="noStrike" cap="none" normalizeH="0" baseline="0" dirty="0">
                <a:ln>
                  <a:noFill/>
                </a:ln>
                <a:solidFill>
                  <a:srgbClr val="1B1B1B"/>
                </a:solidFill>
                <a:effectLst/>
                <a:latin typeface="var(--font-code)"/>
              </a:rPr>
              <a:t>{ /* … */ }</a:t>
            </a:r>
            <a:endParaRPr kumimoji="0" lang="en-US" altLang="en-US" sz="2800" b="0" i="0" u="none" strike="noStrike" cap="none" normalizeH="0" baseline="0" dirty="0">
              <a:ln>
                <a:noFill/>
              </a:ln>
              <a:solidFill>
                <a:srgbClr val="1B1B1B"/>
              </a:solidFill>
              <a:effectLst/>
              <a:latin typeface="Int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32036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CE67F-BC58-1FB8-FA16-97C7CEAB1D8F}"/>
              </a:ext>
            </a:extLst>
          </p:cNvPr>
          <p:cNvSpPr>
            <a:spLocks noGrp="1"/>
          </p:cNvSpPr>
          <p:nvPr>
            <p:ph type="title"/>
          </p:nvPr>
        </p:nvSpPr>
        <p:spPr/>
        <p:txBody>
          <a:bodyPr/>
          <a:lstStyle/>
          <a:p>
            <a:r>
              <a:rPr lang="en-US" dirty="0"/>
              <a:t>Ways to declare a function</a:t>
            </a:r>
            <a:endParaRPr lang="en-IN" dirty="0"/>
          </a:p>
        </p:txBody>
      </p:sp>
      <p:sp>
        <p:nvSpPr>
          <p:cNvPr id="3" name="Content Placeholder 2">
            <a:extLst>
              <a:ext uri="{FF2B5EF4-FFF2-40B4-BE49-F238E27FC236}">
                <a16:creationId xmlns:a16="http://schemas.microsoft.com/office/drawing/2014/main" id="{80D26EE5-DAA0-FF32-8144-7EEB62134DF8}"/>
              </a:ext>
            </a:extLst>
          </p:cNvPr>
          <p:cNvSpPr>
            <a:spLocks noGrp="1"/>
          </p:cNvSpPr>
          <p:nvPr>
            <p:ph idx="1"/>
          </p:nvPr>
        </p:nvSpPr>
        <p:spPr>
          <a:xfrm>
            <a:off x="609598" y="1484784"/>
            <a:ext cx="6914729" cy="4556579"/>
          </a:xfrm>
        </p:spPr>
        <p:txBody>
          <a:bodyPr/>
          <a:lstStyle/>
          <a:p>
            <a:pPr>
              <a:buFont typeface="+mj-lt"/>
              <a:buAutoNum type="arabicPeriod"/>
            </a:pPr>
            <a:r>
              <a:rPr lang="en-US" dirty="0"/>
              <a:t>A function can be anonymous i.e. not having  a name </a:t>
            </a:r>
          </a:p>
          <a:p>
            <a:pPr marL="0" indent="0">
              <a:buNone/>
            </a:pPr>
            <a:endParaRPr lang="en-US" dirty="0"/>
          </a:p>
          <a:p>
            <a:pPr marL="0" indent="0">
              <a:buNone/>
            </a:pPr>
            <a:endParaRPr lang="en-US" dirty="0"/>
          </a:p>
          <a:p>
            <a:pPr marL="0" indent="0">
              <a:buNone/>
            </a:pPr>
            <a:r>
              <a:rPr lang="en-US" dirty="0"/>
              <a:t>const square = function (number) {</a:t>
            </a:r>
          </a:p>
          <a:p>
            <a:pPr marL="0" indent="0">
              <a:buNone/>
            </a:pPr>
            <a:r>
              <a:rPr lang="en-US" dirty="0"/>
              <a:t>  return number * number;</a:t>
            </a:r>
          </a:p>
          <a:p>
            <a:pPr marL="0" indent="0">
              <a:buNone/>
            </a:pPr>
            <a:r>
              <a:rPr lang="en-US" dirty="0"/>
              <a:t>};</a:t>
            </a:r>
          </a:p>
          <a:p>
            <a:pPr marL="0" indent="0">
              <a:buNone/>
            </a:pPr>
            <a:endParaRPr lang="en-US" dirty="0"/>
          </a:p>
          <a:p>
            <a:pPr marL="0" indent="0">
              <a:buNone/>
            </a:pPr>
            <a:r>
              <a:rPr lang="en-US" dirty="0"/>
              <a:t>console.log(square(10)); </a:t>
            </a:r>
            <a:endParaRPr lang="en-IN" dirty="0"/>
          </a:p>
        </p:txBody>
      </p:sp>
    </p:spTree>
    <p:extLst>
      <p:ext uri="{BB962C8B-B14F-4D97-AF65-F5344CB8AC3E}">
        <p14:creationId xmlns:p14="http://schemas.microsoft.com/office/powerpoint/2010/main" val="1391784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3368D-F01C-1386-504F-6CD5C981E2D0}"/>
              </a:ext>
            </a:extLst>
          </p:cNvPr>
          <p:cNvSpPr>
            <a:spLocks noGrp="1"/>
          </p:cNvSpPr>
          <p:nvPr>
            <p:ph type="title"/>
          </p:nvPr>
        </p:nvSpPr>
        <p:spPr>
          <a:xfrm>
            <a:off x="609599" y="609600"/>
            <a:ext cx="7418785" cy="1320800"/>
          </a:xfrm>
        </p:spPr>
        <p:txBody>
          <a:bodyPr>
            <a:normAutofit/>
          </a:bodyPr>
          <a:lstStyle/>
          <a:p>
            <a:r>
              <a:rPr lang="en-IN" sz="3200" dirty="0" err="1"/>
              <a:t>Javascript</a:t>
            </a:r>
            <a:r>
              <a:rPr lang="en-IN" sz="3200" dirty="0"/>
              <a:t> introduction </a:t>
            </a:r>
            <a:r>
              <a:rPr lang="en-IN" sz="3200" dirty="0" err="1"/>
              <a:t>contd</a:t>
            </a:r>
            <a:r>
              <a:rPr lang="en-IN" sz="3200" dirty="0"/>
              <a:t>….</a:t>
            </a:r>
          </a:p>
        </p:txBody>
      </p:sp>
      <p:sp>
        <p:nvSpPr>
          <p:cNvPr id="3" name="Content Placeholder 2">
            <a:extLst>
              <a:ext uri="{FF2B5EF4-FFF2-40B4-BE49-F238E27FC236}">
                <a16:creationId xmlns:a16="http://schemas.microsoft.com/office/drawing/2014/main" id="{3B2576A3-AB2B-8454-4A42-156E572D0CFF}"/>
              </a:ext>
            </a:extLst>
          </p:cNvPr>
          <p:cNvSpPr>
            <a:spLocks noGrp="1"/>
          </p:cNvSpPr>
          <p:nvPr>
            <p:ph idx="1"/>
          </p:nvPr>
        </p:nvSpPr>
        <p:spPr>
          <a:xfrm>
            <a:off x="609598" y="1340768"/>
            <a:ext cx="8066857" cy="5112568"/>
          </a:xfrm>
        </p:spPr>
        <p:txBody>
          <a:bodyPr>
            <a:normAutofit/>
          </a:bodyPr>
          <a:lstStyle/>
          <a:p>
            <a:pPr algn="just"/>
            <a:r>
              <a:rPr lang="en-US" sz="2000" dirty="0"/>
              <a:t>It is loosely typed.</a:t>
            </a:r>
          </a:p>
          <a:p>
            <a:pPr algn="just"/>
            <a:endParaRPr lang="en-US" sz="2000" dirty="0"/>
          </a:p>
          <a:p>
            <a:pPr algn="just"/>
            <a:endParaRPr lang="en-US" sz="2000" dirty="0"/>
          </a:p>
          <a:p>
            <a:pPr algn="just"/>
            <a:r>
              <a:rPr lang="en-US" sz="2000" dirty="0"/>
              <a:t>It runs in t</a:t>
            </a:r>
            <a:r>
              <a:rPr lang="en-IN" sz="2000" dirty="0"/>
              <a:t>he JavaScript engine in the browser.</a:t>
            </a:r>
          </a:p>
          <a:p>
            <a:pPr algn="just"/>
            <a:endParaRPr lang="en-IN" sz="2000" dirty="0"/>
          </a:p>
          <a:p>
            <a:pPr algn="just"/>
            <a:endParaRPr lang="en-IN" sz="2000" dirty="0"/>
          </a:p>
          <a:p>
            <a:pPr algn="just"/>
            <a:endParaRPr lang="en-IN" sz="2000" dirty="0"/>
          </a:p>
          <a:p>
            <a:pPr algn="just"/>
            <a:r>
              <a:rPr lang="en-IN" sz="2000" dirty="0"/>
              <a:t>JavaScript engines were originally used only in web browsers, but they are now core components of other software systems, most notably servers and a variety of applications.</a:t>
            </a:r>
            <a:endParaRPr lang="en-US" sz="2000" dirty="0"/>
          </a:p>
          <a:p>
            <a:endParaRPr lang="en-IN" dirty="0"/>
          </a:p>
        </p:txBody>
      </p:sp>
    </p:spTree>
    <p:extLst>
      <p:ext uri="{BB962C8B-B14F-4D97-AF65-F5344CB8AC3E}">
        <p14:creationId xmlns:p14="http://schemas.microsoft.com/office/powerpoint/2010/main" val="22411782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4C0F1-9AB4-DA02-1F62-738D3070B35A}"/>
              </a:ext>
            </a:extLst>
          </p:cNvPr>
          <p:cNvSpPr>
            <a:spLocks noGrp="1"/>
          </p:cNvSpPr>
          <p:nvPr>
            <p:ph type="title"/>
          </p:nvPr>
        </p:nvSpPr>
        <p:spPr/>
        <p:txBody>
          <a:bodyPr/>
          <a:lstStyle/>
          <a:p>
            <a:r>
              <a:rPr lang="en-US" dirty="0"/>
              <a:t>2</a:t>
            </a:r>
            <a:r>
              <a:rPr lang="en-US" baseline="30000" dirty="0"/>
              <a:t>nd</a:t>
            </a:r>
            <a:r>
              <a:rPr lang="en-US" dirty="0"/>
              <a:t> method</a:t>
            </a:r>
            <a:endParaRPr lang="en-IN" dirty="0"/>
          </a:p>
        </p:txBody>
      </p:sp>
      <p:sp>
        <p:nvSpPr>
          <p:cNvPr id="3" name="Content Placeholder 2">
            <a:extLst>
              <a:ext uri="{FF2B5EF4-FFF2-40B4-BE49-F238E27FC236}">
                <a16:creationId xmlns:a16="http://schemas.microsoft.com/office/drawing/2014/main" id="{F3B67C0A-96E2-C09A-132C-FFA28FD482BF}"/>
              </a:ext>
            </a:extLst>
          </p:cNvPr>
          <p:cNvSpPr>
            <a:spLocks noGrp="1"/>
          </p:cNvSpPr>
          <p:nvPr>
            <p:ph idx="1"/>
          </p:nvPr>
        </p:nvSpPr>
        <p:spPr>
          <a:xfrm>
            <a:off x="609598" y="2160590"/>
            <a:ext cx="7058745" cy="3880773"/>
          </a:xfrm>
        </p:spPr>
        <p:txBody>
          <a:bodyPr/>
          <a:lstStyle/>
          <a:p>
            <a:pPr marL="0" indent="0">
              <a:buNone/>
            </a:pPr>
            <a:r>
              <a:rPr lang="pt-BR" dirty="0"/>
              <a:t>const factorial = function fac(n) {</a:t>
            </a:r>
          </a:p>
          <a:p>
            <a:pPr marL="0" indent="0">
              <a:buNone/>
            </a:pPr>
            <a:r>
              <a:rPr lang="pt-BR" dirty="0"/>
              <a:t>  return n &lt; 2 ? 1 : n * fac(n - 1);</a:t>
            </a:r>
          </a:p>
          <a:p>
            <a:pPr marL="0" indent="0">
              <a:buNone/>
            </a:pPr>
            <a:r>
              <a:rPr lang="pt-BR" dirty="0"/>
              <a:t>};</a:t>
            </a:r>
          </a:p>
          <a:p>
            <a:pPr marL="0" indent="0">
              <a:buNone/>
            </a:pPr>
            <a:endParaRPr lang="pt-BR" dirty="0"/>
          </a:p>
          <a:p>
            <a:pPr marL="0" indent="0">
              <a:buNone/>
            </a:pPr>
            <a:r>
              <a:rPr lang="pt-BR" dirty="0"/>
              <a:t>console.log(factorial(3)); </a:t>
            </a:r>
            <a:endParaRPr lang="en-IN" dirty="0"/>
          </a:p>
        </p:txBody>
      </p:sp>
    </p:spTree>
    <p:extLst>
      <p:ext uri="{BB962C8B-B14F-4D97-AF65-F5344CB8AC3E}">
        <p14:creationId xmlns:p14="http://schemas.microsoft.com/office/powerpoint/2010/main" val="28006455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27B15-A7E2-CB65-A003-1007F614D6E7}"/>
              </a:ext>
            </a:extLst>
          </p:cNvPr>
          <p:cNvSpPr>
            <a:spLocks noGrp="1"/>
          </p:cNvSpPr>
          <p:nvPr>
            <p:ph type="title"/>
          </p:nvPr>
        </p:nvSpPr>
        <p:spPr/>
        <p:txBody>
          <a:bodyPr/>
          <a:lstStyle/>
          <a:p>
            <a:r>
              <a:rPr lang="en-US" dirty="0"/>
              <a:t>Arrow function</a:t>
            </a:r>
            <a:endParaRPr lang="en-IN" dirty="0"/>
          </a:p>
        </p:txBody>
      </p:sp>
      <p:sp>
        <p:nvSpPr>
          <p:cNvPr id="3" name="Content Placeholder 2">
            <a:extLst>
              <a:ext uri="{FF2B5EF4-FFF2-40B4-BE49-F238E27FC236}">
                <a16:creationId xmlns:a16="http://schemas.microsoft.com/office/drawing/2014/main" id="{67C5588C-6B81-9C2A-FF5D-B9565657D43B}"/>
              </a:ext>
            </a:extLst>
          </p:cNvPr>
          <p:cNvSpPr>
            <a:spLocks noGrp="1"/>
          </p:cNvSpPr>
          <p:nvPr>
            <p:ph idx="1"/>
          </p:nvPr>
        </p:nvSpPr>
        <p:spPr>
          <a:xfrm>
            <a:off x="609598" y="2160590"/>
            <a:ext cx="7850833" cy="3880773"/>
          </a:xfrm>
        </p:spPr>
        <p:txBody>
          <a:bodyPr/>
          <a:lstStyle/>
          <a:p>
            <a:r>
              <a:rPr lang="en-US" b="0" i="0" dirty="0">
                <a:solidFill>
                  <a:srgbClr val="000000"/>
                </a:solidFill>
                <a:effectLst/>
                <a:latin typeface="Verdana" panose="020B0604030504040204" pitchFamily="34" charset="0"/>
              </a:rPr>
              <a:t>Arrow functions allow us to write shorter function syntax:</a:t>
            </a:r>
          </a:p>
          <a:p>
            <a:r>
              <a:rPr lang="en-US" b="0" i="0" dirty="0" err="1">
                <a:solidFill>
                  <a:srgbClr val="0000CD"/>
                </a:solidFill>
                <a:effectLst/>
                <a:latin typeface="Consolas" panose="020B0609020204030204" pitchFamily="49" charset="0"/>
              </a:rPr>
              <a:t>leghtght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myFunction</a:t>
            </a:r>
            <a:r>
              <a:rPr lang="en-US" b="0" i="0" dirty="0">
                <a:solidFill>
                  <a:srgbClr val="000000"/>
                </a:solidFill>
                <a:effectLst/>
                <a:latin typeface="Consolas" panose="020B0609020204030204" pitchFamily="49" charset="0"/>
              </a:rPr>
              <a:t> = (a, b) =&gt; a * b;</a:t>
            </a:r>
          </a:p>
          <a:p>
            <a:pPr algn="l"/>
            <a:r>
              <a:rPr lang="en-US" sz="2800" b="1" i="0" dirty="0">
                <a:solidFill>
                  <a:srgbClr val="000000"/>
                </a:solidFill>
                <a:effectLst/>
                <a:latin typeface="Segoe UI" panose="020B0502040204020203" pitchFamily="34" charset="0"/>
              </a:rPr>
              <a:t>Before Arrow:</a:t>
            </a:r>
          </a:p>
          <a:p>
            <a:pPr marL="0" indent="0" algn="ctr">
              <a:buNone/>
            </a:pPr>
            <a:r>
              <a:rPr lang="en-US" dirty="0">
                <a:solidFill>
                  <a:srgbClr val="000000"/>
                </a:solidFill>
                <a:latin typeface="Verdana" panose="020B0604030504040204" pitchFamily="34" charset="0"/>
              </a:rPr>
              <a:t>hello = function() {</a:t>
            </a:r>
            <a:br>
              <a:rPr lang="en-US" dirty="0">
                <a:solidFill>
                  <a:srgbClr val="000000"/>
                </a:solidFill>
                <a:latin typeface="Verdana" panose="020B0604030504040204" pitchFamily="34" charset="0"/>
              </a:rPr>
            </a:br>
            <a:r>
              <a:rPr lang="en-US" dirty="0">
                <a:solidFill>
                  <a:srgbClr val="000000"/>
                </a:solidFill>
                <a:latin typeface="Verdana" panose="020B0604030504040204" pitchFamily="34" charset="0"/>
              </a:rPr>
              <a:t>  return "Hello World!";</a:t>
            </a:r>
            <a:br>
              <a:rPr lang="en-US" dirty="0">
                <a:solidFill>
                  <a:srgbClr val="000000"/>
                </a:solidFill>
                <a:latin typeface="Verdana" panose="020B0604030504040204" pitchFamily="34" charset="0"/>
              </a:rPr>
            </a:br>
            <a:r>
              <a:rPr lang="en-US" dirty="0">
                <a:solidFill>
                  <a:srgbClr val="000000"/>
                </a:solidFill>
                <a:latin typeface="Verdana" panose="020B0604030504040204" pitchFamily="34" charset="0"/>
              </a:rPr>
              <a:t>}</a:t>
            </a:r>
          </a:p>
          <a:p>
            <a:pPr algn="l"/>
            <a:r>
              <a:rPr lang="en-US" sz="2400" b="1" i="0" dirty="0">
                <a:solidFill>
                  <a:srgbClr val="000000"/>
                </a:solidFill>
                <a:effectLst/>
                <a:latin typeface="Segoe UI" panose="020B0502040204020203" pitchFamily="34" charset="0"/>
              </a:rPr>
              <a:t>With Arrow Function:</a:t>
            </a:r>
          </a:p>
          <a:p>
            <a:pPr marL="0" indent="0" algn="ctr">
              <a:buNone/>
            </a:pPr>
            <a:r>
              <a:rPr lang="en-US" dirty="0">
                <a:solidFill>
                  <a:srgbClr val="000000"/>
                </a:solidFill>
                <a:latin typeface="Verdana" panose="020B0604030504040204" pitchFamily="34" charset="0"/>
              </a:rPr>
              <a:t>hello = () =&gt; {</a:t>
            </a:r>
            <a:br>
              <a:rPr lang="en-US" dirty="0">
                <a:solidFill>
                  <a:srgbClr val="000000"/>
                </a:solidFill>
                <a:latin typeface="Verdana" panose="020B0604030504040204" pitchFamily="34" charset="0"/>
              </a:rPr>
            </a:br>
            <a:r>
              <a:rPr lang="en-US" dirty="0">
                <a:solidFill>
                  <a:srgbClr val="000000"/>
                </a:solidFill>
                <a:latin typeface="Verdana" panose="020B0604030504040204" pitchFamily="34" charset="0"/>
              </a:rPr>
              <a:t>  return "Hello World!";</a:t>
            </a:r>
            <a:br>
              <a:rPr lang="en-US" dirty="0">
                <a:solidFill>
                  <a:srgbClr val="000000"/>
                </a:solidFill>
                <a:latin typeface="Verdana" panose="020B0604030504040204" pitchFamily="34" charset="0"/>
              </a:rPr>
            </a:br>
            <a:r>
              <a:rPr lang="en-US" dirty="0">
                <a:solidFill>
                  <a:srgbClr val="000000"/>
                </a:solidFill>
                <a:latin typeface="Verdana" panose="020B0604030504040204" pitchFamily="34" charset="0"/>
              </a:rPr>
              <a:t>}</a:t>
            </a:r>
          </a:p>
          <a:p>
            <a:endParaRPr lang="en-IN" dirty="0"/>
          </a:p>
        </p:txBody>
      </p:sp>
    </p:spTree>
    <p:extLst>
      <p:ext uri="{BB962C8B-B14F-4D97-AF65-F5344CB8AC3E}">
        <p14:creationId xmlns:p14="http://schemas.microsoft.com/office/powerpoint/2010/main" val="716114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85497F-4877-4F40-2F2E-42B4465384FB}"/>
              </a:ext>
            </a:extLst>
          </p:cNvPr>
          <p:cNvSpPr>
            <a:spLocks noGrp="1"/>
          </p:cNvSpPr>
          <p:nvPr>
            <p:ph idx="1"/>
          </p:nvPr>
        </p:nvSpPr>
        <p:spPr>
          <a:xfrm>
            <a:off x="609598" y="836712"/>
            <a:ext cx="7922841" cy="5904656"/>
          </a:xfrm>
        </p:spPr>
        <p:txBody>
          <a:bodyPr>
            <a:normAutofit/>
          </a:bodyPr>
          <a:lstStyle/>
          <a:p>
            <a:r>
              <a:rPr lang="en-IN" dirty="0"/>
              <a:t>Arrow function with no parameters</a:t>
            </a:r>
          </a:p>
          <a:p>
            <a:pPr marL="0" indent="0">
              <a:buNone/>
            </a:pPr>
            <a:r>
              <a:rPr lang="en-IN" dirty="0"/>
              <a:t>           </a:t>
            </a:r>
            <a:r>
              <a:rPr lang="en-IN" dirty="0" err="1"/>
              <a:t>const</a:t>
            </a:r>
            <a:r>
              <a:rPr lang="en-IN" dirty="0"/>
              <a:t> greet = () =&gt; console.log("Hello!");</a:t>
            </a:r>
          </a:p>
          <a:p>
            <a:endParaRPr lang="en-IN" dirty="0"/>
          </a:p>
          <a:p>
            <a:r>
              <a:rPr lang="en-IN" dirty="0"/>
              <a:t>Arrow function with one parameter</a:t>
            </a:r>
          </a:p>
          <a:p>
            <a:pPr marL="0" indent="0">
              <a:buNone/>
            </a:pPr>
            <a:r>
              <a:rPr lang="en-IN" dirty="0"/>
              <a:t>                </a:t>
            </a:r>
            <a:r>
              <a:rPr lang="en-IN" dirty="0" err="1"/>
              <a:t>const</a:t>
            </a:r>
            <a:r>
              <a:rPr lang="en-IN" dirty="0"/>
              <a:t> square = x =&gt; x * x;</a:t>
            </a:r>
          </a:p>
          <a:p>
            <a:endParaRPr lang="en-IN" dirty="0"/>
          </a:p>
          <a:p>
            <a:r>
              <a:rPr lang="en-IN" dirty="0"/>
              <a:t>Arrow function with multiple parameters</a:t>
            </a:r>
          </a:p>
          <a:p>
            <a:pPr marL="0" indent="0">
              <a:buNone/>
            </a:pPr>
            <a:r>
              <a:rPr lang="en-IN" dirty="0"/>
              <a:t>                   </a:t>
            </a:r>
            <a:r>
              <a:rPr lang="en-IN" dirty="0" err="1"/>
              <a:t>const</a:t>
            </a:r>
            <a:r>
              <a:rPr lang="en-IN" dirty="0"/>
              <a:t> multiply = (a, b) =&gt; a * b;</a:t>
            </a:r>
          </a:p>
          <a:p>
            <a:endParaRPr lang="en-IN" dirty="0"/>
          </a:p>
          <a:p>
            <a:r>
              <a:rPr lang="en-IN" dirty="0"/>
              <a:t> Arrow function with block statement</a:t>
            </a:r>
          </a:p>
          <a:p>
            <a:pPr marL="0" indent="0" algn="ctr">
              <a:buNone/>
            </a:pPr>
            <a:r>
              <a:rPr lang="en-IN" dirty="0"/>
              <a:t>          </a:t>
            </a:r>
            <a:r>
              <a:rPr lang="en-IN" dirty="0" err="1"/>
              <a:t>const</a:t>
            </a:r>
            <a:r>
              <a:rPr lang="en-IN" dirty="0"/>
              <a:t> </a:t>
            </a:r>
            <a:r>
              <a:rPr lang="en-IN" dirty="0" err="1"/>
              <a:t>greetWithName</a:t>
            </a:r>
            <a:r>
              <a:rPr lang="en-IN" dirty="0"/>
              <a:t> = (name) =&gt; {</a:t>
            </a:r>
          </a:p>
          <a:p>
            <a:pPr marL="0" indent="0" algn="ctr">
              <a:buNone/>
            </a:pPr>
            <a:r>
              <a:rPr lang="en-IN" dirty="0"/>
              <a:t>  console.log(`Hello, ${name}!`);</a:t>
            </a:r>
          </a:p>
          <a:p>
            <a:pPr marL="0" indent="0" algn="ctr">
              <a:buNone/>
            </a:pPr>
            <a:r>
              <a:rPr lang="en-IN" dirty="0"/>
              <a:t>  console.log("Welcome to the program.");</a:t>
            </a:r>
          </a:p>
          <a:p>
            <a:pPr marL="0" indent="0" algn="ctr">
              <a:buNone/>
            </a:pPr>
            <a:r>
              <a:rPr lang="en-IN" dirty="0"/>
              <a:t>};</a:t>
            </a:r>
          </a:p>
          <a:p>
            <a:endParaRPr lang="en-IN" dirty="0"/>
          </a:p>
        </p:txBody>
      </p:sp>
    </p:spTree>
    <p:extLst>
      <p:ext uri="{BB962C8B-B14F-4D97-AF65-F5344CB8AC3E}">
        <p14:creationId xmlns:p14="http://schemas.microsoft.com/office/powerpoint/2010/main" val="32396298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7D20A-3369-BA38-4BAA-5DDA4C8C73B0}"/>
              </a:ext>
            </a:extLst>
          </p:cNvPr>
          <p:cNvSpPr>
            <a:spLocks noGrp="1"/>
          </p:cNvSpPr>
          <p:nvPr>
            <p:ph type="title"/>
          </p:nvPr>
        </p:nvSpPr>
        <p:spPr>
          <a:xfrm>
            <a:off x="251520" y="476672"/>
            <a:ext cx="6914729" cy="648072"/>
          </a:xfrm>
        </p:spPr>
        <p:txBody>
          <a:bodyPr/>
          <a:lstStyle/>
          <a:p>
            <a:r>
              <a:rPr lang="en-US" dirty="0"/>
              <a:t>Error handling</a:t>
            </a:r>
            <a:endParaRPr lang="en-IN" dirty="0"/>
          </a:p>
        </p:txBody>
      </p:sp>
      <p:sp>
        <p:nvSpPr>
          <p:cNvPr id="3" name="Content Placeholder 2">
            <a:extLst>
              <a:ext uri="{FF2B5EF4-FFF2-40B4-BE49-F238E27FC236}">
                <a16:creationId xmlns:a16="http://schemas.microsoft.com/office/drawing/2014/main" id="{55074766-7BB3-0820-F2B9-EB5D055267E3}"/>
              </a:ext>
            </a:extLst>
          </p:cNvPr>
          <p:cNvSpPr>
            <a:spLocks noGrp="1"/>
          </p:cNvSpPr>
          <p:nvPr>
            <p:ph idx="1"/>
          </p:nvPr>
        </p:nvSpPr>
        <p:spPr>
          <a:xfrm>
            <a:off x="251520" y="1412776"/>
            <a:ext cx="8712968" cy="4628587"/>
          </a:xfrm>
        </p:spPr>
        <p:txBody>
          <a:bodyPr/>
          <a:lstStyle/>
          <a:p>
            <a:pPr algn="just"/>
            <a:r>
              <a:rPr lang="en-US" b="0" i="0" dirty="0">
                <a:solidFill>
                  <a:srgbClr val="000000"/>
                </a:solidFill>
                <a:effectLst/>
                <a:latin typeface="Verdana" panose="020B0604030504040204" pitchFamily="34" charset="0"/>
              </a:rPr>
              <a:t>Errors can be coding errors made by the programmer, errors due to wrong input, and other unforeseeable things.</a:t>
            </a:r>
          </a:p>
          <a:p>
            <a:pPr algn="just"/>
            <a:endParaRPr lang="en-IN" dirty="0"/>
          </a:p>
        </p:txBody>
      </p:sp>
    </p:spTree>
    <p:extLst>
      <p:ext uri="{BB962C8B-B14F-4D97-AF65-F5344CB8AC3E}">
        <p14:creationId xmlns:p14="http://schemas.microsoft.com/office/powerpoint/2010/main" val="19398590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FAFA0-2079-B35E-9293-552D5DAE94EA}"/>
              </a:ext>
            </a:extLst>
          </p:cNvPr>
          <p:cNvSpPr>
            <a:spLocks noGrp="1"/>
          </p:cNvSpPr>
          <p:nvPr>
            <p:ph type="title"/>
          </p:nvPr>
        </p:nvSpPr>
        <p:spPr/>
        <p:txBody>
          <a:bodyPr/>
          <a:lstStyle/>
          <a:p>
            <a:r>
              <a:rPr lang="en-US" dirty="0"/>
              <a:t>Callback in </a:t>
            </a:r>
            <a:r>
              <a:rPr lang="en-US" dirty="0" err="1"/>
              <a:t>javascript</a:t>
            </a:r>
            <a:endParaRPr lang="en-IN" dirty="0"/>
          </a:p>
        </p:txBody>
      </p:sp>
      <p:sp>
        <p:nvSpPr>
          <p:cNvPr id="3" name="Content Placeholder 2">
            <a:extLst>
              <a:ext uri="{FF2B5EF4-FFF2-40B4-BE49-F238E27FC236}">
                <a16:creationId xmlns:a16="http://schemas.microsoft.com/office/drawing/2014/main" id="{DA745623-30E7-9733-4E99-582B174BF6AA}"/>
              </a:ext>
            </a:extLst>
          </p:cNvPr>
          <p:cNvSpPr>
            <a:spLocks noGrp="1"/>
          </p:cNvSpPr>
          <p:nvPr>
            <p:ph idx="1"/>
          </p:nvPr>
        </p:nvSpPr>
        <p:spPr>
          <a:xfrm>
            <a:off x="609598" y="1556792"/>
            <a:ext cx="7850833" cy="4484571"/>
          </a:xfrm>
        </p:spPr>
        <p:txBody>
          <a:bodyPr/>
          <a:lstStyle/>
          <a:p>
            <a:r>
              <a:rPr lang="en-US" b="0" i="0" dirty="0">
                <a:solidFill>
                  <a:srgbClr val="374151"/>
                </a:solidFill>
                <a:effectLst/>
                <a:latin typeface="Söhne"/>
              </a:rPr>
              <a:t>a callback is a function that is passed as an argument to another function and is executed after the completion of some asynchronous operation or at a specified time. </a:t>
            </a:r>
          </a:p>
          <a:p>
            <a:endParaRPr lang="en-US" dirty="0">
              <a:solidFill>
                <a:srgbClr val="374151"/>
              </a:solidFill>
              <a:latin typeface="Söhne"/>
            </a:endParaRPr>
          </a:p>
          <a:p>
            <a:endParaRPr lang="en-US" b="0" i="0" dirty="0">
              <a:solidFill>
                <a:srgbClr val="374151"/>
              </a:solidFill>
              <a:effectLst/>
              <a:latin typeface="Söhne"/>
            </a:endParaRPr>
          </a:p>
          <a:p>
            <a:endParaRPr lang="en-US" dirty="0">
              <a:solidFill>
                <a:srgbClr val="374151"/>
              </a:solidFill>
              <a:latin typeface="Söhne"/>
            </a:endParaRPr>
          </a:p>
          <a:p>
            <a:r>
              <a:rPr lang="en-US" b="0" i="0" dirty="0">
                <a:solidFill>
                  <a:srgbClr val="374151"/>
                </a:solidFill>
                <a:effectLst/>
                <a:latin typeface="Söhne"/>
              </a:rPr>
              <a:t>Callbacks are a fundamental concept in JavaScript, especially in handling asynchronous operations.</a:t>
            </a:r>
          </a:p>
          <a:p>
            <a:endParaRPr lang="en-US" dirty="0">
              <a:solidFill>
                <a:srgbClr val="374151"/>
              </a:solidFill>
              <a:latin typeface="Söhne"/>
            </a:endParaRPr>
          </a:p>
          <a:p>
            <a:r>
              <a:rPr lang="en-US" b="0" i="0" dirty="0">
                <a:solidFill>
                  <a:srgbClr val="374151"/>
                </a:solidFill>
                <a:effectLst/>
                <a:latin typeface="Söhne"/>
              </a:rPr>
              <a:t>In Node.js, callbacks are a standard mechanism for handling asynchronous operations, like reading files, making network requests, or handling database queries</a:t>
            </a:r>
            <a:endParaRPr lang="en-IN" dirty="0"/>
          </a:p>
        </p:txBody>
      </p:sp>
    </p:spTree>
    <p:extLst>
      <p:ext uri="{BB962C8B-B14F-4D97-AF65-F5344CB8AC3E}">
        <p14:creationId xmlns:p14="http://schemas.microsoft.com/office/powerpoint/2010/main" val="25591209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572E6-54E6-6439-903B-5FF4E4301B8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513EA28-8E4C-9863-727E-4791D786BA10}"/>
              </a:ext>
            </a:extLst>
          </p:cNvPr>
          <p:cNvSpPr>
            <a:spLocks noGrp="1"/>
          </p:cNvSpPr>
          <p:nvPr>
            <p:ph idx="1"/>
          </p:nvPr>
        </p:nvSpPr>
        <p:spPr/>
        <p:txBody>
          <a:bodyPr>
            <a:normAutofit lnSpcReduction="10000"/>
          </a:bodyPr>
          <a:lstStyle/>
          <a:p>
            <a:pPr marL="0" indent="0" algn="ctr">
              <a:buNone/>
            </a:pPr>
            <a:r>
              <a:rPr lang="en-IN" dirty="0" err="1"/>
              <a:t>const</a:t>
            </a:r>
            <a:r>
              <a:rPr lang="en-IN" dirty="0"/>
              <a:t> numbers = [1, 2, 3, 4, 5, 6, 7, 8, 9, 10];</a:t>
            </a:r>
          </a:p>
          <a:p>
            <a:pPr marL="0" indent="0" algn="ctr">
              <a:buNone/>
            </a:pPr>
            <a:endParaRPr lang="en-IN" dirty="0"/>
          </a:p>
          <a:p>
            <a:pPr marL="0" indent="0" algn="ctr">
              <a:buNone/>
            </a:pPr>
            <a:r>
              <a:rPr lang="en-IN" dirty="0"/>
              <a:t>function </a:t>
            </a:r>
            <a:r>
              <a:rPr lang="en-IN" dirty="0" err="1"/>
              <a:t>filterEven</a:t>
            </a:r>
            <a:r>
              <a:rPr lang="en-IN" dirty="0"/>
              <a:t>(</a:t>
            </a:r>
            <a:r>
              <a:rPr lang="en-IN" dirty="0" err="1"/>
              <a:t>arr</a:t>
            </a:r>
            <a:r>
              <a:rPr lang="en-IN" dirty="0"/>
              <a:t>, callback) {</a:t>
            </a:r>
          </a:p>
          <a:p>
            <a:pPr marL="0" indent="0" algn="ctr">
              <a:buNone/>
            </a:pPr>
            <a:r>
              <a:rPr lang="en-IN" dirty="0"/>
              <a:t>  </a:t>
            </a:r>
            <a:r>
              <a:rPr lang="en-IN" dirty="0" err="1"/>
              <a:t>const</a:t>
            </a:r>
            <a:r>
              <a:rPr lang="en-IN" dirty="0"/>
              <a:t> filtered = </a:t>
            </a:r>
            <a:r>
              <a:rPr lang="en-IN" dirty="0" err="1"/>
              <a:t>arr.filter</a:t>
            </a:r>
            <a:r>
              <a:rPr lang="en-IN" dirty="0"/>
              <a:t>(callback);</a:t>
            </a:r>
          </a:p>
          <a:p>
            <a:pPr marL="0" indent="0" algn="ctr">
              <a:buNone/>
            </a:pPr>
            <a:r>
              <a:rPr lang="en-IN" dirty="0"/>
              <a:t>  console.log(filtered);</a:t>
            </a:r>
          </a:p>
          <a:p>
            <a:pPr marL="0" indent="0" algn="ctr">
              <a:buNone/>
            </a:pPr>
            <a:r>
              <a:rPr lang="en-IN" dirty="0"/>
              <a:t>}</a:t>
            </a:r>
          </a:p>
          <a:p>
            <a:pPr marL="0" indent="0" algn="ctr">
              <a:buNone/>
            </a:pPr>
            <a:endParaRPr lang="en-IN" dirty="0"/>
          </a:p>
          <a:p>
            <a:pPr marL="0" indent="0" algn="ctr">
              <a:buNone/>
            </a:pPr>
            <a:r>
              <a:rPr lang="en-IN" dirty="0" err="1"/>
              <a:t>filterEven</a:t>
            </a:r>
            <a:r>
              <a:rPr lang="en-IN" dirty="0"/>
              <a:t>(numbers, function (</a:t>
            </a:r>
            <a:r>
              <a:rPr lang="en-IN" dirty="0" err="1"/>
              <a:t>num</a:t>
            </a:r>
            <a:r>
              <a:rPr lang="en-IN" dirty="0"/>
              <a:t>) {</a:t>
            </a:r>
          </a:p>
          <a:p>
            <a:pPr marL="0" indent="0" algn="ctr">
              <a:buNone/>
            </a:pPr>
            <a:r>
              <a:rPr lang="en-IN" dirty="0"/>
              <a:t>  return </a:t>
            </a:r>
            <a:r>
              <a:rPr lang="en-IN" dirty="0" err="1"/>
              <a:t>num</a:t>
            </a:r>
            <a:r>
              <a:rPr lang="en-IN" dirty="0"/>
              <a:t> % 2 === 0;</a:t>
            </a:r>
          </a:p>
          <a:p>
            <a:pPr marL="0" indent="0" algn="ctr">
              <a:buNone/>
            </a:pPr>
            <a:r>
              <a:rPr lang="en-IN" dirty="0"/>
              <a:t>});</a:t>
            </a:r>
          </a:p>
          <a:p>
            <a:endParaRPr lang="en-IN" dirty="0"/>
          </a:p>
        </p:txBody>
      </p:sp>
    </p:spTree>
    <p:extLst>
      <p:ext uri="{BB962C8B-B14F-4D97-AF65-F5344CB8AC3E}">
        <p14:creationId xmlns:p14="http://schemas.microsoft.com/office/powerpoint/2010/main" val="499260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C19D8-0C03-7D23-592A-84C746DDD198}"/>
              </a:ext>
            </a:extLst>
          </p:cNvPr>
          <p:cNvSpPr>
            <a:spLocks noGrp="1"/>
          </p:cNvSpPr>
          <p:nvPr>
            <p:ph type="title"/>
          </p:nvPr>
        </p:nvSpPr>
        <p:spPr/>
        <p:txBody>
          <a:bodyPr/>
          <a:lstStyle/>
          <a:p>
            <a:r>
              <a:rPr lang="en-US" dirty="0"/>
              <a:t>Error handling in </a:t>
            </a:r>
            <a:r>
              <a:rPr lang="en-US" dirty="0" err="1"/>
              <a:t>js</a:t>
            </a:r>
            <a:endParaRPr lang="en-IN" dirty="0"/>
          </a:p>
        </p:txBody>
      </p:sp>
      <p:sp>
        <p:nvSpPr>
          <p:cNvPr id="3" name="Content Placeholder 2">
            <a:extLst>
              <a:ext uri="{FF2B5EF4-FFF2-40B4-BE49-F238E27FC236}">
                <a16:creationId xmlns:a16="http://schemas.microsoft.com/office/drawing/2014/main" id="{BA5072DD-098F-74C7-7192-B2C53C07F596}"/>
              </a:ext>
            </a:extLst>
          </p:cNvPr>
          <p:cNvSpPr>
            <a:spLocks noGrp="1"/>
          </p:cNvSpPr>
          <p:nvPr>
            <p:ph idx="1"/>
          </p:nvPr>
        </p:nvSpPr>
        <p:spPr>
          <a:xfrm>
            <a:off x="251520" y="2160590"/>
            <a:ext cx="8496943" cy="3880773"/>
          </a:xfrm>
        </p:spPr>
        <p:txBody>
          <a:bodyPr>
            <a:normAutofit/>
          </a:bodyPr>
          <a:lstStyle/>
          <a:p>
            <a:pPr algn="just" fontAlgn="base"/>
            <a:r>
              <a:rPr lang="en-US" sz="2800" b="0" i="0" dirty="0">
                <a:solidFill>
                  <a:srgbClr val="273239"/>
                </a:solidFill>
                <a:effectLst/>
                <a:latin typeface="Nunito" pitchFamily="2" charset="0"/>
              </a:rPr>
              <a:t>An error is an action that is inaccurate or incorrect. There are three types of errors in programming which are discussed below:</a:t>
            </a:r>
          </a:p>
          <a:p>
            <a:pPr algn="just" fontAlgn="base">
              <a:buFont typeface="Arial" panose="020B0604020202020204" pitchFamily="34" charset="0"/>
              <a:buChar char="•"/>
            </a:pPr>
            <a:r>
              <a:rPr lang="en-US" sz="2800" b="0" i="0" dirty="0">
                <a:solidFill>
                  <a:srgbClr val="273239"/>
                </a:solidFill>
                <a:effectLst/>
                <a:latin typeface="Nunito" pitchFamily="2" charset="0"/>
              </a:rPr>
              <a:t>Syntax error</a:t>
            </a:r>
          </a:p>
          <a:p>
            <a:pPr algn="just" fontAlgn="base">
              <a:buFont typeface="Arial" panose="020B0604020202020204" pitchFamily="34" charset="0"/>
              <a:buChar char="•"/>
            </a:pPr>
            <a:r>
              <a:rPr lang="en-US" sz="2800" b="0" i="0" dirty="0">
                <a:solidFill>
                  <a:srgbClr val="273239"/>
                </a:solidFill>
                <a:effectLst/>
                <a:latin typeface="Nunito" pitchFamily="2" charset="0"/>
              </a:rPr>
              <a:t>Logical error</a:t>
            </a:r>
          </a:p>
          <a:p>
            <a:pPr algn="just" fontAlgn="base">
              <a:buFont typeface="Arial" panose="020B0604020202020204" pitchFamily="34" charset="0"/>
              <a:buChar char="•"/>
            </a:pPr>
            <a:r>
              <a:rPr lang="en-US" sz="2800" b="0" i="0" dirty="0">
                <a:solidFill>
                  <a:srgbClr val="273239"/>
                </a:solidFill>
                <a:effectLst/>
                <a:latin typeface="Nunito" pitchFamily="2" charset="0"/>
              </a:rPr>
              <a:t>Runtime erro</a:t>
            </a:r>
            <a:r>
              <a:rPr lang="en-US" sz="2400" b="0" i="0" dirty="0">
                <a:solidFill>
                  <a:srgbClr val="273239"/>
                </a:solidFill>
                <a:effectLst/>
                <a:latin typeface="Nunito" pitchFamily="2" charset="0"/>
              </a:rPr>
              <a:t>r</a:t>
            </a:r>
          </a:p>
          <a:p>
            <a:pPr algn="just"/>
            <a:endParaRPr lang="en-IN" dirty="0"/>
          </a:p>
        </p:txBody>
      </p:sp>
    </p:spTree>
    <p:extLst>
      <p:ext uri="{BB962C8B-B14F-4D97-AF65-F5344CB8AC3E}">
        <p14:creationId xmlns:p14="http://schemas.microsoft.com/office/powerpoint/2010/main" val="20855700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2BAC5-8CE3-C51B-A207-69BBC9310A37}"/>
              </a:ext>
            </a:extLst>
          </p:cNvPr>
          <p:cNvSpPr>
            <a:spLocks noGrp="1"/>
          </p:cNvSpPr>
          <p:nvPr>
            <p:ph type="title"/>
          </p:nvPr>
        </p:nvSpPr>
        <p:spPr/>
        <p:txBody>
          <a:bodyPr/>
          <a:lstStyle/>
          <a:p>
            <a:r>
              <a:rPr lang="en-US" dirty="0"/>
              <a:t>Syntax error</a:t>
            </a:r>
            <a:endParaRPr lang="en-IN" dirty="0"/>
          </a:p>
        </p:txBody>
      </p:sp>
      <p:sp>
        <p:nvSpPr>
          <p:cNvPr id="3" name="Content Placeholder 2">
            <a:extLst>
              <a:ext uri="{FF2B5EF4-FFF2-40B4-BE49-F238E27FC236}">
                <a16:creationId xmlns:a16="http://schemas.microsoft.com/office/drawing/2014/main" id="{322A6752-B1C2-A7A1-4B90-DCFCA0BBF717}"/>
              </a:ext>
            </a:extLst>
          </p:cNvPr>
          <p:cNvSpPr>
            <a:spLocks noGrp="1"/>
          </p:cNvSpPr>
          <p:nvPr>
            <p:ph idx="1"/>
          </p:nvPr>
        </p:nvSpPr>
        <p:spPr/>
        <p:txBody>
          <a:bodyPr>
            <a:normAutofit/>
          </a:bodyPr>
          <a:lstStyle/>
          <a:p>
            <a:pPr algn="just"/>
            <a:r>
              <a:rPr lang="en-US" sz="2400" b="0" i="0" dirty="0">
                <a:solidFill>
                  <a:srgbClr val="273239"/>
                </a:solidFill>
                <a:effectLst/>
                <a:latin typeface="Nunito" pitchFamily="2" charset="0"/>
              </a:rPr>
              <a:t>a syntax error is an error in the syntax of a sequence of characters or tokens,</a:t>
            </a:r>
          </a:p>
          <a:p>
            <a:pPr algn="just"/>
            <a:r>
              <a:rPr lang="en-US" sz="2400" b="0" i="0" dirty="0">
                <a:solidFill>
                  <a:srgbClr val="273239"/>
                </a:solidFill>
                <a:effectLst/>
                <a:latin typeface="Nunito" pitchFamily="2" charset="0"/>
              </a:rPr>
              <a:t>it is also a compile-time error if the syntax is not correct then it will give an error message. </a:t>
            </a:r>
            <a:endParaRPr lang="en-IN" sz="2400" dirty="0"/>
          </a:p>
        </p:txBody>
      </p:sp>
    </p:spTree>
    <p:extLst>
      <p:ext uri="{BB962C8B-B14F-4D97-AF65-F5344CB8AC3E}">
        <p14:creationId xmlns:p14="http://schemas.microsoft.com/office/powerpoint/2010/main" val="29085502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27631-59E8-A5AD-6C8A-95EEFDDA207A}"/>
              </a:ext>
            </a:extLst>
          </p:cNvPr>
          <p:cNvSpPr>
            <a:spLocks noGrp="1"/>
          </p:cNvSpPr>
          <p:nvPr>
            <p:ph type="title"/>
          </p:nvPr>
        </p:nvSpPr>
        <p:spPr/>
        <p:txBody>
          <a:bodyPr/>
          <a:lstStyle/>
          <a:p>
            <a:r>
              <a:rPr lang="en-US" dirty="0"/>
              <a:t>Logical error</a:t>
            </a:r>
            <a:endParaRPr lang="en-IN" dirty="0"/>
          </a:p>
        </p:txBody>
      </p:sp>
      <p:sp>
        <p:nvSpPr>
          <p:cNvPr id="3" name="Content Placeholder 2">
            <a:extLst>
              <a:ext uri="{FF2B5EF4-FFF2-40B4-BE49-F238E27FC236}">
                <a16:creationId xmlns:a16="http://schemas.microsoft.com/office/drawing/2014/main" id="{90849E79-2F02-7700-284B-6D89EFF759C1}"/>
              </a:ext>
            </a:extLst>
          </p:cNvPr>
          <p:cNvSpPr>
            <a:spLocks noGrp="1"/>
          </p:cNvSpPr>
          <p:nvPr>
            <p:ph idx="1"/>
          </p:nvPr>
        </p:nvSpPr>
        <p:spPr/>
        <p:txBody>
          <a:bodyPr>
            <a:normAutofit/>
          </a:bodyPr>
          <a:lstStyle/>
          <a:p>
            <a:pPr algn="just"/>
            <a:r>
              <a:rPr lang="en-US" sz="3200" b="0" i="0" dirty="0">
                <a:solidFill>
                  <a:srgbClr val="273239"/>
                </a:solidFill>
                <a:effectLst/>
                <a:latin typeface="Nunito" pitchFamily="2" charset="0"/>
              </a:rPr>
              <a:t>it is the error on the logical part of the coding or logical error is a bug in a program that causes it to operate incorrectly and terminate abnormally (or crash)</a:t>
            </a:r>
            <a:endParaRPr lang="en-IN" sz="3200" dirty="0"/>
          </a:p>
        </p:txBody>
      </p:sp>
    </p:spTree>
    <p:extLst>
      <p:ext uri="{BB962C8B-B14F-4D97-AF65-F5344CB8AC3E}">
        <p14:creationId xmlns:p14="http://schemas.microsoft.com/office/powerpoint/2010/main" val="34968276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29BCE-DBCC-4D12-877B-8AEE848A0E70}"/>
              </a:ext>
            </a:extLst>
          </p:cNvPr>
          <p:cNvSpPr>
            <a:spLocks noGrp="1"/>
          </p:cNvSpPr>
          <p:nvPr>
            <p:ph type="title"/>
          </p:nvPr>
        </p:nvSpPr>
        <p:spPr/>
        <p:txBody>
          <a:bodyPr/>
          <a:lstStyle/>
          <a:p>
            <a:r>
              <a:rPr lang="en-US" dirty="0"/>
              <a:t>Runtime error</a:t>
            </a:r>
            <a:endParaRPr lang="en-IN" dirty="0"/>
          </a:p>
        </p:txBody>
      </p:sp>
      <p:sp>
        <p:nvSpPr>
          <p:cNvPr id="3" name="Content Placeholder 2">
            <a:extLst>
              <a:ext uri="{FF2B5EF4-FFF2-40B4-BE49-F238E27FC236}">
                <a16:creationId xmlns:a16="http://schemas.microsoft.com/office/drawing/2014/main" id="{9A3B356A-F59B-9BC1-95A8-E110D16E4185}"/>
              </a:ext>
            </a:extLst>
          </p:cNvPr>
          <p:cNvSpPr>
            <a:spLocks noGrp="1"/>
          </p:cNvSpPr>
          <p:nvPr>
            <p:ph idx="1"/>
          </p:nvPr>
        </p:nvSpPr>
        <p:spPr>
          <a:xfrm>
            <a:off x="609598" y="2160590"/>
            <a:ext cx="7418785" cy="3880773"/>
          </a:xfrm>
        </p:spPr>
        <p:txBody>
          <a:bodyPr>
            <a:normAutofit/>
          </a:bodyPr>
          <a:lstStyle/>
          <a:p>
            <a:pPr algn="just"/>
            <a:r>
              <a:rPr lang="en-US" sz="2800" b="0" i="0" dirty="0">
                <a:solidFill>
                  <a:srgbClr val="273239"/>
                </a:solidFill>
                <a:effectLst/>
                <a:latin typeface="Nunito" pitchFamily="2" charset="0"/>
              </a:rPr>
              <a:t>A runtime error is an error that occurs during the running of the program, also known as the exception.</a:t>
            </a:r>
            <a:endParaRPr lang="en-IN" sz="2800" dirty="0"/>
          </a:p>
        </p:txBody>
      </p:sp>
    </p:spTree>
    <p:extLst>
      <p:ext uri="{BB962C8B-B14F-4D97-AF65-F5344CB8AC3E}">
        <p14:creationId xmlns:p14="http://schemas.microsoft.com/office/powerpoint/2010/main" val="1095930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9569E-F79B-BF5F-CAF5-BE91C495B358}"/>
              </a:ext>
            </a:extLst>
          </p:cNvPr>
          <p:cNvSpPr>
            <a:spLocks noGrp="1"/>
          </p:cNvSpPr>
          <p:nvPr>
            <p:ph type="title"/>
          </p:nvPr>
        </p:nvSpPr>
        <p:spPr/>
        <p:txBody>
          <a:bodyPr/>
          <a:lstStyle/>
          <a:p>
            <a:r>
              <a:rPr lang="en-IN" dirty="0"/>
              <a:t>How </a:t>
            </a:r>
            <a:r>
              <a:rPr lang="en-IN" dirty="0" err="1"/>
              <a:t>javascript</a:t>
            </a:r>
            <a:r>
              <a:rPr lang="en-IN" dirty="0"/>
              <a:t> engine works</a:t>
            </a:r>
          </a:p>
        </p:txBody>
      </p:sp>
      <p:pic>
        <p:nvPicPr>
          <p:cNvPr id="5" name="Picture 4">
            <a:extLst>
              <a:ext uri="{FF2B5EF4-FFF2-40B4-BE49-F238E27FC236}">
                <a16:creationId xmlns:a16="http://schemas.microsoft.com/office/drawing/2014/main" id="{0B716C14-76B9-945E-78D0-9D8952D63C62}"/>
              </a:ext>
            </a:extLst>
          </p:cNvPr>
          <p:cNvPicPr>
            <a:picLocks noChangeAspect="1"/>
          </p:cNvPicPr>
          <p:nvPr/>
        </p:nvPicPr>
        <p:blipFill>
          <a:blip r:embed="rId2"/>
          <a:stretch>
            <a:fillRect/>
          </a:stretch>
        </p:blipFill>
        <p:spPr>
          <a:xfrm>
            <a:off x="323528" y="1295400"/>
            <a:ext cx="8496944" cy="4941912"/>
          </a:xfrm>
          <a:prstGeom prst="rect">
            <a:avLst/>
          </a:prstGeom>
        </p:spPr>
      </p:pic>
    </p:spTree>
    <p:extLst>
      <p:ext uri="{BB962C8B-B14F-4D97-AF65-F5344CB8AC3E}">
        <p14:creationId xmlns:p14="http://schemas.microsoft.com/office/powerpoint/2010/main" val="3021882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0F011-2F72-8834-5B06-FA7D432F21D6}"/>
              </a:ext>
            </a:extLst>
          </p:cNvPr>
          <p:cNvSpPr>
            <a:spLocks noGrp="1"/>
          </p:cNvSpPr>
          <p:nvPr>
            <p:ph type="title"/>
          </p:nvPr>
        </p:nvSpPr>
        <p:spPr/>
        <p:txBody>
          <a:bodyPr/>
          <a:lstStyle/>
          <a:p>
            <a:r>
              <a:rPr lang="en-IN" b="1" i="0" dirty="0">
                <a:solidFill>
                  <a:srgbClr val="273239"/>
                </a:solidFill>
                <a:effectLst/>
                <a:latin typeface="Nunito" pitchFamily="2" charset="0"/>
              </a:rPr>
              <a:t>try-catch method</a:t>
            </a:r>
            <a:endParaRPr lang="en-IN" dirty="0"/>
          </a:p>
        </p:txBody>
      </p:sp>
      <p:sp>
        <p:nvSpPr>
          <p:cNvPr id="3" name="Content Placeholder 2">
            <a:extLst>
              <a:ext uri="{FF2B5EF4-FFF2-40B4-BE49-F238E27FC236}">
                <a16:creationId xmlns:a16="http://schemas.microsoft.com/office/drawing/2014/main" id="{2229F493-0B48-8210-DAE7-3E7FF78D7283}"/>
              </a:ext>
            </a:extLst>
          </p:cNvPr>
          <p:cNvSpPr>
            <a:spLocks noGrp="1"/>
          </p:cNvSpPr>
          <p:nvPr>
            <p:ph idx="1"/>
          </p:nvPr>
        </p:nvSpPr>
        <p:spPr/>
        <p:txBody>
          <a:bodyPr>
            <a:normAutofit/>
          </a:bodyPr>
          <a:lstStyle/>
          <a:p>
            <a:pPr algn="just"/>
            <a:r>
              <a:rPr lang="en-US" sz="2000" b="0" i="0" dirty="0">
                <a:solidFill>
                  <a:srgbClr val="273239"/>
                </a:solidFill>
                <a:effectLst/>
                <a:latin typeface="Nunito" pitchFamily="2" charset="0"/>
              </a:rPr>
              <a:t>JavaScript uses the try catch and finally to handle the exception and it also uses the throw operator to handle the exception. try have the main code to run and in the catch block if any error is thrown by try block will be caught and the catch block will execute. Finally block will always occur even if an error is thrown</a:t>
            </a:r>
            <a:endParaRPr lang="en-IN" sz="2000" dirty="0"/>
          </a:p>
        </p:txBody>
      </p:sp>
    </p:spTree>
    <p:extLst>
      <p:ext uri="{BB962C8B-B14F-4D97-AF65-F5344CB8AC3E}">
        <p14:creationId xmlns:p14="http://schemas.microsoft.com/office/powerpoint/2010/main" val="35159538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BC6C9-018F-E91E-5261-A846DA6784ED}"/>
              </a:ext>
            </a:extLst>
          </p:cNvPr>
          <p:cNvSpPr>
            <a:spLocks noGrp="1"/>
          </p:cNvSpPr>
          <p:nvPr>
            <p:ph type="title"/>
          </p:nvPr>
        </p:nvSpPr>
        <p:spPr>
          <a:xfrm>
            <a:off x="609599" y="609600"/>
            <a:ext cx="7778825" cy="5555704"/>
          </a:xfrm>
        </p:spPr>
        <p:txBody>
          <a:bodyPr>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t>One error in JavaScript</a:t>
            </a:r>
            <a:br>
              <a:rPr lang="en-US" dirty="0"/>
            </a:br>
            <a:br>
              <a:rPr lang="en-US" dirty="0"/>
            </a:br>
            <a:br>
              <a:rPr lang="en-US" dirty="0"/>
            </a:br>
            <a:r>
              <a:rPr lang="en-US" altLang="en-US" dirty="0" err="1">
                <a:solidFill>
                  <a:srgbClr val="362D59"/>
                </a:solidFill>
                <a:latin typeface="Rubik"/>
              </a:rPr>
              <a:t>onerror</a:t>
            </a:r>
            <a:r>
              <a:rPr kumimoji="0" lang="en-US" altLang="en-US" b="0" i="0" u="none" strike="noStrike" cap="none" normalizeH="0" baseline="0" dirty="0">
                <a:ln>
                  <a:noFill/>
                </a:ln>
                <a:solidFill>
                  <a:srgbClr val="362D59"/>
                </a:solidFill>
                <a:effectLst/>
                <a:latin typeface="Rubik"/>
              </a:rPr>
              <a:t> is a special browser event that fires whenever an uncaught </a:t>
            </a:r>
            <a:r>
              <a:rPr lang="en-US" altLang="en-US" dirty="0">
                <a:solidFill>
                  <a:srgbClr val="362D59"/>
                </a:solidFill>
                <a:latin typeface="Rubik"/>
                <a:hlinkClick r:id="rId2">
                  <a:extLst>
                    <a:ext uri="{A12FA001-AC4F-418D-AE19-62706E023703}">
                      <ahyp:hlinkClr xmlns:ahyp="http://schemas.microsoft.com/office/drawing/2018/hyperlinkcolor" val="tx"/>
                    </a:ext>
                  </a:extLst>
                </a:hlinkClick>
              </a:rPr>
              <a:t>JavaScript error</a:t>
            </a:r>
            <a:r>
              <a:rPr lang="en-US" altLang="en-US" dirty="0">
                <a:solidFill>
                  <a:srgbClr val="362D59"/>
                </a:solidFill>
                <a:latin typeface="Rubik"/>
              </a:rPr>
              <a:t> </a:t>
            </a:r>
            <a:r>
              <a:rPr kumimoji="0" lang="en-US" altLang="en-US" b="0" i="0" u="none" strike="noStrike" cap="none" normalizeH="0" baseline="0" dirty="0">
                <a:ln>
                  <a:noFill/>
                </a:ln>
                <a:solidFill>
                  <a:srgbClr val="362D59"/>
                </a:solidFill>
                <a:effectLst/>
                <a:latin typeface="Rubik"/>
              </a:rPr>
              <a:t>has been thrown.</a:t>
            </a:r>
            <a:br>
              <a:rPr kumimoji="0" lang="en-US" altLang="en-US" b="0" i="0" u="none" strike="noStrike" cap="none" normalizeH="0" baseline="0" dirty="0">
                <a:ln>
                  <a:noFill/>
                </a:ln>
                <a:solidFill>
                  <a:srgbClr val="362D59"/>
                </a:solidFill>
                <a:effectLst/>
                <a:latin typeface="Rubik"/>
              </a:rPr>
            </a:br>
            <a:br>
              <a:rPr kumimoji="0" lang="en-US" altLang="en-US" b="0" i="0" u="none" strike="noStrike" cap="none" normalizeH="0" baseline="0" dirty="0">
                <a:ln>
                  <a:noFill/>
                </a:ln>
                <a:solidFill>
                  <a:srgbClr val="362D59"/>
                </a:solidFill>
                <a:effectLst/>
                <a:latin typeface="Rubik"/>
              </a:rPr>
            </a:br>
            <a:br>
              <a:rPr kumimoji="0" lang="en-US" altLang="en-US" b="0" i="0" u="none" strike="noStrike" cap="none" normalizeH="0" baseline="0" dirty="0">
                <a:ln>
                  <a:noFill/>
                </a:ln>
                <a:solidFill>
                  <a:srgbClr val="362D59"/>
                </a:solidFill>
                <a:effectLst/>
                <a:latin typeface="Rubik"/>
              </a:rPr>
            </a:br>
            <a:br>
              <a:rPr kumimoji="0" lang="en-US" altLang="en-US" b="0" i="0" u="none" strike="noStrike" cap="none" normalizeH="0" baseline="0" dirty="0">
                <a:ln>
                  <a:noFill/>
                </a:ln>
                <a:solidFill>
                  <a:srgbClr val="362D59"/>
                </a:solidFill>
                <a:effectLst/>
                <a:latin typeface="Rubik"/>
              </a:rPr>
            </a:br>
            <a:r>
              <a:rPr kumimoji="0" lang="en-US" altLang="en-US" b="0" i="0" u="none" strike="noStrike" cap="none" normalizeH="0" baseline="0" dirty="0">
                <a:ln>
                  <a:noFill/>
                </a:ln>
                <a:solidFill>
                  <a:srgbClr val="362D59"/>
                </a:solidFill>
                <a:effectLst/>
                <a:latin typeface="Rubik"/>
              </a:rPr>
              <a:t> It’s one of the easiest ways to log client-side errors and report them to your servers.</a:t>
            </a:r>
            <a:r>
              <a:rPr kumimoji="0" lang="en-US" altLang="en-US" b="0" i="0" u="none" strike="noStrike" cap="none" normalizeH="0" baseline="0" dirty="0">
                <a:ln>
                  <a:noFill/>
                </a:ln>
                <a:solidFill>
                  <a:schemeClr val="tx1"/>
                </a:solidFill>
                <a:effectLst/>
              </a:rPr>
              <a:t> </a:t>
            </a:r>
            <a:br>
              <a:rPr kumimoji="0" lang="en-US" altLang="en-US" b="0" i="0" u="none" strike="noStrike" cap="none" normalizeH="0" baseline="0" dirty="0">
                <a:ln>
                  <a:noFill/>
                </a:ln>
                <a:solidFill>
                  <a:schemeClr val="tx1"/>
                </a:solidFill>
                <a:effectLst/>
                <a:latin typeface="Arial" panose="020B0604020202020204" pitchFamily="34" charset="0"/>
              </a:rPr>
            </a:br>
            <a:br>
              <a:rPr kumimoji="0" lang="en-US" altLang="en-US" b="0" i="0" u="none" strike="noStrike" cap="none" normalizeH="0" baseline="0" dirty="0">
                <a:ln>
                  <a:noFill/>
                </a:ln>
                <a:solidFill>
                  <a:schemeClr val="tx1"/>
                </a:solidFill>
                <a:effectLst/>
                <a:latin typeface="Arial" panose="020B0604020202020204" pitchFamily="34" charset="0"/>
              </a:rPr>
            </a:br>
            <a:endParaRPr lang="en-IN" dirty="0"/>
          </a:p>
        </p:txBody>
      </p:sp>
    </p:spTree>
    <p:extLst>
      <p:ext uri="{BB962C8B-B14F-4D97-AF65-F5344CB8AC3E}">
        <p14:creationId xmlns:p14="http://schemas.microsoft.com/office/powerpoint/2010/main" val="3320566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CD53-A649-631E-A030-7993B81BB80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A8A8334-AEE7-6426-1C29-6FD647DF6ACF}"/>
              </a:ext>
            </a:extLst>
          </p:cNvPr>
          <p:cNvSpPr>
            <a:spLocks noGrp="1"/>
          </p:cNvSpPr>
          <p:nvPr>
            <p:ph idx="1"/>
          </p:nvPr>
        </p:nvSpPr>
        <p:spPr/>
        <p:txBody>
          <a:bodyPr>
            <a:normAutofit/>
          </a:bodyPr>
          <a:lstStyle/>
          <a:p>
            <a:pPr algn="just"/>
            <a:r>
              <a:rPr lang="en-US" sz="2000" dirty="0"/>
              <a:t>The </a:t>
            </a:r>
            <a:r>
              <a:rPr lang="en-US" sz="2000" dirty="0" err="1"/>
              <a:t>onerror</a:t>
            </a:r>
            <a:r>
              <a:rPr lang="en-US" sz="2000" dirty="0"/>
              <a:t> event handler provides three pieces of information to identify the exact nature of the error − </a:t>
            </a:r>
          </a:p>
          <a:p>
            <a:pPr algn="just"/>
            <a:r>
              <a:rPr lang="en-US" sz="2000" dirty="0"/>
              <a:t>Error message − The same message that the browser would display for the given error </a:t>
            </a:r>
          </a:p>
          <a:p>
            <a:pPr algn="just"/>
            <a:r>
              <a:rPr lang="en-US" sz="2000" dirty="0"/>
              <a:t>URL − The file in which the error occurred </a:t>
            </a:r>
          </a:p>
          <a:p>
            <a:pPr algn="just"/>
            <a:r>
              <a:rPr lang="en-US" sz="2000" dirty="0"/>
              <a:t>Line number− The line number in the given URL that caused the error</a:t>
            </a:r>
            <a:endParaRPr lang="en-IN" sz="2000" dirty="0"/>
          </a:p>
        </p:txBody>
      </p:sp>
    </p:spTree>
    <p:extLst>
      <p:ext uri="{BB962C8B-B14F-4D97-AF65-F5344CB8AC3E}">
        <p14:creationId xmlns:p14="http://schemas.microsoft.com/office/powerpoint/2010/main" val="5037964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8A2F9-05D7-9BDA-9080-72D35631B3E6}"/>
              </a:ext>
            </a:extLst>
          </p:cNvPr>
          <p:cNvSpPr>
            <a:spLocks noGrp="1"/>
          </p:cNvSpPr>
          <p:nvPr>
            <p:ph type="title"/>
          </p:nvPr>
        </p:nvSpPr>
        <p:spPr/>
        <p:txBody>
          <a:bodyPr/>
          <a:lstStyle/>
          <a:p>
            <a:r>
              <a:rPr lang="en-US" dirty="0"/>
              <a:t>syntax</a:t>
            </a:r>
            <a:endParaRPr lang="en-IN" dirty="0"/>
          </a:p>
        </p:txBody>
      </p:sp>
      <p:sp>
        <p:nvSpPr>
          <p:cNvPr id="3" name="Content Placeholder 2">
            <a:extLst>
              <a:ext uri="{FF2B5EF4-FFF2-40B4-BE49-F238E27FC236}">
                <a16:creationId xmlns:a16="http://schemas.microsoft.com/office/drawing/2014/main" id="{4C057357-813A-AA27-9372-21E3FC05A047}"/>
              </a:ext>
            </a:extLst>
          </p:cNvPr>
          <p:cNvSpPr>
            <a:spLocks noGrp="1"/>
          </p:cNvSpPr>
          <p:nvPr>
            <p:ph idx="1"/>
          </p:nvPr>
        </p:nvSpPr>
        <p:spPr/>
        <p:txBody>
          <a:bodyPr/>
          <a:lstStyle/>
          <a:p>
            <a:r>
              <a:rPr lang="en-US" dirty="0" err="1"/>
              <a:t>window.onerror</a:t>
            </a:r>
            <a:r>
              <a:rPr lang="en-US" dirty="0"/>
              <a:t> = function (msg, </a:t>
            </a:r>
            <a:r>
              <a:rPr lang="en-US" dirty="0" err="1"/>
              <a:t>url</a:t>
            </a:r>
            <a:r>
              <a:rPr lang="en-US" dirty="0"/>
              <a:t>, line)</a:t>
            </a:r>
          </a:p>
          <a:p>
            <a:r>
              <a:rPr lang="en-US" dirty="0"/>
              <a:t>{</a:t>
            </a:r>
            <a:endParaRPr lang="en-IN" dirty="0"/>
          </a:p>
        </p:txBody>
      </p:sp>
    </p:spTree>
    <p:extLst>
      <p:ext uri="{BB962C8B-B14F-4D97-AF65-F5344CB8AC3E}">
        <p14:creationId xmlns:p14="http://schemas.microsoft.com/office/powerpoint/2010/main" val="32850158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B5515-7DB8-61D0-64E9-92760173C63A}"/>
              </a:ext>
            </a:extLst>
          </p:cNvPr>
          <p:cNvSpPr>
            <a:spLocks noGrp="1"/>
          </p:cNvSpPr>
          <p:nvPr>
            <p:ph type="title"/>
          </p:nvPr>
        </p:nvSpPr>
        <p:spPr/>
        <p:txBody>
          <a:bodyPr/>
          <a:lstStyle/>
          <a:p>
            <a:r>
              <a:rPr lang="en-US" dirty="0"/>
              <a:t>Events</a:t>
            </a:r>
            <a:endParaRPr lang="en-IN" dirty="0"/>
          </a:p>
        </p:txBody>
      </p:sp>
      <p:sp>
        <p:nvSpPr>
          <p:cNvPr id="3" name="Content Placeholder 2">
            <a:extLst>
              <a:ext uri="{FF2B5EF4-FFF2-40B4-BE49-F238E27FC236}">
                <a16:creationId xmlns:a16="http://schemas.microsoft.com/office/drawing/2014/main" id="{FF5B3925-7806-9953-07F3-40185AC15F45}"/>
              </a:ext>
            </a:extLst>
          </p:cNvPr>
          <p:cNvSpPr>
            <a:spLocks noGrp="1"/>
          </p:cNvSpPr>
          <p:nvPr>
            <p:ph idx="1"/>
          </p:nvPr>
        </p:nvSpPr>
        <p:spPr>
          <a:xfrm>
            <a:off x="609598" y="1930400"/>
            <a:ext cx="7202761" cy="4110963"/>
          </a:xfrm>
        </p:spPr>
        <p:txBody>
          <a:bodyPr>
            <a:normAutofit lnSpcReduction="10000"/>
          </a:bodyPr>
          <a:lstStyle/>
          <a:p>
            <a:pPr algn="just"/>
            <a:r>
              <a:rPr lang="en-US" sz="2800" b="0" i="0" dirty="0">
                <a:solidFill>
                  <a:srgbClr val="333333"/>
                </a:solidFill>
                <a:effectLst/>
                <a:latin typeface="inter-regular"/>
              </a:rPr>
              <a:t>change in the state of an object is known as an </a:t>
            </a:r>
            <a:r>
              <a:rPr lang="en-US" sz="2800" b="1" i="0" dirty="0">
                <a:solidFill>
                  <a:srgbClr val="333333"/>
                </a:solidFill>
                <a:effectLst/>
                <a:latin typeface="inter-bold"/>
              </a:rPr>
              <a:t>Event</a:t>
            </a:r>
          </a:p>
          <a:p>
            <a:pPr algn="just"/>
            <a:r>
              <a:rPr lang="en-US" sz="2800" b="0" i="0" dirty="0">
                <a:solidFill>
                  <a:srgbClr val="333333"/>
                </a:solidFill>
                <a:effectLst/>
                <a:latin typeface="inter-regular"/>
              </a:rPr>
              <a:t>When </a:t>
            </a:r>
            <a:r>
              <a:rPr lang="en-US" sz="2800" b="0" i="0" u="none" strike="noStrike" dirty="0" err="1">
                <a:solidFill>
                  <a:srgbClr val="008000"/>
                </a:solidFill>
                <a:effectLst/>
                <a:latin typeface="inter-regular"/>
                <a:hlinkClick r:id="rId2"/>
              </a:rPr>
              <a:t>javascript</a:t>
            </a:r>
            <a:r>
              <a:rPr lang="en-US" sz="2800" b="0" i="0" dirty="0">
                <a:solidFill>
                  <a:srgbClr val="333333"/>
                </a:solidFill>
                <a:effectLst/>
                <a:latin typeface="inter-regular"/>
              </a:rPr>
              <a:t> code is included in </a:t>
            </a:r>
            <a:r>
              <a:rPr lang="en-US" sz="2800" b="0" i="0" u="none" strike="noStrike" dirty="0">
                <a:solidFill>
                  <a:srgbClr val="008000"/>
                </a:solidFill>
                <a:effectLst/>
                <a:latin typeface="inter-regular"/>
                <a:hlinkClick r:id="rId3"/>
              </a:rPr>
              <a:t>HTML</a:t>
            </a:r>
            <a:r>
              <a:rPr lang="en-US" sz="2800" b="0" i="0" dirty="0">
                <a:solidFill>
                  <a:srgbClr val="333333"/>
                </a:solidFill>
                <a:effectLst/>
                <a:latin typeface="inter-regular"/>
              </a:rPr>
              <a:t>, </a:t>
            </a:r>
            <a:r>
              <a:rPr lang="en-US" sz="2800" b="0" i="0" dirty="0" err="1">
                <a:solidFill>
                  <a:srgbClr val="333333"/>
                </a:solidFill>
                <a:effectLst/>
                <a:latin typeface="inter-regular"/>
              </a:rPr>
              <a:t>js</a:t>
            </a:r>
            <a:r>
              <a:rPr lang="en-US" sz="2800" b="0" i="0" dirty="0">
                <a:solidFill>
                  <a:srgbClr val="333333"/>
                </a:solidFill>
                <a:effectLst/>
                <a:latin typeface="inter-regular"/>
              </a:rPr>
              <a:t> react over these events and allow the execution. </a:t>
            </a:r>
          </a:p>
          <a:p>
            <a:pPr algn="just"/>
            <a:r>
              <a:rPr lang="en-US" sz="2800" b="0" i="0" dirty="0">
                <a:solidFill>
                  <a:srgbClr val="333333"/>
                </a:solidFill>
                <a:effectLst/>
                <a:latin typeface="inter-regular"/>
              </a:rPr>
              <a:t>This process of reacting over the events is called </a:t>
            </a:r>
            <a:r>
              <a:rPr lang="en-US" sz="2800" b="1" i="0" dirty="0">
                <a:solidFill>
                  <a:srgbClr val="333333"/>
                </a:solidFill>
                <a:effectLst/>
                <a:latin typeface="inter-bold"/>
              </a:rPr>
              <a:t>Event Handling</a:t>
            </a:r>
            <a:r>
              <a:rPr lang="en-US" sz="2800" b="0" i="0" dirty="0">
                <a:solidFill>
                  <a:srgbClr val="333333"/>
                </a:solidFill>
                <a:effectLst/>
                <a:latin typeface="inter-regular"/>
              </a:rPr>
              <a:t>. </a:t>
            </a:r>
          </a:p>
          <a:p>
            <a:pPr algn="just"/>
            <a:r>
              <a:rPr lang="en-US" sz="2800" b="0" i="0" dirty="0">
                <a:solidFill>
                  <a:srgbClr val="333333"/>
                </a:solidFill>
                <a:effectLst/>
                <a:latin typeface="inter-regular"/>
              </a:rPr>
              <a:t>Thus, </a:t>
            </a:r>
            <a:r>
              <a:rPr lang="en-US" sz="2800" b="0" i="0" dirty="0" err="1">
                <a:solidFill>
                  <a:srgbClr val="333333"/>
                </a:solidFill>
                <a:effectLst/>
                <a:latin typeface="inter-regular"/>
              </a:rPr>
              <a:t>js</a:t>
            </a:r>
            <a:r>
              <a:rPr lang="en-US" sz="2800" b="0" i="0" dirty="0">
                <a:solidFill>
                  <a:srgbClr val="333333"/>
                </a:solidFill>
                <a:effectLst/>
                <a:latin typeface="inter-regular"/>
              </a:rPr>
              <a:t> handles the HTML events via </a:t>
            </a:r>
            <a:r>
              <a:rPr lang="en-US" sz="2800" b="1" i="0" dirty="0">
                <a:solidFill>
                  <a:srgbClr val="333333"/>
                </a:solidFill>
                <a:effectLst/>
                <a:latin typeface="inter-bold"/>
              </a:rPr>
              <a:t>Event Handlers</a:t>
            </a:r>
            <a:endParaRPr lang="en-IN" sz="2800" dirty="0"/>
          </a:p>
        </p:txBody>
      </p:sp>
    </p:spTree>
    <p:extLst>
      <p:ext uri="{BB962C8B-B14F-4D97-AF65-F5344CB8AC3E}">
        <p14:creationId xmlns:p14="http://schemas.microsoft.com/office/powerpoint/2010/main" val="24539703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F38AA8-4C9D-3AD1-693F-06AEA4330F77}"/>
              </a:ext>
            </a:extLst>
          </p:cNvPr>
          <p:cNvSpPr>
            <a:spLocks noGrp="1"/>
          </p:cNvSpPr>
          <p:nvPr>
            <p:ph idx="1"/>
          </p:nvPr>
        </p:nvSpPr>
        <p:spPr>
          <a:xfrm>
            <a:off x="609598" y="332656"/>
            <a:ext cx="7202761" cy="6264696"/>
          </a:xfrm>
        </p:spPr>
        <p:txBody>
          <a:bodyPr>
            <a:normAutofit fontScale="92500" lnSpcReduction="10000"/>
          </a:bodyPr>
          <a:lstStyle/>
          <a:p>
            <a:pPr marL="0" indent="0" fontAlgn="base">
              <a:buNone/>
            </a:pPr>
            <a:endParaRPr lang="en-US" b="0" i="0" dirty="0">
              <a:solidFill>
                <a:srgbClr val="273239"/>
              </a:solidFill>
              <a:effectLst/>
              <a:latin typeface="Nunito" pitchFamily="2" charset="0"/>
            </a:endParaRPr>
          </a:p>
          <a:p>
            <a:pPr marL="0" indent="0" algn="l" fontAlgn="base">
              <a:buNone/>
            </a:pPr>
            <a:r>
              <a:rPr lang="en-US" b="1" i="0" dirty="0">
                <a:solidFill>
                  <a:srgbClr val="273239"/>
                </a:solidFill>
                <a:effectLst/>
                <a:latin typeface="Nunito" pitchFamily="2" charset="0"/>
              </a:rPr>
              <a:t>JavaScript onclick events:</a:t>
            </a:r>
            <a:r>
              <a:rPr lang="en-US" b="0" i="0" dirty="0">
                <a:solidFill>
                  <a:srgbClr val="273239"/>
                </a:solidFill>
                <a:effectLst/>
                <a:latin typeface="Nunito" pitchFamily="2" charset="0"/>
              </a:rPr>
              <a:t> This is a mouse event and provokes any logic defined if the user clicks on the element it is bound to. </a:t>
            </a:r>
          </a:p>
          <a:p>
            <a:pPr marL="0" indent="0">
              <a:buNone/>
            </a:pPr>
            <a:r>
              <a:rPr lang="en-IN" dirty="0"/>
              <a:t>&lt;html&gt;</a:t>
            </a:r>
          </a:p>
          <a:p>
            <a:pPr marL="0" indent="0">
              <a:buNone/>
            </a:pPr>
            <a:r>
              <a:rPr lang="en-IN" dirty="0"/>
              <a:t>&lt;head&gt;</a:t>
            </a:r>
          </a:p>
          <a:p>
            <a:pPr marL="0" indent="0">
              <a:buNone/>
            </a:pPr>
            <a:r>
              <a:rPr lang="en-IN" dirty="0"/>
              <a:t>	&lt;script&gt;</a:t>
            </a:r>
          </a:p>
          <a:p>
            <a:pPr marL="0" indent="0">
              <a:buNone/>
            </a:pPr>
            <a:r>
              <a:rPr lang="en-IN" dirty="0"/>
              <a:t>		function </a:t>
            </a:r>
            <a:r>
              <a:rPr lang="en-IN" dirty="0" err="1"/>
              <a:t>hiThere</a:t>
            </a:r>
            <a:r>
              <a:rPr lang="en-IN" dirty="0"/>
              <a:t>() {</a:t>
            </a:r>
          </a:p>
          <a:p>
            <a:pPr marL="0" indent="0">
              <a:buNone/>
            </a:pPr>
            <a:r>
              <a:rPr lang="en-IN" dirty="0"/>
              <a:t>			alert('Hi there!');</a:t>
            </a:r>
          </a:p>
          <a:p>
            <a:pPr marL="0" indent="0">
              <a:buNone/>
            </a:pPr>
            <a:r>
              <a:rPr lang="en-IN" dirty="0"/>
              <a:t>		}</a:t>
            </a:r>
          </a:p>
          <a:p>
            <a:pPr marL="0" indent="0">
              <a:buNone/>
            </a:pPr>
            <a:r>
              <a:rPr lang="en-IN" dirty="0"/>
              <a:t>	&lt;/script&gt;</a:t>
            </a:r>
          </a:p>
          <a:p>
            <a:pPr marL="0" indent="0">
              <a:buNone/>
            </a:pPr>
            <a:r>
              <a:rPr lang="en-IN" dirty="0"/>
              <a:t>&lt;/head&gt;</a:t>
            </a:r>
          </a:p>
          <a:p>
            <a:pPr marL="0" indent="0">
              <a:buNone/>
            </a:pPr>
            <a:r>
              <a:rPr lang="en-IN" dirty="0"/>
              <a:t>&lt;body&gt;</a:t>
            </a:r>
          </a:p>
          <a:p>
            <a:pPr marL="0" indent="0">
              <a:buNone/>
            </a:pPr>
            <a:r>
              <a:rPr lang="en-IN" dirty="0"/>
              <a:t>	&lt;button type="button“, onclick="</a:t>
            </a:r>
            <a:r>
              <a:rPr lang="en-IN" dirty="0" err="1"/>
              <a:t>hiThere</a:t>
            </a:r>
            <a:r>
              <a:rPr lang="en-IN" dirty="0"/>
              <a:t>()“&gt;</a:t>
            </a:r>
          </a:p>
          <a:p>
            <a:pPr marL="0" indent="0">
              <a:buNone/>
            </a:pPr>
            <a:r>
              <a:rPr lang="en-IN" dirty="0"/>
              <a:t>			Click me event</a:t>
            </a:r>
          </a:p>
          <a:p>
            <a:pPr marL="0" indent="0">
              <a:buNone/>
            </a:pPr>
            <a:r>
              <a:rPr lang="en-IN" dirty="0"/>
              <a:t>	&lt;/button&gt;</a:t>
            </a:r>
          </a:p>
          <a:p>
            <a:pPr marL="0" indent="0">
              <a:buNone/>
            </a:pPr>
            <a:r>
              <a:rPr lang="en-IN" dirty="0"/>
              <a:t>&lt;/body&gt;</a:t>
            </a:r>
          </a:p>
          <a:p>
            <a:pPr marL="0" indent="0">
              <a:buNone/>
            </a:pPr>
            <a:r>
              <a:rPr lang="en-IN" dirty="0"/>
              <a:t>&lt;/html&gt;</a:t>
            </a:r>
          </a:p>
          <a:p>
            <a:pPr marL="0" indent="0">
              <a:buNone/>
            </a:pPr>
            <a:endParaRPr lang="en-IN" dirty="0"/>
          </a:p>
        </p:txBody>
      </p:sp>
    </p:spTree>
    <p:extLst>
      <p:ext uri="{BB962C8B-B14F-4D97-AF65-F5344CB8AC3E}">
        <p14:creationId xmlns:p14="http://schemas.microsoft.com/office/powerpoint/2010/main" val="8948672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22525A-825F-CE2E-1F09-038999459AFC}"/>
              </a:ext>
            </a:extLst>
          </p:cNvPr>
          <p:cNvSpPr>
            <a:spLocks noGrp="1"/>
          </p:cNvSpPr>
          <p:nvPr>
            <p:ph idx="1"/>
          </p:nvPr>
        </p:nvSpPr>
        <p:spPr>
          <a:xfrm>
            <a:off x="609598" y="1268760"/>
            <a:ext cx="8138865" cy="4772603"/>
          </a:xfrm>
        </p:spPr>
        <p:txBody>
          <a:bodyPr/>
          <a:lstStyle/>
          <a:p>
            <a:pPr algn="just"/>
            <a:r>
              <a:rPr lang="en-US" b="1" i="0" dirty="0">
                <a:solidFill>
                  <a:srgbClr val="273239"/>
                </a:solidFill>
                <a:effectLst/>
                <a:latin typeface="Nunito" pitchFamily="2" charset="0"/>
              </a:rPr>
              <a:t> </a:t>
            </a:r>
            <a:r>
              <a:rPr lang="en-US" sz="2000" b="1" i="0" dirty="0" err="1">
                <a:solidFill>
                  <a:srgbClr val="273239"/>
                </a:solidFill>
                <a:effectLst/>
                <a:latin typeface="Nunito" pitchFamily="2" charset="0"/>
              </a:rPr>
              <a:t>onmouseover</a:t>
            </a:r>
            <a:r>
              <a:rPr lang="en-US" sz="2000" b="1" i="0" dirty="0">
                <a:solidFill>
                  <a:srgbClr val="273239"/>
                </a:solidFill>
                <a:effectLst/>
                <a:latin typeface="Nunito" pitchFamily="2" charset="0"/>
              </a:rPr>
              <a:t> event:</a:t>
            </a:r>
            <a:r>
              <a:rPr lang="en-US" sz="2000" b="0" i="0" dirty="0">
                <a:solidFill>
                  <a:srgbClr val="273239"/>
                </a:solidFill>
                <a:effectLst/>
                <a:latin typeface="Nunito" pitchFamily="2" charset="0"/>
              </a:rPr>
              <a:t> This event corresponds to hovering the mouse pointer over the element and its children, to which it is bound to. </a:t>
            </a:r>
          </a:p>
          <a:p>
            <a:pPr algn="just"/>
            <a:endParaRPr lang="en-US" sz="2000" dirty="0">
              <a:solidFill>
                <a:srgbClr val="273239"/>
              </a:solidFill>
              <a:latin typeface="Nunito" pitchFamily="2" charset="0"/>
            </a:endParaRPr>
          </a:p>
          <a:p>
            <a:pPr algn="just"/>
            <a:endParaRPr lang="en-US" sz="2000" b="0" i="0" dirty="0">
              <a:solidFill>
                <a:srgbClr val="273239"/>
              </a:solidFill>
              <a:effectLst/>
              <a:latin typeface="Nunito" pitchFamily="2" charset="0"/>
            </a:endParaRPr>
          </a:p>
          <a:p>
            <a:pPr algn="just"/>
            <a:endParaRPr lang="en-US" sz="2000" dirty="0">
              <a:solidFill>
                <a:srgbClr val="273239"/>
              </a:solidFill>
              <a:latin typeface="Nunito" pitchFamily="2" charset="0"/>
            </a:endParaRPr>
          </a:p>
          <a:p>
            <a:pPr algn="just"/>
            <a:endParaRPr lang="en-US" sz="2000" b="0" i="0" dirty="0">
              <a:solidFill>
                <a:srgbClr val="273239"/>
              </a:solidFill>
              <a:effectLst/>
              <a:latin typeface="Nunito" pitchFamily="2" charset="0"/>
            </a:endParaRPr>
          </a:p>
          <a:p>
            <a:pPr algn="just"/>
            <a:endParaRPr lang="en-US" sz="2000" b="0" i="0" dirty="0">
              <a:solidFill>
                <a:srgbClr val="273239"/>
              </a:solidFill>
              <a:effectLst/>
              <a:latin typeface="Nunito" pitchFamily="2" charset="0"/>
            </a:endParaRPr>
          </a:p>
          <a:p>
            <a:pPr algn="just"/>
            <a:r>
              <a:rPr lang="en-US" sz="2000" b="1" i="0" dirty="0">
                <a:solidFill>
                  <a:srgbClr val="273239"/>
                </a:solidFill>
                <a:effectLst/>
                <a:latin typeface="Nunito" pitchFamily="2" charset="0"/>
              </a:rPr>
              <a:t>JavaScript </a:t>
            </a:r>
            <a:r>
              <a:rPr lang="en-US" sz="2000" b="1" i="0" dirty="0" err="1">
                <a:solidFill>
                  <a:srgbClr val="273239"/>
                </a:solidFill>
                <a:effectLst/>
                <a:latin typeface="Nunito" pitchFamily="2" charset="0"/>
              </a:rPr>
              <a:t>onkeyup</a:t>
            </a:r>
            <a:r>
              <a:rPr lang="en-US" sz="2000" b="1" i="0" dirty="0">
                <a:solidFill>
                  <a:srgbClr val="273239"/>
                </a:solidFill>
                <a:effectLst/>
                <a:latin typeface="Nunito" pitchFamily="2" charset="0"/>
              </a:rPr>
              <a:t> event:</a:t>
            </a:r>
            <a:r>
              <a:rPr lang="en-US" sz="2000" b="0" i="0" dirty="0">
                <a:solidFill>
                  <a:srgbClr val="273239"/>
                </a:solidFill>
                <a:effectLst/>
                <a:latin typeface="Nunito" pitchFamily="2" charset="0"/>
              </a:rPr>
              <a:t> This event is a keyboard event and executes instructions whenever a key is released after pressing. </a:t>
            </a:r>
            <a:endParaRPr lang="en-IN" sz="2000" dirty="0"/>
          </a:p>
        </p:txBody>
      </p:sp>
    </p:spTree>
    <p:extLst>
      <p:ext uri="{BB962C8B-B14F-4D97-AF65-F5344CB8AC3E}">
        <p14:creationId xmlns:p14="http://schemas.microsoft.com/office/powerpoint/2010/main" val="4584281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BE507-92A4-0627-C073-37E8E594C016}"/>
              </a:ext>
            </a:extLst>
          </p:cNvPr>
          <p:cNvSpPr>
            <a:spLocks noGrp="1"/>
          </p:cNvSpPr>
          <p:nvPr>
            <p:ph type="title"/>
          </p:nvPr>
        </p:nvSpPr>
        <p:spPr/>
        <p:txBody>
          <a:bodyPr/>
          <a:lstStyle/>
          <a:p>
            <a:r>
              <a:rPr lang="en-IN" dirty="0" err="1"/>
              <a:t>eventlistners</a:t>
            </a:r>
            <a:endParaRPr lang="en-IN" dirty="0"/>
          </a:p>
        </p:txBody>
      </p:sp>
      <p:sp>
        <p:nvSpPr>
          <p:cNvPr id="3" name="Content Placeholder 2">
            <a:extLst>
              <a:ext uri="{FF2B5EF4-FFF2-40B4-BE49-F238E27FC236}">
                <a16:creationId xmlns:a16="http://schemas.microsoft.com/office/drawing/2014/main" id="{0EDDBF19-53D9-51A7-3928-EC8FA1850629}"/>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486202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38F3-F2EB-B8F9-AC16-00DCA88BEF36}"/>
              </a:ext>
            </a:extLst>
          </p:cNvPr>
          <p:cNvSpPr>
            <a:spLocks noGrp="1"/>
          </p:cNvSpPr>
          <p:nvPr>
            <p:ph type="title"/>
          </p:nvPr>
        </p:nvSpPr>
        <p:spPr/>
        <p:txBody>
          <a:bodyPr/>
          <a:lstStyle/>
          <a:p>
            <a:r>
              <a:rPr lang="en-US" dirty="0"/>
              <a:t>timers</a:t>
            </a:r>
            <a:endParaRPr lang="en-IN" dirty="0"/>
          </a:p>
        </p:txBody>
      </p:sp>
      <p:sp>
        <p:nvSpPr>
          <p:cNvPr id="3" name="Content Placeholder 2">
            <a:extLst>
              <a:ext uri="{FF2B5EF4-FFF2-40B4-BE49-F238E27FC236}">
                <a16:creationId xmlns:a16="http://schemas.microsoft.com/office/drawing/2014/main" id="{2339E84B-EBB2-1405-9F42-06A05B7AFF11}"/>
              </a:ext>
            </a:extLst>
          </p:cNvPr>
          <p:cNvSpPr>
            <a:spLocks noGrp="1"/>
          </p:cNvSpPr>
          <p:nvPr>
            <p:ph idx="1"/>
          </p:nvPr>
        </p:nvSpPr>
        <p:spPr>
          <a:xfrm>
            <a:off x="609599" y="1196752"/>
            <a:ext cx="6347714" cy="4844611"/>
          </a:xfrm>
        </p:spPr>
        <p:txBody>
          <a:bodyPr/>
          <a:lstStyle/>
          <a:p>
            <a:r>
              <a:rPr lang="en-US" b="0" i="0" dirty="0">
                <a:solidFill>
                  <a:srgbClr val="000000"/>
                </a:solidFill>
                <a:effectLst/>
                <a:latin typeface="Verdana" panose="020B0604030504040204" pitchFamily="34" charset="0"/>
              </a:rPr>
              <a:t>These time intervals are called timing events</a:t>
            </a:r>
          </a:p>
          <a:p>
            <a:r>
              <a:rPr lang="en-US" b="0" i="0" dirty="0">
                <a:solidFill>
                  <a:srgbClr val="000000"/>
                </a:solidFill>
                <a:effectLst/>
                <a:latin typeface="Verdana" panose="020B0604030504040204" pitchFamily="34" charset="0"/>
              </a:rPr>
              <a:t>The two key methods to use with JavaScript are:</a:t>
            </a:r>
          </a:p>
          <a:p>
            <a:pPr>
              <a:buAutoNum type="alphaUcParenR"/>
            </a:pPr>
            <a:r>
              <a:rPr lang="en-IN" dirty="0" err="1"/>
              <a:t>SetTimeout</a:t>
            </a:r>
            <a:r>
              <a:rPr lang="en-IN" dirty="0"/>
              <a:t>(</a:t>
            </a:r>
            <a:r>
              <a:rPr lang="en-IN" dirty="0" err="1"/>
              <a:t>function,milliseconds</a:t>
            </a:r>
            <a:r>
              <a:rPr lang="en-IN" dirty="0"/>
              <a:t>):</a:t>
            </a:r>
          </a:p>
          <a:p>
            <a:pPr algn="l">
              <a:buFont typeface="Arial" panose="020B0604020202020204" pitchFamily="34" charset="0"/>
              <a:buChar char="•"/>
            </a:pPr>
            <a:r>
              <a:rPr lang="en-US" b="0" i="0" dirty="0">
                <a:solidFill>
                  <a:srgbClr val="000000"/>
                </a:solidFill>
                <a:effectLst/>
                <a:latin typeface="Verdana" panose="020B0604030504040204" pitchFamily="34" charset="0"/>
              </a:rPr>
              <a:t>Executes a function, after waiting a specified number of milliseconds.</a:t>
            </a:r>
          </a:p>
          <a:p>
            <a:pPr marL="0" indent="0">
              <a:buNone/>
            </a:pPr>
            <a:r>
              <a:rPr lang="en-US" dirty="0"/>
              <a:t>b) </a:t>
            </a:r>
            <a:r>
              <a:rPr lang="en-US" dirty="0" err="1"/>
              <a:t>setInterval</a:t>
            </a:r>
            <a:r>
              <a:rPr lang="en-US" dirty="0"/>
              <a:t>(</a:t>
            </a:r>
            <a:r>
              <a:rPr lang="en-US" dirty="0" err="1"/>
              <a:t>function,milliseconds</a:t>
            </a:r>
            <a:r>
              <a:rPr lang="en-US" dirty="0"/>
              <a:t>):</a:t>
            </a:r>
          </a:p>
          <a:p>
            <a:pPr>
              <a:buFont typeface="Arial" panose="020B0604020202020204" pitchFamily="34" charset="0"/>
              <a:buChar char="•"/>
            </a:pPr>
            <a:r>
              <a:rPr lang="en-US" b="0" i="0" dirty="0">
                <a:solidFill>
                  <a:srgbClr val="000000"/>
                </a:solidFill>
                <a:effectLst/>
                <a:latin typeface="Verdana" panose="020B0604030504040204" pitchFamily="34" charset="0"/>
              </a:rPr>
              <a:t>Same as </a:t>
            </a:r>
            <a:r>
              <a:rPr lang="en-US" b="0" i="0" dirty="0" err="1">
                <a:solidFill>
                  <a:srgbClr val="000000"/>
                </a:solidFill>
                <a:effectLst/>
                <a:latin typeface="Verdana" panose="020B0604030504040204" pitchFamily="34" charset="0"/>
              </a:rPr>
              <a:t>setTimeout</a:t>
            </a:r>
            <a:r>
              <a:rPr lang="en-US" b="0" i="0" dirty="0">
                <a:solidFill>
                  <a:srgbClr val="000000"/>
                </a:solidFill>
                <a:effectLst/>
                <a:latin typeface="Verdana" panose="020B0604030504040204" pitchFamily="34" charset="0"/>
              </a:rPr>
              <a:t>(), but repeats the execution of the function continuously</a:t>
            </a:r>
            <a:br>
              <a:rPr lang="en-US" dirty="0"/>
            </a:br>
            <a:endParaRPr lang="en-IN" dirty="0"/>
          </a:p>
        </p:txBody>
      </p:sp>
    </p:spTree>
    <p:extLst>
      <p:ext uri="{BB962C8B-B14F-4D97-AF65-F5344CB8AC3E}">
        <p14:creationId xmlns:p14="http://schemas.microsoft.com/office/powerpoint/2010/main" val="3643800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2AF87-FF3E-2480-45F6-1637C8522196}"/>
              </a:ext>
            </a:extLst>
          </p:cNvPr>
          <p:cNvSpPr>
            <a:spLocks noGrp="1"/>
          </p:cNvSpPr>
          <p:nvPr>
            <p:ph type="title"/>
          </p:nvPr>
        </p:nvSpPr>
        <p:spPr>
          <a:xfrm>
            <a:off x="568648" y="260648"/>
            <a:ext cx="7819776" cy="1320800"/>
          </a:xfrm>
        </p:spPr>
        <p:txBody>
          <a:bodyPr/>
          <a:lstStyle/>
          <a:p>
            <a:r>
              <a:rPr lang="en-IN" dirty="0"/>
              <a:t>Now let’s discuss about its features</a:t>
            </a:r>
          </a:p>
        </p:txBody>
      </p:sp>
      <p:pic>
        <p:nvPicPr>
          <p:cNvPr id="6" name="Picture 5">
            <a:extLst>
              <a:ext uri="{FF2B5EF4-FFF2-40B4-BE49-F238E27FC236}">
                <a16:creationId xmlns:a16="http://schemas.microsoft.com/office/drawing/2014/main" id="{EA067C47-0A9C-6DC2-9F54-F61C72281F64}"/>
              </a:ext>
            </a:extLst>
          </p:cNvPr>
          <p:cNvPicPr>
            <a:picLocks noChangeAspect="1"/>
          </p:cNvPicPr>
          <p:nvPr/>
        </p:nvPicPr>
        <p:blipFill>
          <a:blip r:embed="rId2"/>
          <a:stretch>
            <a:fillRect/>
          </a:stretch>
        </p:blipFill>
        <p:spPr>
          <a:xfrm>
            <a:off x="568649" y="1343024"/>
            <a:ext cx="7819775" cy="4894287"/>
          </a:xfrm>
          <a:prstGeom prst="rect">
            <a:avLst/>
          </a:prstGeom>
        </p:spPr>
      </p:pic>
    </p:spTree>
    <p:extLst>
      <p:ext uri="{BB962C8B-B14F-4D97-AF65-F5344CB8AC3E}">
        <p14:creationId xmlns:p14="http://schemas.microsoft.com/office/powerpoint/2010/main" val="3361885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BFA5C40-92D5-335C-50AC-83879C1F3960}"/>
              </a:ext>
            </a:extLst>
          </p:cNvPr>
          <p:cNvPicPr>
            <a:picLocks noGrp="1" noChangeAspect="1"/>
          </p:cNvPicPr>
          <p:nvPr>
            <p:ph idx="1"/>
          </p:nvPr>
        </p:nvPicPr>
        <p:blipFill>
          <a:blip r:embed="rId2"/>
          <a:stretch>
            <a:fillRect/>
          </a:stretch>
        </p:blipFill>
        <p:spPr>
          <a:xfrm>
            <a:off x="539552" y="1196752"/>
            <a:ext cx="6768752" cy="4104456"/>
          </a:xfrm>
          <a:prstGeom prst="rect">
            <a:avLst/>
          </a:prstGeom>
        </p:spPr>
      </p:pic>
    </p:spTree>
    <p:extLst>
      <p:ext uri="{BB962C8B-B14F-4D97-AF65-F5344CB8AC3E}">
        <p14:creationId xmlns:p14="http://schemas.microsoft.com/office/powerpoint/2010/main" val="1925097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594AB-5BE5-B737-6992-4EE81AFE6F99}"/>
              </a:ext>
            </a:extLst>
          </p:cNvPr>
          <p:cNvSpPr>
            <a:spLocks noGrp="1"/>
          </p:cNvSpPr>
          <p:nvPr>
            <p:ph type="title"/>
          </p:nvPr>
        </p:nvSpPr>
        <p:spPr>
          <a:xfrm>
            <a:off x="609599" y="609600"/>
            <a:ext cx="7274769" cy="1320800"/>
          </a:xfrm>
        </p:spPr>
        <p:txBody>
          <a:bodyPr/>
          <a:lstStyle/>
          <a:p>
            <a:r>
              <a:rPr lang="en-IN" dirty="0"/>
              <a:t>Difference between all the three</a:t>
            </a:r>
          </a:p>
        </p:txBody>
      </p:sp>
      <p:pic>
        <p:nvPicPr>
          <p:cNvPr id="4" name="Content Placeholder 3">
            <a:extLst>
              <a:ext uri="{FF2B5EF4-FFF2-40B4-BE49-F238E27FC236}">
                <a16:creationId xmlns:a16="http://schemas.microsoft.com/office/drawing/2014/main" id="{BFB069C0-2875-BD37-B5FF-4F5A0C87B2F6}"/>
              </a:ext>
            </a:extLst>
          </p:cNvPr>
          <p:cNvPicPr>
            <a:picLocks noGrp="1" noChangeAspect="1"/>
          </p:cNvPicPr>
          <p:nvPr>
            <p:ph idx="1"/>
          </p:nvPr>
        </p:nvPicPr>
        <p:blipFill>
          <a:blip r:embed="rId2"/>
          <a:stretch>
            <a:fillRect/>
          </a:stretch>
        </p:blipFill>
        <p:spPr>
          <a:xfrm>
            <a:off x="609599" y="1484784"/>
            <a:ext cx="6914729" cy="4608512"/>
          </a:xfrm>
          <a:prstGeom prst="rect">
            <a:avLst/>
          </a:prstGeom>
        </p:spPr>
      </p:pic>
    </p:spTree>
    <p:extLst>
      <p:ext uri="{BB962C8B-B14F-4D97-AF65-F5344CB8AC3E}">
        <p14:creationId xmlns:p14="http://schemas.microsoft.com/office/powerpoint/2010/main" val="2872462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JavaScript variables</a:t>
            </a:r>
            <a:endParaRPr lang="en-IN" b="1" dirty="0"/>
          </a:p>
        </p:txBody>
      </p:sp>
      <p:sp>
        <p:nvSpPr>
          <p:cNvPr id="3" name="Content Placeholder 2"/>
          <p:cNvSpPr>
            <a:spLocks noGrp="1"/>
          </p:cNvSpPr>
          <p:nvPr>
            <p:ph idx="1"/>
          </p:nvPr>
        </p:nvSpPr>
        <p:spPr>
          <a:xfrm>
            <a:off x="251520" y="1628800"/>
            <a:ext cx="7704855" cy="4896544"/>
          </a:xfrm>
        </p:spPr>
        <p:txBody>
          <a:bodyPr>
            <a:normAutofit/>
          </a:bodyPr>
          <a:lstStyle/>
          <a:p>
            <a:pPr marL="457200" indent="-457200" algn="just"/>
            <a:r>
              <a:rPr lang="en-US" dirty="0"/>
              <a:t> </a:t>
            </a:r>
            <a:r>
              <a:rPr lang="en-US" sz="2400" dirty="0"/>
              <a:t>variables are the entities that hold the data value and it can be changed anytime. </a:t>
            </a:r>
          </a:p>
          <a:p>
            <a:pPr marL="457200" indent="-457200" algn="just"/>
            <a:endParaRPr lang="en-US" sz="2400" dirty="0"/>
          </a:p>
          <a:p>
            <a:pPr marL="457200" indent="-457200" algn="just"/>
            <a:r>
              <a:rPr lang="en-US" sz="2400" b="0" i="0" dirty="0">
                <a:solidFill>
                  <a:srgbClr val="1B1B1B"/>
                </a:solidFill>
                <a:effectLst/>
                <a:latin typeface="Inter"/>
              </a:rPr>
              <a:t>It is like a container for a value</a:t>
            </a:r>
          </a:p>
          <a:p>
            <a:pPr marL="457200" indent="-457200" algn="just"/>
            <a:endParaRPr lang="en-US" sz="2400" dirty="0"/>
          </a:p>
          <a:p>
            <a:pPr marL="457200" indent="-457200" algn="just"/>
            <a:r>
              <a:rPr lang="en-US" sz="2400" dirty="0"/>
              <a:t>For example:</a:t>
            </a:r>
          </a:p>
          <a:p>
            <a:pPr marL="0" indent="0" algn="just">
              <a:buNone/>
            </a:pPr>
            <a:r>
              <a:rPr lang="en-US" sz="2400" dirty="0"/>
              <a:t>                let  a=10</a:t>
            </a:r>
          </a:p>
        </p:txBody>
      </p:sp>
    </p:spTree>
    <p:extLst>
      <p:ext uri="{BB962C8B-B14F-4D97-AF65-F5344CB8AC3E}">
        <p14:creationId xmlns:p14="http://schemas.microsoft.com/office/powerpoint/2010/main" val="2713698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91EAA8E-E49D-42A0-46D5-F2A70C3385A3}"/>
              </a:ext>
            </a:extLst>
          </p:cNvPr>
          <p:cNvPicPr>
            <a:picLocks noGrp="1" noChangeAspect="1"/>
          </p:cNvPicPr>
          <p:nvPr>
            <p:ph idx="1"/>
          </p:nvPr>
        </p:nvPicPr>
        <p:blipFill>
          <a:blip r:embed="rId2"/>
          <a:stretch>
            <a:fillRect/>
          </a:stretch>
        </p:blipFill>
        <p:spPr>
          <a:xfrm>
            <a:off x="683568" y="728700"/>
            <a:ext cx="7488832" cy="5400600"/>
          </a:xfrm>
          <a:prstGeom prst="rect">
            <a:avLst/>
          </a:prstGeom>
        </p:spPr>
      </p:pic>
    </p:spTree>
    <p:extLst>
      <p:ext uri="{BB962C8B-B14F-4D97-AF65-F5344CB8AC3E}">
        <p14:creationId xmlns:p14="http://schemas.microsoft.com/office/powerpoint/2010/main" val="5658986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1933</TotalTime>
  <Words>1874</Words>
  <Application>Microsoft Office PowerPoint</Application>
  <PresentationFormat>On-screen Show (4:3)</PresentationFormat>
  <Paragraphs>269</Paragraphs>
  <Slides>48</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48</vt:i4>
      </vt:variant>
    </vt:vector>
  </HeadingPairs>
  <TitlesOfParts>
    <vt:vector size="63" baseType="lpstr">
      <vt:lpstr>Arial</vt:lpstr>
      <vt:lpstr>Consolas</vt:lpstr>
      <vt:lpstr>Inter</vt:lpstr>
      <vt:lpstr>inter-bold</vt:lpstr>
      <vt:lpstr>inter-regular</vt:lpstr>
      <vt:lpstr>Nunito</vt:lpstr>
      <vt:lpstr>Rubik</vt:lpstr>
      <vt:lpstr>Segoe UI</vt:lpstr>
      <vt:lpstr>Söhne</vt:lpstr>
      <vt:lpstr>Trebuchet MS</vt:lpstr>
      <vt:lpstr>var(--font-code)</vt:lpstr>
      <vt:lpstr>Verdana</vt:lpstr>
      <vt:lpstr>Wingdings</vt:lpstr>
      <vt:lpstr>Wingdings 3</vt:lpstr>
      <vt:lpstr>Facet</vt:lpstr>
      <vt:lpstr>PowerPoint Presentation</vt:lpstr>
      <vt:lpstr>JavaScript introduction</vt:lpstr>
      <vt:lpstr>Javascript introduction contd….</vt:lpstr>
      <vt:lpstr>How javascript engine works</vt:lpstr>
      <vt:lpstr>Now let’s discuss about its features</vt:lpstr>
      <vt:lpstr>PowerPoint Presentation</vt:lpstr>
      <vt:lpstr>Difference between all the three</vt:lpstr>
      <vt:lpstr>JavaScript variables</vt:lpstr>
      <vt:lpstr>PowerPoint Presentation</vt:lpstr>
      <vt:lpstr>Answer this</vt:lpstr>
      <vt:lpstr>PowerPoint Presentation</vt:lpstr>
      <vt:lpstr>Data types in JavaScript</vt:lpstr>
      <vt:lpstr>Dynamic typing</vt:lpstr>
      <vt:lpstr>Data types in javascript</vt:lpstr>
      <vt:lpstr>Primitive data types</vt:lpstr>
      <vt:lpstr>Primitive data types</vt:lpstr>
      <vt:lpstr>Concept of bigint:</vt:lpstr>
      <vt:lpstr>Primitive data types</vt:lpstr>
      <vt:lpstr>Primitive data types</vt:lpstr>
      <vt:lpstr>Objets in javascript</vt:lpstr>
      <vt:lpstr>PowerPoint Presentation</vt:lpstr>
      <vt:lpstr>PowerPoint Presentation</vt:lpstr>
      <vt:lpstr>operators</vt:lpstr>
      <vt:lpstr>Arithmetic operators</vt:lpstr>
      <vt:lpstr>Comparison Operators </vt:lpstr>
      <vt:lpstr>Loops</vt:lpstr>
      <vt:lpstr>Functions:</vt:lpstr>
      <vt:lpstr>PowerPoint Presentation</vt:lpstr>
      <vt:lpstr>Ways to declare a function</vt:lpstr>
      <vt:lpstr>2nd method</vt:lpstr>
      <vt:lpstr>Arrow function</vt:lpstr>
      <vt:lpstr>PowerPoint Presentation</vt:lpstr>
      <vt:lpstr>Error handling</vt:lpstr>
      <vt:lpstr>Callback in javascript</vt:lpstr>
      <vt:lpstr>PowerPoint Presentation</vt:lpstr>
      <vt:lpstr>Error handling in js</vt:lpstr>
      <vt:lpstr>Syntax error</vt:lpstr>
      <vt:lpstr>Logical error</vt:lpstr>
      <vt:lpstr>Runtime error</vt:lpstr>
      <vt:lpstr>try-catch method</vt:lpstr>
      <vt:lpstr>One error in JavaScript   onerror is a special browser event that fires whenever an uncaught JavaScript error has been thrown.     It’s one of the easiest ways to log client-side errors and report them to your servers.   </vt:lpstr>
      <vt:lpstr>PowerPoint Presentation</vt:lpstr>
      <vt:lpstr>syntax</vt:lpstr>
      <vt:lpstr>Events</vt:lpstr>
      <vt:lpstr>PowerPoint Presentation</vt:lpstr>
      <vt:lpstr>PowerPoint Presentation</vt:lpstr>
      <vt:lpstr>eventlistners</vt:lpstr>
      <vt:lpstr>timers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Miss Mamta</cp:lastModifiedBy>
  <cp:revision>139</cp:revision>
  <dcterms:created xsi:type="dcterms:W3CDTF">2020-07-17T10:32:53Z</dcterms:created>
  <dcterms:modified xsi:type="dcterms:W3CDTF">2024-01-31T05:26:15Z</dcterms:modified>
</cp:coreProperties>
</file>