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3" r:id="rId2"/>
    <p:sldId id="264" r:id="rId3"/>
    <p:sldId id="265" r:id="rId4"/>
    <p:sldId id="266" r:id="rId5"/>
    <p:sldId id="267" r:id="rId6"/>
    <p:sldId id="268" r:id="rId7"/>
    <p:sldId id="269" r:id="rId8"/>
    <p:sldId id="279" r:id="rId9"/>
    <p:sldId id="280" r:id="rId10"/>
    <p:sldId id="283" r:id="rId11"/>
    <p:sldId id="284" r:id="rId12"/>
    <p:sldId id="285" r:id="rId13"/>
    <p:sldId id="291" r:id="rId14"/>
    <p:sldId id="286" r:id="rId15"/>
    <p:sldId id="290" r:id="rId16"/>
    <p:sldId id="287" r:id="rId17"/>
    <p:sldId id="288" r:id="rId18"/>
    <p:sldId id="289" r:id="rId19"/>
    <p:sldId id="292" r:id="rId20"/>
    <p:sldId id="270" r:id="rId21"/>
    <p:sldId id="271" r:id="rId22"/>
    <p:sldId id="272" r:id="rId23"/>
    <p:sldId id="273" r:id="rId24"/>
    <p:sldId id="274" r:id="rId25"/>
    <p:sldId id="275" r:id="rId26"/>
    <p:sldId id="276" r:id="rId27"/>
    <p:sldId id="277" r:id="rId28"/>
    <p:sldId id="278" r:id="rId29"/>
    <p:sldId id="281" r:id="rId30"/>
    <p:sldId id="28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4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4" d="100"/>
          <a:sy n="74" d="100"/>
        </p:scale>
        <p:origin x="-126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4C39394-7CD2-47B2-9792-B8E2B8E2D20A}" type="datetimeFigureOut">
              <a:rPr lang="en-IN" smtClean="0"/>
              <a:t>27-08-2021</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24EB88E-4040-4B41-BBD0-F31C7B68EC80}" type="slidenum">
              <a:rPr lang="en-IN" smtClean="0"/>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27-08-2021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524EB88E-4040-4B41-BBD0-F31C7B68EC80}" type="slidenum">
              <a:rPr lang="en-IN" smtClean="0"/>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27-08-2021</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27-08-2021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524EB88E-4040-4B41-BBD0-F31C7B68EC80}" type="slidenum">
              <a:rPr lang="en-IN" smtClean="0"/>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27-08-2021</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24EB88E-4040-4B41-BBD0-F31C7B68EC80}" type="slidenum">
              <a:rPr lang="en-IN" smtClean="0"/>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54C39394-7CD2-47B2-9792-B8E2B8E2D20A}" type="datetimeFigureOut">
              <a:rPr lang="en-IN" smtClean="0"/>
              <a:t>27-08-2021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4C39394-7CD2-47B2-9792-B8E2B8E2D20A}" type="datetimeFigureOut">
              <a:rPr lang="en-IN" smtClean="0"/>
              <a:t>27-08-2021</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524EB88E-4040-4B41-BBD0-F31C7B68EC80}" type="slidenum">
              <a:rPr lang="en-IN" smtClean="0"/>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C39394-7CD2-47B2-9792-B8E2B8E2D20A}" type="datetimeFigureOut">
              <a:rPr lang="en-IN" smtClean="0"/>
              <a:t>27-08-2021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524EB88E-4040-4B41-BBD0-F31C7B68EC8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54C39394-7CD2-47B2-9792-B8E2B8E2D20A}" type="datetimeFigureOut">
              <a:rPr lang="en-IN" smtClean="0"/>
              <a:t>27-08-2021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524EB88E-4040-4B41-BBD0-F31C7B68EC8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524EB88E-4040-4B41-BBD0-F31C7B68EC80}" type="slidenum">
              <a:rPr lang="en-IN" smtClean="0"/>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54C39394-7CD2-47B2-9792-B8E2B8E2D20A}" type="datetimeFigureOut">
              <a:rPr lang="en-IN" smtClean="0"/>
              <a:t>27-08-2021</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524EB88E-4040-4B41-BBD0-F31C7B68EC80}" type="slidenum">
              <a:rPr lang="en-IN" smtClean="0"/>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54C39394-7CD2-47B2-9792-B8E2B8E2D20A}" type="datetimeFigureOut">
              <a:rPr lang="en-IN" smtClean="0"/>
              <a:t>27-08-2021</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4C39394-7CD2-47B2-9792-B8E2B8E2D20A}" type="datetimeFigureOut">
              <a:rPr lang="en-IN" smtClean="0"/>
              <a:t>27-08-2021</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524EB88E-4040-4B41-BBD0-F31C7B68EC80}" type="slidenum">
              <a:rPr lang="en-IN" smtClean="0"/>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smtClean="0"/>
              <a:t>CSS</a:t>
            </a:r>
            <a:endParaRPr lang="en-IN" b="1" dirty="0"/>
          </a:p>
        </p:txBody>
      </p:sp>
      <p:sp>
        <p:nvSpPr>
          <p:cNvPr id="3" name="Content Placeholder 2"/>
          <p:cNvSpPr>
            <a:spLocks noGrp="1"/>
          </p:cNvSpPr>
          <p:nvPr>
            <p:ph sz="quarter" idx="1"/>
          </p:nvPr>
        </p:nvSpPr>
        <p:spPr/>
        <p:txBody>
          <a:bodyPr>
            <a:normAutofit fontScale="92500" lnSpcReduction="10000"/>
          </a:bodyPr>
          <a:lstStyle/>
          <a:p>
            <a:pPr marL="457200" indent="-457200" algn="just"/>
            <a:r>
              <a:rPr lang="en-IN" dirty="0"/>
              <a:t>CSS is the key presentational technology that is used in website design</a:t>
            </a:r>
            <a:r>
              <a:rPr lang="en-IN" dirty="0" smtClean="0"/>
              <a:t>.</a:t>
            </a:r>
          </a:p>
          <a:p>
            <a:pPr marL="457200" indent="-457200" algn="just"/>
            <a:r>
              <a:rPr lang="en-IN" dirty="0"/>
              <a:t>CSS stands for Cascading Style Sheets. CSS is a standard style sheet language used for describing the presentation (i.e. the layout and formatting) of the web pages</a:t>
            </a:r>
            <a:r>
              <a:rPr lang="en-IN" dirty="0" smtClean="0"/>
              <a:t>.</a:t>
            </a:r>
          </a:p>
          <a:p>
            <a:pPr marL="457200" indent="-457200" algn="just"/>
            <a:r>
              <a:rPr lang="en-IN" dirty="0"/>
              <a:t>Prior to CSS, nearly all of the presentational attributes of HTML documents were contained within the HTML </a:t>
            </a:r>
            <a:r>
              <a:rPr lang="en-IN" dirty="0" err="1"/>
              <a:t>markup</a:t>
            </a:r>
            <a:r>
              <a:rPr lang="en-IN" dirty="0"/>
              <a:t> (specifically inside the HTML tags); all the font </a:t>
            </a:r>
            <a:r>
              <a:rPr lang="en-IN" dirty="0" err="1"/>
              <a:t>colors</a:t>
            </a:r>
            <a:r>
              <a:rPr lang="en-IN" dirty="0"/>
              <a:t>, background styles, element alignments, borders and sizes had to be explicitly described within the HTML.</a:t>
            </a:r>
            <a:endParaRPr lang="en-IN" dirty="0" smtClean="0"/>
          </a:p>
        </p:txBody>
      </p:sp>
    </p:spTree>
    <p:extLst>
      <p:ext uri="{BB962C8B-B14F-4D97-AF65-F5344CB8AC3E}">
        <p14:creationId xmlns:p14="http://schemas.microsoft.com/office/powerpoint/2010/main" val="19468354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What is Selector?</a:t>
            </a:r>
          </a:p>
        </p:txBody>
      </p:sp>
      <p:sp>
        <p:nvSpPr>
          <p:cNvPr id="3" name="Content Placeholder 2"/>
          <p:cNvSpPr>
            <a:spLocks noGrp="1"/>
          </p:cNvSpPr>
          <p:nvPr>
            <p:ph sz="quarter" idx="1"/>
          </p:nvPr>
        </p:nvSpPr>
        <p:spPr/>
        <p:txBody>
          <a:bodyPr>
            <a:normAutofit/>
          </a:bodyPr>
          <a:lstStyle/>
          <a:p>
            <a:pPr algn="just" fontAlgn="base"/>
            <a:r>
              <a:rPr lang="en-IN" dirty="0"/>
              <a:t>A CSS selector is a pattern to match the elements on a web page. </a:t>
            </a:r>
            <a:endParaRPr lang="en-IN" dirty="0" smtClean="0"/>
          </a:p>
          <a:p>
            <a:pPr algn="just" fontAlgn="base"/>
            <a:r>
              <a:rPr lang="en-IN" dirty="0" smtClean="0"/>
              <a:t>The </a:t>
            </a:r>
            <a:r>
              <a:rPr lang="en-IN" dirty="0"/>
              <a:t>style rules associated with that selector will be applied to the elements that match the selector pattern.</a:t>
            </a:r>
          </a:p>
          <a:p>
            <a:pPr algn="just" fontAlgn="base"/>
            <a:r>
              <a:rPr lang="en-IN" dirty="0"/>
              <a:t>Selectors are one of the most important aspects of CSS as they allow you to target specific elements on your web page in various ways so that they can be styled.</a:t>
            </a:r>
          </a:p>
          <a:p>
            <a:pPr algn="just" fontAlgn="base"/>
            <a:endParaRPr lang="en-IN" dirty="0"/>
          </a:p>
        </p:txBody>
      </p:sp>
    </p:spTree>
    <p:extLst>
      <p:ext uri="{BB962C8B-B14F-4D97-AF65-F5344CB8AC3E}">
        <p14:creationId xmlns:p14="http://schemas.microsoft.com/office/powerpoint/2010/main" val="4194895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Universal </a:t>
            </a:r>
            <a:r>
              <a:rPr lang="en-IN" b="1" dirty="0" smtClean="0"/>
              <a:t>Selector</a:t>
            </a:r>
            <a:endParaRPr lang="en-IN" b="1" dirty="0"/>
          </a:p>
        </p:txBody>
      </p:sp>
      <p:sp>
        <p:nvSpPr>
          <p:cNvPr id="3" name="Content Placeholder 2"/>
          <p:cNvSpPr>
            <a:spLocks noGrp="1"/>
          </p:cNvSpPr>
          <p:nvPr>
            <p:ph sz="quarter" idx="1"/>
          </p:nvPr>
        </p:nvSpPr>
        <p:spPr/>
        <p:txBody>
          <a:bodyPr>
            <a:normAutofit fontScale="92500" lnSpcReduction="10000"/>
          </a:bodyPr>
          <a:lstStyle/>
          <a:p>
            <a:pPr algn="just" fontAlgn="base"/>
            <a:r>
              <a:rPr lang="en-IN" dirty="0"/>
              <a:t>The universal selector, denoted by an asterisk (*), matches every single element on the page.</a:t>
            </a:r>
          </a:p>
          <a:p>
            <a:pPr algn="just" fontAlgn="base"/>
            <a:r>
              <a:rPr lang="en-IN" dirty="0"/>
              <a:t>The universal selector may be omitted if other conditions exist on the element. </a:t>
            </a:r>
            <a:endParaRPr lang="en-IN" dirty="0" smtClean="0"/>
          </a:p>
          <a:p>
            <a:pPr algn="just" fontAlgn="base"/>
            <a:r>
              <a:rPr lang="en-IN" dirty="0" smtClean="0"/>
              <a:t>This </a:t>
            </a:r>
            <a:r>
              <a:rPr lang="en-IN" dirty="0"/>
              <a:t>selector is often used to remove the default margins and paddings from the elements for quick testing purpose</a:t>
            </a:r>
            <a:r>
              <a:rPr lang="en-IN" dirty="0" smtClean="0"/>
              <a:t>.</a:t>
            </a:r>
          </a:p>
          <a:p>
            <a:pPr marL="0" indent="0" algn="just" fontAlgn="base">
              <a:buNone/>
            </a:pPr>
            <a:r>
              <a:rPr lang="en-IN" dirty="0">
                <a:solidFill>
                  <a:srgbClr val="0070C0"/>
                </a:solidFill>
              </a:rPr>
              <a:t>* { </a:t>
            </a:r>
            <a:endParaRPr lang="en-IN" dirty="0" smtClean="0">
              <a:solidFill>
                <a:srgbClr val="0070C0"/>
              </a:solidFill>
            </a:endParaRPr>
          </a:p>
          <a:p>
            <a:pPr marL="0" indent="0" algn="just" fontAlgn="base">
              <a:buNone/>
            </a:pPr>
            <a:r>
              <a:rPr lang="en-IN" dirty="0" smtClean="0">
                <a:solidFill>
                  <a:srgbClr val="0070C0"/>
                </a:solidFill>
              </a:rPr>
              <a:t>margin</a:t>
            </a:r>
            <a:r>
              <a:rPr lang="en-IN" dirty="0">
                <a:solidFill>
                  <a:srgbClr val="0070C0"/>
                </a:solidFill>
              </a:rPr>
              <a:t>: 0; </a:t>
            </a:r>
            <a:endParaRPr lang="en-IN" dirty="0" smtClean="0">
              <a:solidFill>
                <a:srgbClr val="0070C0"/>
              </a:solidFill>
            </a:endParaRPr>
          </a:p>
          <a:p>
            <a:pPr marL="0" indent="0" algn="just" fontAlgn="base">
              <a:buNone/>
            </a:pPr>
            <a:r>
              <a:rPr lang="en-IN" dirty="0" smtClean="0">
                <a:solidFill>
                  <a:srgbClr val="0070C0"/>
                </a:solidFill>
              </a:rPr>
              <a:t>padding</a:t>
            </a:r>
            <a:r>
              <a:rPr lang="en-IN" dirty="0">
                <a:solidFill>
                  <a:srgbClr val="0070C0"/>
                </a:solidFill>
              </a:rPr>
              <a:t>: 0; </a:t>
            </a:r>
            <a:endParaRPr lang="en-IN" dirty="0" smtClean="0">
              <a:solidFill>
                <a:srgbClr val="0070C0"/>
              </a:solidFill>
            </a:endParaRPr>
          </a:p>
          <a:p>
            <a:pPr marL="0" indent="0" algn="just" fontAlgn="base">
              <a:buNone/>
            </a:pPr>
            <a:r>
              <a:rPr lang="en-IN" dirty="0" smtClean="0">
                <a:solidFill>
                  <a:srgbClr val="0070C0"/>
                </a:solidFill>
              </a:rPr>
              <a:t>}</a:t>
            </a:r>
            <a:endParaRPr lang="en-IN" dirty="0">
              <a:solidFill>
                <a:srgbClr val="0070C0"/>
              </a:solidFill>
            </a:endParaRPr>
          </a:p>
        </p:txBody>
      </p:sp>
    </p:spTree>
    <p:extLst>
      <p:ext uri="{BB962C8B-B14F-4D97-AF65-F5344CB8AC3E}">
        <p14:creationId xmlns:p14="http://schemas.microsoft.com/office/powerpoint/2010/main" val="36451989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Element Type Selectors</a:t>
            </a:r>
          </a:p>
        </p:txBody>
      </p:sp>
      <p:sp>
        <p:nvSpPr>
          <p:cNvPr id="3" name="Content Placeholder 2"/>
          <p:cNvSpPr>
            <a:spLocks noGrp="1"/>
          </p:cNvSpPr>
          <p:nvPr>
            <p:ph sz="quarter" idx="1"/>
          </p:nvPr>
        </p:nvSpPr>
        <p:spPr/>
        <p:txBody>
          <a:bodyPr>
            <a:noAutofit/>
          </a:bodyPr>
          <a:lstStyle/>
          <a:p>
            <a:pPr algn="just" fontAlgn="base"/>
            <a:r>
              <a:rPr lang="en-IN" dirty="0" smtClean="0"/>
              <a:t>An element type selector matches all instance of the element in the document with the corresponding element type name. </a:t>
            </a:r>
          </a:p>
        </p:txBody>
      </p:sp>
    </p:spTree>
    <p:extLst>
      <p:ext uri="{BB962C8B-B14F-4D97-AF65-F5344CB8AC3E}">
        <p14:creationId xmlns:p14="http://schemas.microsoft.com/office/powerpoint/2010/main" val="15179752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Element Type </a:t>
            </a:r>
            <a:r>
              <a:rPr lang="en-IN" b="1" dirty="0" smtClean="0"/>
              <a:t>Selectors(contd.)</a:t>
            </a:r>
            <a:endParaRPr lang="en-IN" b="1" dirty="0"/>
          </a:p>
        </p:txBody>
      </p:sp>
      <p:sp>
        <p:nvSpPr>
          <p:cNvPr id="3" name="Content Placeholder 2"/>
          <p:cNvSpPr>
            <a:spLocks noGrp="1"/>
          </p:cNvSpPr>
          <p:nvPr>
            <p:ph sz="quarter" idx="1"/>
          </p:nvPr>
        </p:nvSpPr>
        <p:spPr/>
        <p:txBody>
          <a:bodyPr>
            <a:noAutofit/>
          </a:bodyPr>
          <a:lstStyle/>
          <a:p>
            <a:pPr marL="0" indent="0" algn="just" fontAlgn="base">
              <a:buNone/>
            </a:pPr>
            <a:r>
              <a:rPr lang="en-IN" sz="1400" dirty="0">
                <a:solidFill>
                  <a:srgbClr val="0070C0"/>
                </a:solidFill>
              </a:rPr>
              <a:t>&lt;!DOCTYPE html&gt;</a:t>
            </a:r>
          </a:p>
          <a:p>
            <a:pPr marL="0" indent="0" algn="just" fontAlgn="base">
              <a:buNone/>
            </a:pPr>
            <a:r>
              <a:rPr lang="en-IN" sz="1400" dirty="0">
                <a:solidFill>
                  <a:srgbClr val="0070C0"/>
                </a:solidFill>
              </a:rPr>
              <a:t>&lt;html </a:t>
            </a:r>
            <a:r>
              <a:rPr lang="en-IN" sz="1400" dirty="0" err="1">
                <a:solidFill>
                  <a:srgbClr val="0070C0"/>
                </a:solidFill>
              </a:rPr>
              <a:t>lang</a:t>
            </a:r>
            <a:r>
              <a:rPr lang="en-IN" sz="1400" dirty="0">
                <a:solidFill>
                  <a:srgbClr val="0070C0"/>
                </a:solidFill>
              </a:rPr>
              <a:t>="en"&gt;</a:t>
            </a:r>
          </a:p>
          <a:p>
            <a:pPr marL="0" indent="0" algn="just" fontAlgn="base">
              <a:buNone/>
            </a:pPr>
            <a:r>
              <a:rPr lang="en-IN" sz="1400" dirty="0">
                <a:solidFill>
                  <a:srgbClr val="0070C0"/>
                </a:solidFill>
              </a:rPr>
              <a:t>&lt;head&gt;</a:t>
            </a:r>
          </a:p>
          <a:p>
            <a:pPr marL="0" indent="0" algn="just" fontAlgn="base">
              <a:buNone/>
            </a:pPr>
            <a:r>
              <a:rPr lang="en-IN" sz="1400" dirty="0">
                <a:solidFill>
                  <a:srgbClr val="0070C0"/>
                </a:solidFill>
              </a:rPr>
              <a:t>  &lt;meta charset="utf-8"&gt;</a:t>
            </a:r>
          </a:p>
          <a:p>
            <a:pPr marL="0" indent="0" algn="just" fontAlgn="base">
              <a:buNone/>
            </a:pPr>
            <a:r>
              <a:rPr lang="en-IN" sz="1400" dirty="0">
                <a:solidFill>
                  <a:srgbClr val="0070C0"/>
                </a:solidFill>
              </a:rPr>
              <a:t>  &lt;title&gt;Example of CSS element type selector&lt;/title&gt;</a:t>
            </a:r>
          </a:p>
          <a:p>
            <a:pPr marL="0" indent="0" algn="just" fontAlgn="base">
              <a:buNone/>
            </a:pPr>
            <a:r>
              <a:rPr lang="en-IN" sz="1400" dirty="0">
                <a:solidFill>
                  <a:srgbClr val="0070C0"/>
                </a:solidFill>
              </a:rPr>
              <a:t>  &lt;style&gt;</a:t>
            </a:r>
          </a:p>
          <a:p>
            <a:pPr marL="0" indent="0" algn="just" fontAlgn="base">
              <a:buNone/>
            </a:pPr>
            <a:r>
              <a:rPr lang="en-IN" sz="1400" dirty="0">
                <a:solidFill>
                  <a:srgbClr val="0070C0"/>
                </a:solidFill>
              </a:rPr>
              <a:t>    h1 {</a:t>
            </a:r>
          </a:p>
          <a:p>
            <a:pPr marL="0" indent="0" algn="just" fontAlgn="base">
              <a:buNone/>
            </a:pPr>
            <a:r>
              <a:rPr lang="en-IN" sz="1400" dirty="0">
                <a:solidFill>
                  <a:srgbClr val="0070C0"/>
                </a:solidFill>
              </a:rPr>
              <a:t>      </a:t>
            </a:r>
            <a:r>
              <a:rPr lang="en-IN" sz="1400" dirty="0" err="1">
                <a:solidFill>
                  <a:srgbClr val="0070C0"/>
                </a:solidFill>
              </a:rPr>
              <a:t>color</a:t>
            </a:r>
            <a:r>
              <a:rPr lang="en-IN" sz="1400" dirty="0">
                <a:solidFill>
                  <a:srgbClr val="0070C0"/>
                </a:solidFill>
              </a:rPr>
              <a:t>: red;</a:t>
            </a:r>
          </a:p>
          <a:p>
            <a:pPr marL="0" indent="0" algn="just" fontAlgn="base">
              <a:buNone/>
            </a:pPr>
            <a:r>
              <a:rPr lang="en-IN" sz="1400" dirty="0">
                <a:solidFill>
                  <a:srgbClr val="0070C0"/>
                </a:solidFill>
              </a:rPr>
              <a:t>    }</a:t>
            </a:r>
          </a:p>
          <a:p>
            <a:pPr marL="0" indent="0" algn="just" fontAlgn="base">
              <a:buNone/>
            </a:pPr>
            <a:r>
              <a:rPr lang="en-IN" sz="1400" dirty="0">
                <a:solidFill>
                  <a:srgbClr val="0070C0"/>
                </a:solidFill>
              </a:rPr>
              <a:t>    p {</a:t>
            </a:r>
          </a:p>
          <a:p>
            <a:pPr marL="0" indent="0" algn="just" fontAlgn="base">
              <a:buNone/>
            </a:pPr>
            <a:r>
              <a:rPr lang="en-IN" sz="1400" dirty="0">
                <a:solidFill>
                  <a:srgbClr val="0070C0"/>
                </a:solidFill>
              </a:rPr>
              <a:t>        </a:t>
            </a:r>
            <a:r>
              <a:rPr lang="en-IN" sz="1400" dirty="0" err="1">
                <a:solidFill>
                  <a:srgbClr val="0070C0"/>
                </a:solidFill>
              </a:rPr>
              <a:t>color</a:t>
            </a:r>
            <a:r>
              <a:rPr lang="en-IN" sz="1400" dirty="0">
                <a:solidFill>
                  <a:srgbClr val="0070C0"/>
                </a:solidFill>
              </a:rPr>
              <a:t>: blue;</a:t>
            </a:r>
          </a:p>
          <a:p>
            <a:pPr marL="0" indent="0" algn="just" fontAlgn="base">
              <a:buNone/>
            </a:pPr>
            <a:r>
              <a:rPr lang="en-IN" sz="1400" dirty="0">
                <a:solidFill>
                  <a:srgbClr val="0070C0"/>
                </a:solidFill>
              </a:rPr>
              <a:t>    }</a:t>
            </a:r>
          </a:p>
          <a:p>
            <a:pPr marL="0" indent="0" algn="just" fontAlgn="base">
              <a:buNone/>
            </a:pPr>
            <a:r>
              <a:rPr lang="en-IN" sz="1400" dirty="0">
                <a:solidFill>
                  <a:srgbClr val="0070C0"/>
                </a:solidFill>
              </a:rPr>
              <a:t>  &lt;/style&gt;</a:t>
            </a:r>
          </a:p>
          <a:p>
            <a:pPr marL="0" indent="0" algn="just" fontAlgn="base">
              <a:buNone/>
            </a:pPr>
            <a:r>
              <a:rPr lang="en-IN" sz="1400" dirty="0">
                <a:solidFill>
                  <a:srgbClr val="0070C0"/>
                </a:solidFill>
              </a:rPr>
              <a:t>&lt;/head&gt;</a:t>
            </a:r>
          </a:p>
          <a:p>
            <a:pPr marL="0" indent="0" algn="just" fontAlgn="base">
              <a:buNone/>
            </a:pPr>
            <a:r>
              <a:rPr lang="en-IN" sz="1400" dirty="0">
                <a:solidFill>
                  <a:srgbClr val="0070C0"/>
                </a:solidFill>
              </a:rPr>
              <a:t>&lt;body&gt;</a:t>
            </a:r>
          </a:p>
          <a:p>
            <a:pPr marL="0" indent="0" algn="just" fontAlgn="base">
              <a:buNone/>
            </a:pPr>
            <a:r>
              <a:rPr lang="en-IN" sz="1400" dirty="0">
                <a:solidFill>
                  <a:srgbClr val="0070C0"/>
                </a:solidFill>
              </a:rPr>
              <a:t>  &lt;h1&gt;This is heading&lt;/h1&gt;</a:t>
            </a:r>
          </a:p>
          <a:p>
            <a:pPr marL="0" indent="0" algn="just" fontAlgn="base">
              <a:buNone/>
            </a:pPr>
            <a:r>
              <a:rPr lang="en-IN" sz="1400" dirty="0">
                <a:solidFill>
                  <a:srgbClr val="0070C0"/>
                </a:solidFill>
              </a:rPr>
              <a:t>  &lt;p&gt;This is a paragraph.&lt;/p&gt;</a:t>
            </a:r>
          </a:p>
          <a:p>
            <a:pPr marL="0" indent="0" algn="just" fontAlgn="base">
              <a:buNone/>
            </a:pPr>
            <a:r>
              <a:rPr lang="en-IN" sz="1400" dirty="0">
                <a:solidFill>
                  <a:srgbClr val="0070C0"/>
                </a:solidFill>
              </a:rPr>
              <a:t>&lt;/body&gt;</a:t>
            </a:r>
          </a:p>
          <a:p>
            <a:pPr marL="0" indent="0" algn="just" fontAlgn="base">
              <a:buNone/>
            </a:pPr>
            <a:r>
              <a:rPr lang="en-IN" sz="1400" dirty="0">
                <a:solidFill>
                  <a:srgbClr val="0070C0"/>
                </a:solidFill>
              </a:rPr>
              <a:t>&lt;/html&gt;</a:t>
            </a:r>
            <a:endParaRPr lang="en-IN" sz="1400" dirty="0">
              <a:solidFill>
                <a:srgbClr val="0070C0"/>
              </a:solidFill>
            </a:endParaRPr>
          </a:p>
        </p:txBody>
      </p:sp>
    </p:spTree>
    <p:extLst>
      <p:ext uri="{BB962C8B-B14F-4D97-AF65-F5344CB8AC3E}">
        <p14:creationId xmlns:p14="http://schemas.microsoft.com/office/powerpoint/2010/main" val="15954497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Id Selectors</a:t>
            </a:r>
          </a:p>
        </p:txBody>
      </p:sp>
      <p:sp>
        <p:nvSpPr>
          <p:cNvPr id="3" name="Content Placeholder 2"/>
          <p:cNvSpPr>
            <a:spLocks noGrp="1"/>
          </p:cNvSpPr>
          <p:nvPr>
            <p:ph sz="quarter" idx="1"/>
          </p:nvPr>
        </p:nvSpPr>
        <p:spPr/>
        <p:txBody>
          <a:bodyPr>
            <a:noAutofit/>
          </a:bodyPr>
          <a:lstStyle/>
          <a:p>
            <a:pPr algn="just" fontAlgn="base"/>
            <a:r>
              <a:rPr lang="en-IN" dirty="0"/>
              <a:t>The id selector is used to define style rules for a </a:t>
            </a:r>
            <a:r>
              <a:rPr lang="en-IN" i="1" dirty="0"/>
              <a:t>single</a:t>
            </a:r>
            <a:r>
              <a:rPr lang="en-IN" dirty="0"/>
              <a:t> or </a:t>
            </a:r>
            <a:r>
              <a:rPr lang="en-IN" i="1" dirty="0"/>
              <a:t>unique</a:t>
            </a:r>
            <a:r>
              <a:rPr lang="en-IN" dirty="0"/>
              <a:t> element.</a:t>
            </a:r>
          </a:p>
          <a:p>
            <a:pPr algn="just" fontAlgn="base"/>
            <a:r>
              <a:rPr lang="en-IN" dirty="0"/>
              <a:t>The id selector is defined with a hash sign (#) immediately followed by the id value</a:t>
            </a:r>
            <a:r>
              <a:rPr lang="en-IN" dirty="0" smtClean="0"/>
              <a:t>.</a:t>
            </a:r>
            <a:endParaRPr lang="en-IN" dirty="0"/>
          </a:p>
        </p:txBody>
      </p:sp>
    </p:spTree>
    <p:extLst>
      <p:ext uri="{BB962C8B-B14F-4D97-AF65-F5344CB8AC3E}">
        <p14:creationId xmlns:p14="http://schemas.microsoft.com/office/powerpoint/2010/main" val="33894934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Id </a:t>
            </a:r>
            <a:r>
              <a:rPr lang="en-IN" b="1" dirty="0" smtClean="0"/>
              <a:t>Selectors(contd.)</a:t>
            </a:r>
            <a:endParaRPr lang="en-IN" b="1" dirty="0"/>
          </a:p>
        </p:txBody>
      </p:sp>
      <p:sp>
        <p:nvSpPr>
          <p:cNvPr id="3" name="Content Placeholder 2"/>
          <p:cNvSpPr>
            <a:spLocks noGrp="1"/>
          </p:cNvSpPr>
          <p:nvPr>
            <p:ph sz="quarter" idx="1"/>
          </p:nvPr>
        </p:nvSpPr>
        <p:spPr/>
        <p:txBody>
          <a:bodyPr>
            <a:noAutofit/>
          </a:bodyPr>
          <a:lstStyle/>
          <a:p>
            <a:pPr marL="0" indent="0" algn="just" fontAlgn="base">
              <a:buNone/>
            </a:pPr>
            <a:r>
              <a:rPr lang="en-IN" sz="1600" dirty="0">
                <a:solidFill>
                  <a:srgbClr val="0070C0"/>
                </a:solidFill>
              </a:rPr>
              <a:t>&lt;!DOCTYPE html&gt;</a:t>
            </a:r>
          </a:p>
          <a:p>
            <a:pPr marL="0" indent="0" algn="just" fontAlgn="base">
              <a:buNone/>
            </a:pPr>
            <a:r>
              <a:rPr lang="en-IN" sz="1600" dirty="0">
                <a:solidFill>
                  <a:srgbClr val="0070C0"/>
                </a:solidFill>
              </a:rPr>
              <a:t>&lt;html </a:t>
            </a:r>
            <a:r>
              <a:rPr lang="en-IN" sz="1600" dirty="0" err="1">
                <a:solidFill>
                  <a:srgbClr val="0070C0"/>
                </a:solidFill>
              </a:rPr>
              <a:t>lang</a:t>
            </a:r>
            <a:r>
              <a:rPr lang="en-IN" sz="1600" dirty="0">
                <a:solidFill>
                  <a:srgbClr val="0070C0"/>
                </a:solidFill>
              </a:rPr>
              <a:t>="en"&gt;</a:t>
            </a:r>
          </a:p>
          <a:p>
            <a:pPr marL="0" indent="0" algn="just" fontAlgn="base">
              <a:buNone/>
            </a:pPr>
            <a:r>
              <a:rPr lang="en-IN" sz="1600" dirty="0">
                <a:solidFill>
                  <a:srgbClr val="0070C0"/>
                </a:solidFill>
              </a:rPr>
              <a:t>&lt;head&gt;</a:t>
            </a:r>
          </a:p>
          <a:p>
            <a:pPr marL="0" indent="0" algn="just" fontAlgn="base">
              <a:buNone/>
            </a:pPr>
            <a:r>
              <a:rPr lang="en-IN" sz="1600" dirty="0">
                <a:solidFill>
                  <a:srgbClr val="0070C0"/>
                </a:solidFill>
              </a:rPr>
              <a:t>  &lt;meta charset="utf-8"&gt;</a:t>
            </a:r>
          </a:p>
          <a:p>
            <a:pPr marL="0" indent="0" algn="just" fontAlgn="base">
              <a:buNone/>
            </a:pPr>
            <a:r>
              <a:rPr lang="en-IN" sz="1600" dirty="0">
                <a:solidFill>
                  <a:srgbClr val="0070C0"/>
                </a:solidFill>
              </a:rPr>
              <a:t>  &lt;title&gt;Example of CSS id selector&lt;/title&gt;</a:t>
            </a:r>
          </a:p>
          <a:p>
            <a:pPr marL="0" indent="0" algn="just" fontAlgn="base">
              <a:buNone/>
            </a:pPr>
            <a:r>
              <a:rPr lang="en-IN" sz="1600" dirty="0">
                <a:solidFill>
                  <a:srgbClr val="0070C0"/>
                </a:solidFill>
              </a:rPr>
              <a:t>  &lt;style&gt;    </a:t>
            </a:r>
          </a:p>
          <a:p>
            <a:pPr marL="0" indent="0" algn="just" fontAlgn="base">
              <a:buNone/>
            </a:pPr>
            <a:r>
              <a:rPr lang="en-IN" sz="1600" dirty="0">
                <a:solidFill>
                  <a:srgbClr val="0070C0"/>
                </a:solidFill>
              </a:rPr>
              <a:t>    #error {</a:t>
            </a:r>
          </a:p>
          <a:p>
            <a:pPr marL="0" indent="0" algn="just" fontAlgn="base">
              <a:buNone/>
            </a:pPr>
            <a:r>
              <a:rPr lang="en-IN" sz="1600" dirty="0">
                <a:solidFill>
                  <a:srgbClr val="0070C0"/>
                </a:solidFill>
              </a:rPr>
              <a:t>        </a:t>
            </a:r>
            <a:r>
              <a:rPr lang="en-IN" sz="1600" dirty="0" err="1">
                <a:solidFill>
                  <a:srgbClr val="0070C0"/>
                </a:solidFill>
              </a:rPr>
              <a:t>color</a:t>
            </a:r>
            <a:r>
              <a:rPr lang="en-IN" sz="1600" dirty="0">
                <a:solidFill>
                  <a:srgbClr val="0070C0"/>
                </a:solidFill>
              </a:rPr>
              <a:t>: #ff0000;</a:t>
            </a:r>
          </a:p>
          <a:p>
            <a:pPr marL="0" indent="0" algn="just" fontAlgn="base">
              <a:buNone/>
            </a:pPr>
            <a:r>
              <a:rPr lang="en-IN" sz="1600" dirty="0">
                <a:solidFill>
                  <a:srgbClr val="0070C0"/>
                </a:solidFill>
              </a:rPr>
              <a:t>    }</a:t>
            </a:r>
          </a:p>
          <a:p>
            <a:pPr marL="0" indent="0" algn="just" fontAlgn="base">
              <a:buNone/>
            </a:pPr>
            <a:r>
              <a:rPr lang="en-IN" sz="1600" dirty="0">
                <a:solidFill>
                  <a:srgbClr val="0070C0"/>
                </a:solidFill>
              </a:rPr>
              <a:t>  &lt;/style&gt;</a:t>
            </a:r>
          </a:p>
          <a:p>
            <a:pPr marL="0" indent="0" algn="just" fontAlgn="base">
              <a:buNone/>
            </a:pPr>
            <a:r>
              <a:rPr lang="en-IN" sz="1600" dirty="0">
                <a:solidFill>
                  <a:srgbClr val="0070C0"/>
                </a:solidFill>
              </a:rPr>
              <a:t>&lt;/head&gt;</a:t>
            </a:r>
          </a:p>
          <a:p>
            <a:pPr marL="0" indent="0" algn="just" fontAlgn="base">
              <a:buNone/>
            </a:pPr>
            <a:r>
              <a:rPr lang="en-IN" sz="1600" dirty="0">
                <a:solidFill>
                  <a:srgbClr val="0070C0"/>
                </a:solidFill>
              </a:rPr>
              <a:t>&lt;body&gt;</a:t>
            </a:r>
          </a:p>
          <a:p>
            <a:pPr marL="0" indent="0" algn="just" fontAlgn="base">
              <a:buNone/>
            </a:pPr>
            <a:r>
              <a:rPr lang="en-IN" sz="1600" dirty="0">
                <a:solidFill>
                  <a:srgbClr val="0070C0"/>
                </a:solidFill>
              </a:rPr>
              <a:t>  &lt;p id="error"&gt;This is a warning!&lt;/p&gt;</a:t>
            </a:r>
          </a:p>
          <a:p>
            <a:pPr marL="0" indent="0" algn="just" fontAlgn="base">
              <a:buNone/>
            </a:pPr>
            <a:r>
              <a:rPr lang="en-IN" sz="1600" dirty="0">
                <a:solidFill>
                  <a:srgbClr val="0070C0"/>
                </a:solidFill>
              </a:rPr>
              <a:t>&lt;/body&gt;</a:t>
            </a:r>
          </a:p>
          <a:p>
            <a:pPr marL="0" indent="0" algn="just" fontAlgn="base">
              <a:buNone/>
            </a:pPr>
            <a:r>
              <a:rPr lang="en-IN" sz="1600" dirty="0">
                <a:solidFill>
                  <a:srgbClr val="0070C0"/>
                </a:solidFill>
              </a:rPr>
              <a:t>&lt;/html&gt;</a:t>
            </a:r>
            <a:endParaRPr lang="en-IN" sz="1600" dirty="0">
              <a:solidFill>
                <a:srgbClr val="0070C0"/>
              </a:solidFill>
            </a:endParaRPr>
          </a:p>
        </p:txBody>
      </p:sp>
    </p:spTree>
    <p:extLst>
      <p:ext uri="{BB962C8B-B14F-4D97-AF65-F5344CB8AC3E}">
        <p14:creationId xmlns:p14="http://schemas.microsoft.com/office/powerpoint/2010/main" val="41323378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Class Selectors</a:t>
            </a:r>
          </a:p>
        </p:txBody>
      </p:sp>
      <p:sp>
        <p:nvSpPr>
          <p:cNvPr id="3" name="Content Placeholder 2"/>
          <p:cNvSpPr>
            <a:spLocks noGrp="1"/>
          </p:cNvSpPr>
          <p:nvPr>
            <p:ph sz="quarter" idx="1"/>
          </p:nvPr>
        </p:nvSpPr>
        <p:spPr/>
        <p:txBody>
          <a:bodyPr>
            <a:noAutofit/>
          </a:bodyPr>
          <a:lstStyle/>
          <a:p>
            <a:pPr algn="just" fontAlgn="base"/>
            <a:r>
              <a:rPr lang="en-IN" dirty="0"/>
              <a:t>The class selectors can be used to select any HTML element that has a class attribute. All the elements having that class will be formatted according to the defined rule.</a:t>
            </a:r>
          </a:p>
          <a:p>
            <a:pPr algn="just" fontAlgn="base"/>
            <a:r>
              <a:rPr lang="en-IN" dirty="0"/>
              <a:t>The class selector is defined with a period sign (.) immediately followed by the class value</a:t>
            </a:r>
            <a:r>
              <a:rPr lang="en-IN" dirty="0" smtClean="0"/>
              <a:t>.</a:t>
            </a:r>
          </a:p>
          <a:p>
            <a:pPr algn="just" fontAlgn="base"/>
            <a:endParaRPr lang="en-IN" dirty="0">
              <a:solidFill>
                <a:srgbClr val="0070C0"/>
              </a:solidFill>
            </a:endParaRPr>
          </a:p>
        </p:txBody>
      </p:sp>
    </p:spTree>
    <p:extLst>
      <p:ext uri="{BB962C8B-B14F-4D97-AF65-F5344CB8AC3E}">
        <p14:creationId xmlns:p14="http://schemas.microsoft.com/office/powerpoint/2010/main" val="7757714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Class </a:t>
            </a:r>
            <a:r>
              <a:rPr lang="en-IN" b="1" dirty="0" smtClean="0"/>
              <a:t>Selectors(contd.)</a:t>
            </a:r>
            <a:endParaRPr lang="en-IN" b="1" dirty="0"/>
          </a:p>
        </p:txBody>
      </p:sp>
      <p:sp>
        <p:nvSpPr>
          <p:cNvPr id="3" name="Content Placeholder 2"/>
          <p:cNvSpPr>
            <a:spLocks noGrp="1"/>
          </p:cNvSpPr>
          <p:nvPr>
            <p:ph sz="quarter" idx="1"/>
          </p:nvPr>
        </p:nvSpPr>
        <p:spPr/>
        <p:txBody>
          <a:bodyPr>
            <a:noAutofit/>
          </a:bodyPr>
          <a:lstStyle/>
          <a:p>
            <a:pPr marL="0" indent="0" algn="just" fontAlgn="base">
              <a:buNone/>
            </a:pPr>
            <a:r>
              <a:rPr lang="en-IN" sz="1400" dirty="0" smtClean="0">
                <a:solidFill>
                  <a:srgbClr val="0070C0"/>
                </a:solidFill>
              </a:rPr>
              <a:t>&lt;!</a:t>
            </a:r>
            <a:r>
              <a:rPr lang="en-IN" sz="1400" dirty="0">
                <a:solidFill>
                  <a:srgbClr val="0070C0"/>
                </a:solidFill>
              </a:rPr>
              <a:t>DOCTYPE html&gt;</a:t>
            </a:r>
          </a:p>
          <a:p>
            <a:pPr marL="0" indent="0" algn="just" fontAlgn="base">
              <a:buNone/>
            </a:pPr>
            <a:r>
              <a:rPr lang="en-IN" sz="1400" dirty="0">
                <a:solidFill>
                  <a:srgbClr val="0070C0"/>
                </a:solidFill>
              </a:rPr>
              <a:t>&lt;html </a:t>
            </a:r>
            <a:r>
              <a:rPr lang="en-IN" sz="1400" dirty="0" err="1">
                <a:solidFill>
                  <a:srgbClr val="0070C0"/>
                </a:solidFill>
              </a:rPr>
              <a:t>lang</a:t>
            </a:r>
            <a:r>
              <a:rPr lang="en-IN" sz="1400" dirty="0">
                <a:solidFill>
                  <a:srgbClr val="0070C0"/>
                </a:solidFill>
              </a:rPr>
              <a:t>="en"&gt;</a:t>
            </a:r>
          </a:p>
          <a:p>
            <a:pPr marL="0" indent="0" algn="just" fontAlgn="base">
              <a:buNone/>
            </a:pPr>
            <a:r>
              <a:rPr lang="en-IN" sz="1400" dirty="0">
                <a:solidFill>
                  <a:srgbClr val="0070C0"/>
                </a:solidFill>
              </a:rPr>
              <a:t>&lt;head&gt;</a:t>
            </a:r>
          </a:p>
          <a:p>
            <a:pPr marL="0" indent="0" algn="just" fontAlgn="base">
              <a:buNone/>
            </a:pPr>
            <a:r>
              <a:rPr lang="en-IN" sz="1400" dirty="0">
                <a:solidFill>
                  <a:srgbClr val="0070C0"/>
                </a:solidFill>
              </a:rPr>
              <a:t>  &lt;meta charset="utf-8"&gt;</a:t>
            </a:r>
          </a:p>
          <a:p>
            <a:pPr marL="0" indent="0" algn="just" fontAlgn="base">
              <a:buNone/>
            </a:pPr>
            <a:r>
              <a:rPr lang="en-IN" sz="1400" dirty="0">
                <a:solidFill>
                  <a:srgbClr val="0070C0"/>
                </a:solidFill>
              </a:rPr>
              <a:t>  &lt;title&gt;Example of CSS class selector&lt;/title&gt;</a:t>
            </a:r>
          </a:p>
          <a:p>
            <a:pPr marL="0" indent="0" algn="just" fontAlgn="base">
              <a:buNone/>
            </a:pPr>
            <a:r>
              <a:rPr lang="en-IN" sz="1400" dirty="0">
                <a:solidFill>
                  <a:srgbClr val="0070C0"/>
                </a:solidFill>
              </a:rPr>
              <a:t>  &lt;style&gt;    </a:t>
            </a:r>
          </a:p>
          <a:p>
            <a:pPr marL="0" indent="0" algn="just" fontAlgn="base">
              <a:buNone/>
            </a:pPr>
            <a:r>
              <a:rPr lang="en-IN" sz="1400" dirty="0">
                <a:solidFill>
                  <a:srgbClr val="0070C0"/>
                </a:solidFill>
              </a:rPr>
              <a:t>    .blue {</a:t>
            </a:r>
          </a:p>
          <a:p>
            <a:pPr marL="0" indent="0" algn="just" fontAlgn="base">
              <a:buNone/>
            </a:pPr>
            <a:r>
              <a:rPr lang="en-IN" sz="1400" dirty="0">
                <a:solidFill>
                  <a:srgbClr val="0070C0"/>
                </a:solidFill>
              </a:rPr>
              <a:t>        </a:t>
            </a:r>
            <a:r>
              <a:rPr lang="en-IN" sz="1400" dirty="0" err="1">
                <a:solidFill>
                  <a:srgbClr val="0070C0"/>
                </a:solidFill>
              </a:rPr>
              <a:t>color</a:t>
            </a:r>
            <a:r>
              <a:rPr lang="en-IN" sz="1400" dirty="0">
                <a:solidFill>
                  <a:srgbClr val="0070C0"/>
                </a:solidFill>
              </a:rPr>
              <a:t>: #0000ff;</a:t>
            </a:r>
          </a:p>
          <a:p>
            <a:pPr marL="0" indent="0" algn="just" fontAlgn="base">
              <a:buNone/>
            </a:pPr>
            <a:r>
              <a:rPr lang="en-IN" sz="1400" dirty="0">
                <a:solidFill>
                  <a:srgbClr val="0070C0"/>
                </a:solidFill>
              </a:rPr>
              <a:t>    }</a:t>
            </a:r>
          </a:p>
          <a:p>
            <a:pPr marL="0" indent="0" algn="just" fontAlgn="base">
              <a:buNone/>
            </a:pPr>
            <a:r>
              <a:rPr lang="en-IN" sz="1400" dirty="0">
                <a:solidFill>
                  <a:srgbClr val="0070C0"/>
                </a:solidFill>
              </a:rPr>
              <a:t>  &lt;/style&gt;</a:t>
            </a:r>
          </a:p>
          <a:p>
            <a:pPr marL="0" indent="0" algn="just" fontAlgn="base">
              <a:buNone/>
            </a:pPr>
            <a:r>
              <a:rPr lang="en-IN" sz="1400" dirty="0">
                <a:solidFill>
                  <a:srgbClr val="0070C0"/>
                </a:solidFill>
              </a:rPr>
              <a:t>&lt;/head&gt;</a:t>
            </a:r>
          </a:p>
          <a:p>
            <a:pPr marL="0" indent="0" algn="just" fontAlgn="base">
              <a:buNone/>
            </a:pPr>
            <a:r>
              <a:rPr lang="en-IN" sz="1400" dirty="0">
                <a:solidFill>
                  <a:srgbClr val="0070C0"/>
                </a:solidFill>
              </a:rPr>
              <a:t>&lt;body&gt;</a:t>
            </a:r>
          </a:p>
          <a:p>
            <a:pPr marL="0" indent="0" algn="just" fontAlgn="base">
              <a:buNone/>
            </a:pPr>
            <a:r>
              <a:rPr lang="en-IN" sz="1400" dirty="0">
                <a:solidFill>
                  <a:srgbClr val="0070C0"/>
                </a:solidFill>
              </a:rPr>
              <a:t>  &lt;h1 class="blue"&gt;This is a heading&lt;/h1&gt;</a:t>
            </a:r>
          </a:p>
          <a:p>
            <a:pPr marL="0" indent="0" algn="just" fontAlgn="base">
              <a:buNone/>
            </a:pPr>
            <a:r>
              <a:rPr lang="en-IN" sz="1400" dirty="0">
                <a:solidFill>
                  <a:srgbClr val="0070C0"/>
                </a:solidFill>
              </a:rPr>
              <a:t>  &lt;p class="blue"&gt;This is a paragraph.&lt;/p&gt;</a:t>
            </a:r>
          </a:p>
          <a:p>
            <a:pPr marL="0" indent="0" algn="just" fontAlgn="base">
              <a:buNone/>
            </a:pPr>
            <a:r>
              <a:rPr lang="en-IN" sz="1400" dirty="0">
                <a:solidFill>
                  <a:srgbClr val="0070C0"/>
                </a:solidFill>
              </a:rPr>
              <a:t>  &lt;p&gt;This is another paragraph.&lt;/p&gt;</a:t>
            </a:r>
          </a:p>
          <a:p>
            <a:pPr marL="0" indent="0" algn="just" fontAlgn="base">
              <a:buNone/>
            </a:pPr>
            <a:r>
              <a:rPr lang="en-IN" sz="1400" dirty="0">
                <a:solidFill>
                  <a:srgbClr val="0070C0"/>
                </a:solidFill>
              </a:rPr>
              <a:t>&lt;/body&gt;</a:t>
            </a:r>
          </a:p>
          <a:p>
            <a:pPr marL="0" indent="0" algn="just" fontAlgn="base">
              <a:buNone/>
            </a:pPr>
            <a:r>
              <a:rPr lang="en-IN" sz="1400" dirty="0">
                <a:solidFill>
                  <a:srgbClr val="0070C0"/>
                </a:solidFill>
              </a:rPr>
              <a:t>&lt;/html&gt;</a:t>
            </a:r>
            <a:endParaRPr lang="en-IN" sz="1400" dirty="0">
              <a:solidFill>
                <a:srgbClr val="0070C0"/>
              </a:solidFill>
            </a:endParaRPr>
          </a:p>
          <a:p>
            <a:pPr algn="just" fontAlgn="base"/>
            <a:endParaRPr lang="en-IN" sz="1400" dirty="0">
              <a:solidFill>
                <a:srgbClr val="0070C0"/>
              </a:solidFill>
            </a:endParaRPr>
          </a:p>
        </p:txBody>
      </p:sp>
    </p:spTree>
    <p:extLst>
      <p:ext uri="{BB962C8B-B14F-4D97-AF65-F5344CB8AC3E}">
        <p14:creationId xmlns:p14="http://schemas.microsoft.com/office/powerpoint/2010/main" val="33491996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Class </a:t>
            </a:r>
            <a:r>
              <a:rPr lang="en-IN" b="1" dirty="0" smtClean="0"/>
              <a:t>Selectors(contd.)</a:t>
            </a:r>
            <a:endParaRPr lang="en-IN" b="1" dirty="0"/>
          </a:p>
        </p:txBody>
      </p:sp>
      <p:sp>
        <p:nvSpPr>
          <p:cNvPr id="3" name="Content Placeholder 2"/>
          <p:cNvSpPr>
            <a:spLocks noGrp="1"/>
          </p:cNvSpPr>
          <p:nvPr>
            <p:ph sz="quarter" idx="1"/>
          </p:nvPr>
        </p:nvSpPr>
        <p:spPr/>
        <p:txBody>
          <a:bodyPr>
            <a:noAutofit/>
          </a:bodyPr>
          <a:lstStyle/>
          <a:p>
            <a:pPr marL="0" indent="0" algn="just" fontAlgn="base">
              <a:buNone/>
            </a:pPr>
            <a:r>
              <a:rPr lang="en-IN" sz="1400" dirty="0">
                <a:solidFill>
                  <a:srgbClr val="0070C0"/>
                </a:solidFill>
              </a:rPr>
              <a:t>&lt;!DOCTYPE html&gt;</a:t>
            </a:r>
          </a:p>
          <a:p>
            <a:pPr marL="0" indent="0" algn="just" fontAlgn="base">
              <a:buNone/>
            </a:pPr>
            <a:r>
              <a:rPr lang="en-IN" sz="1400" dirty="0">
                <a:solidFill>
                  <a:srgbClr val="0070C0"/>
                </a:solidFill>
              </a:rPr>
              <a:t>&lt;html </a:t>
            </a:r>
            <a:r>
              <a:rPr lang="en-IN" sz="1400" dirty="0" err="1">
                <a:solidFill>
                  <a:srgbClr val="0070C0"/>
                </a:solidFill>
              </a:rPr>
              <a:t>lang</a:t>
            </a:r>
            <a:r>
              <a:rPr lang="en-IN" sz="1400" dirty="0">
                <a:solidFill>
                  <a:srgbClr val="0070C0"/>
                </a:solidFill>
              </a:rPr>
              <a:t>="en"&gt;</a:t>
            </a:r>
          </a:p>
          <a:p>
            <a:pPr marL="0" indent="0" algn="just" fontAlgn="base">
              <a:buNone/>
            </a:pPr>
            <a:r>
              <a:rPr lang="en-IN" sz="1400" dirty="0">
                <a:solidFill>
                  <a:srgbClr val="0070C0"/>
                </a:solidFill>
              </a:rPr>
              <a:t>&lt;head&gt;</a:t>
            </a:r>
          </a:p>
          <a:p>
            <a:pPr marL="0" indent="0" algn="just" fontAlgn="base">
              <a:buNone/>
            </a:pPr>
            <a:r>
              <a:rPr lang="en-IN" sz="1400" dirty="0">
                <a:solidFill>
                  <a:srgbClr val="0070C0"/>
                </a:solidFill>
              </a:rPr>
              <a:t>  &lt;meta charset="utf-8"&gt;</a:t>
            </a:r>
          </a:p>
          <a:p>
            <a:pPr marL="0" indent="0" algn="just" fontAlgn="base">
              <a:buNone/>
            </a:pPr>
            <a:r>
              <a:rPr lang="en-IN" sz="1400" dirty="0">
                <a:solidFill>
                  <a:srgbClr val="0070C0"/>
                </a:solidFill>
              </a:rPr>
              <a:t>  &lt;title&gt;Example of CSS class selector&lt;/title&gt;</a:t>
            </a:r>
          </a:p>
          <a:p>
            <a:pPr marL="0" indent="0" algn="just" fontAlgn="base">
              <a:buNone/>
            </a:pPr>
            <a:r>
              <a:rPr lang="en-IN" sz="1400" dirty="0">
                <a:solidFill>
                  <a:srgbClr val="0070C0"/>
                </a:solidFill>
              </a:rPr>
              <a:t>  &lt;style&gt;    </a:t>
            </a:r>
          </a:p>
          <a:p>
            <a:pPr marL="0" indent="0" algn="just" fontAlgn="base">
              <a:buNone/>
            </a:pPr>
            <a:r>
              <a:rPr lang="en-IN" sz="1400" dirty="0">
                <a:solidFill>
                  <a:srgbClr val="0070C0"/>
                </a:solidFill>
              </a:rPr>
              <a:t>    </a:t>
            </a:r>
            <a:r>
              <a:rPr lang="en-IN" sz="1400" dirty="0" err="1">
                <a:solidFill>
                  <a:srgbClr val="0070C0"/>
                </a:solidFill>
              </a:rPr>
              <a:t>p.blue</a:t>
            </a:r>
            <a:r>
              <a:rPr lang="en-IN" sz="1400" dirty="0">
                <a:solidFill>
                  <a:srgbClr val="0070C0"/>
                </a:solidFill>
              </a:rPr>
              <a:t> {</a:t>
            </a:r>
          </a:p>
          <a:p>
            <a:pPr marL="0" indent="0" algn="just" fontAlgn="base">
              <a:buNone/>
            </a:pPr>
            <a:r>
              <a:rPr lang="en-IN" sz="1400" dirty="0">
                <a:solidFill>
                  <a:srgbClr val="0070C0"/>
                </a:solidFill>
              </a:rPr>
              <a:t>        </a:t>
            </a:r>
            <a:r>
              <a:rPr lang="en-IN" sz="1400" dirty="0" err="1">
                <a:solidFill>
                  <a:srgbClr val="0070C0"/>
                </a:solidFill>
              </a:rPr>
              <a:t>color</a:t>
            </a:r>
            <a:r>
              <a:rPr lang="en-IN" sz="1400" dirty="0">
                <a:solidFill>
                  <a:srgbClr val="0070C0"/>
                </a:solidFill>
              </a:rPr>
              <a:t>: #0000ff;</a:t>
            </a:r>
          </a:p>
          <a:p>
            <a:pPr marL="0" indent="0" algn="just" fontAlgn="base">
              <a:buNone/>
            </a:pPr>
            <a:r>
              <a:rPr lang="en-IN" sz="1400" dirty="0">
                <a:solidFill>
                  <a:srgbClr val="0070C0"/>
                </a:solidFill>
              </a:rPr>
              <a:t>    }</a:t>
            </a:r>
          </a:p>
          <a:p>
            <a:pPr marL="0" indent="0" algn="just" fontAlgn="base">
              <a:buNone/>
            </a:pPr>
            <a:r>
              <a:rPr lang="en-IN" sz="1400" dirty="0">
                <a:solidFill>
                  <a:srgbClr val="0070C0"/>
                </a:solidFill>
              </a:rPr>
              <a:t>  &lt;/style&gt;</a:t>
            </a:r>
          </a:p>
          <a:p>
            <a:pPr marL="0" indent="0" algn="just" fontAlgn="base">
              <a:buNone/>
            </a:pPr>
            <a:r>
              <a:rPr lang="en-IN" sz="1400" dirty="0">
                <a:solidFill>
                  <a:srgbClr val="0070C0"/>
                </a:solidFill>
              </a:rPr>
              <a:t>&lt;/head&gt;</a:t>
            </a:r>
          </a:p>
          <a:p>
            <a:pPr marL="0" indent="0" algn="just" fontAlgn="base">
              <a:buNone/>
            </a:pPr>
            <a:r>
              <a:rPr lang="en-IN" sz="1400" dirty="0">
                <a:solidFill>
                  <a:srgbClr val="0070C0"/>
                </a:solidFill>
              </a:rPr>
              <a:t>&lt;body&gt;</a:t>
            </a:r>
          </a:p>
          <a:p>
            <a:pPr marL="0" indent="0" algn="just" fontAlgn="base">
              <a:buNone/>
            </a:pPr>
            <a:r>
              <a:rPr lang="en-IN" sz="1400" dirty="0">
                <a:solidFill>
                  <a:srgbClr val="0070C0"/>
                </a:solidFill>
              </a:rPr>
              <a:t>  &lt;h1 class="blue"&gt;This is a heading&lt;/h1&gt;</a:t>
            </a:r>
          </a:p>
          <a:p>
            <a:pPr marL="0" indent="0" algn="just" fontAlgn="base">
              <a:buNone/>
            </a:pPr>
            <a:r>
              <a:rPr lang="en-IN" sz="1400" dirty="0">
                <a:solidFill>
                  <a:srgbClr val="0070C0"/>
                </a:solidFill>
              </a:rPr>
              <a:t>  &lt;p class="blue"&gt;This is a paragraph.&lt;/p&gt;</a:t>
            </a:r>
          </a:p>
          <a:p>
            <a:pPr marL="0" indent="0" algn="just" fontAlgn="base">
              <a:buNone/>
            </a:pPr>
            <a:r>
              <a:rPr lang="en-IN" sz="1400" dirty="0">
                <a:solidFill>
                  <a:srgbClr val="0070C0"/>
                </a:solidFill>
              </a:rPr>
              <a:t>  &lt;p&gt;This is another paragraph.&lt;/p&gt;</a:t>
            </a:r>
          </a:p>
          <a:p>
            <a:pPr marL="0" indent="0" algn="just" fontAlgn="base">
              <a:buNone/>
            </a:pPr>
            <a:r>
              <a:rPr lang="en-IN" sz="1400" dirty="0">
                <a:solidFill>
                  <a:srgbClr val="0070C0"/>
                </a:solidFill>
              </a:rPr>
              <a:t>&lt;/body&gt;</a:t>
            </a:r>
          </a:p>
          <a:p>
            <a:pPr marL="0" indent="0" algn="just" fontAlgn="base">
              <a:buNone/>
            </a:pPr>
            <a:r>
              <a:rPr lang="en-IN" sz="1400" dirty="0">
                <a:solidFill>
                  <a:srgbClr val="0070C0"/>
                </a:solidFill>
              </a:rPr>
              <a:t>&lt;/html&gt;</a:t>
            </a:r>
            <a:endParaRPr lang="en-IN" sz="1400" dirty="0">
              <a:solidFill>
                <a:srgbClr val="0070C0"/>
              </a:solidFill>
            </a:endParaRPr>
          </a:p>
        </p:txBody>
      </p:sp>
    </p:spTree>
    <p:extLst>
      <p:ext uri="{BB962C8B-B14F-4D97-AF65-F5344CB8AC3E}">
        <p14:creationId xmlns:p14="http://schemas.microsoft.com/office/powerpoint/2010/main" val="32807800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Grouping Selectors</a:t>
            </a:r>
          </a:p>
        </p:txBody>
      </p:sp>
      <p:sp>
        <p:nvSpPr>
          <p:cNvPr id="3" name="Content Placeholder 2"/>
          <p:cNvSpPr>
            <a:spLocks noGrp="1"/>
          </p:cNvSpPr>
          <p:nvPr>
            <p:ph sz="quarter" idx="1"/>
          </p:nvPr>
        </p:nvSpPr>
        <p:spPr/>
        <p:txBody>
          <a:bodyPr>
            <a:noAutofit/>
          </a:bodyPr>
          <a:lstStyle/>
          <a:p>
            <a:pPr algn="just" fontAlgn="base"/>
            <a:r>
              <a:rPr lang="en-IN" dirty="0"/>
              <a:t>You can group them into a comma-separated list to minimize the code in your style sheet. </a:t>
            </a:r>
            <a:endParaRPr lang="en-IN" dirty="0" smtClean="0"/>
          </a:p>
          <a:p>
            <a:pPr algn="just" fontAlgn="base"/>
            <a:r>
              <a:rPr lang="en-IN" dirty="0" smtClean="0"/>
              <a:t>It </a:t>
            </a:r>
            <a:r>
              <a:rPr lang="en-IN" dirty="0"/>
              <a:t>also prevents you from repeating the same style rules over and over again. </a:t>
            </a:r>
            <a:endParaRPr lang="en-IN" dirty="0" smtClean="0"/>
          </a:p>
          <a:p>
            <a:pPr marL="0" indent="0" algn="just" fontAlgn="base">
              <a:buNone/>
            </a:pPr>
            <a:r>
              <a:rPr lang="pt-BR" dirty="0">
                <a:solidFill>
                  <a:srgbClr val="0070C0"/>
                </a:solidFill>
              </a:rPr>
              <a:t>h1, h2, h3 </a:t>
            </a:r>
            <a:endParaRPr lang="pt-BR" dirty="0" smtClean="0">
              <a:solidFill>
                <a:srgbClr val="0070C0"/>
              </a:solidFill>
            </a:endParaRPr>
          </a:p>
          <a:p>
            <a:pPr marL="0" indent="0" algn="just" fontAlgn="base">
              <a:buNone/>
            </a:pPr>
            <a:r>
              <a:rPr lang="pt-BR" dirty="0" smtClean="0">
                <a:solidFill>
                  <a:srgbClr val="0070C0"/>
                </a:solidFill>
              </a:rPr>
              <a:t>{ </a:t>
            </a:r>
          </a:p>
          <a:p>
            <a:pPr marL="0" indent="0" algn="just" fontAlgn="base">
              <a:buNone/>
            </a:pPr>
            <a:r>
              <a:rPr lang="pt-BR" dirty="0" smtClean="0">
                <a:solidFill>
                  <a:srgbClr val="0070C0"/>
                </a:solidFill>
              </a:rPr>
              <a:t>font-weight</a:t>
            </a:r>
            <a:r>
              <a:rPr lang="pt-BR" dirty="0">
                <a:solidFill>
                  <a:srgbClr val="0070C0"/>
                </a:solidFill>
              </a:rPr>
              <a:t>: normal; </a:t>
            </a:r>
            <a:endParaRPr lang="pt-BR" dirty="0" smtClean="0">
              <a:solidFill>
                <a:srgbClr val="0070C0"/>
              </a:solidFill>
            </a:endParaRPr>
          </a:p>
          <a:p>
            <a:pPr marL="0" indent="0" algn="just" fontAlgn="base">
              <a:buNone/>
            </a:pPr>
            <a:r>
              <a:rPr lang="pt-BR" dirty="0" smtClean="0">
                <a:solidFill>
                  <a:srgbClr val="0070C0"/>
                </a:solidFill>
              </a:rPr>
              <a:t>}</a:t>
            </a:r>
            <a:endParaRPr lang="en-IN" dirty="0">
              <a:solidFill>
                <a:srgbClr val="0070C0"/>
              </a:solidFill>
            </a:endParaRPr>
          </a:p>
        </p:txBody>
      </p:sp>
    </p:spTree>
    <p:extLst>
      <p:ext uri="{BB962C8B-B14F-4D97-AF65-F5344CB8AC3E}">
        <p14:creationId xmlns:p14="http://schemas.microsoft.com/office/powerpoint/2010/main" val="30259404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smtClean="0"/>
              <a:t>CSS(contd.)</a:t>
            </a:r>
            <a:endParaRPr lang="en-IN" b="1" dirty="0"/>
          </a:p>
        </p:txBody>
      </p:sp>
      <p:sp>
        <p:nvSpPr>
          <p:cNvPr id="3" name="Content Placeholder 2"/>
          <p:cNvSpPr>
            <a:spLocks noGrp="1"/>
          </p:cNvSpPr>
          <p:nvPr>
            <p:ph sz="quarter" idx="1"/>
          </p:nvPr>
        </p:nvSpPr>
        <p:spPr/>
        <p:txBody>
          <a:bodyPr>
            <a:normAutofit/>
          </a:bodyPr>
          <a:lstStyle/>
          <a:p>
            <a:pPr marL="457200" indent="-457200" algn="just"/>
            <a:r>
              <a:rPr lang="en-IN" dirty="0"/>
              <a:t>To solve this problem CSS was introduced in 1996 by the World Wide Web Consortium (W3C), which also maintains its standard. </a:t>
            </a:r>
            <a:endParaRPr lang="en-IN" dirty="0" smtClean="0"/>
          </a:p>
          <a:p>
            <a:pPr marL="457200" indent="-457200" algn="just"/>
            <a:r>
              <a:rPr lang="en-IN" dirty="0" smtClean="0"/>
              <a:t>CSS </a:t>
            </a:r>
            <a:r>
              <a:rPr lang="en-IN" dirty="0"/>
              <a:t>was designed to enable the separation of presentation and content. </a:t>
            </a:r>
            <a:endParaRPr lang="en-IN" dirty="0" smtClean="0"/>
          </a:p>
          <a:p>
            <a:pPr marL="457200" indent="-457200" algn="just"/>
            <a:r>
              <a:rPr lang="en-IN" dirty="0" smtClean="0"/>
              <a:t>Now </a:t>
            </a:r>
            <a:r>
              <a:rPr lang="en-IN" dirty="0"/>
              <a:t>web designers can move the formatting information of the web pages to a separate style sheet which results in considerably simpler HTML </a:t>
            </a:r>
            <a:r>
              <a:rPr lang="en-IN" dirty="0" err="1"/>
              <a:t>markup</a:t>
            </a:r>
            <a:r>
              <a:rPr lang="en-IN" dirty="0"/>
              <a:t>, and better maintainability.</a:t>
            </a:r>
            <a:endParaRPr lang="en-IN" dirty="0" smtClean="0"/>
          </a:p>
        </p:txBody>
      </p:sp>
    </p:spTree>
    <p:extLst>
      <p:ext uri="{BB962C8B-B14F-4D97-AF65-F5344CB8AC3E}">
        <p14:creationId xmlns:p14="http://schemas.microsoft.com/office/powerpoint/2010/main" val="3695631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Including CSS in HTML Documents</a:t>
            </a:r>
          </a:p>
        </p:txBody>
      </p:sp>
      <p:sp>
        <p:nvSpPr>
          <p:cNvPr id="3" name="Content Placeholder 2"/>
          <p:cNvSpPr>
            <a:spLocks noGrp="1"/>
          </p:cNvSpPr>
          <p:nvPr>
            <p:ph sz="quarter" idx="1"/>
          </p:nvPr>
        </p:nvSpPr>
        <p:spPr/>
        <p:txBody>
          <a:bodyPr>
            <a:normAutofit lnSpcReduction="10000"/>
          </a:bodyPr>
          <a:lstStyle/>
          <a:p>
            <a:pPr marL="457200" indent="-457200" algn="just"/>
            <a:r>
              <a:rPr lang="en-IN" dirty="0"/>
              <a:t>CSS can either be attached as a separate document or embedded in the HTML document itself. There are three methods of including CSS in an HTML document:</a:t>
            </a:r>
          </a:p>
          <a:p>
            <a:pPr marL="457200" indent="-457200" algn="just"/>
            <a:endParaRPr lang="en-IN" dirty="0"/>
          </a:p>
          <a:p>
            <a:pPr marL="457200" indent="-457200" algn="just"/>
            <a:r>
              <a:rPr lang="en-IN" b="1" dirty="0"/>
              <a:t>Inline styles </a:t>
            </a:r>
            <a:r>
              <a:rPr lang="en-IN" dirty="0"/>
              <a:t>— Using the style attribute in the HTML start tag.</a:t>
            </a:r>
          </a:p>
          <a:p>
            <a:pPr marL="457200" indent="-457200" algn="just"/>
            <a:r>
              <a:rPr lang="en-IN" b="1" dirty="0"/>
              <a:t>Embedded styles </a:t>
            </a:r>
            <a:r>
              <a:rPr lang="en-IN" dirty="0"/>
              <a:t>— Using the &lt;style&gt; element in the head section of a document.</a:t>
            </a:r>
          </a:p>
          <a:p>
            <a:pPr marL="457200" indent="-457200" algn="just"/>
            <a:r>
              <a:rPr lang="en-IN" b="1" dirty="0" smtClean="0"/>
              <a:t>External style sheets </a:t>
            </a:r>
            <a:r>
              <a:rPr lang="en-IN" dirty="0" smtClean="0"/>
              <a:t>— </a:t>
            </a:r>
            <a:r>
              <a:rPr lang="en-IN" dirty="0"/>
              <a:t>Using the &lt;link&gt; element, pointing to an external CSS file.</a:t>
            </a:r>
            <a:endParaRPr lang="en-IN" dirty="0" smtClean="0"/>
          </a:p>
        </p:txBody>
      </p:sp>
    </p:spTree>
    <p:extLst>
      <p:ext uri="{BB962C8B-B14F-4D97-AF65-F5344CB8AC3E}">
        <p14:creationId xmlns:p14="http://schemas.microsoft.com/office/powerpoint/2010/main" val="19696645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Inline Styles</a:t>
            </a:r>
          </a:p>
        </p:txBody>
      </p:sp>
      <p:sp>
        <p:nvSpPr>
          <p:cNvPr id="3" name="Content Placeholder 2"/>
          <p:cNvSpPr>
            <a:spLocks noGrp="1"/>
          </p:cNvSpPr>
          <p:nvPr>
            <p:ph sz="quarter" idx="1"/>
          </p:nvPr>
        </p:nvSpPr>
        <p:spPr/>
        <p:txBody>
          <a:bodyPr>
            <a:normAutofit/>
          </a:bodyPr>
          <a:lstStyle/>
          <a:p>
            <a:pPr marL="457200" indent="-457200" algn="just"/>
            <a:r>
              <a:rPr lang="en-IN" dirty="0"/>
              <a:t>Inline styles are used to apply the unique style rules to an element by putting the CSS rules directly into the start tag. It can be attached to an element using the </a:t>
            </a:r>
            <a:r>
              <a:rPr lang="en-IN" dirty="0"/>
              <a:t>style</a:t>
            </a:r>
            <a:r>
              <a:rPr lang="en-IN" dirty="0"/>
              <a:t> attribute</a:t>
            </a:r>
            <a:r>
              <a:rPr lang="en-IN" dirty="0" smtClean="0"/>
              <a:t>.</a:t>
            </a:r>
          </a:p>
          <a:p>
            <a:pPr marL="457200" indent="-457200" algn="just"/>
            <a:r>
              <a:rPr lang="en-IN" dirty="0"/>
              <a:t>The </a:t>
            </a:r>
            <a:r>
              <a:rPr lang="en-IN" dirty="0"/>
              <a:t>style</a:t>
            </a:r>
            <a:r>
              <a:rPr lang="en-IN" dirty="0"/>
              <a:t> attribute includes a series of CSS property and value pairs. Each </a:t>
            </a:r>
            <a:r>
              <a:rPr lang="en-IN" dirty="0"/>
              <a:t>"property: value"</a:t>
            </a:r>
            <a:r>
              <a:rPr lang="en-IN" dirty="0"/>
              <a:t> pair is separated by a semicolon (</a:t>
            </a:r>
            <a:r>
              <a:rPr lang="en-IN" dirty="0"/>
              <a:t>;</a:t>
            </a:r>
            <a:r>
              <a:rPr lang="en-IN" dirty="0"/>
              <a:t>), just as you would write into an embedded or external style sheets. But it needs to be all in one line i.e. no line break after the semicolon</a:t>
            </a:r>
            <a:endParaRPr lang="en-IN" dirty="0" smtClean="0"/>
          </a:p>
        </p:txBody>
      </p:sp>
    </p:spTree>
    <p:extLst>
      <p:ext uri="{BB962C8B-B14F-4D97-AF65-F5344CB8AC3E}">
        <p14:creationId xmlns:p14="http://schemas.microsoft.com/office/powerpoint/2010/main" val="11604801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Inline </a:t>
            </a:r>
            <a:r>
              <a:rPr lang="en-IN" b="1" dirty="0" smtClean="0"/>
              <a:t>Styles(contd.)</a:t>
            </a:r>
            <a:endParaRPr lang="en-IN" b="1" dirty="0"/>
          </a:p>
        </p:txBody>
      </p:sp>
      <p:sp>
        <p:nvSpPr>
          <p:cNvPr id="3" name="Content Placeholder 2"/>
          <p:cNvSpPr>
            <a:spLocks noGrp="1"/>
          </p:cNvSpPr>
          <p:nvPr>
            <p:ph sz="quarter" idx="1"/>
          </p:nvPr>
        </p:nvSpPr>
        <p:spPr/>
        <p:txBody>
          <a:bodyPr>
            <a:normAutofit/>
          </a:bodyPr>
          <a:lstStyle/>
          <a:p>
            <a:pPr marL="0" indent="0" algn="just">
              <a:buNone/>
            </a:pPr>
            <a:r>
              <a:rPr lang="en-IN" dirty="0">
                <a:solidFill>
                  <a:srgbClr val="0070C0"/>
                </a:solidFill>
              </a:rPr>
              <a:t>&lt;h1 style="</a:t>
            </a:r>
            <a:r>
              <a:rPr lang="en-IN" dirty="0" err="1">
                <a:solidFill>
                  <a:srgbClr val="0070C0"/>
                </a:solidFill>
              </a:rPr>
              <a:t>color:red</a:t>
            </a:r>
            <a:r>
              <a:rPr lang="en-IN" dirty="0">
                <a:solidFill>
                  <a:srgbClr val="0070C0"/>
                </a:solidFill>
              </a:rPr>
              <a:t>; font-size:30px;"&gt;This is a heading&lt;/h1&gt; </a:t>
            </a:r>
            <a:endParaRPr lang="en-IN" dirty="0" smtClean="0">
              <a:solidFill>
                <a:srgbClr val="0070C0"/>
              </a:solidFill>
            </a:endParaRPr>
          </a:p>
          <a:p>
            <a:pPr marL="0" indent="0" algn="just">
              <a:buNone/>
            </a:pPr>
            <a:r>
              <a:rPr lang="en-IN" dirty="0" smtClean="0">
                <a:solidFill>
                  <a:srgbClr val="0070C0"/>
                </a:solidFill>
              </a:rPr>
              <a:t>&lt;</a:t>
            </a:r>
            <a:r>
              <a:rPr lang="en-IN" dirty="0">
                <a:solidFill>
                  <a:srgbClr val="0070C0"/>
                </a:solidFill>
              </a:rPr>
              <a:t>p style="</a:t>
            </a:r>
            <a:r>
              <a:rPr lang="en-IN" dirty="0" err="1">
                <a:solidFill>
                  <a:srgbClr val="0070C0"/>
                </a:solidFill>
              </a:rPr>
              <a:t>color:green</a:t>
            </a:r>
            <a:r>
              <a:rPr lang="en-IN" dirty="0">
                <a:solidFill>
                  <a:srgbClr val="0070C0"/>
                </a:solidFill>
              </a:rPr>
              <a:t>; font-size:22px;"&gt;This is a paragraph.&lt;/p&gt; </a:t>
            </a:r>
            <a:endParaRPr lang="en-IN" dirty="0" smtClean="0">
              <a:solidFill>
                <a:srgbClr val="0070C0"/>
              </a:solidFill>
            </a:endParaRPr>
          </a:p>
          <a:p>
            <a:pPr marL="0" indent="0" algn="just">
              <a:buNone/>
            </a:pPr>
            <a:r>
              <a:rPr lang="en-IN" dirty="0" smtClean="0">
                <a:solidFill>
                  <a:srgbClr val="0070C0"/>
                </a:solidFill>
              </a:rPr>
              <a:t>&lt;</a:t>
            </a:r>
            <a:r>
              <a:rPr lang="en-IN" dirty="0">
                <a:solidFill>
                  <a:srgbClr val="0070C0"/>
                </a:solidFill>
              </a:rPr>
              <a:t>div style="</a:t>
            </a:r>
            <a:r>
              <a:rPr lang="en-IN" dirty="0" err="1">
                <a:solidFill>
                  <a:srgbClr val="0070C0"/>
                </a:solidFill>
              </a:rPr>
              <a:t>color:blue</a:t>
            </a:r>
            <a:r>
              <a:rPr lang="en-IN" dirty="0">
                <a:solidFill>
                  <a:srgbClr val="0070C0"/>
                </a:solidFill>
              </a:rPr>
              <a:t>; font-size:14px;"&gt;This is some text content.&lt;/div&gt;</a:t>
            </a:r>
            <a:endParaRPr lang="en-IN" dirty="0" smtClean="0">
              <a:solidFill>
                <a:srgbClr val="0070C0"/>
              </a:solidFill>
            </a:endParaRPr>
          </a:p>
        </p:txBody>
      </p:sp>
    </p:spTree>
    <p:extLst>
      <p:ext uri="{BB962C8B-B14F-4D97-AF65-F5344CB8AC3E}">
        <p14:creationId xmlns:p14="http://schemas.microsoft.com/office/powerpoint/2010/main" val="8663661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Embedded Style Sheets</a:t>
            </a:r>
          </a:p>
        </p:txBody>
      </p:sp>
      <p:sp>
        <p:nvSpPr>
          <p:cNvPr id="3" name="Content Placeholder 2"/>
          <p:cNvSpPr>
            <a:spLocks noGrp="1"/>
          </p:cNvSpPr>
          <p:nvPr>
            <p:ph sz="quarter" idx="1"/>
          </p:nvPr>
        </p:nvSpPr>
        <p:spPr/>
        <p:txBody>
          <a:bodyPr>
            <a:normAutofit/>
          </a:bodyPr>
          <a:lstStyle/>
          <a:p>
            <a:pPr algn="just" fontAlgn="base"/>
            <a:r>
              <a:rPr lang="en-IN" dirty="0"/>
              <a:t>Embedded or internal style sheets only affect the document they are embedded in.</a:t>
            </a:r>
          </a:p>
          <a:p>
            <a:pPr algn="just" fontAlgn="base"/>
            <a:r>
              <a:rPr lang="en-IN" dirty="0"/>
              <a:t>Embedded style sheets are defined in the &lt;head&gt; section of an HTML document using the &lt;style&gt; element. </a:t>
            </a:r>
            <a:endParaRPr lang="en-IN" dirty="0" smtClean="0"/>
          </a:p>
          <a:p>
            <a:pPr algn="just" fontAlgn="base"/>
            <a:r>
              <a:rPr lang="en-IN" dirty="0" smtClean="0"/>
              <a:t>You </a:t>
            </a:r>
            <a:r>
              <a:rPr lang="en-IN" dirty="0"/>
              <a:t>can define any number of &lt;style&gt; elements in an HTML document but they must appear between the &lt;head&gt; and &lt;/head&gt; tags.</a:t>
            </a:r>
          </a:p>
          <a:p>
            <a:pPr algn="just"/>
            <a:endParaRPr lang="en-IN" dirty="0" smtClean="0"/>
          </a:p>
        </p:txBody>
      </p:sp>
    </p:spTree>
    <p:extLst>
      <p:ext uri="{BB962C8B-B14F-4D97-AF65-F5344CB8AC3E}">
        <p14:creationId xmlns:p14="http://schemas.microsoft.com/office/powerpoint/2010/main" val="35411291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Embedded Style Sheets</a:t>
            </a:r>
          </a:p>
        </p:txBody>
      </p:sp>
      <p:sp>
        <p:nvSpPr>
          <p:cNvPr id="3" name="Content Placeholder 2"/>
          <p:cNvSpPr>
            <a:spLocks noGrp="1"/>
          </p:cNvSpPr>
          <p:nvPr>
            <p:ph sz="quarter" idx="1"/>
          </p:nvPr>
        </p:nvSpPr>
        <p:spPr/>
        <p:txBody>
          <a:bodyPr>
            <a:noAutofit/>
          </a:bodyPr>
          <a:lstStyle/>
          <a:p>
            <a:pPr marL="0" indent="0" algn="just" fontAlgn="base">
              <a:buNone/>
            </a:pPr>
            <a:r>
              <a:rPr lang="en-IN" sz="1400" dirty="0">
                <a:solidFill>
                  <a:srgbClr val="0070C0"/>
                </a:solidFill>
              </a:rPr>
              <a:t>&lt;!DOCTYPE html&gt; </a:t>
            </a:r>
            <a:endParaRPr lang="en-IN" sz="1400" dirty="0" smtClean="0">
              <a:solidFill>
                <a:srgbClr val="0070C0"/>
              </a:solidFill>
            </a:endParaRPr>
          </a:p>
          <a:p>
            <a:pPr marL="0" indent="0" algn="just" fontAlgn="base">
              <a:buNone/>
            </a:pPr>
            <a:r>
              <a:rPr lang="en-IN" sz="1400" dirty="0" smtClean="0">
                <a:solidFill>
                  <a:srgbClr val="0070C0"/>
                </a:solidFill>
              </a:rPr>
              <a:t>&lt;</a:t>
            </a:r>
            <a:r>
              <a:rPr lang="en-IN" sz="1400" dirty="0">
                <a:solidFill>
                  <a:srgbClr val="0070C0"/>
                </a:solidFill>
              </a:rPr>
              <a:t>html </a:t>
            </a:r>
            <a:r>
              <a:rPr lang="en-IN" sz="1400" dirty="0" err="1">
                <a:solidFill>
                  <a:srgbClr val="0070C0"/>
                </a:solidFill>
              </a:rPr>
              <a:t>lang</a:t>
            </a:r>
            <a:r>
              <a:rPr lang="en-IN" sz="1400" dirty="0">
                <a:solidFill>
                  <a:srgbClr val="0070C0"/>
                </a:solidFill>
              </a:rPr>
              <a:t>="en"&gt; </a:t>
            </a:r>
            <a:endParaRPr lang="en-IN" sz="1400" dirty="0" smtClean="0">
              <a:solidFill>
                <a:srgbClr val="0070C0"/>
              </a:solidFill>
            </a:endParaRPr>
          </a:p>
          <a:p>
            <a:pPr marL="0" indent="0" algn="just" fontAlgn="base">
              <a:buNone/>
            </a:pPr>
            <a:r>
              <a:rPr lang="en-IN" sz="1400" dirty="0" smtClean="0">
                <a:solidFill>
                  <a:srgbClr val="0070C0"/>
                </a:solidFill>
              </a:rPr>
              <a:t>&lt;</a:t>
            </a:r>
            <a:r>
              <a:rPr lang="en-IN" sz="1400" dirty="0">
                <a:solidFill>
                  <a:srgbClr val="0070C0"/>
                </a:solidFill>
              </a:rPr>
              <a:t>head&gt; </a:t>
            </a:r>
            <a:endParaRPr lang="en-IN" sz="1400" dirty="0" smtClean="0">
              <a:solidFill>
                <a:srgbClr val="0070C0"/>
              </a:solidFill>
            </a:endParaRPr>
          </a:p>
          <a:p>
            <a:pPr marL="0" indent="0" algn="just" fontAlgn="base">
              <a:buNone/>
            </a:pPr>
            <a:r>
              <a:rPr lang="en-IN" sz="1400" dirty="0" smtClean="0">
                <a:solidFill>
                  <a:srgbClr val="0070C0"/>
                </a:solidFill>
              </a:rPr>
              <a:t>&lt;</a:t>
            </a:r>
            <a:r>
              <a:rPr lang="en-IN" sz="1400" dirty="0">
                <a:solidFill>
                  <a:srgbClr val="0070C0"/>
                </a:solidFill>
              </a:rPr>
              <a:t>title&gt;My HTML Document&lt;/title&gt; </a:t>
            </a:r>
            <a:endParaRPr lang="en-IN" sz="1400" dirty="0" smtClean="0">
              <a:solidFill>
                <a:srgbClr val="0070C0"/>
              </a:solidFill>
            </a:endParaRPr>
          </a:p>
          <a:p>
            <a:pPr marL="0" indent="0" algn="just" fontAlgn="base">
              <a:buNone/>
            </a:pPr>
            <a:r>
              <a:rPr lang="en-IN" sz="1400" dirty="0" smtClean="0">
                <a:solidFill>
                  <a:srgbClr val="0070C0"/>
                </a:solidFill>
              </a:rPr>
              <a:t>&lt;</a:t>
            </a:r>
            <a:r>
              <a:rPr lang="en-IN" sz="1400" dirty="0">
                <a:solidFill>
                  <a:srgbClr val="0070C0"/>
                </a:solidFill>
              </a:rPr>
              <a:t>style&gt; </a:t>
            </a:r>
            <a:endParaRPr lang="en-IN" sz="1400" dirty="0" smtClean="0">
              <a:solidFill>
                <a:srgbClr val="0070C0"/>
              </a:solidFill>
            </a:endParaRPr>
          </a:p>
          <a:p>
            <a:pPr marL="0" indent="0" algn="just" fontAlgn="base">
              <a:buNone/>
            </a:pPr>
            <a:r>
              <a:rPr lang="en-IN" sz="1400" dirty="0" smtClean="0">
                <a:solidFill>
                  <a:srgbClr val="0070C0"/>
                </a:solidFill>
              </a:rPr>
              <a:t>body </a:t>
            </a:r>
          </a:p>
          <a:p>
            <a:pPr marL="0" indent="0" algn="just" fontAlgn="base">
              <a:buNone/>
            </a:pPr>
            <a:r>
              <a:rPr lang="en-IN" sz="1400" dirty="0" smtClean="0">
                <a:solidFill>
                  <a:srgbClr val="0070C0"/>
                </a:solidFill>
              </a:rPr>
              <a:t>{ </a:t>
            </a:r>
          </a:p>
          <a:p>
            <a:pPr marL="0" indent="0" algn="just" fontAlgn="base">
              <a:buNone/>
            </a:pPr>
            <a:r>
              <a:rPr lang="en-IN" sz="1400" dirty="0" smtClean="0">
                <a:solidFill>
                  <a:srgbClr val="0070C0"/>
                </a:solidFill>
              </a:rPr>
              <a:t>background-</a:t>
            </a:r>
            <a:r>
              <a:rPr lang="en-IN" sz="1400" dirty="0" err="1" smtClean="0">
                <a:solidFill>
                  <a:srgbClr val="0070C0"/>
                </a:solidFill>
              </a:rPr>
              <a:t>color</a:t>
            </a:r>
            <a:r>
              <a:rPr lang="en-IN" sz="1400" dirty="0">
                <a:solidFill>
                  <a:srgbClr val="0070C0"/>
                </a:solidFill>
              </a:rPr>
              <a:t>: </a:t>
            </a:r>
            <a:r>
              <a:rPr lang="en-IN" sz="1400" dirty="0" err="1">
                <a:solidFill>
                  <a:srgbClr val="0070C0"/>
                </a:solidFill>
              </a:rPr>
              <a:t>YellowGreen</a:t>
            </a:r>
            <a:r>
              <a:rPr lang="en-IN" sz="1400" dirty="0">
                <a:solidFill>
                  <a:srgbClr val="0070C0"/>
                </a:solidFill>
              </a:rPr>
              <a:t>; </a:t>
            </a:r>
            <a:endParaRPr lang="en-IN" sz="1400" dirty="0" smtClean="0">
              <a:solidFill>
                <a:srgbClr val="0070C0"/>
              </a:solidFill>
            </a:endParaRPr>
          </a:p>
          <a:p>
            <a:pPr marL="0" indent="0" algn="just" fontAlgn="base">
              <a:buNone/>
            </a:pPr>
            <a:r>
              <a:rPr lang="en-IN" sz="1400" dirty="0" smtClean="0">
                <a:solidFill>
                  <a:srgbClr val="0070C0"/>
                </a:solidFill>
              </a:rPr>
              <a:t>} </a:t>
            </a:r>
          </a:p>
          <a:p>
            <a:pPr marL="0" indent="0" algn="just" fontAlgn="base">
              <a:buNone/>
            </a:pPr>
            <a:r>
              <a:rPr lang="en-IN" sz="1400" dirty="0" smtClean="0">
                <a:solidFill>
                  <a:srgbClr val="0070C0"/>
                </a:solidFill>
              </a:rPr>
              <a:t>p </a:t>
            </a:r>
          </a:p>
          <a:p>
            <a:pPr marL="0" indent="0" algn="just" fontAlgn="base">
              <a:buNone/>
            </a:pPr>
            <a:r>
              <a:rPr lang="en-IN" sz="1400" dirty="0" smtClean="0">
                <a:solidFill>
                  <a:srgbClr val="0070C0"/>
                </a:solidFill>
              </a:rPr>
              <a:t>{ </a:t>
            </a:r>
          </a:p>
          <a:p>
            <a:pPr marL="0" indent="0" algn="just" fontAlgn="base">
              <a:buNone/>
            </a:pPr>
            <a:r>
              <a:rPr lang="en-IN" sz="1400" dirty="0" err="1" smtClean="0">
                <a:solidFill>
                  <a:srgbClr val="0070C0"/>
                </a:solidFill>
              </a:rPr>
              <a:t>color</a:t>
            </a:r>
            <a:r>
              <a:rPr lang="en-IN" sz="1400" dirty="0">
                <a:solidFill>
                  <a:srgbClr val="0070C0"/>
                </a:solidFill>
              </a:rPr>
              <a:t>: #</a:t>
            </a:r>
            <a:r>
              <a:rPr lang="en-IN" sz="1400" dirty="0" err="1">
                <a:solidFill>
                  <a:srgbClr val="0070C0"/>
                </a:solidFill>
              </a:rPr>
              <a:t>fff</a:t>
            </a:r>
            <a:r>
              <a:rPr lang="en-IN" sz="1400" dirty="0">
                <a:solidFill>
                  <a:srgbClr val="0070C0"/>
                </a:solidFill>
              </a:rPr>
              <a:t>; </a:t>
            </a:r>
            <a:endParaRPr lang="en-IN" sz="1400" dirty="0" smtClean="0">
              <a:solidFill>
                <a:srgbClr val="0070C0"/>
              </a:solidFill>
            </a:endParaRPr>
          </a:p>
          <a:p>
            <a:pPr marL="0" indent="0" algn="just" fontAlgn="base">
              <a:buNone/>
            </a:pPr>
            <a:r>
              <a:rPr lang="en-IN" sz="1400" dirty="0" smtClean="0">
                <a:solidFill>
                  <a:srgbClr val="0070C0"/>
                </a:solidFill>
              </a:rPr>
              <a:t>} </a:t>
            </a:r>
          </a:p>
          <a:p>
            <a:pPr marL="0" indent="0" algn="just" fontAlgn="base">
              <a:buNone/>
            </a:pPr>
            <a:r>
              <a:rPr lang="en-IN" sz="1400" dirty="0" smtClean="0">
                <a:solidFill>
                  <a:srgbClr val="0070C0"/>
                </a:solidFill>
              </a:rPr>
              <a:t>&lt;/</a:t>
            </a:r>
            <a:r>
              <a:rPr lang="en-IN" sz="1400" dirty="0">
                <a:solidFill>
                  <a:srgbClr val="0070C0"/>
                </a:solidFill>
              </a:rPr>
              <a:t>style&gt; </a:t>
            </a:r>
            <a:endParaRPr lang="en-IN" sz="1400" dirty="0" smtClean="0">
              <a:solidFill>
                <a:srgbClr val="0070C0"/>
              </a:solidFill>
            </a:endParaRPr>
          </a:p>
          <a:p>
            <a:pPr marL="0" indent="0" algn="just" fontAlgn="base">
              <a:buNone/>
            </a:pPr>
            <a:r>
              <a:rPr lang="en-IN" sz="1400" dirty="0" smtClean="0">
                <a:solidFill>
                  <a:srgbClr val="0070C0"/>
                </a:solidFill>
              </a:rPr>
              <a:t>&lt;/</a:t>
            </a:r>
            <a:r>
              <a:rPr lang="en-IN" sz="1400" dirty="0">
                <a:solidFill>
                  <a:srgbClr val="0070C0"/>
                </a:solidFill>
              </a:rPr>
              <a:t>head&gt; </a:t>
            </a:r>
            <a:endParaRPr lang="en-IN" sz="1400" dirty="0" smtClean="0">
              <a:solidFill>
                <a:srgbClr val="0070C0"/>
              </a:solidFill>
            </a:endParaRPr>
          </a:p>
          <a:p>
            <a:pPr marL="0" indent="0" algn="just" fontAlgn="base">
              <a:buNone/>
            </a:pPr>
            <a:r>
              <a:rPr lang="en-IN" sz="1400" dirty="0" smtClean="0">
                <a:solidFill>
                  <a:srgbClr val="0070C0"/>
                </a:solidFill>
              </a:rPr>
              <a:t>&lt;</a:t>
            </a:r>
            <a:r>
              <a:rPr lang="en-IN" sz="1400" dirty="0">
                <a:solidFill>
                  <a:srgbClr val="0070C0"/>
                </a:solidFill>
              </a:rPr>
              <a:t>body&gt; </a:t>
            </a:r>
            <a:endParaRPr lang="en-IN" sz="1400" dirty="0" smtClean="0">
              <a:solidFill>
                <a:srgbClr val="0070C0"/>
              </a:solidFill>
            </a:endParaRPr>
          </a:p>
          <a:p>
            <a:pPr marL="0" indent="0" algn="just" fontAlgn="base">
              <a:buNone/>
            </a:pPr>
            <a:r>
              <a:rPr lang="en-IN" sz="1400" dirty="0" smtClean="0">
                <a:solidFill>
                  <a:srgbClr val="0070C0"/>
                </a:solidFill>
              </a:rPr>
              <a:t>&lt;</a:t>
            </a:r>
            <a:r>
              <a:rPr lang="en-IN" sz="1400" dirty="0">
                <a:solidFill>
                  <a:srgbClr val="0070C0"/>
                </a:solidFill>
              </a:rPr>
              <a:t>h1&gt;This is a heading&lt;/h1&gt; </a:t>
            </a:r>
            <a:endParaRPr lang="en-IN" sz="1400" dirty="0" smtClean="0">
              <a:solidFill>
                <a:srgbClr val="0070C0"/>
              </a:solidFill>
            </a:endParaRPr>
          </a:p>
          <a:p>
            <a:pPr marL="0" indent="0" algn="just" fontAlgn="base">
              <a:buNone/>
            </a:pPr>
            <a:r>
              <a:rPr lang="en-IN" sz="1400" dirty="0" smtClean="0">
                <a:solidFill>
                  <a:srgbClr val="0070C0"/>
                </a:solidFill>
              </a:rPr>
              <a:t>&lt;</a:t>
            </a:r>
            <a:r>
              <a:rPr lang="en-IN" sz="1400" dirty="0">
                <a:solidFill>
                  <a:srgbClr val="0070C0"/>
                </a:solidFill>
              </a:rPr>
              <a:t>p&gt;This is a paragraph of text.&lt;/p&gt; </a:t>
            </a:r>
            <a:endParaRPr lang="en-IN" sz="1400" dirty="0" smtClean="0">
              <a:solidFill>
                <a:srgbClr val="0070C0"/>
              </a:solidFill>
            </a:endParaRPr>
          </a:p>
          <a:p>
            <a:pPr marL="0" indent="0" algn="just" fontAlgn="base">
              <a:buNone/>
            </a:pPr>
            <a:r>
              <a:rPr lang="en-IN" sz="1400" dirty="0" smtClean="0">
                <a:solidFill>
                  <a:srgbClr val="0070C0"/>
                </a:solidFill>
              </a:rPr>
              <a:t>&lt;/</a:t>
            </a:r>
            <a:r>
              <a:rPr lang="en-IN" sz="1400" dirty="0">
                <a:solidFill>
                  <a:srgbClr val="0070C0"/>
                </a:solidFill>
              </a:rPr>
              <a:t>body&gt; </a:t>
            </a:r>
            <a:endParaRPr lang="en-IN" sz="1400" dirty="0" smtClean="0">
              <a:solidFill>
                <a:srgbClr val="0070C0"/>
              </a:solidFill>
            </a:endParaRPr>
          </a:p>
          <a:p>
            <a:pPr marL="0" indent="0" algn="just" fontAlgn="base">
              <a:buNone/>
            </a:pPr>
            <a:r>
              <a:rPr lang="en-IN" sz="1400" dirty="0" smtClean="0">
                <a:solidFill>
                  <a:srgbClr val="0070C0"/>
                </a:solidFill>
              </a:rPr>
              <a:t>&lt;/</a:t>
            </a:r>
            <a:r>
              <a:rPr lang="en-IN" sz="1400" dirty="0">
                <a:solidFill>
                  <a:srgbClr val="0070C0"/>
                </a:solidFill>
              </a:rPr>
              <a:t>html&gt;</a:t>
            </a:r>
            <a:endParaRPr lang="en-IN" sz="1400" dirty="0" smtClean="0">
              <a:solidFill>
                <a:srgbClr val="0070C0"/>
              </a:solidFill>
            </a:endParaRPr>
          </a:p>
        </p:txBody>
      </p:sp>
    </p:spTree>
    <p:extLst>
      <p:ext uri="{BB962C8B-B14F-4D97-AF65-F5344CB8AC3E}">
        <p14:creationId xmlns:p14="http://schemas.microsoft.com/office/powerpoint/2010/main" val="5532784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External Style Sheets</a:t>
            </a:r>
          </a:p>
        </p:txBody>
      </p:sp>
      <p:sp>
        <p:nvSpPr>
          <p:cNvPr id="3" name="Content Placeholder 2"/>
          <p:cNvSpPr>
            <a:spLocks noGrp="1"/>
          </p:cNvSpPr>
          <p:nvPr>
            <p:ph sz="quarter" idx="1"/>
          </p:nvPr>
        </p:nvSpPr>
        <p:spPr/>
        <p:txBody>
          <a:bodyPr>
            <a:noAutofit/>
          </a:bodyPr>
          <a:lstStyle/>
          <a:p>
            <a:pPr algn="just" fontAlgn="base"/>
            <a:r>
              <a:rPr lang="en-IN" dirty="0"/>
              <a:t>An external style sheet is ideal when the style is applied to many pages of the website.</a:t>
            </a:r>
          </a:p>
          <a:p>
            <a:pPr algn="just" fontAlgn="base"/>
            <a:r>
              <a:rPr lang="en-IN" dirty="0"/>
              <a:t>An external style sheet holds all the style rules in a separate document that you can link from any HTML file on your site. </a:t>
            </a:r>
            <a:endParaRPr lang="en-IN" dirty="0" smtClean="0"/>
          </a:p>
          <a:p>
            <a:pPr algn="just" fontAlgn="base"/>
            <a:r>
              <a:rPr lang="en-IN" dirty="0" smtClean="0"/>
              <a:t>External </a:t>
            </a:r>
            <a:r>
              <a:rPr lang="en-IN" dirty="0"/>
              <a:t>style sheets are the most flexible because with an external style sheet, you can change the look of an entire website by changing just one file.</a:t>
            </a:r>
          </a:p>
          <a:p>
            <a:pPr algn="just" fontAlgn="base"/>
            <a:endParaRPr lang="en-IN" dirty="0" smtClean="0">
              <a:solidFill>
                <a:srgbClr val="0070C0"/>
              </a:solidFill>
            </a:endParaRPr>
          </a:p>
        </p:txBody>
      </p:sp>
    </p:spTree>
    <p:extLst>
      <p:ext uri="{BB962C8B-B14F-4D97-AF65-F5344CB8AC3E}">
        <p14:creationId xmlns:p14="http://schemas.microsoft.com/office/powerpoint/2010/main" val="1607166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External Style </a:t>
            </a:r>
            <a:r>
              <a:rPr lang="en-IN" b="1" dirty="0" smtClean="0"/>
              <a:t>Sheets(contd.)</a:t>
            </a:r>
            <a:endParaRPr lang="en-IN" b="1" dirty="0"/>
          </a:p>
        </p:txBody>
      </p:sp>
      <p:sp>
        <p:nvSpPr>
          <p:cNvPr id="3" name="Content Placeholder 2"/>
          <p:cNvSpPr>
            <a:spLocks noGrp="1"/>
          </p:cNvSpPr>
          <p:nvPr>
            <p:ph sz="quarter" idx="1"/>
          </p:nvPr>
        </p:nvSpPr>
        <p:spPr/>
        <p:txBody>
          <a:bodyPr>
            <a:noAutofit/>
          </a:bodyPr>
          <a:lstStyle/>
          <a:p>
            <a:pPr algn="just" fontAlgn="base"/>
            <a:r>
              <a:rPr lang="en-IN" b="1" dirty="0"/>
              <a:t>Linking </a:t>
            </a:r>
            <a:r>
              <a:rPr lang="en-IN" b="1" dirty="0" smtClean="0"/>
              <a:t>External </a:t>
            </a:r>
            <a:r>
              <a:rPr lang="en-IN" b="1" dirty="0"/>
              <a:t>Style </a:t>
            </a:r>
            <a:r>
              <a:rPr lang="en-IN" b="1" dirty="0" smtClean="0"/>
              <a:t>Sheets</a:t>
            </a:r>
          </a:p>
          <a:p>
            <a:pPr marL="0" indent="0" algn="just" fontAlgn="base">
              <a:buNone/>
            </a:pPr>
            <a:r>
              <a:rPr lang="en-IN" dirty="0" smtClean="0"/>
              <a:t>	Before </a:t>
            </a:r>
            <a:r>
              <a:rPr lang="en-IN" dirty="0"/>
              <a:t>linking, we need to create a style sheet first. </a:t>
            </a:r>
            <a:r>
              <a:rPr lang="en-IN" dirty="0" smtClean="0"/>
              <a:t>Open code </a:t>
            </a:r>
            <a:r>
              <a:rPr lang="en-IN" dirty="0"/>
              <a:t>editor and create a new file. Now type the following CSS code inside this file and save it as "style.css</a:t>
            </a:r>
            <a:r>
              <a:rPr lang="en-IN" dirty="0" smtClean="0"/>
              <a:t>".</a:t>
            </a:r>
          </a:p>
          <a:p>
            <a:pPr marL="0" indent="0" algn="just" fontAlgn="base">
              <a:buNone/>
            </a:pPr>
            <a:r>
              <a:rPr lang="en-IN" sz="1800" dirty="0">
                <a:solidFill>
                  <a:srgbClr val="0070C0"/>
                </a:solidFill>
              </a:rPr>
              <a:t>body </a:t>
            </a:r>
            <a:endParaRPr lang="en-IN" sz="1800" dirty="0" smtClean="0">
              <a:solidFill>
                <a:srgbClr val="0070C0"/>
              </a:solidFill>
            </a:endParaRPr>
          </a:p>
          <a:p>
            <a:pPr marL="0" indent="0" algn="just" fontAlgn="base">
              <a:buNone/>
            </a:pPr>
            <a:r>
              <a:rPr lang="en-IN" sz="1800" dirty="0" smtClean="0">
                <a:solidFill>
                  <a:srgbClr val="0070C0"/>
                </a:solidFill>
              </a:rPr>
              <a:t>{ </a:t>
            </a:r>
          </a:p>
          <a:p>
            <a:pPr marL="0" indent="0" algn="just" fontAlgn="base">
              <a:buNone/>
            </a:pPr>
            <a:r>
              <a:rPr lang="en-IN" sz="1800" dirty="0" smtClean="0">
                <a:solidFill>
                  <a:srgbClr val="0070C0"/>
                </a:solidFill>
              </a:rPr>
              <a:t>background</a:t>
            </a:r>
            <a:r>
              <a:rPr lang="en-IN" sz="1800" dirty="0">
                <a:solidFill>
                  <a:srgbClr val="0070C0"/>
                </a:solidFill>
              </a:rPr>
              <a:t>: </a:t>
            </a:r>
            <a:r>
              <a:rPr lang="en-IN" sz="1800" dirty="0" err="1">
                <a:solidFill>
                  <a:srgbClr val="0070C0"/>
                </a:solidFill>
              </a:rPr>
              <a:t>lightyellow</a:t>
            </a:r>
            <a:r>
              <a:rPr lang="en-IN" sz="1800" dirty="0">
                <a:solidFill>
                  <a:srgbClr val="0070C0"/>
                </a:solidFill>
              </a:rPr>
              <a:t>; </a:t>
            </a:r>
            <a:endParaRPr lang="en-IN" sz="1800" dirty="0" smtClean="0">
              <a:solidFill>
                <a:srgbClr val="0070C0"/>
              </a:solidFill>
            </a:endParaRPr>
          </a:p>
          <a:p>
            <a:pPr marL="0" indent="0" algn="just" fontAlgn="base">
              <a:buNone/>
            </a:pPr>
            <a:r>
              <a:rPr lang="en-IN" sz="1800" dirty="0" smtClean="0">
                <a:solidFill>
                  <a:srgbClr val="0070C0"/>
                </a:solidFill>
              </a:rPr>
              <a:t>font</a:t>
            </a:r>
            <a:r>
              <a:rPr lang="en-IN" sz="1800" dirty="0">
                <a:solidFill>
                  <a:srgbClr val="0070C0"/>
                </a:solidFill>
              </a:rPr>
              <a:t>: 18px Arial, sans-serif; </a:t>
            </a:r>
            <a:endParaRPr lang="en-IN" sz="1800" dirty="0" smtClean="0">
              <a:solidFill>
                <a:srgbClr val="0070C0"/>
              </a:solidFill>
            </a:endParaRPr>
          </a:p>
          <a:p>
            <a:pPr marL="0" indent="0" algn="just" fontAlgn="base">
              <a:buNone/>
            </a:pPr>
            <a:r>
              <a:rPr lang="en-IN" sz="1800" dirty="0" smtClean="0">
                <a:solidFill>
                  <a:srgbClr val="0070C0"/>
                </a:solidFill>
              </a:rPr>
              <a:t>} </a:t>
            </a:r>
          </a:p>
          <a:p>
            <a:pPr marL="0" indent="0" algn="just" fontAlgn="base">
              <a:buNone/>
            </a:pPr>
            <a:r>
              <a:rPr lang="en-IN" sz="1800" dirty="0" smtClean="0">
                <a:solidFill>
                  <a:srgbClr val="0070C0"/>
                </a:solidFill>
              </a:rPr>
              <a:t>h1 </a:t>
            </a:r>
          </a:p>
          <a:p>
            <a:pPr marL="0" indent="0" algn="just" fontAlgn="base">
              <a:buNone/>
            </a:pPr>
            <a:r>
              <a:rPr lang="en-IN" sz="1800" dirty="0" smtClean="0">
                <a:solidFill>
                  <a:srgbClr val="0070C0"/>
                </a:solidFill>
              </a:rPr>
              <a:t>{ </a:t>
            </a:r>
            <a:r>
              <a:rPr lang="en-IN" sz="1800" dirty="0" err="1">
                <a:solidFill>
                  <a:srgbClr val="0070C0"/>
                </a:solidFill>
              </a:rPr>
              <a:t>color</a:t>
            </a:r>
            <a:r>
              <a:rPr lang="en-IN" sz="1800" dirty="0">
                <a:solidFill>
                  <a:srgbClr val="0070C0"/>
                </a:solidFill>
              </a:rPr>
              <a:t>: orange</a:t>
            </a:r>
            <a:r>
              <a:rPr lang="en-IN" sz="1800" dirty="0" smtClean="0">
                <a:solidFill>
                  <a:srgbClr val="0070C0"/>
                </a:solidFill>
              </a:rPr>
              <a:t>;</a:t>
            </a:r>
          </a:p>
          <a:p>
            <a:pPr marL="0" indent="0" algn="just" fontAlgn="base">
              <a:buNone/>
            </a:pPr>
            <a:r>
              <a:rPr lang="en-IN" sz="1800" dirty="0" smtClean="0">
                <a:solidFill>
                  <a:srgbClr val="0070C0"/>
                </a:solidFill>
              </a:rPr>
              <a:t> </a:t>
            </a:r>
            <a:r>
              <a:rPr lang="en-IN" sz="1800" dirty="0">
                <a:solidFill>
                  <a:srgbClr val="0070C0"/>
                </a:solidFill>
              </a:rPr>
              <a:t>}</a:t>
            </a:r>
            <a:endParaRPr lang="en-IN" sz="1800" b="1" dirty="0">
              <a:solidFill>
                <a:srgbClr val="0070C0"/>
              </a:solidFill>
            </a:endParaRPr>
          </a:p>
        </p:txBody>
      </p:sp>
    </p:spTree>
    <p:extLst>
      <p:ext uri="{BB962C8B-B14F-4D97-AF65-F5344CB8AC3E}">
        <p14:creationId xmlns:p14="http://schemas.microsoft.com/office/powerpoint/2010/main" val="26149816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External Style </a:t>
            </a:r>
            <a:r>
              <a:rPr lang="en-IN" b="1" dirty="0" smtClean="0"/>
              <a:t>Sheets(contd.)</a:t>
            </a:r>
            <a:endParaRPr lang="en-IN" b="1" dirty="0"/>
          </a:p>
        </p:txBody>
      </p:sp>
      <p:sp>
        <p:nvSpPr>
          <p:cNvPr id="3" name="Content Placeholder 2"/>
          <p:cNvSpPr>
            <a:spLocks noGrp="1"/>
          </p:cNvSpPr>
          <p:nvPr>
            <p:ph sz="quarter" idx="1"/>
          </p:nvPr>
        </p:nvSpPr>
        <p:spPr/>
        <p:txBody>
          <a:bodyPr>
            <a:noAutofit/>
          </a:bodyPr>
          <a:lstStyle/>
          <a:p>
            <a:pPr algn="just" fontAlgn="base"/>
            <a:r>
              <a:rPr lang="en-IN" dirty="0"/>
              <a:t>An external style sheet can be linked to an HTML document using the &lt;link&gt; tag. The </a:t>
            </a:r>
            <a:r>
              <a:rPr lang="en-IN" dirty="0"/>
              <a:t>&lt;link&gt;</a:t>
            </a:r>
            <a:r>
              <a:rPr lang="en-IN" dirty="0"/>
              <a:t> tag goes inside the &lt;head&gt; section, as you can see in the following example</a:t>
            </a:r>
            <a:r>
              <a:rPr lang="en-IN" dirty="0" smtClean="0"/>
              <a:t>:</a:t>
            </a:r>
          </a:p>
          <a:p>
            <a:pPr marL="0" indent="0" algn="just" fontAlgn="base">
              <a:buNone/>
            </a:pPr>
            <a:r>
              <a:rPr lang="en-IN" sz="1400" dirty="0">
                <a:solidFill>
                  <a:srgbClr val="0070C0"/>
                </a:solidFill>
              </a:rPr>
              <a:t>&lt;!DOCTYPE html&gt;</a:t>
            </a:r>
          </a:p>
          <a:p>
            <a:pPr marL="0" indent="0" algn="just" fontAlgn="base">
              <a:buNone/>
            </a:pPr>
            <a:r>
              <a:rPr lang="en-IN" sz="1400" dirty="0">
                <a:solidFill>
                  <a:srgbClr val="0070C0"/>
                </a:solidFill>
              </a:rPr>
              <a:t>&lt;html </a:t>
            </a:r>
            <a:r>
              <a:rPr lang="en-IN" sz="1400" dirty="0" err="1">
                <a:solidFill>
                  <a:srgbClr val="0070C0"/>
                </a:solidFill>
              </a:rPr>
              <a:t>lang</a:t>
            </a:r>
            <a:r>
              <a:rPr lang="en-IN" sz="1400" dirty="0">
                <a:solidFill>
                  <a:srgbClr val="0070C0"/>
                </a:solidFill>
              </a:rPr>
              <a:t>="en"&gt;</a:t>
            </a:r>
          </a:p>
          <a:p>
            <a:pPr marL="0" indent="0" algn="just" fontAlgn="base">
              <a:buNone/>
            </a:pPr>
            <a:r>
              <a:rPr lang="en-IN" sz="1400" dirty="0">
                <a:solidFill>
                  <a:srgbClr val="0070C0"/>
                </a:solidFill>
              </a:rPr>
              <a:t>&lt;head&gt;</a:t>
            </a:r>
          </a:p>
          <a:p>
            <a:pPr marL="0" indent="0" algn="just" fontAlgn="base">
              <a:buNone/>
            </a:pPr>
            <a:r>
              <a:rPr lang="en-IN" sz="1400" dirty="0">
                <a:solidFill>
                  <a:srgbClr val="0070C0"/>
                </a:solidFill>
              </a:rPr>
              <a:t>	&lt;meta charset="utf-8"&gt;</a:t>
            </a:r>
          </a:p>
          <a:p>
            <a:pPr marL="0" indent="0" algn="just" fontAlgn="base">
              <a:buNone/>
            </a:pPr>
            <a:r>
              <a:rPr lang="en-IN" sz="1400" dirty="0">
                <a:solidFill>
                  <a:srgbClr val="0070C0"/>
                </a:solidFill>
              </a:rPr>
              <a:t>    &lt;title&gt;Example of CSS External Style Sheet&lt;/title&gt;</a:t>
            </a:r>
          </a:p>
          <a:p>
            <a:pPr marL="0" indent="0" algn="just" fontAlgn="base">
              <a:buNone/>
            </a:pPr>
            <a:r>
              <a:rPr lang="en-IN" sz="1400" dirty="0">
                <a:solidFill>
                  <a:srgbClr val="0070C0"/>
                </a:solidFill>
              </a:rPr>
              <a:t>    &lt;link </a:t>
            </a:r>
            <a:r>
              <a:rPr lang="en-IN" sz="1400" dirty="0" err="1">
                <a:solidFill>
                  <a:srgbClr val="0070C0"/>
                </a:solidFill>
              </a:rPr>
              <a:t>rel</a:t>
            </a:r>
            <a:r>
              <a:rPr lang="en-IN" sz="1400" dirty="0">
                <a:solidFill>
                  <a:srgbClr val="0070C0"/>
                </a:solidFill>
              </a:rPr>
              <a:t>="</a:t>
            </a:r>
            <a:r>
              <a:rPr lang="en-IN" sz="1400" dirty="0" err="1">
                <a:solidFill>
                  <a:srgbClr val="0070C0"/>
                </a:solidFill>
              </a:rPr>
              <a:t>stylesheet</a:t>
            </a:r>
            <a:r>
              <a:rPr lang="en-IN" sz="1400" dirty="0">
                <a:solidFill>
                  <a:srgbClr val="0070C0"/>
                </a:solidFill>
              </a:rPr>
              <a:t>" </a:t>
            </a:r>
            <a:r>
              <a:rPr lang="en-IN" sz="1400" dirty="0" err="1">
                <a:solidFill>
                  <a:srgbClr val="0070C0"/>
                </a:solidFill>
              </a:rPr>
              <a:t>href</a:t>
            </a:r>
            <a:r>
              <a:rPr lang="en-IN" sz="1400" dirty="0">
                <a:solidFill>
                  <a:srgbClr val="0070C0"/>
                </a:solidFill>
              </a:rPr>
              <a:t>="/examples/</a:t>
            </a:r>
            <a:r>
              <a:rPr lang="en-IN" sz="1400" dirty="0" err="1">
                <a:solidFill>
                  <a:srgbClr val="0070C0"/>
                </a:solidFill>
              </a:rPr>
              <a:t>css</a:t>
            </a:r>
            <a:r>
              <a:rPr lang="en-IN" sz="1400" dirty="0">
                <a:solidFill>
                  <a:srgbClr val="0070C0"/>
                </a:solidFill>
              </a:rPr>
              <a:t>/style.css"&gt;</a:t>
            </a:r>
          </a:p>
          <a:p>
            <a:pPr marL="0" indent="0" algn="just" fontAlgn="base">
              <a:buNone/>
            </a:pPr>
            <a:r>
              <a:rPr lang="en-IN" sz="1400" dirty="0">
                <a:solidFill>
                  <a:srgbClr val="0070C0"/>
                </a:solidFill>
              </a:rPr>
              <a:t>&lt;/head&gt;</a:t>
            </a:r>
          </a:p>
          <a:p>
            <a:pPr marL="0" indent="0" algn="just" fontAlgn="base">
              <a:buNone/>
            </a:pPr>
            <a:r>
              <a:rPr lang="en-IN" sz="1400" dirty="0">
                <a:solidFill>
                  <a:srgbClr val="0070C0"/>
                </a:solidFill>
              </a:rPr>
              <a:t>&lt;body&gt;</a:t>
            </a:r>
          </a:p>
          <a:p>
            <a:pPr marL="0" indent="0" algn="just" fontAlgn="base">
              <a:buNone/>
            </a:pPr>
            <a:r>
              <a:rPr lang="en-IN" sz="1400" dirty="0">
                <a:solidFill>
                  <a:srgbClr val="0070C0"/>
                </a:solidFill>
              </a:rPr>
              <a:t>    &lt;h1&gt;This is a heading&lt;/h1&gt;</a:t>
            </a:r>
          </a:p>
          <a:p>
            <a:pPr marL="0" indent="0" algn="just" fontAlgn="base">
              <a:buNone/>
            </a:pPr>
            <a:r>
              <a:rPr lang="en-IN" sz="1400" dirty="0">
                <a:solidFill>
                  <a:srgbClr val="0070C0"/>
                </a:solidFill>
              </a:rPr>
              <a:t>    &lt;p&gt;This is a paragraph of text.&lt;/p&gt;</a:t>
            </a:r>
          </a:p>
          <a:p>
            <a:pPr marL="0" indent="0" algn="just" fontAlgn="base">
              <a:buNone/>
            </a:pPr>
            <a:r>
              <a:rPr lang="en-IN" sz="1400" dirty="0">
                <a:solidFill>
                  <a:srgbClr val="0070C0"/>
                </a:solidFill>
              </a:rPr>
              <a:t>&lt;/body&gt;</a:t>
            </a:r>
          </a:p>
          <a:p>
            <a:pPr marL="0" indent="0" algn="just" fontAlgn="base">
              <a:buNone/>
            </a:pPr>
            <a:r>
              <a:rPr lang="en-IN" sz="1400" dirty="0">
                <a:solidFill>
                  <a:srgbClr val="0070C0"/>
                </a:solidFill>
              </a:rPr>
              <a:t>&lt;/html&gt; </a:t>
            </a:r>
            <a:endParaRPr lang="en-IN" sz="1400" dirty="0">
              <a:solidFill>
                <a:srgbClr val="0070C0"/>
              </a:solidFill>
            </a:endParaRPr>
          </a:p>
        </p:txBody>
      </p:sp>
    </p:spTree>
    <p:extLst>
      <p:ext uri="{BB962C8B-B14F-4D97-AF65-F5344CB8AC3E}">
        <p14:creationId xmlns:p14="http://schemas.microsoft.com/office/powerpoint/2010/main" val="36442994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Importing External Style Sheets</a:t>
            </a:r>
          </a:p>
        </p:txBody>
      </p:sp>
      <p:sp>
        <p:nvSpPr>
          <p:cNvPr id="3" name="Content Placeholder 2"/>
          <p:cNvSpPr>
            <a:spLocks noGrp="1"/>
          </p:cNvSpPr>
          <p:nvPr>
            <p:ph sz="quarter" idx="1"/>
          </p:nvPr>
        </p:nvSpPr>
        <p:spPr/>
        <p:txBody>
          <a:bodyPr>
            <a:noAutofit/>
          </a:bodyPr>
          <a:lstStyle/>
          <a:p>
            <a:pPr algn="just" fontAlgn="base"/>
            <a:r>
              <a:rPr lang="en-IN" dirty="0"/>
              <a:t>The </a:t>
            </a:r>
            <a:r>
              <a:rPr lang="en-IN" dirty="0"/>
              <a:t>@import</a:t>
            </a:r>
            <a:r>
              <a:rPr lang="en-IN" dirty="0"/>
              <a:t> rule is another way of loading an external style sheet. </a:t>
            </a:r>
            <a:endParaRPr lang="en-IN" dirty="0" smtClean="0"/>
          </a:p>
          <a:p>
            <a:pPr algn="just" fontAlgn="base"/>
            <a:r>
              <a:rPr lang="en-IN" dirty="0" smtClean="0"/>
              <a:t>The</a:t>
            </a:r>
            <a:r>
              <a:rPr lang="en-IN" dirty="0"/>
              <a:t> </a:t>
            </a:r>
            <a:r>
              <a:rPr lang="en-IN" dirty="0"/>
              <a:t>@import</a:t>
            </a:r>
            <a:r>
              <a:rPr lang="en-IN" dirty="0"/>
              <a:t> statement instructs the browser to load an external style sheet and use its styles</a:t>
            </a:r>
            <a:r>
              <a:rPr lang="en-IN" dirty="0" smtClean="0"/>
              <a:t>.</a:t>
            </a:r>
          </a:p>
          <a:p>
            <a:pPr marL="0" indent="0" algn="just" fontAlgn="base">
              <a:buNone/>
            </a:pPr>
            <a:r>
              <a:rPr lang="en-IN" sz="1000" dirty="0">
                <a:solidFill>
                  <a:srgbClr val="0070C0"/>
                </a:solidFill>
              </a:rPr>
              <a:t>&lt;!DOCTYPE html&gt;</a:t>
            </a:r>
          </a:p>
          <a:p>
            <a:pPr marL="0" indent="0" algn="just" fontAlgn="base">
              <a:buNone/>
            </a:pPr>
            <a:r>
              <a:rPr lang="en-IN" sz="1000" dirty="0">
                <a:solidFill>
                  <a:srgbClr val="0070C0"/>
                </a:solidFill>
              </a:rPr>
              <a:t>&lt;html </a:t>
            </a:r>
            <a:r>
              <a:rPr lang="en-IN" sz="1000" dirty="0" err="1">
                <a:solidFill>
                  <a:srgbClr val="0070C0"/>
                </a:solidFill>
              </a:rPr>
              <a:t>lang</a:t>
            </a:r>
            <a:r>
              <a:rPr lang="en-IN" sz="1000" dirty="0">
                <a:solidFill>
                  <a:srgbClr val="0070C0"/>
                </a:solidFill>
              </a:rPr>
              <a:t>="en"&gt;</a:t>
            </a:r>
          </a:p>
          <a:p>
            <a:pPr marL="0" indent="0" algn="just" fontAlgn="base">
              <a:buNone/>
            </a:pPr>
            <a:r>
              <a:rPr lang="en-IN" sz="1000" dirty="0">
                <a:solidFill>
                  <a:srgbClr val="0070C0"/>
                </a:solidFill>
              </a:rPr>
              <a:t>&lt;head&gt;</a:t>
            </a:r>
          </a:p>
          <a:p>
            <a:pPr marL="0" indent="0" algn="just" fontAlgn="base">
              <a:buNone/>
            </a:pPr>
            <a:r>
              <a:rPr lang="en-IN" sz="1000" dirty="0">
                <a:solidFill>
                  <a:srgbClr val="0070C0"/>
                </a:solidFill>
              </a:rPr>
              <a:t>	&lt;meta charset="utf-8"&gt;</a:t>
            </a:r>
          </a:p>
          <a:p>
            <a:pPr marL="0" indent="0" algn="just" fontAlgn="base">
              <a:buNone/>
            </a:pPr>
            <a:r>
              <a:rPr lang="en-IN" sz="1000" dirty="0">
                <a:solidFill>
                  <a:srgbClr val="0070C0"/>
                </a:solidFill>
              </a:rPr>
              <a:t>    &lt;title&gt;Example of CSS Imported Style Sheet&lt;/title&gt;</a:t>
            </a:r>
          </a:p>
          <a:p>
            <a:pPr marL="0" indent="0" algn="just" fontAlgn="base">
              <a:buNone/>
            </a:pPr>
            <a:r>
              <a:rPr lang="en-IN" sz="1000" dirty="0">
                <a:solidFill>
                  <a:srgbClr val="0070C0"/>
                </a:solidFill>
              </a:rPr>
              <a:t>    &lt;style&gt;</a:t>
            </a:r>
          </a:p>
          <a:p>
            <a:pPr marL="0" indent="0" algn="just" fontAlgn="base">
              <a:buNone/>
            </a:pPr>
            <a:r>
              <a:rPr lang="en-IN" sz="1000" dirty="0">
                <a:solidFill>
                  <a:srgbClr val="0070C0"/>
                </a:solidFill>
              </a:rPr>
              <a:t>        @import </a:t>
            </a:r>
            <a:r>
              <a:rPr lang="en-IN" sz="1000" dirty="0" err="1">
                <a:solidFill>
                  <a:srgbClr val="0070C0"/>
                </a:solidFill>
              </a:rPr>
              <a:t>url</a:t>
            </a:r>
            <a:r>
              <a:rPr lang="en-IN" sz="1000" dirty="0">
                <a:solidFill>
                  <a:srgbClr val="0070C0"/>
                </a:solidFill>
              </a:rPr>
              <a:t>("/examples/</a:t>
            </a:r>
            <a:r>
              <a:rPr lang="en-IN" sz="1000" dirty="0" err="1">
                <a:solidFill>
                  <a:srgbClr val="0070C0"/>
                </a:solidFill>
              </a:rPr>
              <a:t>css</a:t>
            </a:r>
            <a:r>
              <a:rPr lang="en-IN" sz="1000" dirty="0">
                <a:solidFill>
                  <a:srgbClr val="0070C0"/>
                </a:solidFill>
              </a:rPr>
              <a:t>/style.css");</a:t>
            </a:r>
          </a:p>
          <a:p>
            <a:pPr marL="0" indent="0" algn="just" fontAlgn="base">
              <a:buNone/>
            </a:pPr>
            <a:r>
              <a:rPr lang="en-IN" sz="1000" dirty="0">
                <a:solidFill>
                  <a:srgbClr val="0070C0"/>
                </a:solidFill>
              </a:rPr>
              <a:t>        p {</a:t>
            </a:r>
          </a:p>
          <a:p>
            <a:pPr marL="0" indent="0" algn="just" fontAlgn="base">
              <a:buNone/>
            </a:pPr>
            <a:r>
              <a:rPr lang="en-IN" sz="1000" dirty="0">
                <a:solidFill>
                  <a:srgbClr val="0070C0"/>
                </a:solidFill>
              </a:rPr>
              <a:t>            </a:t>
            </a:r>
            <a:r>
              <a:rPr lang="en-IN" sz="1000" dirty="0" err="1">
                <a:solidFill>
                  <a:srgbClr val="0070C0"/>
                </a:solidFill>
              </a:rPr>
              <a:t>color</a:t>
            </a:r>
            <a:r>
              <a:rPr lang="en-IN" sz="1000" dirty="0">
                <a:solidFill>
                  <a:srgbClr val="0070C0"/>
                </a:solidFill>
              </a:rPr>
              <a:t>: blue;</a:t>
            </a:r>
          </a:p>
          <a:p>
            <a:pPr marL="0" indent="0" algn="just" fontAlgn="base">
              <a:buNone/>
            </a:pPr>
            <a:r>
              <a:rPr lang="en-IN" sz="1000" dirty="0">
                <a:solidFill>
                  <a:srgbClr val="0070C0"/>
                </a:solidFill>
              </a:rPr>
              <a:t>            font-size: 16px;</a:t>
            </a:r>
          </a:p>
          <a:p>
            <a:pPr marL="0" indent="0" algn="just" fontAlgn="base">
              <a:buNone/>
            </a:pPr>
            <a:r>
              <a:rPr lang="en-IN" sz="1000" dirty="0">
                <a:solidFill>
                  <a:srgbClr val="0070C0"/>
                </a:solidFill>
              </a:rPr>
              <a:t>        }</a:t>
            </a:r>
          </a:p>
          <a:p>
            <a:pPr marL="0" indent="0" algn="just" fontAlgn="base">
              <a:buNone/>
            </a:pPr>
            <a:r>
              <a:rPr lang="en-IN" sz="1000" dirty="0">
                <a:solidFill>
                  <a:srgbClr val="0070C0"/>
                </a:solidFill>
              </a:rPr>
              <a:t>    &lt;/style&gt;</a:t>
            </a:r>
          </a:p>
          <a:p>
            <a:pPr marL="0" indent="0" algn="just" fontAlgn="base">
              <a:buNone/>
            </a:pPr>
            <a:r>
              <a:rPr lang="en-IN" sz="1000" dirty="0">
                <a:solidFill>
                  <a:srgbClr val="0070C0"/>
                </a:solidFill>
              </a:rPr>
              <a:t>&lt;/head&gt;</a:t>
            </a:r>
          </a:p>
          <a:p>
            <a:pPr marL="0" indent="0" algn="just" fontAlgn="base">
              <a:buNone/>
            </a:pPr>
            <a:r>
              <a:rPr lang="en-IN" sz="1000" dirty="0">
                <a:solidFill>
                  <a:srgbClr val="0070C0"/>
                </a:solidFill>
              </a:rPr>
              <a:t>&lt;body&gt;</a:t>
            </a:r>
          </a:p>
          <a:p>
            <a:pPr marL="0" indent="0" algn="just" fontAlgn="base">
              <a:buNone/>
            </a:pPr>
            <a:r>
              <a:rPr lang="en-IN" sz="1000" dirty="0">
                <a:solidFill>
                  <a:srgbClr val="0070C0"/>
                </a:solidFill>
              </a:rPr>
              <a:t>	&lt;h1&gt;The styles for this heading are defined in the imported style sheet&lt;/h1&gt;</a:t>
            </a:r>
          </a:p>
          <a:p>
            <a:pPr marL="0" indent="0" algn="just" fontAlgn="base">
              <a:buNone/>
            </a:pPr>
            <a:r>
              <a:rPr lang="en-IN" sz="1000" dirty="0">
                <a:solidFill>
                  <a:srgbClr val="0070C0"/>
                </a:solidFill>
              </a:rPr>
              <a:t>   	&lt;p&gt;The styles for this paragraph are defined in the embedded style sheet.&lt;/p&gt;</a:t>
            </a:r>
          </a:p>
          <a:p>
            <a:pPr marL="0" indent="0" algn="just" fontAlgn="base">
              <a:buNone/>
            </a:pPr>
            <a:r>
              <a:rPr lang="en-IN" sz="1000" dirty="0">
                <a:solidFill>
                  <a:srgbClr val="0070C0"/>
                </a:solidFill>
              </a:rPr>
              <a:t>&lt;/body&gt;</a:t>
            </a:r>
            <a:endParaRPr lang="en-IN" sz="1000" dirty="0">
              <a:solidFill>
                <a:srgbClr val="0070C0"/>
              </a:solidFill>
            </a:endParaRPr>
          </a:p>
        </p:txBody>
      </p:sp>
    </p:spTree>
    <p:extLst>
      <p:ext uri="{BB962C8B-B14F-4D97-AF65-F5344CB8AC3E}">
        <p14:creationId xmlns:p14="http://schemas.microsoft.com/office/powerpoint/2010/main" val="21118044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Writing Comments in CSS</a:t>
            </a:r>
          </a:p>
        </p:txBody>
      </p:sp>
      <p:sp>
        <p:nvSpPr>
          <p:cNvPr id="3" name="Content Placeholder 2"/>
          <p:cNvSpPr>
            <a:spLocks noGrp="1"/>
          </p:cNvSpPr>
          <p:nvPr>
            <p:ph sz="quarter" idx="1"/>
          </p:nvPr>
        </p:nvSpPr>
        <p:spPr/>
        <p:txBody>
          <a:bodyPr>
            <a:noAutofit/>
          </a:bodyPr>
          <a:lstStyle/>
          <a:p>
            <a:pPr algn="just" fontAlgn="base"/>
            <a:r>
              <a:rPr lang="en-IN" dirty="0"/>
              <a:t>Comments are usually added with the purpose of making the source code easier to understand. </a:t>
            </a:r>
            <a:endParaRPr lang="en-IN" dirty="0" smtClean="0"/>
          </a:p>
          <a:p>
            <a:pPr algn="just" fontAlgn="base"/>
            <a:r>
              <a:rPr lang="en-IN" dirty="0" smtClean="0"/>
              <a:t>It </a:t>
            </a:r>
            <a:r>
              <a:rPr lang="en-IN" dirty="0"/>
              <a:t>may help other developer (or you in the future when you edit the source code) to understand what you were trying to do with the CSS. </a:t>
            </a:r>
            <a:endParaRPr lang="en-IN" dirty="0" smtClean="0"/>
          </a:p>
          <a:p>
            <a:pPr algn="just" fontAlgn="base"/>
            <a:r>
              <a:rPr lang="en-IN" dirty="0" smtClean="0"/>
              <a:t>Comments </a:t>
            </a:r>
            <a:r>
              <a:rPr lang="en-IN" dirty="0"/>
              <a:t>are significant to programmers but ignored by browsers</a:t>
            </a:r>
            <a:r>
              <a:rPr lang="en-IN" dirty="0" smtClean="0"/>
              <a:t>.</a:t>
            </a:r>
          </a:p>
          <a:p>
            <a:pPr algn="just" fontAlgn="base"/>
            <a:r>
              <a:rPr lang="en-IN" dirty="0"/>
              <a:t>A CSS comment begins with </a:t>
            </a:r>
            <a:r>
              <a:rPr lang="en-IN" dirty="0"/>
              <a:t>/*</a:t>
            </a:r>
            <a:r>
              <a:rPr lang="en-IN" dirty="0"/>
              <a:t>, and ends with </a:t>
            </a:r>
            <a:r>
              <a:rPr lang="en-IN" dirty="0"/>
              <a:t>*/</a:t>
            </a:r>
            <a:r>
              <a:rPr lang="en-IN" dirty="0"/>
              <a:t>, as shown in the example</a:t>
            </a:r>
            <a:endParaRPr lang="en-IN" dirty="0">
              <a:solidFill>
                <a:srgbClr val="0070C0"/>
              </a:solidFill>
            </a:endParaRPr>
          </a:p>
        </p:txBody>
      </p:sp>
    </p:spTree>
    <p:extLst>
      <p:ext uri="{BB962C8B-B14F-4D97-AF65-F5344CB8AC3E}">
        <p14:creationId xmlns:p14="http://schemas.microsoft.com/office/powerpoint/2010/main" val="3418388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smtClean="0"/>
              <a:t>CSS(contd.)</a:t>
            </a:r>
            <a:endParaRPr lang="en-IN" b="1" dirty="0"/>
          </a:p>
        </p:txBody>
      </p:sp>
      <p:sp>
        <p:nvSpPr>
          <p:cNvPr id="3" name="Content Placeholder 2"/>
          <p:cNvSpPr>
            <a:spLocks noGrp="1"/>
          </p:cNvSpPr>
          <p:nvPr>
            <p:ph sz="quarter" idx="1"/>
          </p:nvPr>
        </p:nvSpPr>
        <p:spPr/>
        <p:txBody>
          <a:bodyPr>
            <a:normAutofit/>
          </a:bodyPr>
          <a:lstStyle/>
          <a:p>
            <a:pPr marL="457200" indent="-457200" algn="just"/>
            <a:r>
              <a:rPr lang="en-IN" dirty="0"/>
              <a:t>CSS3 is the latest version of the CSS specification. CSS3 adds several new styling features and improvements to enhance the web presentation capabilities.</a:t>
            </a:r>
            <a:endParaRPr lang="en-IN" dirty="0" smtClean="0"/>
          </a:p>
        </p:txBody>
      </p:sp>
    </p:spTree>
    <p:extLst>
      <p:ext uri="{BB962C8B-B14F-4D97-AF65-F5344CB8AC3E}">
        <p14:creationId xmlns:p14="http://schemas.microsoft.com/office/powerpoint/2010/main" val="14358638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Writing Comments in </a:t>
            </a:r>
            <a:r>
              <a:rPr lang="en-IN" b="1" dirty="0" smtClean="0"/>
              <a:t>CSS(contd.)</a:t>
            </a:r>
            <a:endParaRPr lang="en-IN" b="1" dirty="0"/>
          </a:p>
        </p:txBody>
      </p:sp>
      <p:sp>
        <p:nvSpPr>
          <p:cNvPr id="3" name="Content Placeholder 2"/>
          <p:cNvSpPr>
            <a:spLocks noGrp="1"/>
          </p:cNvSpPr>
          <p:nvPr>
            <p:ph sz="quarter" idx="1"/>
          </p:nvPr>
        </p:nvSpPr>
        <p:spPr/>
        <p:txBody>
          <a:bodyPr>
            <a:noAutofit/>
          </a:bodyPr>
          <a:lstStyle/>
          <a:p>
            <a:pPr marL="0" indent="0" algn="just" fontAlgn="base">
              <a:buNone/>
            </a:pPr>
            <a:r>
              <a:rPr lang="en-IN" sz="1400" dirty="0">
                <a:solidFill>
                  <a:srgbClr val="0070C0"/>
                </a:solidFill>
              </a:rPr>
              <a:t>&lt;!DOCTYPE html&gt;</a:t>
            </a:r>
          </a:p>
          <a:p>
            <a:pPr marL="0" indent="0" algn="just" fontAlgn="base">
              <a:buNone/>
            </a:pPr>
            <a:r>
              <a:rPr lang="en-IN" sz="1400" dirty="0">
                <a:solidFill>
                  <a:srgbClr val="0070C0"/>
                </a:solidFill>
              </a:rPr>
              <a:t>&lt;html </a:t>
            </a:r>
            <a:r>
              <a:rPr lang="en-IN" sz="1400" dirty="0" err="1">
                <a:solidFill>
                  <a:srgbClr val="0070C0"/>
                </a:solidFill>
              </a:rPr>
              <a:t>lang</a:t>
            </a:r>
            <a:r>
              <a:rPr lang="en-IN" sz="1400" dirty="0">
                <a:solidFill>
                  <a:srgbClr val="0070C0"/>
                </a:solidFill>
              </a:rPr>
              <a:t>="en"&gt;</a:t>
            </a:r>
          </a:p>
          <a:p>
            <a:pPr marL="0" indent="0" algn="just" fontAlgn="base">
              <a:buNone/>
            </a:pPr>
            <a:r>
              <a:rPr lang="en-IN" sz="1400" dirty="0">
                <a:solidFill>
                  <a:srgbClr val="0070C0"/>
                </a:solidFill>
              </a:rPr>
              <a:t>&lt;head&gt;</a:t>
            </a:r>
          </a:p>
          <a:p>
            <a:pPr marL="0" indent="0" algn="just" fontAlgn="base">
              <a:buNone/>
            </a:pPr>
            <a:r>
              <a:rPr lang="en-IN" sz="1400" dirty="0">
                <a:solidFill>
                  <a:srgbClr val="0070C0"/>
                </a:solidFill>
              </a:rPr>
              <a:t>  &lt;meta charset="utf-8"&gt;</a:t>
            </a:r>
          </a:p>
          <a:p>
            <a:pPr marL="0" indent="0" algn="just" fontAlgn="base">
              <a:buNone/>
            </a:pPr>
            <a:r>
              <a:rPr lang="en-IN" sz="1400" dirty="0">
                <a:solidFill>
                  <a:srgbClr val="0070C0"/>
                </a:solidFill>
              </a:rPr>
              <a:t>  &lt;title&gt;Example of CSS comments&lt;/title&gt;</a:t>
            </a:r>
          </a:p>
          <a:p>
            <a:pPr marL="0" indent="0" algn="just" fontAlgn="base">
              <a:buNone/>
            </a:pPr>
            <a:r>
              <a:rPr lang="en-IN" sz="1400" dirty="0">
                <a:solidFill>
                  <a:srgbClr val="0070C0"/>
                </a:solidFill>
              </a:rPr>
              <a:t>  &lt;style&gt;</a:t>
            </a:r>
          </a:p>
          <a:p>
            <a:pPr marL="0" indent="0" algn="just" fontAlgn="base">
              <a:buNone/>
            </a:pPr>
            <a:r>
              <a:rPr lang="en-IN" sz="1400" dirty="0">
                <a:solidFill>
                  <a:srgbClr val="0070C0"/>
                </a:solidFill>
              </a:rPr>
              <a:t>    /* This is a CSS comment */</a:t>
            </a:r>
          </a:p>
          <a:p>
            <a:pPr marL="0" indent="0" algn="just" fontAlgn="base">
              <a:buNone/>
            </a:pPr>
            <a:r>
              <a:rPr lang="en-IN" sz="1400" dirty="0">
                <a:solidFill>
                  <a:srgbClr val="0070C0"/>
                </a:solidFill>
              </a:rPr>
              <a:t>	/* Comments are not displayed,</a:t>
            </a:r>
          </a:p>
          <a:p>
            <a:pPr marL="0" indent="0" algn="just" fontAlgn="base">
              <a:buNone/>
            </a:pPr>
            <a:r>
              <a:rPr lang="en-IN" sz="1400" dirty="0">
                <a:solidFill>
                  <a:srgbClr val="0070C0"/>
                </a:solidFill>
              </a:rPr>
              <a:t>        by the browser */</a:t>
            </a:r>
          </a:p>
          <a:p>
            <a:pPr marL="0" indent="0" algn="just" fontAlgn="base">
              <a:buNone/>
            </a:pPr>
            <a:r>
              <a:rPr lang="en-IN" sz="1400" dirty="0">
                <a:solidFill>
                  <a:srgbClr val="0070C0"/>
                </a:solidFill>
              </a:rPr>
              <a:t>    h1 {</a:t>
            </a:r>
          </a:p>
          <a:p>
            <a:pPr marL="0" indent="0" algn="just" fontAlgn="base">
              <a:buNone/>
            </a:pPr>
            <a:r>
              <a:rPr lang="en-IN" sz="1400" dirty="0">
                <a:solidFill>
                  <a:srgbClr val="0070C0"/>
                </a:solidFill>
              </a:rPr>
              <a:t>        </a:t>
            </a:r>
            <a:r>
              <a:rPr lang="en-IN" sz="1400" dirty="0" err="1">
                <a:solidFill>
                  <a:srgbClr val="0070C0"/>
                </a:solidFill>
              </a:rPr>
              <a:t>color</a:t>
            </a:r>
            <a:r>
              <a:rPr lang="en-IN" sz="1400" dirty="0">
                <a:solidFill>
                  <a:srgbClr val="0070C0"/>
                </a:solidFill>
              </a:rPr>
              <a:t>: blue;</a:t>
            </a:r>
          </a:p>
          <a:p>
            <a:pPr marL="0" indent="0" algn="just" fontAlgn="base">
              <a:buNone/>
            </a:pPr>
            <a:r>
              <a:rPr lang="en-IN" sz="1400" dirty="0">
                <a:solidFill>
                  <a:srgbClr val="0070C0"/>
                </a:solidFill>
              </a:rPr>
              <a:t>        text-align: </a:t>
            </a:r>
            <a:r>
              <a:rPr lang="en-IN" sz="1400" dirty="0" err="1">
                <a:solidFill>
                  <a:srgbClr val="0070C0"/>
                </a:solidFill>
              </a:rPr>
              <a:t>center</a:t>
            </a:r>
            <a:r>
              <a:rPr lang="en-IN" sz="1400" dirty="0">
                <a:solidFill>
                  <a:srgbClr val="0070C0"/>
                </a:solidFill>
              </a:rPr>
              <a:t>;</a:t>
            </a:r>
          </a:p>
          <a:p>
            <a:pPr marL="0" indent="0" algn="just" fontAlgn="base">
              <a:buNone/>
            </a:pPr>
            <a:r>
              <a:rPr lang="en-IN" sz="1400" dirty="0">
                <a:solidFill>
                  <a:srgbClr val="0070C0"/>
                </a:solidFill>
              </a:rPr>
              <a:t>    }</a:t>
            </a:r>
          </a:p>
          <a:p>
            <a:pPr marL="0" indent="0" algn="just" fontAlgn="base">
              <a:buNone/>
            </a:pPr>
            <a:r>
              <a:rPr lang="en-IN" sz="1400" dirty="0">
                <a:solidFill>
                  <a:srgbClr val="0070C0"/>
                </a:solidFill>
              </a:rPr>
              <a:t>  &lt;/style&gt;</a:t>
            </a:r>
          </a:p>
          <a:p>
            <a:pPr marL="0" indent="0" algn="just" fontAlgn="base">
              <a:buNone/>
            </a:pPr>
            <a:r>
              <a:rPr lang="en-IN" sz="1400" dirty="0">
                <a:solidFill>
                  <a:srgbClr val="0070C0"/>
                </a:solidFill>
              </a:rPr>
              <a:t>&lt;/head&gt;</a:t>
            </a:r>
          </a:p>
          <a:p>
            <a:pPr marL="0" indent="0" algn="just" fontAlgn="base">
              <a:buNone/>
            </a:pPr>
            <a:r>
              <a:rPr lang="en-IN" sz="1400" dirty="0">
                <a:solidFill>
                  <a:srgbClr val="0070C0"/>
                </a:solidFill>
              </a:rPr>
              <a:t>&lt;body&gt;</a:t>
            </a:r>
          </a:p>
          <a:p>
            <a:pPr marL="0" indent="0" algn="just" fontAlgn="base">
              <a:buNone/>
            </a:pPr>
            <a:r>
              <a:rPr lang="en-IN" sz="1400" dirty="0">
                <a:solidFill>
                  <a:srgbClr val="0070C0"/>
                </a:solidFill>
              </a:rPr>
              <a:t>  &lt;h1&gt;This is a heading&lt;/h1&gt;</a:t>
            </a:r>
          </a:p>
          <a:p>
            <a:pPr marL="0" indent="0" algn="just" fontAlgn="base">
              <a:buNone/>
            </a:pPr>
            <a:r>
              <a:rPr lang="en-IN" sz="1400" dirty="0">
                <a:solidFill>
                  <a:srgbClr val="0070C0"/>
                </a:solidFill>
              </a:rPr>
              <a:t>&lt;/body&gt;</a:t>
            </a:r>
          </a:p>
          <a:p>
            <a:pPr marL="0" indent="0" algn="just" fontAlgn="base">
              <a:buNone/>
            </a:pPr>
            <a:r>
              <a:rPr lang="en-IN" sz="1400" dirty="0">
                <a:solidFill>
                  <a:srgbClr val="0070C0"/>
                </a:solidFill>
              </a:rPr>
              <a:t>&lt;/html&gt;</a:t>
            </a:r>
            <a:endParaRPr lang="en-IN" sz="1400" dirty="0">
              <a:solidFill>
                <a:srgbClr val="0070C0"/>
              </a:solidFill>
            </a:endParaRPr>
          </a:p>
        </p:txBody>
      </p:sp>
    </p:spTree>
    <p:extLst>
      <p:ext uri="{BB962C8B-B14F-4D97-AF65-F5344CB8AC3E}">
        <p14:creationId xmlns:p14="http://schemas.microsoft.com/office/powerpoint/2010/main" val="28284169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What You Can Do with CSS</a:t>
            </a:r>
          </a:p>
        </p:txBody>
      </p:sp>
      <p:sp>
        <p:nvSpPr>
          <p:cNvPr id="3" name="Content Placeholder 2"/>
          <p:cNvSpPr>
            <a:spLocks noGrp="1"/>
          </p:cNvSpPr>
          <p:nvPr>
            <p:ph sz="quarter" idx="1"/>
          </p:nvPr>
        </p:nvSpPr>
        <p:spPr/>
        <p:txBody>
          <a:bodyPr>
            <a:normAutofit fontScale="77500" lnSpcReduction="20000"/>
          </a:bodyPr>
          <a:lstStyle/>
          <a:p>
            <a:pPr marL="457200" indent="-457200" algn="just"/>
            <a:r>
              <a:rPr lang="en-IN" dirty="0"/>
              <a:t>You can easily apply same style rules on multiple elements.</a:t>
            </a:r>
          </a:p>
          <a:p>
            <a:pPr marL="457200" indent="-457200" algn="just"/>
            <a:r>
              <a:rPr lang="en-IN" dirty="0"/>
              <a:t>You can control the presentation of multiple pages of a website with a single style sheet.</a:t>
            </a:r>
          </a:p>
          <a:p>
            <a:pPr marL="457200" indent="-457200" algn="just"/>
            <a:r>
              <a:rPr lang="en-IN" dirty="0"/>
              <a:t>You can present the same page differently on different devices.</a:t>
            </a:r>
          </a:p>
          <a:p>
            <a:pPr marL="457200" indent="-457200" algn="just"/>
            <a:r>
              <a:rPr lang="en-IN" dirty="0"/>
              <a:t>You can style dynamic states of elements such as hover, focus, etc. that isn't possible otherwise.</a:t>
            </a:r>
          </a:p>
          <a:p>
            <a:pPr marL="457200" indent="-457200" algn="just"/>
            <a:r>
              <a:rPr lang="en-IN" dirty="0"/>
              <a:t>You can change the position of an element on a web page without changing the </a:t>
            </a:r>
            <a:r>
              <a:rPr lang="en-IN" dirty="0" err="1"/>
              <a:t>markup</a:t>
            </a:r>
            <a:r>
              <a:rPr lang="en-IN" dirty="0"/>
              <a:t>.</a:t>
            </a:r>
          </a:p>
          <a:p>
            <a:pPr marL="457200" indent="-457200" algn="just"/>
            <a:r>
              <a:rPr lang="en-IN" dirty="0"/>
              <a:t>You can alter the display of existing HTML elements.</a:t>
            </a:r>
          </a:p>
          <a:p>
            <a:pPr marL="457200" indent="-457200" algn="just"/>
            <a:r>
              <a:rPr lang="en-IN" dirty="0"/>
              <a:t>You can transform elements like scale, rotate, skew, etc. in 2D or 3D space.</a:t>
            </a:r>
          </a:p>
          <a:p>
            <a:pPr marL="457200" indent="-457200" algn="just"/>
            <a:r>
              <a:rPr lang="en-IN" dirty="0"/>
              <a:t>You can create animations and transitions effects without using any JavaScript.</a:t>
            </a:r>
          </a:p>
          <a:p>
            <a:pPr marL="457200" indent="-457200" algn="just"/>
            <a:r>
              <a:rPr lang="en-IN" dirty="0"/>
              <a:t>You can create print friendly version of your web pages.</a:t>
            </a:r>
            <a:endParaRPr lang="en-IN" dirty="0" smtClean="0"/>
          </a:p>
        </p:txBody>
      </p:sp>
    </p:spTree>
    <p:extLst>
      <p:ext uri="{BB962C8B-B14F-4D97-AF65-F5344CB8AC3E}">
        <p14:creationId xmlns:p14="http://schemas.microsoft.com/office/powerpoint/2010/main" val="28765231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Advantages of Using CSS</a:t>
            </a:r>
          </a:p>
        </p:txBody>
      </p:sp>
      <p:sp>
        <p:nvSpPr>
          <p:cNvPr id="3" name="Content Placeholder 2"/>
          <p:cNvSpPr>
            <a:spLocks noGrp="1"/>
          </p:cNvSpPr>
          <p:nvPr>
            <p:ph sz="quarter" idx="1"/>
          </p:nvPr>
        </p:nvSpPr>
        <p:spPr/>
        <p:txBody>
          <a:bodyPr>
            <a:normAutofit lnSpcReduction="10000"/>
          </a:bodyPr>
          <a:lstStyle/>
          <a:p>
            <a:pPr marL="457200" indent="-457200" algn="just"/>
            <a:r>
              <a:rPr lang="en-IN" b="1" dirty="0"/>
              <a:t>CSS Save Lots of Time </a:t>
            </a:r>
            <a:r>
              <a:rPr lang="en-IN" dirty="0"/>
              <a:t>— CSS gives lots of flexibility to set the style properties of an element. You can write CSS once; and then the same code can be applied to the groups of HTML elements, and can also be reused in multiple HTML pages.</a:t>
            </a:r>
          </a:p>
          <a:p>
            <a:pPr marL="457200" indent="-457200" algn="just"/>
            <a:r>
              <a:rPr lang="en-IN" b="1" dirty="0"/>
              <a:t>Easy Maintenance </a:t>
            </a:r>
            <a:r>
              <a:rPr lang="en-IN" dirty="0"/>
              <a:t>— CSS provides an easy means to update the formatting of the documents, and to maintain the consistency across multiple documents. Because the content of the entire set of web pages can be easily controlled using one or more style sheets.</a:t>
            </a:r>
            <a:endParaRPr lang="en-IN" dirty="0" smtClean="0"/>
          </a:p>
        </p:txBody>
      </p:sp>
    </p:spTree>
    <p:extLst>
      <p:ext uri="{BB962C8B-B14F-4D97-AF65-F5344CB8AC3E}">
        <p14:creationId xmlns:p14="http://schemas.microsoft.com/office/powerpoint/2010/main" val="29539669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Advantages of Using </a:t>
            </a:r>
            <a:r>
              <a:rPr lang="en-IN" b="1" dirty="0" smtClean="0"/>
              <a:t>CSS(contd.)</a:t>
            </a:r>
            <a:endParaRPr lang="en-IN" b="1" dirty="0"/>
          </a:p>
        </p:txBody>
      </p:sp>
      <p:sp>
        <p:nvSpPr>
          <p:cNvPr id="3" name="Content Placeholder 2"/>
          <p:cNvSpPr>
            <a:spLocks noGrp="1"/>
          </p:cNvSpPr>
          <p:nvPr>
            <p:ph sz="quarter" idx="1"/>
          </p:nvPr>
        </p:nvSpPr>
        <p:spPr/>
        <p:txBody>
          <a:bodyPr>
            <a:normAutofit lnSpcReduction="10000"/>
          </a:bodyPr>
          <a:lstStyle/>
          <a:p>
            <a:pPr marL="457200" indent="-457200" algn="just"/>
            <a:r>
              <a:rPr lang="en-IN" b="1" dirty="0"/>
              <a:t>Pages Load Faster </a:t>
            </a:r>
            <a:r>
              <a:rPr lang="en-IN" dirty="0"/>
              <a:t>— CSS enables multiple pages to share the formatting information, which reduces complexity and repetition in the structural contents of the documents. It significantly reduces the file transfer size, which results in a faster page loading.</a:t>
            </a:r>
          </a:p>
          <a:p>
            <a:pPr marL="457200" indent="-457200" algn="just"/>
            <a:r>
              <a:rPr lang="en-IN" b="1" dirty="0"/>
              <a:t>Superior Styles to HTML </a:t>
            </a:r>
            <a:r>
              <a:rPr lang="en-IN" dirty="0"/>
              <a:t>— CSS has much wider presentation capabilities than HTML and provide much better control over the layout of your web pages. So you can give far better look to your web pages in comparison to the HTML presentational elements and attributes.</a:t>
            </a:r>
            <a:endParaRPr lang="en-IN" dirty="0" smtClean="0"/>
          </a:p>
        </p:txBody>
      </p:sp>
    </p:spTree>
    <p:extLst>
      <p:ext uri="{BB962C8B-B14F-4D97-AF65-F5344CB8AC3E}">
        <p14:creationId xmlns:p14="http://schemas.microsoft.com/office/powerpoint/2010/main" val="9238429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Advantages of Using </a:t>
            </a:r>
            <a:r>
              <a:rPr lang="en-IN" b="1" dirty="0" smtClean="0"/>
              <a:t>CSS(contd.)</a:t>
            </a:r>
            <a:endParaRPr lang="en-IN" b="1" dirty="0"/>
          </a:p>
        </p:txBody>
      </p:sp>
      <p:sp>
        <p:nvSpPr>
          <p:cNvPr id="3" name="Content Placeholder 2"/>
          <p:cNvSpPr>
            <a:spLocks noGrp="1"/>
          </p:cNvSpPr>
          <p:nvPr>
            <p:ph sz="quarter" idx="1"/>
          </p:nvPr>
        </p:nvSpPr>
        <p:spPr/>
        <p:txBody>
          <a:bodyPr>
            <a:normAutofit/>
          </a:bodyPr>
          <a:lstStyle/>
          <a:p>
            <a:pPr marL="457200" indent="-457200" algn="just"/>
            <a:r>
              <a:rPr lang="en-IN" b="1" dirty="0"/>
              <a:t>Multiple Device Compatibility </a:t>
            </a:r>
            <a:r>
              <a:rPr lang="en-IN" dirty="0"/>
              <a:t>— CSS also allows web pages to be optimized for more than one type of device or media. Using CSS the same HTML document can be presented in different viewing styles for different rendering devices such as desktop, cell phones, etc.</a:t>
            </a:r>
            <a:endParaRPr lang="en-IN" dirty="0" smtClean="0"/>
          </a:p>
        </p:txBody>
      </p:sp>
    </p:spTree>
    <p:extLst>
      <p:ext uri="{BB962C8B-B14F-4D97-AF65-F5344CB8AC3E}">
        <p14:creationId xmlns:p14="http://schemas.microsoft.com/office/powerpoint/2010/main" val="42673901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smtClean="0"/>
              <a:t>CSS syntax</a:t>
            </a:r>
            <a:endParaRPr lang="en-IN" b="1" dirty="0"/>
          </a:p>
        </p:txBody>
      </p:sp>
      <p:sp>
        <p:nvSpPr>
          <p:cNvPr id="3" name="Content Placeholder 2"/>
          <p:cNvSpPr>
            <a:spLocks noGrp="1"/>
          </p:cNvSpPr>
          <p:nvPr>
            <p:ph sz="quarter" idx="1"/>
          </p:nvPr>
        </p:nvSpPr>
        <p:spPr/>
        <p:txBody>
          <a:bodyPr>
            <a:normAutofit/>
          </a:bodyPr>
          <a:lstStyle/>
          <a:p>
            <a:pPr algn="just" fontAlgn="base"/>
            <a:r>
              <a:rPr lang="en-IN" dirty="0"/>
              <a:t>A CSS </a:t>
            </a:r>
            <a:r>
              <a:rPr lang="en-IN" dirty="0" err="1"/>
              <a:t>stylesheet</a:t>
            </a:r>
            <a:r>
              <a:rPr lang="en-IN" dirty="0"/>
              <a:t> consists of a set of rules that are interpreted by the web browser and then applied to the corresponding elements such as paragraphs, headings, etc. in the document.</a:t>
            </a:r>
          </a:p>
          <a:p>
            <a:pPr algn="just" fontAlgn="base"/>
            <a:r>
              <a:rPr lang="en-IN" dirty="0"/>
              <a:t>A CSS rule have two main parts, a selector and one or more declarations</a:t>
            </a:r>
            <a:r>
              <a:rPr lang="en-IN" dirty="0" smtClean="0"/>
              <a:t>:</a:t>
            </a:r>
          </a:p>
          <a:p>
            <a:pPr algn="just" fontAlgn="base"/>
            <a:endParaRPr lang="en-IN" dirty="0"/>
          </a:p>
        </p:txBody>
      </p:sp>
      <p:pic>
        <p:nvPicPr>
          <p:cNvPr id="1027" name="Picture 3" descr="C:\Users\samsung\Desktop\css-select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2273" y="4509120"/>
            <a:ext cx="53340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1707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smtClean="0"/>
              <a:t>CSS syntax(contd.)</a:t>
            </a:r>
            <a:endParaRPr lang="en-IN" b="1" dirty="0"/>
          </a:p>
        </p:txBody>
      </p:sp>
      <p:sp>
        <p:nvSpPr>
          <p:cNvPr id="3" name="Content Placeholder 2"/>
          <p:cNvSpPr>
            <a:spLocks noGrp="1"/>
          </p:cNvSpPr>
          <p:nvPr>
            <p:ph sz="quarter" idx="1"/>
          </p:nvPr>
        </p:nvSpPr>
        <p:spPr/>
        <p:txBody>
          <a:bodyPr>
            <a:normAutofit fontScale="92500" lnSpcReduction="10000"/>
          </a:bodyPr>
          <a:lstStyle/>
          <a:p>
            <a:pPr algn="just" fontAlgn="base"/>
            <a:r>
              <a:rPr lang="en-IN" dirty="0"/>
              <a:t>The selector specifies which element or elements in the HTML page the CSS rule applies to.</a:t>
            </a:r>
          </a:p>
          <a:p>
            <a:pPr algn="just" fontAlgn="base"/>
            <a:r>
              <a:rPr lang="en-IN" dirty="0"/>
              <a:t>Whereas, the declarations within the block determines how the elements are formatted on a webpage. </a:t>
            </a:r>
            <a:endParaRPr lang="en-IN" dirty="0" smtClean="0"/>
          </a:p>
          <a:p>
            <a:pPr algn="just" fontAlgn="base"/>
            <a:r>
              <a:rPr lang="en-IN" dirty="0" smtClean="0"/>
              <a:t>Each </a:t>
            </a:r>
            <a:r>
              <a:rPr lang="en-IN" dirty="0"/>
              <a:t>declaration consists of a property and a value separated by a colon (:) and ending with a semicolon (;), and the declaration groups are surrounded by curly braces </a:t>
            </a:r>
            <a:r>
              <a:rPr lang="en-IN" dirty="0" smtClean="0"/>
              <a:t>{}.</a:t>
            </a:r>
          </a:p>
          <a:p>
            <a:pPr algn="just" fontAlgn="base"/>
            <a:r>
              <a:rPr lang="en-IN" dirty="0"/>
              <a:t>The property is the style attribute you want to change; they could be font, </a:t>
            </a:r>
            <a:r>
              <a:rPr lang="en-IN" dirty="0" err="1"/>
              <a:t>color</a:t>
            </a:r>
            <a:r>
              <a:rPr lang="en-IN" dirty="0"/>
              <a:t>, background, etc. </a:t>
            </a:r>
            <a:endParaRPr lang="en-IN" dirty="0" smtClean="0"/>
          </a:p>
          <a:p>
            <a:pPr algn="just" fontAlgn="base"/>
            <a:r>
              <a:rPr lang="en-IN" dirty="0" smtClean="0"/>
              <a:t>Each </a:t>
            </a:r>
            <a:r>
              <a:rPr lang="en-IN" dirty="0"/>
              <a:t>property has a value, for example </a:t>
            </a:r>
            <a:r>
              <a:rPr lang="en-IN" dirty="0" err="1"/>
              <a:t>color</a:t>
            </a:r>
            <a:r>
              <a:rPr lang="en-IN" dirty="0"/>
              <a:t> property can have value either </a:t>
            </a:r>
            <a:r>
              <a:rPr lang="en-IN" dirty="0"/>
              <a:t>blue</a:t>
            </a:r>
            <a:r>
              <a:rPr lang="en-IN" dirty="0"/>
              <a:t> or </a:t>
            </a:r>
            <a:r>
              <a:rPr lang="en-IN" dirty="0"/>
              <a:t>#0000FF</a:t>
            </a:r>
            <a:r>
              <a:rPr lang="en-IN" dirty="0"/>
              <a:t> etc.</a:t>
            </a:r>
          </a:p>
          <a:p>
            <a:pPr algn="just" fontAlgn="base"/>
            <a:endParaRPr lang="en-IN" dirty="0"/>
          </a:p>
        </p:txBody>
      </p:sp>
    </p:spTree>
    <p:extLst>
      <p:ext uri="{BB962C8B-B14F-4D97-AF65-F5344CB8AC3E}">
        <p14:creationId xmlns:p14="http://schemas.microsoft.com/office/powerpoint/2010/main" val="25979481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1099</TotalTime>
  <Words>1765</Words>
  <Application>Microsoft Office PowerPoint</Application>
  <PresentationFormat>On-screen Show (4:3)</PresentationFormat>
  <Paragraphs>248</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Civic</vt:lpstr>
      <vt:lpstr>CSS</vt:lpstr>
      <vt:lpstr>CSS(contd.)</vt:lpstr>
      <vt:lpstr>CSS(contd.)</vt:lpstr>
      <vt:lpstr>What You Can Do with CSS</vt:lpstr>
      <vt:lpstr>Advantages of Using CSS</vt:lpstr>
      <vt:lpstr>Advantages of Using CSS(contd.)</vt:lpstr>
      <vt:lpstr>Advantages of Using CSS(contd.)</vt:lpstr>
      <vt:lpstr>CSS syntax</vt:lpstr>
      <vt:lpstr>CSS syntax(contd.)</vt:lpstr>
      <vt:lpstr>What is Selector?</vt:lpstr>
      <vt:lpstr>Universal Selector</vt:lpstr>
      <vt:lpstr>Element Type Selectors</vt:lpstr>
      <vt:lpstr>Element Type Selectors(contd.)</vt:lpstr>
      <vt:lpstr>Id Selectors</vt:lpstr>
      <vt:lpstr>Id Selectors(contd.)</vt:lpstr>
      <vt:lpstr>Class Selectors</vt:lpstr>
      <vt:lpstr>Class Selectors(contd.)</vt:lpstr>
      <vt:lpstr>Class Selectors(contd.)</vt:lpstr>
      <vt:lpstr>Grouping Selectors</vt:lpstr>
      <vt:lpstr>Including CSS in HTML Documents</vt:lpstr>
      <vt:lpstr>Inline Styles</vt:lpstr>
      <vt:lpstr>Inline Styles(contd.)</vt:lpstr>
      <vt:lpstr>Embedded Style Sheets</vt:lpstr>
      <vt:lpstr>Embedded Style Sheets</vt:lpstr>
      <vt:lpstr>External Style Sheets</vt:lpstr>
      <vt:lpstr>External Style Sheets(contd.)</vt:lpstr>
      <vt:lpstr>External Style Sheets(contd.)</vt:lpstr>
      <vt:lpstr>Importing External Style Sheets</vt:lpstr>
      <vt:lpstr>Writing Comments in CSS</vt:lpstr>
      <vt:lpstr>Writing Comments in CSS(contd.)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samsung</cp:lastModifiedBy>
  <cp:revision>252</cp:revision>
  <dcterms:created xsi:type="dcterms:W3CDTF">2020-07-17T10:32:53Z</dcterms:created>
  <dcterms:modified xsi:type="dcterms:W3CDTF">2021-08-27T13:37:34Z</dcterms:modified>
</cp:coreProperties>
</file>