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5" r:id="rId6"/>
    <p:sldId id="260" r:id="rId7"/>
    <p:sldId id="261" r:id="rId8"/>
    <p:sldId id="263"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A60B4-2675-4080-9D4D-DA6910937383}" type="datetimeFigureOut">
              <a:rPr lang="en-IN" smtClean="0"/>
              <a:t>30-10-2023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8D516-F314-46F1-A662-0735A2F74D1B}" type="slidenum">
              <a:rPr lang="en-IN" smtClean="0"/>
              <a:t>‹#›</a:t>
            </a:fld>
            <a:endParaRPr lang="en-IN"/>
          </a:p>
        </p:txBody>
      </p:sp>
    </p:spTree>
    <p:extLst>
      <p:ext uri="{BB962C8B-B14F-4D97-AF65-F5344CB8AC3E}">
        <p14:creationId xmlns:p14="http://schemas.microsoft.com/office/powerpoint/2010/main" val="18592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D8D516-F314-46F1-A662-0735A2F74D1B}" type="slidenum">
              <a:rPr lang="en-IN" smtClean="0"/>
              <a:t>1</a:t>
            </a:fld>
            <a:endParaRPr lang="en-IN"/>
          </a:p>
        </p:txBody>
      </p:sp>
    </p:spTree>
    <p:extLst>
      <p:ext uri="{BB962C8B-B14F-4D97-AF65-F5344CB8AC3E}">
        <p14:creationId xmlns:p14="http://schemas.microsoft.com/office/powerpoint/2010/main" val="283762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B2386DB-D8D7-4E2A-8B60-331762978C9B}" type="datetimeFigureOut">
              <a:rPr lang="en-IN" smtClean="0"/>
              <a:t>30-10-2023</a:t>
            </a:fld>
            <a:endParaRPr lang="en-IN"/>
          </a:p>
        </p:txBody>
      </p:sp>
      <p:sp>
        <p:nvSpPr>
          <p:cNvPr id="8" name="Slide Number Placeholder 7"/>
          <p:cNvSpPr>
            <a:spLocks noGrp="1"/>
          </p:cNvSpPr>
          <p:nvPr>
            <p:ph type="sldNum" sz="quarter" idx="11"/>
          </p:nvPr>
        </p:nvSpPr>
        <p:spPr/>
        <p:txBody>
          <a:bodyPr/>
          <a:lstStyle/>
          <a:p>
            <a:fld id="{E92E340C-4901-4D57-BFCA-6D4B804348E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2386DB-D8D7-4E2A-8B60-331762978C9B}"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2386DB-D8D7-4E2A-8B60-331762978C9B}"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2386DB-D8D7-4E2A-8B60-331762978C9B}"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2386DB-D8D7-4E2A-8B60-331762978C9B}"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B2386DB-D8D7-4E2A-8B60-331762978C9B}"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E340C-4901-4D57-BFCA-6D4B804348E6}"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B2386DB-D8D7-4E2A-8B60-331762978C9B}"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2E340C-4901-4D57-BFCA-6D4B804348E6}"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2386DB-D8D7-4E2A-8B60-331762978C9B}"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386DB-D8D7-4E2A-8B60-331762978C9B}"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2386DB-D8D7-4E2A-8B60-331762978C9B}"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2386DB-D8D7-4E2A-8B60-331762978C9B}"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E340C-4901-4D57-BFCA-6D4B804348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B2386DB-D8D7-4E2A-8B60-331762978C9B}" type="datetimeFigureOut">
              <a:rPr lang="en-IN" smtClean="0"/>
              <a:t>30-10-2023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E92E340C-4901-4D57-BFCA-6D4B804348E6}"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t>F</a:t>
            </a:r>
            <a:r>
              <a:rPr lang="en-US" sz="8800" dirty="0" smtClean="0"/>
              <a:t>orms</a:t>
            </a:r>
            <a:endParaRPr lang="en-IN" sz="8800" dirty="0"/>
          </a:p>
        </p:txBody>
      </p:sp>
      <p:sp>
        <p:nvSpPr>
          <p:cNvPr id="3" name="Subtitle 2"/>
          <p:cNvSpPr>
            <a:spLocks noGrp="1"/>
          </p:cNvSpPr>
          <p:nvPr>
            <p:ph type="subTitle" idx="1"/>
          </p:nvPr>
        </p:nvSpPr>
        <p:spPr/>
        <p:txBody>
          <a:bodyPr/>
          <a:lstStyle/>
          <a:p>
            <a:r>
              <a:rPr lang="en-US" b="1" dirty="0" smtClean="0"/>
              <a:t>INT219</a:t>
            </a:r>
            <a:endParaRPr lang="en-IN" b="1" dirty="0"/>
          </a:p>
        </p:txBody>
      </p:sp>
    </p:spTree>
    <p:extLst>
      <p:ext uri="{BB962C8B-B14F-4D97-AF65-F5344CB8AC3E}">
        <p14:creationId xmlns:p14="http://schemas.microsoft.com/office/powerpoint/2010/main" val="1134417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fontScale="90000"/>
          </a:bodyPr>
          <a:lstStyle/>
          <a:p>
            <a:r>
              <a:rPr lang="en-US" dirty="0"/>
              <a:t>Form model setup in Reactive </a:t>
            </a:r>
            <a:r>
              <a:rPr lang="en-US" dirty="0" smtClean="0"/>
              <a:t>forms</a:t>
            </a:r>
            <a:endParaRPr lang="en-US" dirty="0"/>
          </a:p>
        </p:txBody>
      </p:sp>
      <p:sp>
        <p:nvSpPr>
          <p:cNvPr id="3" name="Content Placeholder 2"/>
          <p:cNvSpPr>
            <a:spLocks noGrp="1"/>
          </p:cNvSpPr>
          <p:nvPr>
            <p:ph idx="1"/>
          </p:nvPr>
        </p:nvSpPr>
        <p:spPr/>
        <p:txBody>
          <a:bodyPr>
            <a:normAutofit/>
          </a:bodyPr>
          <a:lstStyle/>
          <a:p>
            <a:pPr algn="just"/>
            <a:r>
              <a:rPr lang="en-US" dirty="0"/>
              <a:t>In reactive forms, the form model is the source of truth. The source of truth provides the value and status of the form element at a given point in </a:t>
            </a:r>
            <a:r>
              <a:rPr lang="en-US" dirty="0" smtClean="0"/>
              <a:t>time.</a:t>
            </a:r>
          </a:p>
          <a:p>
            <a:pPr algn="just"/>
            <a:r>
              <a:rPr lang="en-US" dirty="0" smtClean="0"/>
              <a:t>Here</a:t>
            </a:r>
            <a:r>
              <a:rPr lang="en-US" dirty="0"/>
              <a:t>, in the example above, the form model is the </a:t>
            </a:r>
            <a:r>
              <a:rPr lang="en-US" dirty="0" err="1"/>
              <a:t>FormControl</a:t>
            </a:r>
            <a:r>
              <a:rPr lang="en-US" dirty="0"/>
              <a:t> instance</a:t>
            </a:r>
            <a:r>
              <a:rPr lang="en-US" dirty="0" smtClean="0"/>
              <a:t>.</a:t>
            </a:r>
          </a:p>
          <a:p>
            <a:pPr algn="just"/>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437422"/>
            <a:ext cx="4801716" cy="230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990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a:bodyPr>
          <a:lstStyle/>
          <a:p>
            <a:r>
              <a:rPr lang="en-US" smtClean="0"/>
              <a:t>Forms</a:t>
            </a:r>
            <a:endParaRPr lang="en-IN" dirty="0"/>
          </a:p>
        </p:txBody>
      </p:sp>
      <p:sp>
        <p:nvSpPr>
          <p:cNvPr id="3" name="Content Placeholder 2"/>
          <p:cNvSpPr>
            <a:spLocks noGrp="1"/>
          </p:cNvSpPr>
          <p:nvPr>
            <p:ph idx="1"/>
          </p:nvPr>
        </p:nvSpPr>
        <p:spPr/>
        <p:txBody>
          <a:bodyPr/>
          <a:lstStyle/>
          <a:p>
            <a:pPr algn="just"/>
            <a:r>
              <a:rPr lang="en-US" dirty="0"/>
              <a:t>Angular forms are used to handle user's input. We can use Angular form in our application to enable users to log in, to update profile, to enter information, and to perform many other data-entry tasks</a:t>
            </a:r>
            <a:r>
              <a:rPr lang="en-US" dirty="0" smtClean="0"/>
              <a:t>.</a:t>
            </a:r>
          </a:p>
          <a:p>
            <a:pPr algn="just"/>
            <a:r>
              <a:rPr lang="en-US" dirty="0"/>
              <a:t>T</a:t>
            </a:r>
            <a:r>
              <a:rPr lang="en-US" dirty="0" smtClean="0"/>
              <a:t>here </a:t>
            </a:r>
            <a:r>
              <a:rPr lang="en-US" dirty="0"/>
              <a:t>are 2 approaches to handle user's input through forms</a:t>
            </a:r>
            <a:r>
              <a:rPr lang="en-US" dirty="0" smtClean="0"/>
              <a:t>:</a:t>
            </a:r>
          </a:p>
          <a:p>
            <a:pPr lvl="1"/>
            <a:r>
              <a:rPr lang="en-IN" dirty="0"/>
              <a:t>Template-driven </a:t>
            </a:r>
            <a:r>
              <a:rPr lang="en-IN" dirty="0" smtClean="0"/>
              <a:t>forms</a:t>
            </a:r>
          </a:p>
          <a:p>
            <a:pPr lvl="1"/>
            <a:r>
              <a:rPr lang="en-IN" dirty="0" smtClean="0"/>
              <a:t>Reactive </a:t>
            </a:r>
            <a:r>
              <a:rPr lang="en-IN" dirty="0"/>
              <a:t>forms</a:t>
            </a:r>
          </a:p>
          <a:p>
            <a:pPr algn="just"/>
            <a:endParaRPr lang="en-IN" dirty="0"/>
          </a:p>
        </p:txBody>
      </p:sp>
    </p:spTree>
    <p:extLst>
      <p:ext uri="{BB962C8B-B14F-4D97-AF65-F5344CB8AC3E}">
        <p14:creationId xmlns:p14="http://schemas.microsoft.com/office/powerpoint/2010/main" val="1578778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a:bodyPr>
          <a:lstStyle/>
          <a:p>
            <a:r>
              <a:rPr lang="en-IN" dirty="0"/>
              <a:t>Template-driven Forms</a:t>
            </a:r>
          </a:p>
        </p:txBody>
      </p:sp>
      <p:sp>
        <p:nvSpPr>
          <p:cNvPr id="3" name="Content Placeholder 2"/>
          <p:cNvSpPr>
            <a:spLocks noGrp="1"/>
          </p:cNvSpPr>
          <p:nvPr>
            <p:ph idx="1"/>
          </p:nvPr>
        </p:nvSpPr>
        <p:spPr/>
        <p:txBody>
          <a:bodyPr/>
          <a:lstStyle/>
          <a:p>
            <a:pPr algn="just"/>
            <a:r>
              <a:rPr lang="en-US" dirty="0"/>
              <a:t>Template-driven forms are best if you want to add a simple form to your application. For example: email list signup form.</a:t>
            </a:r>
          </a:p>
          <a:p>
            <a:pPr algn="just"/>
            <a:r>
              <a:rPr lang="en-US" dirty="0"/>
              <a:t>Template-driven forms are easy to use in the application but they are not as scalable as Reactive forms.</a:t>
            </a:r>
          </a:p>
          <a:p>
            <a:pPr algn="just"/>
            <a:r>
              <a:rPr lang="en-US" dirty="0"/>
              <a:t>Template-driven forms are mainly used if your application's requires a very basic form and logic. It can easily be managed in a template.</a:t>
            </a:r>
            <a:endParaRPr lang="en-IN" dirty="0"/>
          </a:p>
        </p:txBody>
      </p:sp>
    </p:spTree>
    <p:extLst>
      <p:ext uri="{BB962C8B-B14F-4D97-AF65-F5344CB8AC3E}">
        <p14:creationId xmlns:p14="http://schemas.microsoft.com/office/powerpoint/2010/main" val="354846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a:bodyPr>
          <a:lstStyle/>
          <a:p>
            <a:r>
              <a:rPr lang="en-IN" dirty="0" smtClean="0"/>
              <a:t>Reactive forms</a:t>
            </a:r>
            <a:endParaRPr lang="en-IN" dirty="0"/>
          </a:p>
        </p:txBody>
      </p:sp>
      <p:sp>
        <p:nvSpPr>
          <p:cNvPr id="3" name="Content Placeholder 2"/>
          <p:cNvSpPr>
            <a:spLocks noGrp="1"/>
          </p:cNvSpPr>
          <p:nvPr>
            <p:ph idx="1"/>
          </p:nvPr>
        </p:nvSpPr>
        <p:spPr/>
        <p:txBody>
          <a:bodyPr/>
          <a:lstStyle/>
          <a:p>
            <a:r>
              <a:rPr lang="en-US" dirty="0"/>
              <a:t>Reactive forms are more robust.</a:t>
            </a:r>
          </a:p>
          <a:p>
            <a:r>
              <a:rPr lang="en-US" dirty="0"/>
              <a:t>Reactive forms are more scalable, reusable, and testable.</a:t>
            </a:r>
          </a:p>
          <a:p>
            <a:r>
              <a:rPr lang="en-US" dirty="0"/>
              <a:t>They are most preferred to use if forms are a key part of your application, or your application is already built using reactive patterns. In both cases, reactive forms are best to use</a:t>
            </a:r>
            <a:r>
              <a:rPr lang="en-US" dirty="0" smtClean="0"/>
              <a:t>.</a:t>
            </a:r>
          </a:p>
          <a:p>
            <a:endParaRPr lang="en-US" dirty="0"/>
          </a:p>
        </p:txBody>
      </p:sp>
    </p:spTree>
    <p:extLst>
      <p:ext uri="{BB962C8B-B14F-4D97-AF65-F5344CB8AC3E}">
        <p14:creationId xmlns:p14="http://schemas.microsoft.com/office/powerpoint/2010/main" val="804139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a:bodyPr>
          <a:lstStyle/>
          <a:p>
            <a:r>
              <a:rPr lang="en-IN" dirty="0" smtClean="0"/>
              <a:t>Reactive forms</a:t>
            </a:r>
            <a:endParaRPr lang="en-IN" dirty="0"/>
          </a:p>
        </p:txBody>
      </p:sp>
      <p:sp>
        <p:nvSpPr>
          <p:cNvPr id="3" name="Content Placeholder 2"/>
          <p:cNvSpPr>
            <a:spLocks noGrp="1"/>
          </p:cNvSpPr>
          <p:nvPr>
            <p:ph idx="1"/>
          </p:nvPr>
        </p:nvSpPr>
        <p:spPr/>
        <p:txBody>
          <a:bodyPr/>
          <a:lstStyle/>
          <a:p>
            <a:pPr algn="just"/>
            <a:r>
              <a:rPr lang="en-US" dirty="0"/>
              <a:t>Before moving to create Reactive forms, we need to understand about the following </a:t>
            </a:r>
            <a:r>
              <a:rPr lang="en-US" dirty="0" smtClean="0"/>
              <a:t>concepts:</a:t>
            </a:r>
          </a:p>
          <a:p>
            <a:pPr lvl="1" algn="just"/>
            <a:r>
              <a:rPr lang="en-US" dirty="0" err="1" smtClean="0"/>
              <a:t>FormControl</a:t>
            </a:r>
            <a:r>
              <a:rPr lang="en-US" dirty="0" smtClean="0"/>
              <a:t> </a:t>
            </a:r>
            <a:r>
              <a:rPr lang="en-US" dirty="0"/>
              <a:t>− Define basic functionality of individual form </a:t>
            </a:r>
            <a:r>
              <a:rPr lang="en-US" dirty="0" smtClean="0"/>
              <a:t>control</a:t>
            </a:r>
          </a:p>
          <a:p>
            <a:pPr lvl="1" algn="just"/>
            <a:r>
              <a:rPr lang="en-US" dirty="0" err="1" smtClean="0"/>
              <a:t>FormGroup</a:t>
            </a:r>
            <a:r>
              <a:rPr lang="en-US" dirty="0" smtClean="0"/>
              <a:t> </a:t>
            </a:r>
            <a:r>
              <a:rPr lang="en-US" dirty="0"/>
              <a:t>− Used to aggregate the values of collection form </a:t>
            </a:r>
            <a:r>
              <a:rPr lang="en-US" dirty="0" smtClean="0"/>
              <a:t>control</a:t>
            </a:r>
          </a:p>
          <a:p>
            <a:pPr lvl="1" algn="just"/>
            <a:r>
              <a:rPr lang="en-US" dirty="0" err="1" smtClean="0"/>
              <a:t>FormArray</a:t>
            </a:r>
            <a:r>
              <a:rPr lang="en-US" dirty="0" smtClean="0"/>
              <a:t> </a:t>
            </a:r>
            <a:r>
              <a:rPr lang="en-US" dirty="0"/>
              <a:t>− Used to aggregate the values of form control into an array</a:t>
            </a:r>
          </a:p>
        </p:txBody>
      </p:sp>
    </p:spTree>
    <p:extLst>
      <p:ext uri="{BB962C8B-B14F-4D97-AF65-F5344CB8AC3E}">
        <p14:creationId xmlns:p14="http://schemas.microsoft.com/office/powerpoint/2010/main" val="1115548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fontScale="90000"/>
          </a:bodyPr>
          <a:lstStyle/>
          <a:p>
            <a:r>
              <a:rPr lang="en-US" dirty="0"/>
              <a:t>Form model setup in Template-driven Forms</a:t>
            </a:r>
          </a:p>
        </p:txBody>
      </p:sp>
      <p:sp>
        <p:nvSpPr>
          <p:cNvPr id="3" name="Content Placeholder 2"/>
          <p:cNvSpPr>
            <a:spLocks noGrp="1"/>
          </p:cNvSpPr>
          <p:nvPr>
            <p:ph idx="1"/>
          </p:nvPr>
        </p:nvSpPr>
        <p:spPr/>
        <p:txBody>
          <a:bodyPr>
            <a:normAutofit lnSpcReduction="10000"/>
          </a:bodyPr>
          <a:lstStyle/>
          <a:p>
            <a:pPr marL="45720" indent="0">
              <a:buNone/>
            </a:pPr>
            <a:r>
              <a:rPr lang="en-IN" b="1" dirty="0">
                <a:solidFill>
                  <a:srgbClr val="FFFF00"/>
                </a:solidFill>
              </a:rPr>
              <a:t>import { Component } from '@angular/core';  </a:t>
            </a:r>
          </a:p>
          <a:p>
            <a:pPr marL="45720" indent="0">
              <a:buNone/>
            </a:pPr>
            <a:r>
              <a:rPr lang="en-IN" b="1" dirty="0">
                <a:solidFill>
                  <a:srgbClr val="FFFF00"/>
                </a:solidFill>
              </a:rPr>
              <a:t>@Component({  </a:t>
            </a:r>
          </a:p>
          <a:p>
            <a:pPr marL="45720" indent="0">
              <a:buNone/>
            </a:pPr>
            <a:r>
              <a:rPr lang="en-IN" b="1" dirty="0">
                <a:solidFill>
                  <a:srgbClr val="FFFF00"/>
                </a:solidFill>
              </a:rPr>
              <a:t>  selector: 'app-template-</a:t>
            </a:r>
            <a:r>
              <a:rPr lang="en-IN" b="1" dirty="0" err="1">
                <a:solidFill>
                  <a:srgbClr val="FFFF00"/>
                </a:solidFill>
              </a:rPr>
              <a:t>favorite</a:t>
            </a:r>
            <a:r>
              <a:rPr lang="en-IN" b="1" dirty="0">
                <a:solidFill>
                  <a:srgbClr val="FFFF00"/>
                </a:solidFill>
              </a:rPr>
              <a:t>-</a:t>
            </a:r>
            <a:r>
              <a:rPr lang="en-IN" b="1" dirty="0" err="1">
                <a:solidFill>
                  <a:srgbClr val="FFFF00"/>
                </a:solidFill>
              </a:rPr>
              <a:t>color</a:t>
            </a:r>
            <a:r>
              <a:rPr lang="en-IN" b="1" dirty="0">
                <a:solidFill>
                  <a:srgbClr val="FFFF00"/>
                </a:solidFill>
              </a:rPr>
              <a:t>',  </a:t>
            </a:r>
          </a:p>
          <a:p>
            <a:pPr marL="45720" indent="0">
              <a:buNone/>
            </a:pPr>
            <a:r>
              <a:rPr lang="en-IN" b="1" dirty="0">
                <a:solidFill>
                  <a:srgbClr val="FFFF00"/>
                </a:solidFill>
              </a:rPr>
              <a:t>  template: `  </a:t>
            </a:r>
          </a:p>
          <a:p>
            <a:pPr marL="45720" indent="0">
              <a:buNone/>
            </a:pPr>
            <a:r>
              <a:rPr lang="en-IN" b="1" dirty="0">
                <a:solidFill>
                  <a:srgbClr val="FFFF00"/>
                </a:solidFill>
              </a:rPr>
              <a:t>    </a:t>
            </a:r>
            <a:r>
              <a:rPr lang="en-IN" b="1" dirty="0" err="1">
                <a:solidFill>
                  <a:srgbClr val="FFFF00"/>
                </a:solidFill>
              </a:rPr>
              <a:t>Favorite</a:t>
            </a:r>
            <a:r>
              <a:rPr lang="en-IN" b="1" dirty="0">
                <a:solidFill>
                  <a:srgbClr val="FFFF00"/>
                </a:solidFill>
              </a:rPr>
              <a:t> </a:t>
            </a:r>
            <a:r>
              <a:rPr lang="en-IN" b="1" dirty="0" err="1">
                <a:solidFill>
                  <a:srgbClr val="FFFF00"/>
                </a:solidFill>
              </a:rPr>
              <a:t>Color</a:t>
            </a:r>
            <a:r>
              <a:rPr lang="en-IN" b="1" dirty="0">
                <a:solidFill>
                  <a:srgbClr val="FFFF00"/>
                </a:solidFill>
              </a:rPr>
              <a:t>: &lt;input type="text" [(</a:t>
            </a:r>
            <a:r>
              <a:rPr lang="en-IN" b="1" dirty="0" err="1">
                <a:solidFill>
                  <a:srgbClr val="FFFF00"/>
                </a:solidFill>
              </a:rPr>
              <a:t>ngModel</a:t>
            </a:r>
            <a:r>
              <a:rPr lang="en-IN" b="1" dirty="0">
                <a:solidFill>
                  <a:srgbClr val="FFFF00"/>
                </a:solidFill>
              </a:rPr>
              <a:t>)]="</a:t>
            </a:r>
            <a:r>
              <a:rPr lang="en-IN" b="1" dirty="0" err="1">
                <a:solidFill>
                  <a:srgbClr val="FFFF00"/>
                </a:solidFill>
              </a:rPr>
              <a:t>favoriteColor</a:t>
            </a:r>
            <a:r>
              <a:rPr lang="en-IN" b="1" dirty="0">
                <a:solidFill>
                  <a:srgbClr val="FFFF00"/>
                </a:solidFill>
              </a:rPr>
              <a:t>"&gt; `  </a:t>
            </a:r>
          </a:p>
          <a:p>
            <a:pPr marL="45720" indent="0">
              <a:buNone/>
            </a:pPr>
            <a:r>
              <a:rPr lang="en-IN" b="1" dirty="0">
                <a:solidFill>
                  <a:srgbClr val="FFFF00"/>
                </a:solidFill>
              </a:rPr>
              <a:t>})  </a:t>
            </a:r>
          </a:p>
          <a:p>
            <a:pPr marL="45720" indent="0">
              <a:buNone/>
            </a:pPr>
            <a:r>
              <a:rPr lang="en-IN" b="1" dirty="0">
                <a:solidFill>
                  <a:srgbClr val="FFFF00"/>
                </a:solidFill>
              </a:rPr>
              <a:t>export class </a:t>
            </a:r>
            <a:r>
              <a:rPr lang="en-IN" b="1" dirty="0" err="1">
                <a:solidFill>
                  <a:srgbClr val="FFFF00"/>
                </a:solidFill>
              </a:rPr>
              <a:t>FavoriteColorComponent</a:t>
            </a:r>
            <a:r>
              <a:rPr lang="en-IN" b="1" dirty="0">
                <a:solidFill>
                  <a:srgbClr val="FFFF00"/>
                </a:solidFill>
              </a:rPr>
              <a:t> {  </a:t>
            </a:r>
          </a:p>
          <a:p>
            <a:pPr marL="45720" indent="0">
              <a:buNone/>
            </a:pPr>
            <a:r>
              <a:rPr lang="en-IN" b="1" dirty="0">
                <a:solidFill>
                  <a:srgbClr val="FFFF00"/>
                </a:solidFill>
              </a:rPr>
              <a:t>  </a:t>
            </a:r>
            <a:r>
              <a:rPr lang="en-IN" b="1" dirty="0" err="1">
                <a:solidFill>
                  <a:srgbClr val="FFFF00"/>
                </a:solidFill>
              </a:rPr>
              <a:t>favoriteColor</a:t>
            </a:r>
            <a:r>
              <a:rPr lang="en-IN" b="1" dirty="0">
                <a:solidFill>
                  <a:srgbClr val="FFFF00"/>
                </a:solidFill>
              </a:rPr>
              <a:t> = '';  </a:t>
            </a:r>
          </a:p>
          <a:p>
            <a:pPr marL="45720" indent="0">
              <a:buNone/>
            </a:pPr>
            <a:r>
              <a:rPr lang="en-IN" b="1" dirty="0">
                <a:solidFill>
                  <a:srgbClr val="FFFF00"/>
                </a:solidFill>
              </a:rPr>
              <a:t>}  </a:t>
            </a:r>
          </a:p>
        </p:txBody>
      </p:sp>
    </p:spTree>
    <p:extLst>
      <p:ext uri="{BB962C8B-B14F-4D97-AF65-F5344CB8AC3E}">
        <p14:creationId xmlns:p14="http://schemas.microsoft.com/office/powerpoint/2010/main" val="2562083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fontScale="90000"/>
          </a:bodyPr>
          <a:lstStyle/>
          <a:p>
            <a:r>
              <a:rPr lang="en-US" dirty="0"/>
              <a:t>Form model setup in Template-driven Forms</a:t>
            </a:r>
          </a:p>
        </p:txBody>
      </p:sp>
      <p:sp>
        <p:nvSpPr>
          <p:cNvPr id="4" name="Content Placeholder 3"/>
          <p:cNvSpPr>
            <a:spLocks noGrp="1"/>
          </p:cNvSpPr>
          <p:nvPr>
            <p:ph idx="1"/>
          </p:nvPr>
        </p:nvSpPr>
        <p:spPr/>
        <p:txBody>
          <a:bodyPr/>
          <a:lstStyle/>
          <a:p>
            <a:r>
              <a:rPr lang="en-US" dirty="0"/>
              <a:t>In template-driven forms, the source of truth is template itself</a:t>
            </a:r>
            <a:r>
              <a:rPr lang="en-US" dirty="0" smtClean="0"/>
              <a:t>.</a:t>
            </a:r>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284984"/>
            <a:ext cx="5715000" cy="3305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271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fontScale="90000"/>
          </a:bodyPr>
          <a:lstStyle/>
          <a:p>
            <a:r>
              <a:rPr lang="en-US" dirty="0"/>
              <a:t>Form model setup in Template-driven Forms</a:t>
            </a:r>
          </a:p>
        </p:txBody>
      </p:sp>
      <p:sp>
        <p:nvSpPr>
          <p:cNvPr id="3" name="Content Placeholder 2"/>
          <p:cNvSpPr>
            <a:spLocks noGrp="1"/>
          </p:cNvSpPr>
          <p:nvPr>
            <p:ph idx="1"/>
          </p:nvPr>
        </p:nvSpPr>
        <p:spPr/>
        <p:txBody>
          <a:bodyPr/>
          <a:lstStyle/>
          <a:p>
            <a:r>
              <a:rPr lang="en-US" dirty="0"/>
              <a:t>The form model abstraction promotes simplicity over structure. The template-driven form directive </a:t>
            </a:r>
            <a:r>
              <a:rPr lang="en-US" dirty="0" err="1"/>
              <a:t>NgModel</a:t>
            </a:r>
            <a:r>
              <a:rPr lang="en-US" dirty="0"/>
              <a:t> creates and manages the </a:t>
            </a:r>
            <a:r>
              <a:rPr lang="en-US" dirty="0" err="1"/>
              <a:t>FormControl</a:t>
            </a:r>
            <a:r>
              <a:rPr lang="en-US" dirty="0"/>
              <a:t> instance for a given form element. It's less explicit, but it removes the direct control over the form model.</a:t>
            </a:r>
            <a:endParaRPr lang="en-IN" dirty="0"/>
          </a:p>
        </p:txBody>
      </p:sp>
    </p:spTree>
    <p:extLst>
      <p:ext uri="{BB962C8B-B14F-4D97-AF65-F5344CB8AC3E}">
        <p14:creationId xmlns:p14="http://schemas.microsoft.com/office/powerpoint/2010/main" val="4293615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16832"/>
            <a:ext cx="7315200" cy="781980"/>
          </a:xfrm>
        </p:spPr>
        <p:txBody>
          <a:bodyPr>
            <a:normAutofit fontScale="90000"/>
          </a:bodyPr>
          <a:lstStyle/>
          <a:p>
            <a:r>
              <a:rPr lang="en-US" dirty="0"/>
              <a:t>Form model setup in Reactive </a:t>
            </a:r>
            <a:r>
              <a:rPr lang="en-US" dirty="0" smtClean="0"/>
              <a:t>forms</a:t>
            </a:r>
            <a:endParaRPr lang="en-US" dirty="0"/>
          </a:p>
        </p:txBody>
      </p:sp>
      <p:sp>
        <p:nvSpPr>
          <p:cNvPr id="3" name="Content Placeholder 2"/>
          <p:cNvSpPr>
            <a:spLocks noGrp="1"/>
          </p:cNvSpPr>
          <p:nvPr>
            <p:ph idx="1"/>
          </p:nvPr>
        </p:nvSpPr>
        <p:spPr/>
        <p:txBody>
          <a:bodyPr>
            <a:normAutofit fontScale="92500" lnSpcReduction="10000"/>
          </a:bodyPr>
          <a:lstStyle/>
          <a:p>
            <a:pPr marL="45720" indent="0">
              <a:buNone/>
            </a:pPr>
            <a:r>
              <a:rPr lang="en-IN" b="1" dirty="0">
                <a:solidFill>
                  <a:srgbClr val="FFFF00"/>
                </a:solidFill>
              </a:rPr>
              <a:t>import { Component } from '@angular/core';  </a:t>
            </a:r>
          </a:p>
          <a:p>
            <a:pPr marL="45720" indent="0">
              <a:buNone/>
            </a:pPr>
            <a:r>
              <a:rPr lang="en-IN" b="1" dirty="0">
                <a:solidFill>
                  <a:srgbClr val="FFFF00"/>
                </a:solidFill>
              </a:rPr>
              <a:t>import { </a:t>
            </a:r>
            <a:r>
              <a:rPr lang="en-IN" b="1" dirty="0" err="1">
                <a:solidFill>
                  <a:srgbClr val="FFFF00"/>
                </a:solidFill>
              </a:rPr>
              <a:t>FormControl</a:t>
            </a:r>
            <a:r>
              <a:rPr lang="en-IN" b="1" dirty="0">
                <a:solidFill>
                  <a:srgbClr val="FFFF00"/>
                </a:solidFill>
              </a:rPr>
              <a:t> } from '@angular/forms';  </a:t>
            </a:r>
          </a:p>
          <a:p>
            <a:pPr marL="45720" indent="0">
              <a:buNone/>
            </a:pPr>
            <a:r>
              <a:rPr lang="en-IN" b="1" dirty="0">
                <a:solidFill>
                  <a:srgbClr val="FFFF00"/>
                </a:solidFill>
              </a:rPr>
              <a:t>@Component({  </a:t>
            </a:r>
          </a:p>
          <a:p>
            <a:pPr marL="45720" indent="0">
              <a:buNone/>
            </a:pPr>
            <a:r>
              <a:rPr lang="en-IN" b="1" dirty="0">
                <a:solidFill>
                  <a:srgbClr val="FFFF00"/>
                </a:solidFill>
              </a:rPr>
              <a:t>  selector: 'app-reactive-</a:t>
            </a:r>
            <a:r>
              <a:rPr lang="en-IN" b="1" dirty="0" err="1">
                <a:solidFill>
                  <a:srgbClr val="FFFF00"/>
                </a:solidFill>
              </a:rPr>
              <a:t>favorite</a:t>
            </a:r>
            <a:r>
              <a:rPr lang="en-IN" b="1" dirty="0">
                <a:solidFill>
                  <a:srgbClr val="FFFF00"/>
                </a:solidFill>
              </a:rPr>
              <a:t>-</a:t>
            </a:r>
            <a:r>
              <a:rPr lang="en-IN" b="1" dirty="0" err="1">
                <a:solidFill>
                  <a:srgbClr val="FFFF00"/>
                </a:solidFill>
              </a:rPr>
              <a:t>color</a:t>
            </a:r>
            <a:r>
              <a:rPr lang="en-IN" b="1" dirty="0">
                <a:solidFill>
                  <a:srgbClr val="FFFF00"/>
                </a:solidFill>
              </a:rPr>
              <a:t>',  </a:t>
            </a:r>
          </a:p>
          <a:p>
            <a:pPr marL="45720" indent="0">
              <a:buNone/>
            </a:pPr>
            <a:r>
              <a:rPr lang="en-IN" b="1" dirty="0">
                <a:solidFill>
                  <a:srgbClr val="FFFF00"/>
                </a:solidFill>
              </a:rPr>
              <a:t>  template: `  </a:t>
            </a:r>
          </a:p>
          <a:p>
            <a:pPr marL="45720" indent="0">
              <a:buNone/>
            </a:pPr>
            <a:r>
              <a:rPr lang="en-IN" b="1" dirty="0">
                <a:solidFill>
                  <a:srgbClr val="FFFF00"/>
                </a:solidFill>
              </a:rPr>
              <a:t>    </a:t>
            </a:r>
            <a:r>
              <a:rPr lang="en-IN" b="1" dirty="0" err="1">
                <a:solidFill>
                  <a:srgbClr val="FFFF00"/>
                </a:solidFill>
              </a:rPr>
              <a:t>Favorite</a:t>
            </a:r>
            <a:r>
              <a:rPr lang="en-IN" b="1" dirty="0">
                <a:solidFill>
                  <a:srgbClr val="FFFF00"/>
                </a:solidFill>
              </a:rPr>
              <a:t> </a:t>
            </a:r>
            <a:r>
              <a:rPr lang="en-IN" b="1" dirty="0" err="1">
                <a:solidFill>
                  <a:srgbClr val="FFFF00"/>
                </a:solidFill>
              </a:rPr>
              <a:t>Color</a:t>
            </a:r>
            <a:r>
              <a:rPr lang="en-IN" b="1" dirty="0">
                <a:solidFill>
                  <a:srgbClr val="FFFF00"/>
                </a:solidFill>
              </a:rPr>
              <a:t>: &lt;input type="text" [</a:t>
            </a:r>
            <a:r>
              <a:rPr lang="en-IN" b="1" dirty="0" err="1">
                <a:solidFill>
                  <a:srgbClr val="FFFF00"/>
                </a:solidFill>
              </a:rPr>
              <a:t>formControl</a:t>
            </a:r>
            <a:r>
              <a:rPr lang="en-IN" b="1" dirty="0">
                <a:solidFill>
                  <a:srgbClr val="FFFF00"/>
                </a:solidFill>
              </a:rPr>
              <a:t>]="</a:t>
            </a:r>
            <a:r>
              <a:rPr lang="en-IN" b="1" dirty="0" err="1">
                <a:solidFill>
                  <a:srgbClr val="FFFF00"/>
                </a:solidFill>
              </a:rPr>
              <a:t>favoriteColorControl</a:t>
            </a:r>
            <a:r>
              <a:rPr lang="en-IN" b="1" dirty="0">
                <a:solidFill>
                  <a:srgbClr val="FFFF00"/>
                </a:solidFill>
              </a:rPr>
              <a:t>"&gt; `  </a:t>
            </a:r>
          </a:p>
          <a:p>
            <a:pPr marL="45720" indent="0">
              <a:buNone/>
            </a:pPr>
            <a:r>
              <a:rPr lang="en-IN" b="1" dirty="0">
                <a:solidFill>
                  <a:srgbClr val="FFFF00"/>
                </a:solidFill>
              </a:rPr>
              <a:t>})  </a:t>
            </a:r>
          </a:p>
          <a:p>
            <a:pPr marL="45720" indent="0">
              <a:buNone/>
            </a:pPr>
            <a:r>
              <a:rPr lang="en-IN" b="1" dirty="0">
                <a:solidFill>
                  <a:srgbClr val="FFFF00"/>
                </a:solidFill>
              </a:rPr>
              <a:t>export class </a:t>
            </a:r>
            <a:r>
              <a:rPr lang="en-IN" b="1" dirty="0" err="1">
                <a:solidFill>
                  <a:srgbClr val="FFFF00"/>
                </a:solidFill>
              </a:rPr>
              <a:t>FavoriteColorComponent</a:t>
            </a:r>
            <a:r>
              <a:rPr lang="en-IN" b="1" dirty="0">
                <a:solidFill>
                  <a:srgbClr val="FFFF00"/>
                </a:solidFill>
              </a:rPr>
              <a:t> {  </a:t>
            </a:r>
          </a:p>
          <a:p>
            <a:pPr marL="45720" indent="0">
              <a:buNone/>
            </a:pPr>
            <a:r>
              <a:rPr lang="en-IN" b="1" dirty="0">
                <a:solidFill>
                  <a:srgbClr val="FFFF00"/>
                </a:solidFill>
              </a:rPr>
              <a:t>  </a:t>
            </a:r>
            <a:r>
              <a:rPr lang="en-IN" b="1" dirty="0" err="1">
                <a:solidFill>
                  <a:srgbClr val="FFFF00"/>
                </a:solidFill>
              </a:rPr>
              <a:t>favoriteColorControl</a:t>
            </a:r>
            <a:r>
              <a:rPr lang="en-IN" b="1" dirty="0">
                <a:solidFill>
                  <a:srgbClr val="FFFF00"/>
                </a:solidFill>
              </a:rPr>
              <a:t> = new </a:t>
            </a:r>
            <a:r>
              <a:rPr lang="en-IN" b="1" dirty="0" err="1">
                <a:solidFill>
                  <a:srgbClr val="FFFF00"/>
                </a:solidFill>
              </a:rPr>
              <a:t>FormControl</a:t>
            </a:r>
            <a:r>
              <a:rPr lang="en-IN" b="1" dirty="0">
                <a:solidFill>
                  <a:srgbClr val="FFFF00"/>
                </a:solidFill>
              </a:rPr>
              <a:t>('');  </a:t>
            </a:r>
          </a:p>
          <a:p>
            <a:pPr marL="45720" indent="0">
              <a:buNone/>
            </a:pPr>
            <a:r>
              <a:rPr lang="en-IN" b="1" dirty="0">
                <a:solidFill>
                  <a:srgbClr val="FFFF00"/>
                </a:solidFill>
              </a:rPr>
              <a:t>}  </a:t>
            </a:r>
          </a:p>
          <a:p>
            <a:pPr marL="45720" indent="0">
              <a:buNone/>
            </a:pPr>
            <a:endParaRPr lang="en-IN" b="1" dirty="0">
              <a:solidFill>
                <a:srgbClr val="FFFF00"/>
              </a:solidFill>
            </a:endParaRPr>
          </a:p>
        </p:txBody>
      </p:sp>
    </p:spTree>
    <p:extLst>
      <p:ext uri="{BB962C8B-B14F-4D97-AF65-F5344CB8AC3E}">
        <p14:creationId xmlns:p14="http://schemas.microsoft.com/office/powerpoint/2010/main" val="2933996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622</TotalTime>
  <Words>369</Words>
  <Application>Microsoft Office PowerPoint</Application>
  <PresentationFormat>On-screen Show (4:3)</PresentationFormat>
  <Paragraphs>49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Forms</vt:lpstr>
      <vt:lpstr>Forms</vt:lpstr>
      <vt:lpstr>Template-driven Forms</vt:lpstr>
      <vt:lpstr>Reactive forms</vt:lpstr>
      <vt:lpstr>Reactive forms</vt:lpstr>
      <vt:lpstr>Form model setup in Template-driven Forms</vt:lpstr>
      <vt:lpstr>Form model setup in Template-driven Forms</vt:lpstr>
      <vt:lpstr>Form model setup in Template-driven Forms</vt:lpstr>
      <vt:lpstr>Form model setup in Reactive forms</vt:lpstr>
      <vt:lpstr>Form model setup in Reactive forms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dell</dc:creator>
  <cp:lastModifiedBy>dell</cp:lastModifiedBy>
  <cp:revision>159</cp:revision>
  <dcterms:created xsi:type="dcterms:W3CDTF">2023-10-03T08:52:16Z</dcterms:created>
  <dcterms:modified xsi:type="dcterms:W3CDTF">2023-10-30T04:44:23Z</dcterms:modified>
</cp:coreProperties>
</file>