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63" r:id="rId2"/>
    <p:sldId id="282" r:id="rId3"/>
    <p:sldId id="264" r:id="rId4"/>
    <p:sldId id="265" r:id="rId5"/>
    <p:sldId id="266" r:id="rId6"/>
    <p:sldId id="267" r:id="rId7"/>
    <p:sldId id="268" r:id="rId8"/>
    <p:sldId id="269" r:id="rId9"/>
    <p:sldId id="270" r:id="rId10"/>
    <p:sldId id="271" r:id="rId11"/>
    <p:sldId id="272" r:id="rId12"/>
    <p:sldId id="273" r:id="rId13"/>
    <p:sldId id="274" r:id="rId14"/>
    <p:sldId id="275" r:id="rId15"/>
    <p:sldId id="279" r:id="rId16"/>
    <p:sldId id="280" r:id="rId17"/>
    <p:sldId id="281" r:id="rId18"/>
    <p:sldId id="276" r:id="rId19"/>
    <p:sldId id="277" r:id="rId20"/>
    <p:sldId id="278" r:id="rId21"/>
    <p:sldId id="283" r:id="rId22"/>
    <p:sldId id="284" r:id="rId23"/>
    <p:sldId id="285" r:id="rId24"/>
    <p:sldId id="286" r:id="rId25"/>
    <p:sldId id="287" r:id="rId26"/>
    <p:sldId id="288" r:id="rId27"/>
    <p:sldId id="289" r:id="rId28"/>
    <p:sldId id="290" r:id="rId29"/>
    <p:sldId id="291" r:id="rId30"/>
    <p:sldId id="292" r:id="rId31"/>
    <p:sldId id="293"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0049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74" d="100"/>
          <a:sy n="74" d="100"/>
        </p:scale>
        <p:origin x="-126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54C39394-7CD2-47B2-9792-B8E2B8E2D20A}" type="datetimeFigureOut">
              <a:rPr lang="en-IN" smtClean="0"/>
              <a:t>08-08-2022</a:t>
            </a:fld>
            <a:endParaRPr lang="en-IN"/>
          </a:p>
        </p:txBody>
      </p:sp>
      <p:sp>
        <p:nvSpPr>
          <p:cNvPr id="17" name="Footer Placeholder 16"/>
          <p:cNvSpPr>
            <a:spLocks noGrp="1"/>
          </p:cNvSpPr>
          <p:nvPr>
            <p:ph type="ftr" sz="quarter" idx="11"/>
          </p:nvPr>
        </p:nvSpPr>
        <p:spPr/>
        <p:txBody>
          <a:bodyPr/>
          <a:lstStyle/>
          <a:p>
            <a:endParaRPr lang="en-IN"/>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524EB88E-4040-4B41-BBD0-F31C7B68EC80}" type="slidenum">
              <a:rPr lang="en-IN" smtClean="0"/>
              <a:t>‹#›</a:t>
            </a:fld>
            <a:endParaRPr lang="en-IN"/>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4C39394-7CD2-47B2-9792-B8E2B8E2D20A}" type="datetimeFigureOut">
              <a:rPr lang="en-IN" smtClean="0"/>
              <a:t>08-08-2022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4EB88E-4040-4B41-BBD0-F31C7B68EC80}"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524EB88E-4040-4B41-BBD0-F31C7B68EC80}" type="slidenum">
              <a:rPr lang="en-IN" smtClean="0"/>
              <a:t>‹#›</a:t>
            </a:fld>
            <a:endParaRPr lang="en-IN"/>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4C39394-7CD2-47B2-9792-B8E2B8E2D20A}" type="datetimeFigureOut">
              <a:rPr lang="en-IN" smtClean="0"/>
              <a:t>08-08-2022</a:t>
            </a:fld>
            <a:endParaRPr lang="en-IN"/>
          </a:p>
        </p:txBody>
      </p:sp>
      <p:sp>
        <p:nvSpPr>
          <p:cNvPr id="5" name="Footer Placeholder 4"/>
          <p:cNvSpPr>
            <a:spLocks noGrp="1"/>
          </p:cNvSpPr>
          <p:nvPr>
            <p:ph type="ftr" sz="quarter" idx="11"/>
          </p:nvPr>
        </p:nvSpPr>
        <p:spPr/>
        <p:txBody>
          <a:bodyPr/>
          <a:lstStyle/>
          <a:p>
            <a:endParaRPr lang="en-IN"/>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54C39394-7CD2-47B2-9792-B8E2B8E2D20A}" type="datetimeFigureOut">
              <a:rPr lang="en-IN" smtClean="0"/>
              <a:t>08-08-2022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4361688" y="1026372"/>
            <a:ext cx="457200" cy="441325"/>
          </a:xfrm>
        </p:spPr>
        <p:txBody>
          <a:bodyPr/>
          <a:lstStyle/>
          <a:p>
            <a:fld id="{524EB88E-4040-4B41-BBD0-F31C7B68EC80}" type="slidenum">
              <a:rPr lang="en-IN" smtClean="0"/>
              <a:t>‹#›</a:t>
            </a:fld>
            <a:endParaRPr lang="en-IN"/>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IN"/>
          </a:p>
        </p:txBody>
      </p:sp>
      <p:sp>
        <p:nvSpPr>
          <p:cNvPr id="4" name="Date Placeholder 3"/>
          <p:cNvSpPr>
            <a:spLocks noGrp="1"/>
          </p:cNvSpPr>
          <p:nvPr>
            <p:ph type="dt" sz="half" idx="10"/>
          </p:nvPr>
        </p:nvSpPr>
        <p:spPr/>
        <p:txBody>
          <a:bodyPr/>
          <a:lstStyle/>
          <a:p>
            <a:fld id="{54C39394-7CD2-47B2-9792-B8E2B8E2D20A}" type="datetimeFigureOut">
              <a:rPr lang="en-IN" smtClean="0"/>
              <a:t>08-08-2022</a:t>
            </a:fld>
            <a:endParaRPr lang="en-IN"/>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524EB88E-4040-4B41-BBD0-F31C7B68EC80}" type="slidenum">
              <a:rPr lang="en-IN" smtClean="0"/>
              <a:t>‹#›</a:t>
            </a:fld>
            <a:endParaRPr lang="en-IN"/>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54C39394-7CD2-47B2-9792-B8E2B8E2D20A}" type="datetimeFigureOut">
              <a:rPr lang="en-IN" smtClean="0"/>
              <a:t>08-08-2022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4EB88E-4040-4B41-BBD0-F31C7B68EC80}" type="slidenum">
              <a:rPr lang="en-IN" smtClean="0"/>
              <a:t>‹#›</a:t>
            </a:fld>
            <a:endParaRPr lang="en-IN"/>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54C39394-7CD2-47B2-9792-B8E2B8E2D20A}" type="datetimeFigureOut">
              <a:rPr lang="en-IN" smtClean="0"/>
              <a:t>08-08-2022</a:t>
            </a:fld>
            <a:endParaRPr lang="en-IN"/>
          </a:p>
        </p:txBody>
      </p:sp>
      <p:sp>
        <p:nvSpPr>
          <p:cNvPr id="8" name="Footer Placeholder 7"/>
          <p:cNvSpPr>
            <a:spLocks noGrp="1"/>
          </p:cNvSpPr>
          <p:nvPr>
            <p:ph type="ftr" sz="quarter" idx="11"/>
          </p:nvPr>
        </p:nvSpPr>
        <p:spPr>
          <a:xfrm>
            <a:off x="304800" y="6409944"/>
            <a:ext cx="3581400" cy="365760"/>
          </a:xfrm>
        </p:spPr>
        <p:txBody>
          <a:bodyPr/>
          <a:lstStyle/>
          <a:p>
            <a:endParaRPr lang="en-IN"/>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524EB88E-4040-4B41-BBD0-F31C7B68EC80}" type="slidenum">
              <a:rPr lang="en-IN" smtClean="0"/>
              <a:t>‹#›</a:t>
            </a:fld>
            <a:endParaRPr lang="en-IN"/>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4C39394-7CD2-47B2-9792-B8E2B8E2D20A}" type="datetimeFigureOut">
              <a:rPr lang="en-IN" smtClean="0"/>
              <a:t>08-08-2022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a:xfrm>
            <a:off x="4343400" y="1036020"/>
            <a:ext cx="457200" cy="441325"/>
          </a:xfrm>
        </p:spPr>
        <p:txBody>
          <a:bodyPr/>
          <a:lstStyle/>
          <a:p>
            <a:fld id="{524EB88E-4040-4B41-BBD0-F31C7B68EC80}"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54C39394-7CD2-47B2-9792-B8E2B8E2D20A}" type="datetimeFigureOut">
              <a:rPr lang="en-IN" smtClean="0"/>
              <a:t>08-08-2022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524EB88E-4040-4B41-BBD0-F31C7B68EC80}"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524EB88E-4040-4B41-BBD0-F31C7B68EC80}" type="slidenum">
              <a:rPr lang="en-IN" smtClean="0"/>
              <a:t>‹#›</a:t>
            </a:fld>
            <a:endParaRPr lang="en-IN"/>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54C39394-7CD2-47B2-9792-B8E2B8E2D20A}" type="datetimeFigureOut">
              <a:rPr lang="en-IN" smtClean="0"/>
              <a:t>08-08-2022</a:t>
            </a:fld>
            <a:endParaRPr lang="en-IN"/>
          </a:p>
        </p:txBody>
      </p:sp>
      <p:sp>
        <p:nvSpPr>
          <p:cNvPr id="6" name="Footer Placeholder 5"/>
          <p:cNvSpPr>
            <a:spLocks noGrp="1"/>
          </p:cNvSpPr>
          <p:nvPr>
            <p:ph type="ftr" sz="quarter" idx="11"/>
          </p:nvPr>
        </p:nvSpPr>
        <p:spPr>
          <a:xfrm>
            <a:off x="301752" y="6410848"/>
            <a:ext cx="3383280" cy="365760"/>
          </a:xfrm>
        </p:spPr>
        <p:txBody>
          <a:bodyPr/>
          <a:lstStyle/>
          <a:p>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524EB88E-4040-4B41-BBD0-F31C7B68EC80}" type="slidenum">
              <a:rPr lang="en-IN" smtClean="0"/>
              <a:t>‹#›</a:t>
            </a:fld>
            <a:endParaRPr lang="en-IN"/>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54C39394-7CD2-47B2-9792-B8E2B8E2D20A}" type="datetimeFigureOut">
              <a:rPr lang="en-IN" smtClean="0"/>
              <a:t>08-08-2022</a:t>
            </a:fld>
            <a:endParaRPr lang="en-IN"/>
          </a:p>
        </p:txBody>
      </p:sp>
      <p:sp>
        <p:nvSpPr>
          <p:cNvPr id="6" name="Footer Placeholder 5"/>
          <p:cNvSpPr>
            <a:spLocks noGrp="1"/>
          </p:cNvSpPr>
          <p:nvPr>
            <p:ph type="ftr" sz="quarter" idx="11"/>
          </p:nvPr>
        </p:nvSpPr>
        <p:spPr>
          <a:xfrm>
            <a:off x="301752" y="6410848"/>
            <a:ext cx="3584448" cy="365760"/>
          </a:xfrm>
        </p:spPr>
        <p:txBody>
          <a:bodyPr/>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54C39394-7CD2-47B2-9792-B8E2B8E2D20A}" type="datetimeFigureOut">
              <a:rPr lang="en-IN" smtClean="0"/>
              <a:t>08-08-2022</a:t>
            </a:fld>
            <a:endParaRPr lang="en-IN"/>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IN"/>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524EB88E-4040-4B41-BBD0-F31C7B68EC80}" type="slidenum">
              <a:rPr lang="en-IN" smtClean="0"/>
              <a:t>‹#›</a:t>
            </a:fld>
            <a:endParaRPr lang="en-IN"/>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IN" b="1" dirty="0"/>
              <a:t>Understanding the HTML5 </a:t>
            </a:r>
            <a:r>
              <a:rPr lang="en-IN" b="1" dirty="0" err="1"/>
              <a:t>Doctype</a:t>
            </a:r>
            <a:endParaRPr lang="en-IN" b="1" dirty="0"/>
          </a:p>
        </p:txBody>
      </p:sp>
      <p:sp>
        <p:nvSpPr>
          <p:cNvPr id="3" name="Content Placeholder 2"/>
          <p:cNvSpPr>
            <a:spLocks noGrp="1"/>
          </p:cNvSpPr>
          <p:nvPr>
            <p:ph sz="quarter" idx="1"/>
          </p:nvPr>
        </p:nvSpPr>
        <p:spPr/>
        <p:txBody>
          <a:bodyPr>
            <a:normAutofit/>
          </a:bodyPr>
          <a:lstStyle/>
          <a:p>
            <a:pPr marL="457200" indent="-457200" algn="just"/>
            <a:r>
              <a:rPr lang="en-IN" dirty="0"/>
              <a:t>A Document Type Declaration, or DOCTYPE for short, is an instruction to the web browser about the version of </a:t>
            </a:r>
            <a:r>
              <a:rPr lang="en-IN" dirty="0" err="1"/>
              <a:t>markup</a:t>
            </a:r>
            <a:r>
              <a:rPr lang="en-IN" dirty="0"/>
              <a:t> language in which a web page is written</a:t>
            </a:r>
            <a:r>
              <a:rPr lang="en-IN" dirty="0" smtClean="0"/>
              <a:t>.</a:t>
            </a:r>
            <a:endParaRPr lang="en-IN" dirty="0"/>
          </a:p>
          <a:p>
            <a:pPr marL="457200" indent="-457200" algn="just"/>
            <a:r>
              <a:rPr lang="en-IN" dirty="0"/>
              <a:t>A DOCTYPE declaration appears at the top of a web page before all other elements. </a:t>
            </a:r>
            <a:endParaRPr lang="en-IN" dirty="0" smtClean="0"/>
          </a:p>
          <a:p>
            <a:pPr marL="457200" indent="-457200" algn="just"/>
            <a:r>
              <a:rPr lang="en-IN" dirty="0" smtClean="0"/>
              <a:t>According </a:t>
            </a:r>
            <a:r>
              <a:rPr lang="en-IN" dirty="0"/>
              <a:t>to the HTML specification or standards, every HTML document requires a valid document type declaration to insure that your web pages are displayed the way they are intended to be displayed.</a:t>
            </a:r>
            <a:endParaRPr lang="en-IN" dirty="0" smtClean="0"/>
          </a:p>
        </p:txBody>
      </p:sp>
    </p:spTree>
    <p:extLst>
      <p:ext uri="{BB962C8B-B14F-4D97-AF65-F5344CB8AC3E}">
        <p14:creationId xmlns:p14="http://schemas.microsoft.com/office/powerpoint/2010/main" val="19468354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fontAlgn="base"/>
            <a:r>
              <a:rPr lang="en-IN" b="1" dirty="0"/>
              <a:t>HTML Elements Types</a:t>
            </a:r>
          </a:p>
        </p:txBody>
      </p:sp>
      <p:sp>
        <p:nvSpPr>
          <p:cNvPr id="3" name="Content Placeholder 2"/>
          <p:cNvSpPr>
            <a:spLocks noGrp="1"/>
          </p:cNvSpPr>
          <p:nvPr>
            <p:ph sz="quarter" idx="1"/>
          </p:nvPr>
        </p:nvSpPr>
        <p:spPr/>
        <p:txBody>
          <a:bodyPr>
            <a:normAutofit/>
          </a:bodyPr>
          <a:lstStyle/>
          <a:p>
            <a:pPr algn="just"/>
            <a:r>
              <a:rPr lang="en-IN" dirty="0"/>
              <a:t>Elements can be placed in two distinct groups: block level and inline level elements. The former make up the document's structure, while the latter dress up the contents of a block</a:t>
            </a:r>
            <a:r>
              <a:rPr lang="en-IN" dirty="0" smtClean="0"/>
              <a:t>.</a:t>
            </a:r>
          </a:p>
          <a:p>
            <a:pPr algn="just"/>
            <a:r>
              <a:rPr lang="en-IN" dirty="0"/>
              <a:t>Also, a block element occupies 100% of the available width and it is rendered with a line break before and after. Whereas, an inline element will take up only as much space as it needs.</a:t>
            </a:r>
            <a:endParaRPr lang="en-IN" dirty="0" smtClean="0"/>
          </a:p>
        </p:txBody>
      </p:sp>
    </p:spTree>
    <p:extLst>
      <p:ext uri="{BB962C8B-B14F-4D97-AF65-F5344CB8AC3E}">
        <p14:creationId xmlns:p14="http://schemas.microsoft.com/office/powerpoint/2010/main" val="33375156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fontAlgn="base"/>
            <a:r>
              <a:rPr lang="en-IN" b="1" dirty="0"/>
              <a:t>HTML Elements </a:t>
            </a:r>
            <a:r>
              <a:rPr lang="en-IN" b="1" dirty="0" smtClean="0"/>
              <a:t>Types(contd.)</a:t>
            </a:r>
            <a:endParaRPr lang="en-IN" b="1" dirty="0"/>
          </a:p>
        </p:txBody>
      </p:sp>
      <p:sp>
        <p:nvSpPr>
          <p:cNvPr id="3" name="Content Placeholder 2"/>
          <p:cNvSpPr>
            <a:spLocks noGrp="1"/>
          </p:cNvSpPr>
          <p:nvPr>
            <p:ph sz="quarter" idx="1"/>
          </p:nvPr>
        </p:nvSpPr>
        <p:spPr/>
        <p:txBody>
          <a:bodyPr>
            <a:normAutofit/>
          </a:bodyPr>
          <a:lstStyle/>
          <a:p>
            <a:pPr algn="just"/>
            <a:r>
              <a:rPr lang="en-IN" dirty="0"/>
              <a:t>The most commonly used block-level elements are &lt;div&gt;, &lt;p&gt;, &lt;h1&gt; through &lt;h6&gt;, &lt;form&gt;, &lt;</a:t>
            </a:r>
            <a:r>
              <a:rPr lang="en-IN" dirty="0" err="1"/>
              <a:t>ol</a:t>
            </a:r>
            <a:r>
              <a:rPr lang="en-IN" dirty="0"/>
              <a:t>&gt;, &lt;</a:t>
            </a:r>
            <a:r>
              <a:rPr lang="en-IN" dirty="0" err="1"/>
              <a:t>ul</a:t>
            </a:r>
            <a:r>
              <a:rPr lang="en-IN" dirty="0"/>
              <a:t>&gt;, &lt;li&gt;, and so on. Whereas, the commonly used inline-level elements are &lt;</a:t>
            </a:r>
            <a:r>
              <a:rPr lang="en-IN" dirty="0" err="1"/>
              <a:t>img</a:t>
            </a:r>
            <a:r>
              <a:rPr lang="en-IN" dirty="0"/>
              <a:t>&gt;, &lt;a&gt;, &lt;span&gt;, &lt;strong&gt;, &lt;b&gt;, &lt;</a:t>
            </a:r>
            <a:r>
              <a:rPr lang="en-IN" dirty="0" err="1"/>
              <a:t>em</a:t>
            </a:r>
            <a:r>
              <a:rPr lang="en-IN" dirty="0"/>
              <a:t>&gt;, &lt;i&gt;, &lt;code&gt;, &lt;input&gt;, &lt;button&gt;, etc.</a:t>
            </a:r>
            <a:endParaRPr lang="en-IN" dirty="0" smtClean="0"/>
          </a:p>
        </p:txBody>
      </p:sp>
    </p:spTree>
    <p:extLst>
      <p:ext uri="{BB962C8B-B14F-4D97-AF65-F5344CB8AC3E}">
        <p14:creationId xmlns:p14="http://schemas.microsoft.com/office/powerpoint/2010/main" val="27826903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fontAlgn="base"/>
            <a:r>
              <a:rPr lang="en-IN" b="1" dirty="0"/>
              <a:t>HTML Attributes</a:t>
            </a:r>
          </a:p>
        </p:txBody>
      </p:sp>
      <p:sp>
        <p:nvSpPr>
          <p:cNvPr id="3" name="Content Placeholder 2"/>
          <p:cNvSpPr>
            <a:spLocks noGrp="1"/>
          </p:cNvSpPr>
          <p:nvPr>
            <p:ph sz="quarter" idx="1"/>
          </p:nvPr>
        </p:nvSpPr>
        <p:spPr/>
        <p:txBody>
          <a:bodyPr>
            <a:normAutofit/>
          </a:bodyPr>
          <a:lstStyle/>
          <a:p>
            <a:pPr algn="just"/>
            <a:r>
              <a:rPr lang="en-IN" dirty="0"/>
              <a:t>Attributes define additional characteristics or properties of the element such as width and height of an image. </a:t>
            </a:r>
            <a:endParaRPr lang="en-IN" dirty="0" smtClean="0"/>
          </a:p>
          <a:p>
            <a:pPr algn="just"/>
            <a:r>
              <a:rPr lang="en-IN" dirty="0" smtClean="0"/>
              <a:t>Attributes </a:t>
            </a:r>
            <a:r>
              <a:rPr lang="en-IN" dirty="0"/>
              <a:t>are always specified in the start tag (or opening tag) and usually consists of name/value pairs like name="value". </a:t>
            </a:r>
            <a:endParaRPr lang="en-IN" dirty="0" smtClean="0"/>
          </a:p>
          <a:p>
            <a:pPr algn="just"/>
            <a:r>
              <a:rPr lang="en-IN" dirty="0" smtClean="0"/>
              <a:t>Attribute </a:t>
            </a:r>
            <a:r>
              <a:rPr lang="en-IN" dirty="0"/>
              <a:t>values should always be enclosed in quotation marks.</a:t>
            </a:r>
            <a:endParaRPr lang="en-IN" dirty="0" smtClean="0"/>
          </a:p>
        </p:txBody>
      </p:sp>
    </p:spTree>
    <p:extLst>
      <p:ext uri="{BB962C8B-B14F-4D97-AF65-F5344CB8AC3E}">
        <p14:creationId xmlns:p14="http://schemas.microsoft.com/office/powerpoint/2010/main" val="6268869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fontAlgn="base"/>
            <a:r>
              <a:rPr lang="en-IN" b="1" dirty="0"/>
              <a:t>HTML </a:t>
            </a:r>
            <a:r>
              <a:rPr lang="en-IN" b="1" dirty="0" smtClean="0"/>
              <a:t>Attributes(contd.)</a:t>
            </a:r>
            <a:endParaRPr lang="en-IN" b="1" dirty="0"/>
          </a:p>
        </p:txBody>
      </p:sp>
      <p:sp>
        <p:nvSpPr>
          <p:cNvPr id="3" name="Content Placeholder 2"/>
          <p:cNvSpPr>
            <a:spLocks noGrp="1"/>
          </p:cNvSpPr>
          <p:nvPr>
            <p:ph sz="quarter" idx="1"/>
          </p:nvPr>
        </p:nvSpPr>
        <p:spPr/>
        <p:txBody>
          <a:bodyPr>
            <a:normAutofit/>
          </a:bodyPr>
          <a:lstStyle/>
          <a:p>
            <a:pPr marL="0" indent="0">
              <a:buNone/>
            </a:pPr>
            <a:r>
              <a:rPr lang="en-IN" dirty="0">
                <a:solidFill>
                  <a:srgbClr val="0070C0"/>
                </a:solidFill>
              </a:rPr>
              <a:t>&lt;</a:t>
            </a:r>
            <a:r>
              <a:rPr lang="en-IN" dirty="0" err="1">
                <a:solidFill>
                  <a:srgbClr val="0070C0"/>
                </a:solidFill>
              </a:rPr>
              <a:t>img</a:t>
            </a:r>
            <a:r>
              <a:rPr lang="en-IN" dirty="0">
                <a:solidFill>
                  <a:srgbClr val="0070C0"/>
                </a:solidFill>
              </a:rPr>
              <a:t> </a:t>
            </a:r>
            <a:r>
              <a:rPr lang="en-IN" dirty="0" err="1">
                <a:solidFill>
                  <a:srgbClr val="0070C0"/>
                </a:solidFill>
              </a:rPr>
              <a:t>src</a:t>
            </a:r>
            <a:r>
              <a:rPr lang="en-IN" dirty="0">
                <a:solidFill>
                  <a:srgbClr val="0070C0"/>
                </a:solidFill>
              </a:rPr>
              <a:t>="images/smiley.png" width="30" height="30" alt="Smiley"&gt;</a:t>
            </a:r>
          </a:p>
          <a:p>
            <a:pPr marL="0" indent="0">
              <a:buNone/>
            </a:pPr>
            <a:r>
              <a:rPr lang="en-IN" dirty="0">
                <a:solidFill>
                  <a:srgbClr val="0070C0"/>
                </a:solidFill>
              </a:rPr>
              <a:t>&lt;a </a:t>
            </a:r>
            <a:r>
              <a:rPr lang="en-IN" dirty="0" err="1">
                <a:solidFill>
                  <a:srgbClr val="0070C0"/>
                </a:solidFill>
              </a:rPr>
              <a:t>href</a:t>
            </a:r>
            <a:r>
              <a:rPr lang="en-IN" dirty="0">
                <a:solidFill>
                  <a:srgbClr val="0070C0"/>
                </a:solidFill>
              </a:rPr>
              <a:t>="https://www.google.com/" title="Search Engine"&gt;Google&lt;/a&gt;</a:t>
            </a:r>
          </a:p>
          <a:p>
            <a:pPr marL="0" indent="0">
              <a:buNone/>
            </a:pPr>
            <a:r>
              <a:rPr lang="en-IN" dirty="0">
                <a:solidFill>
                  <a:srgbClr val="0070C0"/>
                </a:solidFill>
              </a:rPr>
              <a:t>&lt;</a:t>
            </a:r>
            <a:r>
              <a:rPr lang="en-IN" dirty="0" err="1">
                <a:solidFill>
                  <a:srgbClr val="0070C0"/>
                </a:solidFill>
              </a:rPr>
              <a:t>abbr</a:t>
            </a:r>
            <a:r>
              <a:rPr lang="en-IN" dirty="0">
                <a:solidFill>
                  <a:srgbClr val="0070C0"/>
                </a:solidFill>
              </a:rPr>
              <a:t> title="Hyper Text </a:t>
            </a:r>
            <a:r>
              <a:rPr lang="en-IN" dirty="0" err="1">
                <a:solidFill>
                  <a:srgbClr val="0070C0"/>
                </a:solidFill>
              </a:rPr>
              <a:t>Markup</a:t>
            </a:r>
            <a:r>
              <a:rPr lang="en-IN" dirty="0">
                <a:solidFill>
                  <a:srgbClr val="0070C0"/>
                </a:solidFill>
              </a:rPr>
              <a:t> Language"&gt;HTML&lt;/</a:t>
            </a:r>
            <a:r>
              <a:rPr lang="en-IN" dirty="0" err="1">
                <a:solidFill>
                  <a:srgbClr val="0070C0"/>
                </a:solidFill>
              </a:rPr>
              <a:t>abbr</a:t>
            </a:r>
            <a:r>
              <a:rPr lang="en-IN" dirty="0">
                <a:solidFill>
                  <a:srgbClr val="0070C0"/>
                </a:solidFill>
              </a:rPr>
              <a:t>&gt;</a:t>
            </a:r>
          </a:p>
          <a:p>
            <a:pPr marL="0" indent="0">
              <a:buNone/>
            </a:pPr>
            <a:r>
              <a:rPr lang="en-IN" dirty="0">
                <a:solidFill>
                  <a:srgbClr val="0070C0"/>
                </a:solidFill>
              </a:rPr>
              <a:t>&lt;input type="text" value="John Doe"&gt;</a:t>
            </a:r>
            <a:endParaRPr lang="en-IN" dirty="0" smtClean="0">
              <a:solidFill>
                <a:srgbClr val="0070C0"/>
              </a:solidFill>
            </a:endParaRPr>
          </a:p>
        </p:txBody>
      </p:sp>
    </p:spTree>
    <p:extLst>
      <p:ext uri="{BB962C8B-B14F-4D97-AF65-F5344CB8AC3E}">
        <p14:creationId xmlns:p14="http://schemas.microsoft.com/office/powerpoint/2010/main" val="37807846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fontAlgn="base"/>
            <a:r>
              <a:rPr lang="en-IN" b="1" dirty="0"/>
              <a:t>HTML Headings</a:t>
            </a:r>
          </a:p>
        </p:txBody>
      </p:sp>
      <p:sp>
        <p:nvSpPr>
          <p:cNvPr id="3" name="Content Placeholder 2"/>
          <p:cNvSpPr>
            <a:spLocks noGrp="1"/>
          </p:cNvSpPr>
          <p:nvPr>
            <p:ph sz="quarter" idx="1"/>
          </p:nvPr>
        </p:nvSpPr>
        <p:spPr/>
        <p:txBody>
          <a:bodyPr>
            <a:normAutofit/>
          </a:bodyPr>
          <a:lstStyle/>
          <a:p>
            <a:pPr marL="0" indent="0">
              <a:buNone/>
            </a:pPr>
            <a:r>
              <a:rPr lang="en-IN" dirty="0">
                <a:solidFill>
                  <a:srgbClr val="0070C0"/>
                </a:solidFill>
              </a:rPr>
              <a:t>&lt;h1&gt;Heading level 1&lt;/h1&gt;</a:t>
            </a:r>
          </a:p>
          <a:p>
            <a:pPr marL="0" indent="0">
              <a:buNone/>
            </a:pPr>
            <a:r>
              <a:rPr lang="en-IN" dirty="0">
                <a:solidFill>
                  <a:srgbClr val="0070C0"/>
                </a:solidFill>
              </a:rPr>
              <a:t>&lt;h2&gt;Heading level 2&lt;/h2&gt;</a:t>
            </a:r>
          </a:p>
          <a:p>
            <a:pPr marL="0" indent="0">
              <a:buNone/>
            </a:pPr>
            <a:r>
              <a:rPr lang="en-IN" dirty="0">
                <a:solidFill>
                  <a:srgbClr val="0070C0"/>
                </a:solidFill>
              </a:rPr>
              <a:t>&lt;h3&gt;Heading level 3&lt;/h3&gt;</a:t>
            </a:r>
          </a:p>
          <a:p>
            <a:pPr marL="0" indent="0">
              <a:buNone/>
            </a:pPr>
            <a:r>
              <a:rPr lang="en-IN" dirty="0">
                <a:solidFill>
                  <a:srgbClr val="0070C0"/>
                </a:solidFill>
              </a:rPr>
              <a:t>&lt;h4&gt;Heading level 4&lt;/h4&gt;</a:t>
            </a:r>
          </a:p>
          <a:p>
            <a:pPr marL="0" indent="0">
              <a:buNone/>
            </a:pPr>
            <a:r>
              <a:rPr lang="en-IN" dirty="0">
                <a:solidFill>
                  <a:srgbClr val="0070C0"/>
                </a:solidFill>
              </a:rPr>
              <a:t>&lt;h5&gt;Heading level 5&lt;/h5&gt;</a:t>
            </a:r>
          </a:p>
          <a:p>
            <a:pPr marL="0" indent="0">
              <a:buNone/>
            </a:pPr>
            <a:r>
              <a:rPr lang="en-IN" dirty="0">
                <a:solidFill>
                  <a:srgbClr val="0070C0"/>
                </a:solidFill>
              </a:rPr>
              <a:t>&lt;h6&gt;Heading level 6&lt;/h6&gt;</a:t>
            </a:r>
            <a:endParaRPr lang="en-IN" dirty="0" smtClean="0">
              <a:solidFill>
                <a:srgbClr val="0070C0"/>
              </a:solidFill>
            </a:endParaRPr>
          </a:p>
        </p:txBody>
      </p:sp>
    </p:spTree>
    <p:extLst>
      <p:ext uri="{BB962C8B-B14F-4D97-AF65-F5344CB8AC3E}">
        <p14:creationId xmlns:p14="http://schemas.microsoft.com/office/powerpoint/2010/main" val="141439416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fontAlgn="base"/>
            <a:r>
              <a:rPr lang="en-IN" b="1" dirty="0"/>
              <a:t>Formatting Text with HTML</a:t>
            </a:r>
          </a:p>
        </p:txBody>
      </p:sp>
      <p:sp>
        <p:nvSpPr>
          <p:cNvPr id="3" name="Content Placeholder 2"/>
          <p:cNvSpPr>
            <a:spLocks noGrp="1"/>
          </p:cNvSpPr>
          <p:nvPr>
            <p:ph sz="quarter" idx="1"/>
          </p:nvPr>
        </p:nvSpPr>
        <p:spPr/>
        <p:txBody>
          <a:bodyPr>
            <a:normAutofit fontScale="92500" lnSpcReduction="20000"/>
          </a:bodyPr>
          <a:lstStyle/>
          <a:p>
            <a:pPr marL="0" indent="0">
              <a:buNone/>
            </a:pPr>
            <a:r>
              <a:rPr lang="en-IN" dirty="0">
                <a:solidFill>
                  <a:srgbClr val="0070C0"/>
                </a:solidFill>
              </a:rPr>
              <a:t>&lt;p&gt;This is &lt;b&gt;bold text&lt;/b&gt;.&lt;/p&gt;</a:t>
            </a:r>
          </a:p>
          <a:p>
            <a:pPr marL="0" indent="0">
              <a:buNone/>
            </a:pPr>
            <a:r>
              <a:rPr lang="en-IN" dirty="0">
                <a:solidFill>
                  <a:srgbClr val="0070C0"/>
                </a:solidFill>
              </a:rPr>
              <a:t>&lt;p&gt;This is &lt;strong&gt;strongly important text&lt;/strong&gt;.&lt;/p&gt;</a:t>
            </a:r>
          </a:p>
          <a:p>
            <a:pPr marL="0" indent="0">
              <a:buNone/>
            </a:pPr>
            <a:r>
              <a:rPr lang="en-IN" dirty="0">
                <a:solidFill>
                  <a:srgbClr val="0070C0"/>
                </a:solidFill>
              </a:rPr>
              <a:t>&lt;p&gt;This is &lt;i&gt;italic text&lt;/i&gt;.&lt;/p&gt;</a:t>
            </a:r>
          </a:p>
          <a:p>
            <a:pPr marL="0" indent="0">
              <a:buNone/>
            </a:pPr>
            <a:r>
              <a:rPr lang="en-IN" dirty="0">
                <a:solidFill>
                  <a:srgbClr val="0070C0"/>
                </a:solidFill>
              </a:rPr>
              <a:t>&lt;p&gt;This is &lt;</a:t>
            </a:r>
            <a:r>
              <a:rPr lang="en-IN" dirty="0" err="1">
                <a:solidFill>
                  <a:srgbClr val="0070C0"/>
                </a:solidFill>
              </a:rPr>
              <a:t>em</a:t>
            </a:r>
            <a:r>
              <a:rPr lang="en-IN" dirty="0">
                <a:solidFill>
                  <a:srgbClr val="0070C0"/>
                </a:solidFill>
              </a:rPr>
              <a:t>&gt;emphasized text&lt;/</a:t>
            </a:r>
            <a:r>
              <a:rPr lang="en-IN" dirty="0" err="1">
                <a:solidFill>
                  <a:srgbClr val="0070C0"/>
                </a:solidFill>
              </a:rPr>
              <a:t>em</a:t>
            </a:r>
            <a:r>
              <a:rPr lang="en-IN" dirty="0">
                <a:solidFill>
                  <a:srgbClr val="0070C0"/>
                </a:solidFill>
              </a:rPr>
              <a:t>&gt;.&lt;/p&gt;</a:t>
            </a:r>
          </a:p>
          <a:p>
            <a:pPr marL="0" indent="0">
              <a:buNone/>
            </a:pPr>
            <a:r>
              <a:rPr lang="en-IN" dirty="0">
                <a:solidFill>
                  <a:srgbClr val="0070C0"/>
                </a:solidFill>
              </a:rPr>
              <a:t>&lt;p&gt;This is &lt;mark&gt;highlighted text&lt;/mark&gt;.&lt;/p&gt;</a:t>
            </a:r>
          </a:p>
          <a:p>
            <a:pPr marL="0" indent="0">
              <a:buNone/>
            </a:pPr>
            <a:r>
              <a:rPr lang="en-IN" dirty="0">
                <a:solidFill>
                  <a:srgbClr val="0070C0"/>
                </a:solidFill>
              </a:rPr>
              <a:t>&lt;p&gt;This is &lt;code&gt;computer code&lt;/code&gt;.&lt;/p&gt;</a:t>
            </a:r>
          </a:p>
          <a:p>
            <a:pPr marL="0" indent="0">
              <a:buNone/>
            </a:pPr>
            <a:r>
              <a:rPr lang="en-IN" dirty="0">
                <a:solidFill>
                  <a:srgbClr val="0070C0"/>
                </a:solidFill>
              </a:rPr>
              <a:t>&lt;p&gt;This is &lt;small&gt;smaller text&lt;/small&gt;.&lt;/p&gt;</a:t>
            </a:r>
          </a:p>
          <a:p>
            <a:pPr marL="0" indent="0">
              <a:buNone/>
            </a:pPr>
            <a:r>
              <a:rPr lang="en-IN" dirty="0">
                <a:solidFill>
                  <a:srgbClr val="0070C0"/>
                </a:solidFill>
              </a:rPr>
              <a:t>&lt;p&gt;This is &lt;sub&gt;subscript&lt;/sub&gt; and &lt;sup&gt;superscript&lt;/sup&gt; text.&lt;/p&gt;</a:t>
            </a:r>
          </a:p>
          <a:p>
            <a:pPr marL="0" indent="0">
              <a:buNone/>
            </a:pPr>
            <a:r>
              <a:rPr lang="en-IN" dirty="0">
                <a:solidFill>
                  <a:srgbClr val="0070C0"/>
                </a:solidFill>
              </a:rPr>
              <a:t>&lt;p&gt;This is &lt;del&gt;deleted text&lt;/del&gt;.&lt;/p&gt;</a:t>
            </a:r>
          </a:p>
          <a:p>
            <a:pPr marL="0" indent="0">
              <a:buNone/>
            </a:pPr>
            <a:r>
              <a:rPr lang="en-IN" dirty="0">
                <a:solidFill>
                  <a:srgbClr val="0070C0"/>
                </a:solidFill>
              </a:rPr>
              <a:t>&lt;p&gt;This is &lt;ins&gt;inserted text&lt;/ins&gt;.&lt;/p&gt;</a:t>
            </a:r>
          </a:p>
        </p:txBody>
      </p:sp>
    </p:spTree>
    <p:extLst>
      <p:ext uri="{BB962C8B-B14F-4D97-AF65-F5344CB8AC3E}">
        <p14:creationId xmlns:p14="http://schemas.microsoft.com/office/powerpoint/2010/main" val="294853298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fontAlgn="base"/>
            <a:r>
              <a:rPr lang="en-IN" b="1" dirty="0"/>
              <a:t>Formatting Quotations</a:t>
            </a:r>
          </a:p>
        </p:txBody>
      </p:sp>
      <p:sp>
        <p:nvSpPr>
          <p:cNvPr id="3" name="Content Placeholder 2"/>
          <p:cNvSpPr>
            <a:spLocks noGrp="1"/>
          </p:cNvSpPr>
          <p:nvPr>
            <p:ph sz="quarter" idx="1"/>
          </p:nvPr>
        </p:nvSpPr>
        <p:spPr/>
        <p:txBody>
          <a:bodyPr>
            <a:normAutofit lnSpcReduction="10000"/>
          </a:bodyPr>
          <a:lstStyle/>
          <a:p>
            <a:pPr algn="just"/>
            <a:r>
              <a:rPr lang="en-IN" dirty="0" err="1"/>
              <a:t>Blockquotes</a:t>
            </a:r>
            <a:r>
              <a:rPr lang="en-IN" dirty="0"/>
              <a:t> are generally displayed with indented left and right margins, along with a little extra space added above and below</a:t>
            </a:r>
            <a:r>
              <a:rPr lang="en-IN" dirty="0" smtClean="0"/>
              <a:t>.</a:t>
            </a:r>
          </a:p>
          <a:p>
            <a:pPr algn="just"/>
            <a:endParaRPr lang="en-US" dirty="0">
              <a:solidFill>
                <a:srgbClr val="0070C0"/>
              </a:solidFill>
            </a:endParaRPr>
          </a:p>
          <a:p>
            <a:pPr marL="0" indent="0" algn="just">
              <a:buNone/>
            </a:pPr>
            <a:r>
              <a:rPr lang="en-IN" dirty="0">
                <a:solidFill>
                  <a:srgbClr val="0070C0"/>
                </a:solidFill>
              </a:rPr>
              <a:t>&lt;</a:t>
            </a:r>
            <a:r>
              <a:rPr lang="en-IN" dirty="0" err="1">
                <a:solidFill>
                  <a:srgbClr val="0070C0"/>
                </a:solidFill>
              </a:rPr>
              <a:t>blockquote</a:t>
            </a:r>
            <a:r>
              <a:rPr lang="en-IN" dirty="0">
                <a:solidFill>
                  <a:srgbClr val="0070C0"/>
                </a:solidFill>
              </a:rPr>
              <a:t>&gt;</a:t>
            </a:r>
          </a:p>
          <a:p>
            <a:pPr marL="0" indent="0" algn="just">
              <a:buNone/>
            </a:pPr>
            <a:r>
              <a:rPr lang="en-IN" dirty="0">
                <a:solidFill>
                  <a:srgbClr val="0070C0"/>
                </a:solidFill>
              </a:rPr>
              <a:t>    &lt;p&gt;Learn from yesterday, live for today, hope for tomorrow. The important thing is not to stop questioning.&lt;/p&gt;</a:t>
            </a:r>
          </a:p>
          <a:p>
            <a:pPr marL="0" indent="0" algn="just">
              <a:buNone/>
            </a:pPr>
            <a:r>
              <a:rPr lang="en-IN" dirty="0">
                <a:solidFill>
                  <a:srgbClr val="0070C0"/>
                </a:solidFill>
              </a:rPr>
              <a:t>    &lt;cite&gt;— Albert Einstein&lt;/cite&gt;</a:t>
            </a:r>
          </a:p>
          <a:p>
            <a:pPr marL="0" indent="0" algn="just">
              <a:buNone/>
            </a:pPr>
            <a:r>
              <a:rPr lang="en-IN" dirty="0">
                <a:solidFill>
                  <a:srgbClr val="0070C0"/>
                </a:solidFill>
              </a:rPr>
              <a:t>&lt;/</a:t>
            </a:r>
            <a:r>
              <a:rPr lang="en-IN" dirty="0" err="1">
                <a:solidFill>
                  <a:srgbClr val="0070C0"/>
                </a:solidFill>
              </a:rPr>
              <a:t>blockquote</a:t>
            </a:r>
            <a:r>
              <a:rPr lang="en-IN" dirty="0">
                <a:solidFill>
                  <a:srgbClr val="0070C0"/>
                </a:solidFill>
              </a:rPr>
              <a:t>&gt;</a:t>
            </a:r>
            <a:endParaRPr lang="en-IN" dirty="0" smtClean="0">
              <a:solidFill>
                <a:srgbClr val="0070C0"/>
              </a:solidFill>
            </a:endParaRPr>
          </a:p>
        </p:txBody>
      </p:sp>
    </p:spTree>
    <p:extLst>
      <p:ext uri="{BB962C8B-B14F-4D97-AF65-F5344CB8AC3E}">
        <p14:creationId xmlns:p14="http://schemas.microsoft.com/office/powerpoint/2010/main" val="34704699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fontAlgn="base"/>
            <a:r>
              <a:rPr lang="en-IN" b="1" dirty="0"/>
              <a:t>Showing Abbreviations</a:t>
            </a:r>
          </a:p>
        </p:txBody>
      </p:sp>
      <p:sp>
        <p:nvSpPr>
          <p:cNvPr id="3" name="Content Placeholder 2"/>
          <p:cNvSpPr>
            <a:spLocks noGrp="1"/>
          </p:cNvSpPr>
          <p:nvPr>
            <p:ph sz="quarter" idx="1"/>
          </p:nvPr>
        </p:nvSpPr>
        <p:spPr/>
        <p:txBody>
          <a:bodyPr>
            <a:normAutofit/>
          </a:bodyPr>
          <a:lstStyle/>
          <a:p>
            <a:pPr algn="just"/>
            <a:r>
              <a:rPr lang="en-IN" dirty="0"/>
              <a:t>You can use the &lt;</a:t>
            </a:r>
            <a:r>
              <a:rPr lang="en-IN" dirty="0" err="1"/>
              <a:t>abbr</a:t>
            </a:r>
            <a:r>
              <a:rPr lang="en-IN" dirty="0"/>
              <a:t>&gt; tag to denote an </a:t>
            </a:r>
            <a:r>
              <a:rPr lang="en-IN" dirty="0" smtClean="0"/>
              <a:t>abbreviation</a:t>
            </a:r>
          </a:p>
          <a:p>
            <a:pPr algn="just"/>
            <a:endParaRPr lang="en-US" dirty="0">
              <a:solidFill>
                <a:srgbClr val="0070C0"/>
              </a:solidFill>
            </a:endParaRPr>
          </a:p>
          <a:p>
            <a:pPr marL="0" indent="0" algn="just">
              <a:buNone/>
            </a:pPr>
            <a:r>
              <a:rPr lang="en-IN" dirty="0">
                <a:solidFill>
                  <a:srgbClr val="0070C0"/>
                </a:solidFill>
              </a:rPr>
              <a:t>&lt;p&gt;The &lt;</a:t>
            </a:r>
            <a:r>
              <a:rPr lang="en-IN" dirty="0" err="1">
                <a:solidFill>
                  <a:srgbClr val="0070C0"/>
                </a:solidFill>
              </a:rPr>
              <a:t>abbr</a:t>
            </a:r>
            <a:r>
              <a:rPr lang="en-IN" dirty="0">
                <a:solidFill>
                  <a:srgbClr val="0070C0"/>
                </a:solidFill>
              </a:rPr>
              <a:t> title="World Wide Web Consortium"&gt;W3C&lt;/</a:t>
            </a:r>
            <a:r>
              <a:rPr lang="en-IN" dirty="0" err="1">
                <a:solidFill>
                  <a:srgbClr val="0070C0"/>
                </a:solidFill>
              </a:rPr>
              <a:t>abbr</a:t>
            </a:r>
            <a:r>
              <a:rPr lang="en-IN" dirty="0">
                <a:solidFill>
                  <a:srgbClr val="0070C0"/>
                </a:solidFill>
              </a:rPr>
              <a:t>&gt; is the main international standards organization for the &lt;</a:t>
            </a:r>
            <a:r>
              <a:rPr lang="en-IN" dirty="0" err="1">
                <a:solidFill>
                  <a:srgbClr val="0070C0"/>
                </a:solidFill>
              </a:rPr>
              <a:t>abbr</a:t>
            </a:r>
            <a:r>
              <a:rPr lang="en-IN" dirty="0">
                <a:solidFill>
                  <a:srgbClr val="0070C0"/>
                </a:solidFill>
              </a:rPr>
              <a:t> title="World Wide Web"&gt;WWW or W3&lt;/</a:t>
            </a:r>
            <a:r>
              <a:rPr lang="en-IN" dirty="0" err="1">
                <a:solidFill>
                  <a:srgbClr val="0070C0"/>
                </a:solidFill>
              </a:rPr>
              <a:t>abbr</a:t>
            </a:r>
            <a:r>
              <a:rPr lang="en-IN" dirty="0">
                <a:solidFill>
                  <a:srgbClr val="0070C0"/>
                </a:solidFill>
              </a:rPr>
              <a:t>&gt;. It </a:t>
            </a:r>
            <a:r>
              <a:rPr lang="en-IN" dirty="0" smtClean="0">
                <a:solidFill>
                  <a:srgbClr val="0070C0"/>
                </a:solidFill>
              </a:rPr>
              <a:t>was </a:t>
            </a:r>
            <a:r>
              <a:rPr lang="en-IN" dirty="0">
                <a:solidFill>
                  <a:srgbClr val="0070C0"/>
                </a:solidFill>
              </a:rPr>
              <a:t>founded by Tim Berners-Lee.&lt;/p&gt;</a:t>
            </a:r>
            <a:endParaRPr lang="en-IN" dirty="0" smtClean="0">
              <a:solidFill>
                <a:srgbClr val="0070C0"/>
              </a:solidFill>
            </a:endParaRPr>
          </a:p>
        </p:txBody>
      </p:sp>
    </p:spTree>
    <p:extLst>
      <p:ext uri="{BB962C8B-B14F-4D97-AF65-F5344CB8AC3E}">
        <p14:creationId xmlns:p14="http://schemas.microsoft.com/office/powerpoint/2010/main" val="422976734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fontAlgn="base"/>
            <a:r>
              <a:rPr lang="en-IN" b="1" dirty="0"/>
              <a:t>Managing White Spaces</a:t>
            </a:r>
          </a:p>
        </p:txBody>
      </p:sp>
      <p:sp>
        <p:nvSpPr>
          <p:cNvPr id="3" name="Content Placeholder 2"/>
          <p:cNvSpPr>
            <a:spLocks noGrp="1"/>
          </p:cNvSpPr>
          <p:nvPr>
            <p:ph sz="quarter" idx="1"/>
          </p:nvPr>
        </p:nvSpPr>
        <p:spPr/>
        <p:txBody>
          <a:bodyPr>
            <a:normAutofit/>
          </a:bodyPr>
          <a:lstStyle/>
          <a:p>
            <a:pPr marL="0" indent="0">
              <a:buNone/>
            </a:pPr>
            <a:r>
              <a:rPr lang="en-IN" dirty="0">
                <a:solidFill>
                  <a:srgbClr val="0070C0"/>
                </a:solidFill>
              </a:rPr>
              <a:t>&lt;p&gt;This paragraph has </a:t>
            </a:r>
            <a:r>
              <a:rPr lang="en-IN" dirty="0" err="1">
                <a:solidFill>
                  <a:srgbClr val="0070C0"/>
                </a:solidFill>
              </a:rPr>
              <a:t>multiple&amp;nbsp</a:t>
            </a:r>
            <a:r>
              <a:rPr lang="en-IN" dirty="0">
                <a:solidFill>
                  <a:srgbClr val="0070C0"/>
                </a:solidFill>
              </a:rPr>
              <a:t>;&amp;</a:t>
            </a:r>
            <a:r>
              <a:rPr lang="en-IN" dirty="0" err="1">
                <a:solidFill>
                  <a:srgbClr val="0070C0"/>
                </a:solidFill>
              </a:rPr>
              <a:t>nbsp</a:t>
            </a:r>
            <a:r>
              <a:rPr lang="en-IN" dirty="0">
                <a:solidFill>
                  <a:srgbClr val="0070C0"/>
                </a:solidFill>
              </a:rPr>
              <a:t>;&amp;</a:t>
            </a:r>
            <a:r>
              <a:rPr lang="en-IN" dirty="0" err="1">
                <a:solidFill>
                  <a:srgbClr val="0070C0"/>
                </a:solidFill>
              </a:rPr>
              <a:t>nbsp;spaces</a:t>
            </a:r>
            <a:r>
              <a:rPr lang="en-IN" dirty="0">
                <a:solidFill>
                  <a:srgbClr val="0070C0"/>
                </a:solidFill>
              </a:rPr>
              <a:t>.&lt;/p&gt;</a:t>
            </a:r>
          </a:p>
          <a:p>
            <a:pPr marL="0" indent="0">
              <a:buNone/>
            </a:pPr>
            <a:r>
              <a:rPr lang="en-IN" dirty="0">
                <a:solidFill>
                  <a:srgbClr val="0070C0"/>
                </a:solidFill>
              </a:rPr>
              <a:t>&lt;p&gt;This paragraph has multiple&lt;</a:t>
            </a:r>
            <a:r>
              <a:rPr lang="en-IN" dirty="0" err="1">
                <a:solidFill>
                  <a:srgbClr val="0070C0"/>
                </a:solidFill>
              </a:rPr>
              <a:t>br</a:t>
            </a:r>
            <a:r>
              <a:rPr lang="en-IN" dirty="0">
                <a:solidFill>
                  <a:srgbClr val="0070C0"/>
                </a:solidFill>
              </a:rPr>
              <a:t>&gt;&lt;</a:t>
            </a:r>
            <a:r>
              <a:rPr lang="en-IN" dirty="0" err="1">
                <a:solidFill>
                  <a:srgbClr val="0070C0"/>
                </a:solidFill>
              </a:rPr>
              <a:t>br</a:t>
            </a:r>
            <a:r>
              <a:rPr lang="en-IN" dirty="0">
                <a:solidFill>
                  <a:srgbClr val="0070C0"/>
                </a:solidFill>
              </a:rPr>
              <a:t>&gt;line&lt;</a:t>
            </a:r>
            <a:r>
              <a:rPr lang="en-IN" dirty="0" err="1">
                <a:solidFill>
                  <a:srgbClr val="0070C0"/>
                </a:solidFill>
              </a:rPr>
              <a:t>br</a:t>
            </a:r>
            <a:r>
              <a:rPr lang="en-IN" dirty="0">
                <a:solidFill>
                  <a:srgbClr val="0070C0"/>
                </a:solidFill>
              </a:rPr>
              <a:t>&gt;&lt;</a:t>
            </a:r>
            <a:r>
              <a:rPr lang="en-IN" dirty="0" err="1">
                <a:solidFill>
                  <a:srgbClr val="0070C0"/>
                </a:solidFill>
              </a:rPr>
              <a:t>br</a:t>
            </a:r>
            <a:r>
              <a:rPr lang="en-IN" dirty="0">
                <a:solidFill>
                  <a:srgbClr val="0070C0"/>
                </a:solidFill>
              </a:rPr>
              <a:t>&gt;&lt;</a:t>
            </a:r>
            <a:r>
              <a:rPr lang="en-IN" dirty="0" err="1">
                <a:solidFill>
                  <a:srgbClr val="0070C0"/>
                </a:solidFill>
              </a:rPr>
              <a:t>br</a:t>
            </a:r>
            <a:r>
              <a:rPr lang="en-IN" dirty="0">
                <a:solidFill>
                  <a:srgbClr val="0070C0"/>
                </a:solidFill>
              </a:rPr>
              <a:t>&gt;breaks.&lt;/p&gt;</a:t>
            </a:r>
            <a:endParaRPr lang="en-IN" dirty="0" smtClean="0">
              <a:solidFill>
                <a:srgbClr val="0070C0"/>
              </a:solidFill>
            </a:endParaRPr>
          </a:p>
        </p:txBody>
      </p:sp>
    </p:spTree>
    <p:extLst>
      <p:ext uri="{BB962C8B-B14F-4D97-AF65-F5344CB8AC3E}">
        <p14:creationId xmlns:p14="http://schemas.microsoft.com/office/powerpoint/2010/main" val="263052437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fontAlgn="base"/>
            <a:r>
              <a:rPr lang="en-IN" b="1" dirty="0"/>
              <a:t>Defining Preformatted Text</a:t>
            </a:r>
          </a:p>
        </p:txBody>
      </p:sp>
      <p:sp>
        <p:nvSpPr>
          <p:cNvPr id="3" name="Content Placeholder 2"/>
          <p:cNvSpPr>
            <a:spLocks noGrp="1"/>
          </p:cNvSpPr>
          <p:nvPr>
            <p:ph sz="quarter" idx="1"/>
          </p:nvPr>
        </p:nvSpPr>
        <p:spPr/>
        <p:txBody>
          <a:bodyPr>
            <a:normAutofit fontScale="85000" lnSpcReduction="10000"/>
          </a:bodyPr>
          <a:lstStyle/>
          <a:p>
            <a:pPr algn="just"/>
            <a:r>
              <a:rPr lang="en-IN" dirty="0"/>
              <a:t>Sometimes, using &amp;</a:t>
            </a:r>
            <a:r>
              <a:rPr lang="en-IN" dirty="0" err="1"/>
              <a:t>nbsp</a:t>
            </a:r>
            <a:r>
              <a:rPr lang="en-IN" dirty="0"/>
              <a:t>;, &lt;</a:t>
            </a:r>
            <a:r>
              <a:rPr lang="en-IN" dirty="0" err="1"/>
              <a:t>br</a:t>
            </a:r>
            <a:r>
              <a:rPr lang="en-IN" dirty="0"/>
              <a:t>&gt;, etc. for managing spaces isn't very convenient. </a:t>
            </a:r>
          </a:p>
          <a:p>
            <a:pPr algn="just"/>
            <a:r>
              <a:rPr lang="en-IN" dirty="0" smtClean="0"/>
              <a:t>Alternatively</a:t>
            </a:r>
            <a:r>
              <a:rPr lang="en-IN" dirty="0"/>
              <a:t>, you can use the &lt;pre&gt; tag to display spaces, tabs, line breaks, etc. exactly as written in the HTML file. </a:t>
            </a:r>
          </a:p>
          <a:p>
            <a:pPr algn="just"/>
            <a:r>
              <a:rPr lang="en-IN" dirty="0" smtClean="0"/>
              <a:t>It </a:t>
            </a:r>
            <a:r>
              <a:rPr lang="en-IN" dirty="0"/>
              <a:t>is very helpful in presenting text where spaces and line breaks are important like poem or code</a:t>
            </a:r>
            <a:r>
              <a:rPr lang="en-IN" dirty="0" smtClean="0"/>
              <a:t>.</a:t>
            </a:r>
          </a:p>
          <a:p>
            <a:pPr marL="0" indent="0" algn="just">
              <a:buNone/>
            </a:pPr>
            <a:r>
              <a:rPr lang="en-IN" dirty="0">
                <a:solidFill>
                  <a:srgbClr val="0070C0"/>
                </a:solidFill>
              </a:rPr>
              <a:t>&lt;pre&gt;</a:t>
            </a:r>
          </a:p>
          <a:p>
            <a:pPr marL="0" indent="0" algn="just">
              <a:buNone/>
            </a:pPr>
            <a:r>
              <a:rPr lang="en-IN" dirty="0">
                <a:solidFill>
                  <a:srgbClr val="0070C0"/>
                </a:solidFill>
              </a:rPr>
              <a:t>    Twinkle, twinkle, little star, </a:t>
            </a:r>
          </a:p>
          <a:p>
            <a:pPr marL="0" indent="0" algn="just">
              <a:buNone/>
            </a:pPr>
            <a:r>
              <a:rPr lang="en-IN" dirty="0">
                <a:solidFill>
                  <a:srgbClr val="0070C0"/>
                </a:solidFill>
              </a:rPr>
              <a:t>   </a:t>
            </a:r>
            <a:r>
              <a:rPr lang="en-IN" dirty="0" smtClean="0">
                <a:solidFill>
                  <a:srgbClr val="0070C0"/>
                </a:solidFill>
              </a:rPr>
              <a:t>	 </a:t>
            </a:r>
            <a:r>
              <a:rPr lang="en-IN" dirty="0">
                <a:solidFill>
                  <a:srgbClr val="0070C0"/>
                </a:solidFill>
              </a:rPr>
              <a:t>How I wonder what you are! </a:t>
            </a:r>
          </a:p>
          <a:p>
            <a:pPr marL="0" indent="0" algn="just">
              <a:buNone/>
            </a:pPr>
            <a:r>
              <a:rPr lang="en-IN" dirty="0">
                <a:solidFill>
                  <a:srgbClr val="0070C0"/>
                </a:solidFill>
              </a:rPr>
              <a:t>   </a:t>
            </a:r>
            <a:r>
              <a:rPr lang="en-IN" dirty="0" smtClean="0">
                <a:solidFill>
                  <a:srgbClr val="0070C0"/>
                </a:solidFill>
              </a:rPr>
              <a:t>		 </a:t>
            </a:r>
            <a:r>
              <a:rPr lang="en-IN" dirty="0">
                <a:solidFill>
                  <a:srgbClr val="0070C0"/>
                </a:solidFill>
              </a:rPr>
              <a:t>Up above the world so high, </a:t>
            </a:r>
          </a:p>
          <a:p>
            <a:pPr marL="0" indent="0" algn="just">
              <a:buNone/>
            </a:pPr>
            <a:r>
              <a:rPr lang="en-IN">
                <a:solidFill>
                  <a:srgbClr val="0070C0"/>
                </a:solidFill>
              </a:rPr>
              <a:t>    </a:t>
            </a:r>
            <a:r>
              <a:rPr lang="en-IN" smtClean="0">
                <a:solidFill>
                  <a:srgbClr val="0070C0"/>
                </a:solidFill>
              </a:rPr>
              <a:t>			Like </a:t>
            </a:r>
            <a:r>
              <a:rPr lang="en-IN" dirty="0">
                <a:solidFill>
                  <a:srgbClr val="0070C0"/>
                </a:solidFill>
              </a:rPr>
              <a:t>a diamond in the sky.</a:t>
            </a:r>
          </a:p>
          <a:p>
            <a:pPr marL="0" indent="0" algn="just">
              <a:buNone/>
            </a:pPr>
            <a:r>
              <a:rPr lang="en-IN" dirty="0">
                <a:solidFill>
                  <a:srgbClr val="0070C0"/>
                </a:solidFill>
              </a:rPr>
              <a:t>&lt;/pre&gt;</a:t>
            </a:r>
            <a:endParaRPr lang="en-IN" dirty="0" smtClean="0">
              <a:solidFill>
                <a:srgbClr val="0070C0"/>
              </a:solidFill>
            </a:endParaRPr>
          </a:p>
        </p:txBody>
      </p:sp>
    </p:spTree>
    <p:extLst>
      <p:ext uri="{BB962C8B-B14F-4D97-AF65-F5344CB8AC3E}">
        <p14:creationId xmlns:p14="http://schemas.microsoft.com/office/powerpoint/2010/main" val="9002673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IN" b="1" dirty="0"/>
              <a:t>HTML Element Syntax</a:t>
            </a:r>
          </a:p>
        </p:txBody>
      </p:sp>
      <p:sp>
        <p:nvSpPr>
          <p:cNvPr id="3" name="Content Placeholder 2"/>
          <p:cNvSpPr>
            <a:spLocks noGrp="1"/>
          </p:cNvSpPr>
          <p:nvPr>
            <p:ph sz="quarter" idx="1"/>
          </p:nvPr>
        </p:nvSpPr>
        <p:spPr/>
        <p:txBody>
          <a:bodyPr>
            <a:normAutofit/>
          </a:bodyPr>
          <a:lstStyle/>
          <a:p>
            <a:pPr marL="457200" indent="-457200" algn="just"/>
            <a:r>
              <a:rPr lang="en-IN" dirty="0"/>
              <a:t>An HTML element is an individual component of an HTML document. </a:t>
            </a:r>
            <a:endParaRPr lang="en-IN" dirty="0" smtClean="0"/>
          </a:p>
          <a:p>
            <a:pPr marL="457200" indent="-457200" algn="just"/>
            <a:r>
              <a:rPr lang="en-IN" dirty="0" smtClean="0"/>
              <a:t>It </a:t>
            </a:r>
            <a:r>
              <a:rPr lang="en-IN" dirty="0"/>
              <a:t>represents semantics, or meaning. For example, the title element represents the title of the document</a:t>
            </a:r>
            <a:r>
              <a:rPr lang="en-IN" dirty="0" smtClean="0"/>
              <a:t>.</a:t>
            </a:r>
          </a:p>
          <a:p>
            <a:pPr marL="457200" indent="-457200" algn="just"/>
            <a:r>
              <a:rPr lang="en-IN" dirty="0"/>
              <a:t>Most HTML elements are written with a </a:t>
            </a:r>
            <a:r>
              <a:rPr lang="en-IN" i="1" dirty="0"/>
              <a:t>start tag</a:t>
            </a:r>
            <a:r>
              <a:rPr lang="en-IN" dirty="0"/>
              <a:t> (or opening tag) and an </a:t>
            </a:r>
            <a:r>
              <a:rPr lang="en-IN" i="1" dirty="0"/>
              <a:t>end tag</a:t>
            </a:r>
            <a:r>
              <a:rPr lang="en-IN" dirty="0"/>
              <a:t> (or closing tag), with content in between.</a:t>
            </a:r>
            <a:endParaRPr lang="en-IN" dirty="0" smtClean="0"/>
          </a:p>
        </p:txBody>
      </p:sp>
    </p:spTree>
    <p:extLst>
      <p:ext uri="{BB962C8B-B14F-4D97-AF65-F5344CB8AC3E}">
        <p14:creationId xmlns:p14="http://schemas.microsoft.com/office/powerpoint/2010/main" val="20994367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fontAlgn="base"/>
            <a:r>
              <a:rPr lang="en-IN" b="1" dirty="0"/>
              <a:t>Creating Links in HTML</a:t>
            </a:r>
          </a:p>
        </p:txBody>
      </p:sp>
      <p:sp>
        <p:nvSpPr>
          <p:cNvPr id="3" name="Content Placeholder 2"/>
          <p:cNvSpPr>
            <a:spLocks noGrp="1"/>
          </p:cNvSpPr>
          <p:nvPr>
            <p:ph sz="quarter" idx="1"/>
          </p:nvPr>
        </p:nvSpPr>
        <p:spPr/>
        <p:txBody>
          <a:bodyPr>
            <a:normAutofit fontScale="92500"/>
          </a:bodyPr>
          <a:lstStyle/>
          <a:p>
            <a:pPr algn="just"/>
            <a:r>
              <a:rPr lang="en-IN" dirty="0"/>
              <a:t>A link or hyperlink is a connection from one web resource to another. </a:t>
            </a:r>
            <a:endParaRPr lang="en-IN" dirty="0" smtClean="0"/>
          </a:p>
          <a:p>
            <a:pPr algn="just"/>
            <a:r>
              <a:rPr lang="en-IN" dirty="0" smtClean="0"/>
              <a:t>Links </a:t>
            </a:r>
            <a:r>
              <a:rPr lang="en-IN" dirty="0"/>
              <a:t>allow users to move seamlessly from one page to another, on any server anywhere in the world</a:t>
            </a:r>
            <a:r>
              <a:rPr lang="en-IN" dirty="0" smtClean="0"/>
              <a:t>.</a:t>
            </a:r>
            <a:endParaRPr lang="en-IN" dirty="0"/>
          </a:p>
          <a:p>
            <a:pPr algn="just"/>
            <a:r>
              <a:rPr lang="en-IN" dirty="0"/>
              <a:t>A link has two ends, called anchors. The link starts at the source anchor and points to the destination anchor, which may be any web resource, for example, an image, an audio or video clip, a PDF file, an HTML document or an element within the document itself, and so on</a:t>
            </a:r>
            <a:r>
              <a:rPr lang="en-IN" dirty="0" smtClean="0"/>
              <a:t>.</a:t>
            </a:r>
          </a:p>
          <a:p>
            <a:pPr marL="0" indent="0" algn="just">
              <a:buNone/>
            </a:pPr>
            <a:r>
              <a:rPr lang="en-IN" dirty="0">
                <a:solidFill>
                  <a:srgbClr val="0070C0"/>
                </a:solidFill>
              </a:rPr>
              <a:t>&lt;a </a:t>
            </a:r>
            <a:r>
              <a:rPr lang="en-IN" dirty="0" err="1">
                <a:solidFill>
                  <a:srgbClr val="0070C0"/>
                </a:solidFill>
              </a:rPr>
              <a:t>href</a:t>
            </a:r>
            <a:r>
              <a:rPr lang="en-IN" dirty="0">
                <a:solidFill>
                  <a:srgbClr val="0070C0"/>
                </a:solidFill>
              </a:rPr>
              <a:t>="https://www.google.com/"&gt;Google Search&lt;/a&gt;</a:t>
            </a:r>
            <a:endParaRPr lang="en-IN" dirty="0" smtClean="0">
              <a:solidFill>
                <a:srgbClr val="0070C0"/>
              </a:solidFill>
            </a:endParaRPr>
          </a:p>
        </p:txBody>
      </p:sp>
    </p:spTree>
    <p:extLst>
      <p:ext uri="{BB962C8B-B14F-4D97-AF65-F5344CB8AC3E}">
        <p14:creationId xmlns:p14="http://schemas.microsoft.com/office/powerpoint/2010/main" val="252912418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fontAlgn="base"/>
            <a:r>
              <a:rPr lang="en-IN" b="1" dirty="0"/>
              <a:t>Working with Image Maps</a:t>
            </a:r>
          </a:p>
        </p:txBody>
      </p:sp>
      <p:sp>
        <p:nvSpPr>
          <p:cNvPr id="3" name="Content Placeholder 2"/>
          <p:cNvSpPr>
            <a:spLocks noGrp="1"/>
          </p:cNvSpPr>
          <p:nvPr>
            <p:ph sz="quarter" idx="1"/>
          </p:nvPr>
        </p:nvSpPr>
        <p:spPr/>
        <p:txBody>
          <a:bodyPr>
            <a:normAutofit/>
          </a:bodyPr>
          <a:lstStyle/>
          <a:p>
            <a:pPr algn="just"/>
            <a:r>
              <a:rPr lang="en-IN" dirty="0"/>
              <a:t>An image map allows you to define hotspots on an image that acts just like a hyperlink</a:t>
            </a:r>
            <a:r>
              <a:rPr lang="en-IN" dirty="0" smtClean="0"/>
              <a:t>.</a:t>
            </a:r>
          </a:p>
          <a:p>
            <a:pPr algn="just"/>
            <a:r>
              <a:rPr lang="en-IN" dirty="0"/>
              <a:t>The basic idea behind creating image map is to provide an easy way of linking various parts of an image without dividing it into separate image </a:t>
            </a:r>
            <a:r>
              <a:rPr lang="en-IN" dirty="0" smtClean="0"/>
              <a:t>files.</a:t>
            </a:r>
          </a:p>
          <a:p>
            <a:pPr algn="just"/>
            <a:r>
              <a:rPr lang="en-IN" dirty="0" smtClean="0"/>
              <a:t>For </a:t>
            </a:r>
            <a:r>
              <a:rPr lang="en-IN" dirty="0"/>
              <a:t>example, a map of the world may have each country hyperlinked to further information about that country</a:t>
            </a:r>
            <a:r>
              <a:rPr lang="en-IN" dirty="0" smtClean="0"/>
              <a:t>.</a:t>
            </a:r>
          </a:p>
          <a:p>
            <a:pPr algn="just"/>
            <a:r>
              <a:rPr lang="en-IN" dirty="0"/>
              <a:t>The HTML &lt;map&gt; tag defines an image map.</a:t>
            </a:r>
            <a:endParaRPr lang="en-IN" dirty="0" smtClean="0">
              <a:solidFill>
                <a:srgbClr val="0070C0"/>
              </a:solidFill>
            </a:endParaRPr>
          </a:p>
        </p:txBody>
      </p:sp>
    </p:spTree>
    <p:extLst>
      <p:ext uri="{BB962C8B-B14F-4D97-AF65-F5344CB8AC3E}">
        <p14:creationId xmlns:p14="http://schemas.microsoft.com/office/powerpoint/2010/main" val="237386877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fontAlgn="base"/>
            <a:r>
              <a:rPr lang="en-IN" b="1" dirty="0"/>
              <a:t>Working with </a:t>
            </a:r>
            <a:r>
              <a:rPr lang="en-IN" b="1"/>
              <a:t>Image </a:t>
            </a:r>
            <a:r>
              <a:rPr lang="en-IN" b="1" smtClean="0"/>
              <a:t>Maps(contd.)</a:t>
            </a:r>
            <a:endParaRPr lang="en-IN" b="1" dirty="0"/>
          </a:p>
        </p:txBody>
      </p:sp>
      <p:sp>
        <p:nvSpPr>
          <p:cNvPr id="3" name="Content Placeholder 2"/>
          <p:cNvSpPr>
            <a:spLocks noGrp="1"/>
          </p:cNvSpPr>
          <p:nvPr>
            <p:ph sz="quarter" idx="1"/>
          </p:nvPr>
        </p:nvSpPr>
        <p:spPr/>
        <p:txBody>
          <a:bodyPr>
            <a:normAutofit/>
          </a:bodyPr>
          <a:lstStyle/>
          <a:p>
            <a:pPr algn="just"/>
            <a:r>
              <a:rPr lang="en-IN" dirty="0"/>
              <a:t>The image is inserted using the &lt;</a:t>
            </a:r>
            <a:r>
              <a:rPr lang="en-IN" dirty="0" err="1"/>
              <a:t>img</a:t>
            </a:r>
            <a:r>
              <a:rPr lang="en-IN" dirty="0"/>
              <a:t>&gt; tag. The only difference from other images is that you must add a </a:t>
            </a:r>
            <a:r>
              <a:rPr lang="en-IN" dirty="0" err="1"/>
              <a:t>usemap</a:t>
            </a:r>
            <a:r>
              <a:rPr lang="en-IN" dirty="0"/>
              <a:t> </a:t>
            </a:r>
            <a:r>
              <a:rPr lang="en-IN" dirty="0" smtClean="0"/>
              <a:t>attribute</a:t>
            </a:r>
            <a:endParaRPr lang="en-IN" dirty="0" smtClean="0">
              <a:solidFill>
                <a:srgbClr val="0070C0"/>
              </a:solidFill>
            </a:endParaRPr>
          </a:p>
        </p:txBody>
      </p:sp>
    </p:spTree>
    <p:extLst>
      <p:ext uri="{BB962C8B-B14F-4D97-AF65-F5344CB8AC3E}">
        <p14:creationId xmlns:p14="http://schemas.microsoft.com/office/powerpoint/2010/main" val="317422979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fontAlgn="base"/>
            <a:r>
              <a:rPr lang="en-IN" b="1" dirty="0"/>
              <a:t>Creating Tables in HTML</a:t>
            </a:r>
          </a:p>
        </p:txBody>
      </p:sp>
      <p:sp>
        <p:nvSpPr>
          <p:cNvPr id="3" name="Content Placeholder 2"/>
          <p:cNvSpPr>
            <a:spLocks noGrp="1"/>
          </p:cNvSpPr>
          <p:nvPr>
            <p:ph sz="quarter" idx="1"/>
          </p:nvPr>
        </p:nvSpPr>
        <p:spPr/>
        <p:txBody>
          <a:bodyPr>
            <a:normAutofit lnSpcReduction="10000"/>
          </a:bodyPr>
          <a:lstStyle/>
          <a:p>
            <a:pPr algn="just"/>
            <a:r>
              <a:rPr lang="en-IN" dirty="0"/>
              <a:t>HTML table allows you to arrange data into rows and columns. </a:t>
            </a:r>
            <a:endParaRPr lang="en-IN" dirty="0" smtClean="0"/>
          </a:p>
          <a:p>
            <a:pPr algn="just"/>
            <a:r>
              <a:rPr lang="en-IN" dirty="0" smtClean="0"/>
              <a:t>They </a:t>
            </a:r>
            <a:r>
              <a:rPr lang="en-IN" dirty="0"/>
              <a:t>are commonly used to display tabular data like product listings, customer's details, financial reports, and so on</a:t>
            </a:r>
            <a:r>
              <a:rPr lang="en-IN" dirty="0" smtClean="0"/>
              <a:t>.</a:t>
            </a:r>
          </a:p>
          <a:p>
            <a:pPr algn="just"/>
            <a:r>
              <a:rPr lang="en-IN" dirty="0"/>
              <a:t>You can create a table using the &lt;table&gt; element. Inside the &lt;table&gt; element, you can use the &lt;</a:t>
            </a:r>
            <a:r>
              <a:rPr lang="en-IN" dirty="0" err="1"/>
              <a:t>tr</a:t>
            </a:r>
            <a:r>
              <a:rPr lang="en-IN" dirty="0"/>
              <a:t>&gt; elements to create rows, and to create columns inside a row you can use the &lt;td&gt; elements. You can also define a cell as a header for a group of table cells using the &lt;</a:t>
            </a:r>
            <a:r>
              <a:rPr lang="en-IN" dirty="0" err="1"/>
              <a:t>th</a:t>
            </a:r>
            <a:r>
              <a:rPr lang="en-IN" dirty="0"/>
              <a:t>&gt; element.</a:t>
            </a:r>
            <a:endParaRPr lang="en-IN" dirty="0" smtClean="0">
              <a:solidFill>
                <a:srgbClr val="0070C0"/>
              </a:solidFill>
            </a:endParaRPr>
          </a:p>
        </p:txBody>
      </p:sp>
    </p:spTree>
    <p:extLst>
      <p:ext uri="{BB962C8B-B14F-4D97-AF65-F5344CB8AC3E}">
        <p14:creationId xmlns:p14="http://schemas.microsoft.com/office/powerpoint/2010/main" val="143987403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fontAlgn="base"/>
            <a:r>
              <a:rPr lang="en-IN" b="1" dirty="0"/>
              <a:t>Working with HTML Lists</a:t>
            </a:r>
          </a:p>
        </p:txBody>
      </p:sp>
      <p:sp>
        <p:nvSpPr>
          <p:cNvPr id="3" name="Content Placeholder 2"/>
          <p:cNvSpPr>
            <a:spLocks noGrp="1"/>
          </p:cNvSpPr>
          <p:nvPr>
            <p:ph sz="quarter" idx="1"/>
          </p:nvPr>
        </p:nvSpPr>
        <p:spPr/>
        <p:txBody>
          <a:bodyPr>
            <a:normAutofit/>
          </a:bodyPr>
          <a:lstStyle/>
          <a:p>
            <a:pPr algn="just" fontAlgn="base"/>
            <a:r>
              <a:rPr lang="en-IN" dirty="0"/>
              <a:t>HTML lists are used to present list of information in well formed and semantic way. There are three different types of list in HTML and each one has a specific purpose and meaning.</a:t>
            </a:r>
          </a:p>
          <a:p>
            <a:pPr algn="just"/>
            <a:r>
              <a:rPr lang="en-IN" b="1" dirty="0"/>
              <a:t>Unordered list</a:t>
            </a:r>
            <a:r>
              <a:rPr lang="en-IN" dirty="0"/>
              <a:t> — Used to create a list of related items, in no particular order.</a:t>
            </a:r>
          </a:p>
          <a:p>
            <a:pPr algn="just"/>
            <a:r>
              <a:rPr lang="en-IN" b="1" dirty="0"/>
              <a:t>Ordered list</a:t>
            </a:r>
            <a:r>
              <a:rPr lang="en-IN" dirty="0"/>
              <a:t> — Used to create a list of related items, in a specific order.</a:t>
            </a:r>
          </a:p>
          <a:p>
            <a:pPr algn="just"/>
            <a:r>
              <a:rPr lang="en-IN" b="1" dirty="0"/>
              <a:t>Description list</a:t>
            </a:r>
            <a:r>
              <a:rPr lang="en-IN" dirty="0"/>
              <a:t> — Used to create a list of terms and their descriptions.</a:t>
            </a:r>
          </a:p>
        </p:txBody>
      </p:sp>
    </p:spTree>
    <p:extLst>
      <p:ext uri="{BB962C8B-B14F-4D97-AF65-F5344CB8AC3E}">
        <p14:creationId xmlns:p14="http://schemas.microsoft.com/office/powerpoint/2010/main" val="192351219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fontAlgn="base"/>
            <a:r>
              <a:rPr lang="en-IN" b="1" dirty="0"/>
              <a:t>HTML Forms</a:t>
            </a:r>
          </a:p>
        </p:txBody>
      </p:sp>
      <p:sp>
        <p:nvSpPr>
          <p:cNvPr id="3" name="Content Placeholder 2"/>
          <p:cNvSpPr>
            <a:spLocks noGrp="1"/>
          </p:cNvSpPr>
          <p:nvPr>
            <p:ph sz="quarter" idx="1"/>
          </p:nvPr>
        </p:nvSpPr>
        <p:spPr/>
        <p:txBody>
          <a:bodyPr>
            <a:normAutofit fontScale="85000" lnSpcReduction="10000"/>
          </a:bodyPr>
          <a:lstStyle/>
          <a:p>
            <a:pPr algn="just" fontAlgn="base"/>
            <a:r>
              <a:rPr lang="en-IN" dirty="0"/>
              <a:t>HTML Forms are required to collect different kinds of user inputs, such as contact details like name, email address, phone numbers, or details like credit card information, etc</a:t>
            </a:r>
            <a:r>
              <a:rPr lang="en-IN" dirty="0" smtClean="0"/>
              <a:t>.</a:t>
            </a:r>
          </a:p>
          <a:p>
            <a:pPr algn="just" fontAlgn="base"/>
            <a:r>
              <a:rPr lang="en-IN" dirty="0"/>
              <a:t>The most frequently used input types are described below</a:t>
            </a:r>
            <a:r>
              <a:rPr lang="en-IN" dirty="0" smtClean="0"/>
              <a:t>.</a:t>
            </a:r>
          </a:p>
          <a:p>
            <a:pPr marL="0" indent="0" algn="just" fontAlgn="base">
              <a:buNone/>
            </a:pPr>
            <a:r>
              <a:rPr lang="en-US" dirty="0"/>
              <a:t> </a:t>
            </a:r>
            <a:r>
              <a:rPr lang="en-US" dirty="0" smtClean="0"/>
              <a:t>- </a:t>
            </a:r>
            <a:r>
              <a:rPr lang="en-IN" dirty="0"/>
              <a:t>Text </a:t>
            </a:r>
            <a:r>
              <a:rPr lang="en-IN" dirty="0" smtClean="0"/>
              <a:t>fields</a:t>
            </a:r>
          </a:p>
          <a:p>
            <a:pPr marL="0" indent="0" algn="just" fontAlgn="base">
              <a:buNone/>
            </a:pPr>
            <a:r>
              <a:rPr lang="en-US" dirty="0"/>
              <a:t> </a:t>
            </a:r>
            <a:r>
              <a:rPr lang="en-US" dirty="0" smtClean="0"/>
              <a:t>- </a:t>
            </a:r>
            <a:r>
              <a:rPr lang="en-IN" dirty="0"/>
              <a:t>Password </a:t>
            </a:r>
            <a:r>
              <a:rPr lang="en-IN" dirty="0" smtClean="0"/>
              <a:t>fields</a:t>
            </a:r>
          </a:p>
          <a:p>
            <a:pPr marL="0" indent="0" algn="just" fontAlgn="base">
              <a:buNone/>
            </a:pPr>
            <a:r>
              <a:rPr lang="en-US" dirty="0"/>
              <a:t> </a:t>
            </a:r>
            <a:r>
              <a:rPr lang="en-US" dirty="0" smtClean="0"/>
              <a:t>- </a:t>
            </a:r>
            <a:r>
              <a:rPr lang="en-IN" dirty="0"/>
              <a:t>Radio </a:t>
            </a:r>
            <a:r>
              <a:rPr lang="en-IN" dirty="0" smtClean="0"/>
              <a:t>buttons</a:t>
            </a:r>
          </a:p>
          <a:p>
            <a:pPr marL="0" indent="0" algn="just" fontAlgn="base">
              <a:buNone/>
            </a:pPr>
            <a:r>
              <a:rPr lang="en-US" dirty="0"/>
              <a:t> </a:t>
            </a:r>
            <a:r>
              <a:rPr lang="en-US" dirty="0" smtClean="0"/>
              <a:t>- </a:t>
            </a:r>
            <a:r>
              <a:rPr lang="en-IN" dirty="0" smtClean="0"/>
              <a:t>Checkboxes</a:t>
            </a:r>
          </a:p>
          <a:p>
            <a:pPr marL="0" indent="0" algn="just" fontAlgn="base">
              <a:buNone/>
            </a:pPr>
            <a:r>
              <a:rPr lang="en-US" dirty="0"/>
              <a:t> </a:t>
            </a:r>
            <a:r>
              <a:rPr lang="en-US" dirty="0" smtClean="0"/>
              <a:t>- </a:t>
            </a:r>
            <a:r>
              <a:rPr lang="en-IN" dirty="0" smtClean="0"/>
              <a:t>file</a:t>
            </a:r>
          </a:p>
          <a:p>
            <a:pPr marL="0" indent="0" algn="just" fontAlgn="base">
              <a:buNone/>
            </a:pPr>
            <a:r>
              <a:rPr lang="en-US" dirty="0"/>
              <a:t> </a:t>
            </a:r>
            <a:r>
              <a:rPr lang="en-US" dirty="0" smtClean="0"/>
              <a:t>- </a:t>
            </a:r>
            <a:r>
              <a:rPr lang="en-IN" dirty="0" err="1" smtClean="0"/>
              <a:t>Textarea</a:t>
            </a:r>
            <a:endParaRPr lang="en-IN" dirty="0" smtClean="0"/>
          </a:p>
          <a:p>
            <a:pPr marL="0" indent="0" algn="just" fontAlgn="base">
              <a:buNone/>
            </a:pPr>
            <a:r>
              <a:rPr lang="en-US" dirty="0"/>
              <a:t> </a:t>
            </a:r>
            <a:r>
              <a:rPr lang="en-US" dirty="0" smtClean="0"/>
              <a:t>- </a:t>
            </a:r>
            <a:r>
              <a:rPr lang="en-IN" dirty="0"/>
              <a:t>select </a:t>
            </a:r>
            <a:r>
              <a:rPr lang="en-IN" dirty="0" smtClean="0"/>
              <a:t>box</a:t>
            </a:r>
          </a:p>
          <a:p>
            <a:pPr marL="0" indent="0" algn="just" fontAlgn="base">
              <a:buNone/>
            </a:pPr>
            <a:r>
              <a:rPr lang="en-US" dirty="0"/>
              <a:t> </a:t>
            </a:r>
            <a:r>
              <a:rPr lang="en-US" dirty="0" smtClean="0"/>
              <a:t>- </a:t>
            </a:r>
            <a:r>
              <a:rPr lang="en-IN" dirty="0"/>
              <a:t>submit </a:t>
            </a:r>
            <a:r>
              <a:rPr lang="en-IN" dirty="0" smtClean="0"/>
              <a:t>button and reset button</a:t>
            </a:r>
          </a:p>
        </p:txBody>
      </p:sp>
    </p:spTree>
    <p:extLst>
      <p:ext uri="{BB962C8B-B14F-4D97-AF65-F5344CB8AC3E}">
        <p14:creationId xmlns:p14="http://schemas.microsoft.com/office/powerpoint/2010/main" val="291370739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fontAlgn="base"/>
            <a:r>
              <a:rPr lang="en-IN" b="1" dirty="0"/>
              <a:t>Grouping Form Controls</a:t>
            </a:r>
          </a:p>
        </p:txBody>
      </p:sp>
      <p:sp>
        <p:nvSpPr>
          <p:cNvPr id="3" name="Content Placeholder 2"/>
          <p:cNvSpPr>
            <a:spLocks noGrp="1"/>
          </p:cNvSpPr>
          <p:nvPr>
            <p:ph sz="quarter" idx="1"/>
          </p:nvPr>
        </p:nvSpPr>
        <p:spPr/>
        <p:txBody>
          <a:bodyPr>
            <a:normAutofit/>
          </a:bodyPr>
          <a:lstStyle/>
          <a:p>
            <a:pPr algn="just" fontAlgn="base"/>
            <a:r>
              <a:rPr lang="en-IN" dirty="0"/>
              <a:t>You also group logically related controls and labels within a web form using the &lt;legend&gt; </a:t>
            </a:r>
            <a:r>
              <a:rPr lang="en-IN" dirty="0" smtClean="0"/>
              <a:t>element.</a:t>
            </a:r>
          </a:p>
          <a:p>
            <a:pPr algn="just" fontAlgn="base"/>
            <a:r>
              <a:rPr lang="en-IN" dirty="0" smtClean="0"/>
              <a:t>Grouping </a:t>
            </a:r>
            <a:r>
              <a:rPr lang="en-IN" dirty="0"/>
              <a:t>form controls into categories makes it easier for users to locate a control which makes the form more user-friendly.</a:t>
            </a:r>
            <a:endParaRPr lang="en-IN" dirty="0" smtClean="0"/>
          </a:p>
        </p:txBody>
      </p:sp>
    </p:spTree>
    <p:extLst>
      <p:ext uri="{BB962C8B-B14F-4D97-AF65-F5344CB8AC3E}">
        <p14:creationId xmlns:p14="http://schemas.microsoft.com/office/powerpoint/2010/main" val="264986856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fontAlgn="base"/>
            <a:r>
              <a:rPr lang="en-IN" b="1" dirty="0" smtClean="0"/>
              <a:t>HTML 5 new input elements</a:t>
            </a:r>
            <a:endParaRPr lang="en-IN" b="1" dirty="0"/>
          </a:p>
        </p:txBody>
      </p:sp>
      <p:sp>
        <p:nvSpPr>
          <p:cNvPr id="3" name="Content Placeholder 2"/>
          <p:cNvSpPr>
            <a:spLocks noGrp="1"/>
          </p:cNvSpPr>
          <p:nvPr>
            <p:ph sz="quarter" idx="1"/>
          </p:nvPr>
        </p:nvSpPr>
        <p:spPr/>
        <p:txBody>
          <a:bodyPr>
            <a:normAutofit fontScale="85000" lnSpcReduction="20000"/>
          </a:bodyPr>
          <a:lstStyle/>
          <a:p>
            <a:r>
              <a:rPr lang="en-IN" dirty="0" err="1" smtClean="0"/>
              <a:t>color</a:t>
            </a:r>
            <a:endParaRPr lang="en-IN" dirty="0"/>
          </a:p>
          <a:p>
            <a:r>
              <a:rPr lang="en-IN" dirty="0"/>
              <a:t>date</a:t>
            </a:r>
          </a:p>
          <a:p>
            <a:r>
              <a:rPr lang="en-IN" dirty="0" err="1"/>
              <a:t>datetime</a:t>
            </a:r>
            <a:r>
              <a:rPr lang="en-IN" dirty="0"/>
              <a:t>-local</a:t>
            </a:r>
          </a:p>
          <a:p>
            <a:r>
              <a:rPr lang="en-IN" dirty="0"/>
              <a:t>email</a:t>
            </a:r>
          </a:p>
          <a:p>
            <a:r>
              <a:rPr lang="en-IN" dirty="0"/>
              <a:t>month</a:t>
            </a:r>
          </a:p>
          <a:p>
            <a:r>
              <a:rPr lang="en-IN" dirty="0"/>
              <a:t>number</a:t>
            </a:r>
          </a:p>
          <a:p>
            <a:r>
              <a:rPr lang="en-IN" dirty="0"/>
              <a:t>range</a:t>
            </a:r>
          </a:p>
          <a:p>
            <a:r>
              <a:rPr lang="en-IN" dirty="0"/>
              <a:t>search</a:t>
            </a:r>
          </a:p>
          <a:p>
            <a:r>
              <a:rPr lang="en-IN" dirty="0" err="1"/>
              <a:t>tel</a:t>
            </a:r>
            <a:endParaRPr lang="en-IN" dirty="0"/>
          </a:p>
          <a:p>
            <a:r>
              <a:rPr lang="en-IN" dirty="0"/>
              <a:t>time</a:t>
            </a:r>
          </a:p>
          <a:p>
            <a:r>
              <a:rPr lang="en-IN" dirty="0" err="1"/>
              <a:t>url</a:t>
            </a:r>
            <a:endParaRPr lang="en-IN" dirty="0"/>
          </a:p>
          <a:p>
            <a:r>
              <a:rPr lang="en-IN" dirty="0" smtClean="0"/>
              <a:t>week</a:t>
            </a:r>
            <a:endParaRPr lang="en-IN" dirty="0"/>
          </a:p>
        </p:txBody>
      </p:sp>
    </p:spTree>
    <p:extLst>
      <p:ext uri="{BB962C8B-B14F-4D97-AF65-F5344CB8AC3E}">
        <p14:creationId xmlns:p14="http://schemas.microsoft.com/office/powerpoint/2010/main" val="365432919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fontAlgn="base"/>
            <a:r>
              <a:rPr lang="en-IN" b="1" dirty="0" smtClean="0"/>
              <a:t>HTML 5 audio</a:t>
            </a:r>
            <a:endParaRPr lang="en-IN" b="1" dirty="0"/>
          </a:p>
        </p:txBody>
      </p:sp>
      <p:sp>
        <p:nvSpPr>
          <p:cNvPr id="3" name="Content Placeholder 2"/>
          <p:cNvSpPr>
            <a:spLocks noGrp="1"/>
          </p:cNvSpPr>
          <p:nvPr>
            <p:ph sz="quarter" idx="1"/>
          </p:nvPr>
        </p:nvSpPr>
        <p:spPr/>
        <p:txBody>
          <a:bodyPr>
            <a:normAutofit/>
          </a:bodyPr>
          <a:lstStyle/>
          <a:p>
            <a:pPr algn="just" fontAlgn="base"/>
            <a:r>
              <a:rPr lang="en-IN" dirty="0"/>
              <a:t>Using the HTML5 audio Element</a:t>
            </a:r>
          </a:p>
          <a:p>
            <a:pPr algn="just" fontAlgn="base"/>
            <a:r>
              <a:rPr lang="en-IN" dirty="0"/>
              <a:t>Using the object Element</a:t>
            </a:r>
          </a:p>
          <a:p>
            <a:pPr algn="just" fontAlgn="base"/>
            <a:r>
              <a:rPr lang="en-IN" dirty="0"/>
              <a:t>Using the embed Element</a:t>
            </a:r>
          </a:p>
          <a:p>
            <a:pPr algn="just" fontAlgn="base"/>
            <a:endParaRPr lang="en-IN" dirty="0"/>
          </a:p>
          <a:p>
            <a:pPr algn="just" fontAlgn="base"/>
            <a:endParaRPr lang="en-IN" dirty="0" smtClean="0"/>
          </a:p>
        </p:txBody>
      </p:sp>
    </p:spTree>
    <p:extLst>
      <p:ext uri="{BB962C8B-B14F-4D97-AF65-F5344CB8AC3E}">
        <p14:creationId xmlns:p14="http://schemas.microsoft.com/office/powerpoint/2010/main" val="371282049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fontAlgn="base"/>
            <a:r>
              <a:rPr lang="en-IN" b="1" smtClean="0"/>
              <a:t>HTML 5 video</a:t>
            </a:r>
            <a:endParaRPr lang="en-IN" b="1" dirty="0"/>
          </a:p>
        </p:txBody>
      </p:sp>
      <p:sp>
        <p:nvSpPr>
          <p:cNvPr id="3" name="Content Placeholder 2"/>
          <p:cNvSpPr>
            <a:spLocks noGrp="1"/>
          </p:cNvSpPr>
          <p:nvPr>
            <p:ph sz="quarter" idx="1"/>
          </p:nvPr>
        </p:nvSpPr>
        <p:spPr/>
        <p:txBody>
          <a:bodyPr>
            <a:normAutofit/>
          </a:bodyPr>
          <a:lstStyle/>
          <a:p>
            <a:pPr algn="just" fontAlgn="base"/>
            <a:r>
              <a:rPr lang="en-IN" dirty="0" smtClean="0"/>
              <a:t>Using </a:t>
            </a:r>
            <a:r>
              <a:rPr lang="en-IN" dirty="0"/>
              <a:t>the HTML5 video </a:t>
            </a:r>
            <a:r>
              <a:rPr lang="en-IN" dirty="0" smtClean="0"/>
              <a:t>Element</a:t>
            </a:r>
          </a:p>
          <a:p>
            <a:pPr algn="just" fontAlgn="base"/>
            <a:r>
              <a:rPr lang="en-IN" dirty="0"/>
              <a:t>Using the object </a:t>
            </a:r>
            <a:r>
              <a:rPr lang="en-IN" dirty="0" smtClean="0"/>
              <a:t>Element</a:t>
            </a:r>
          </a:p>
          <a:p>
            <a:pPr algn="just" fontAlgn="base"/>
            <a:r>
              <a:rPr lang="en-IN" dirty="0"/>
              <a:t>Using the embed </a:t>
            </a:r>
            <a:r>
              <a:rPr lang="en-IN" dirty="0" smtClean="0"/>
              <a:t>Element</a:t>
            </a:r>
          </a:p>
          <a:p>
            <a:pPr algn="just" fontAlgn="base"/>
            <a:r>
              <a:rPr lang="en-IN" dirty="0"/>
              <a:t>Embedding the YouTube Videos</a:t>
            </a:r>
            <a:endParaRPr lang="en-IN" dirty="0" smtClean="0"/>
          </a:p>
        </p:txBody>
      </p:sp>
    </p:spTree>
    <p:extLst>
      <p:ext uri="{BB962C8B-B14F-4D97-AF65-F5344CB8AC3E}">
        <p14:creationId xmlns:p14="http://schemas.microsoft.com/office/powerpoint/2010/main" val="22759978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IN" b="1" dirty="0"/>
              <a:t>HTML Element </a:t>
            </a:r>
            <a:r>
              <a:rPr lang="en-IN" b="1" dirty="0" smtClean="0"/>
              <a:t>Syntax(contd.)</a:t>
            </a:r>
            <a:endParaRPr lang="en-IN" b="1" dirty="0"/>
          </a:p>
        </p:txBody>
      </p:sp>
      <p:sp>
        <p:nvSpPr>
          <p:cNvPr id="3" name="Content Placeholder 2"/>
          <p:cNvSpPr>
            <a:spLocks noGrp="1"/>
          </p:cNvSpPr>
          <p:nvPr>
            <p:ph sz="quarter" idx="1"/>
          </p:nvPr>
        </p:nvSpPr>
        <p:spPr/>
        <p:txBody>
          <a:bodyPr>
            <a:normAutofit/>
          </a:bodyPr>
          <a:lstStyle/>
          <a:p>
            <a:pPr marL="457200" indent="-457200" algn="just"/>
            <a:r>
              <a:rPr lang="en-IN" dirty="0"/>
              <a:t>Elements can also contain attributes that defines its additional properties. </a:t>
            </a:r>
            <a:endParaRPr lang="en-IN" dirty="0" smtClean="0"/>
          </a:p>
          <a:p>
            <a:pPr marL="457200" indent="-457200" algn="just"/>
            <a:r>
              <a:rPr lang="en-IN" dirty="0" smtClean="0"/>
              <a:t>For </a:t>
            </a:r>
            <a:r>
              <a:rPr lang="en-IN" dirty="0"/>
              <a:t>example, a paragraph, which is represented by the p element, would be written as</a:t>
            </a:r>
            <a:r>
              <a:rPr lang="en-IN" dirty="0" smtClean="0"/>
              <a:t>:</a:t>
            </a:r>
          </a:p>
          <a:p>
            <a:pPr marL="457200" indent="-457200" algn="just"/>
            <a:endParaRPr lang="en-IN" dirty="0" smtClean="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4075112"/>
            <a:ext cx="6552728" cy="18021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8431739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fontAlgn="base"/>
            <a:r>
              <a:rPr lang="en-IN" b="1" dirty="0" smtClean="0"/>
              <a:t>HTML 5 elements</a:t>
            </a:r>
            <a:endParaRPr lang="en-IN" b="1" dirty="0"/>
          </a:p>
        </p:txBody>
      </p:sp>
      <p:graphicFrame>
        <p:nvGraphicFramePr>
          <p:cNvPr id="9" name="Content Placeholder 8"/>
          <p:cNvGraphicFramePr>
            <a:graphicFrameLocks noGrp="1"/>
          </p:cNvGraphicFramePr>
          <p:nvPr>
            <p:ph sz="quarter" idx="1"/>
            <p:extLst>
              <p:ext uri="{D42A27DB-BD31-4B8C-83A1-F6EECF244321}">
                <p14:modId xmlns:p14="http://schemas.microsoft.com/office/powerpoint/2010/main" val="1464986880"/>
              </p:ext>
            </p:extLst>
          </p:nvPr>
        </p:nvGraphicFramePr>
        <p:xfrm>
          <a:off x="179509" y="1628795"/>
          <a:ext cx="8784978" cy="4469130"/>
        </p:xfrm>
        <a:graphic>
          <a:graphicData uri="http://schemas.openxmlformats.org/drawingml/2006/table">
            <a:tbl>
              <a:tblPr/>
              <a:tblGrid>
                <a:gridCol w="2592291"/>
                <a:gridCol w="6192687"/>
              </a:tblGrid>
              <a:tr h="288037">
                <a:tc>
                  <a:txBody>
                    <a:bodyPr/>
                    <a:lstStyle/>
                    <a:p>
                      <a:pPr fontAlgn="t"/>
                      <a:r>
                        <a:rPr lang="en-IN" sz="1400">
                          <a:effectLst/>
                        </a:rPr>
                        <a:t>&lt;article&gt;</a:t>
                      </a:r>
                    </a:p>
                  </a:txBody>
                  <a:tcPr marL="28575" marR="28575" marT="28575" marB="285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1400" dirty="0">
                          <a:effectLst/>
                        </a:rPr>
                        <a:t>Represents an independent piece of content of a document, such as a blog entry or newspaper article</a:t>
                      </a:r>
                    </a:p>
                  </a:txBody>
                  <a:tcPr marL="28575" marR="28575" marT="28575" marB="285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9183">
                <a:tc>
                  <a:txBody>
                    <a:bodyPr/>
                    <a:lstStyle/>
                    <a:p>
                      <a:pPr fontAlgn="t"/>
                      <a:r>
                        <a:rPr lang="en-IN" sz="1400" dirty="0">
                          <a:effectLst/>
                        </a:rPr>
                        <a:t>&lt;aside &gt;</a:t>
                      </a:r>
                    </a:p>
                  </a:txBody>
                  <a:tcPr marL="28575" marR="28575" marT="28575" marB="285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1400">
                          <a:effectLst/>
                        </a:rPr>
                        <a:t>Represents a piece of content that is only slightly related to the rest of the page.</a:t>
                      </a:r>
                    </a:p>
                  </a:txBody>
                  <a:tcPr marL="28575" marR="28575" marT="28575" marB="285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8277">
                <a:tc>
                  <a:txBody>
                    <a:bodyPr/>
                    <a:lstStyle/>
                    <a:p>
                      <a:pPr fontAlgn="t"/>
                      <a:r>
                        <a:rPr lang="en-IN" sz="1400">
                          <a:effectLst/>
                        </a:rPr>
                        <a:t>&lt;audio&gt;</a:t>
                      </a:r>
                    </a:p>
                  </a:txBody>
                  <a:tcPr marL="28575" marR="28575" marT="28575" marB="285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IN" sz="1400">
                          <a:effectLst/>
                        </a:rPr>
                        <a:t>Defines an audio file.</a:t>
                      </a:r>
                    </a:p>
                  </a:txBody>
                  <a:tcPr marL="28575" marR="28575" marT="28575" marB="285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4315">
                <a:tc>
                  <a:txBody>
                    <a:bodyPr/>
                    <a:lstStyle/>
                    <a:p>
                      <a:pPr fontAlgn="t"/>
                      <a:r>
                        <a:rPr lang="en-IN" sz="1400">
                          <a:effectLst/>
                        </a:rPr>
                        <a:t>&lt;canvas&gt;</a:t>
                      </a:r>
                    </a:p>
                  </a:txBody>
                  <a:tcPr marL="28575" marR="28575" marT="28575" marB="285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1400" dirty="0">
                          <a:effectLst/>
                        </a:rPr>
                        <a:t>This is used for rendering dynamic bitmap graphics on the fly, such as graphs or games.</a:t>
                      </a:r>
                    </a:p>
                  </a:txBody>
                  <a:tcPr marL="28575" marR="28575" marT="28575" marB="285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7429">
                <a:tc>
                  <a:txBody>
                    <a:bodyPr/>
                    <a:lstStyle/>
                    <a:p>
                      <a:pPr fontAlgn="t"/>
                      <a:r>
                        <a:rPr lang="en-IN" sz="1400">
                          <a:effectLst/>
                        </a:rPr>
                        <a:t>&lt;command&gt;</a:t>
                      </a:r>
                    </a:p>
                  </a:txBody>
                  <a:tcPr marL="28575" marR="28575" marT="28575" marB="285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1400">
                          <a:effectLst/>
                        </a:rPr>
                        <a:t>Represents a command the user can invoke.</a:t>
                      </a:r>
                    </a:p>
                  </a:txBody>
                  <a:tcPr marL="28575" marR="28575" marT="28575" marB="285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7439">
                <a:tc>
                  <a:txBody>
                    <a:bodyPr/>
                    <a:lstStyle/>
                    <a:p>
                      <a:pPr fontAlgn="t"/>
                      <a:r>
                        <a:rPr lang="en-IN" sz="1400" dirty="0">
                          <a:effectLst/>
                        </a:rPr>
                        <a:t>&lt;</a:t>
                      </a:r>
                      <a:r>
                        <a:rPr lang="en-IN" sz="1400" dirty="0" err="1">
                          <a:effectLst/>
                        </a:rPr>
                        <a:t>datalist</a:t>
                      </a:r>
                      <a:r>
                        <a:rPr lang="en-IN" sz="1400" dirty="0">
                          <a:effectLst/>
                        </a:rPr>
                        <a:t>&gt;</a:t>
                      </a:r>
                    </a:p>
                  </a:txBody>
                  <a:tcPr marL="28575" marR="28575" marT="28575" marB="285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1400">
                          <a:effectLst/>
                        </a:rPr>
                        <a:t>Together with the a new list attribute for input can be used to make comboboxes</a:t>
                      </a:r>
                    </a:p>
                  </a:txBody>
                  <a:tcPr marL="28575" marR="28575" marT="28575" marB="285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6577">
                <a:tc>
                  <a:txBody>
                    <a:bodyPr/>
                    <a:lstStyle/>
                    <a:p>
                      <a:pPr fontAlgn="t"/>
                      <a:r>
                        <a:rPr lang="en-IN" sz="1400" dirty="0">
                          <a:effectLst/>
                        </a:rPr>
                        <a:t>&lt;details&gt;</a:t>
                      </a:r>
                    </a:p>
                  </a:txBody>
                  <a:tcPr marL="28575" marR="28575" marT="28575" marB="285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1400">
                          <a:effectLst/>
                        </a:rPr>
                        <a:t>Represents additional information or controls which the user can obtain on demand</a:t>
                      </a:r>
                    </a:p>
                  </a:txBody>
                  <a:tcPr marL="28575" marR="28575" marT="28575" marB="285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fontAlgn="t"/>
                      <a:r>
                        <a:rPr lang="en-IN" sz="1400">
                          <a:effectLst/>
                        </a:rPr>
                        <a:t>&lt;embed&gt;</a:t>
                      </a:r>
                    </a:p>
                  </a:txBody>
                  <a:tcPr marL="28575" marR="28575" marT="28575" marB="285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IN" sz="1400">
                          <a:effectLst/>
                        </a:rPr>
                        <a:t>Defines external interactive content or plugin.</a:t>
                      </a:r>
                    </a:p>
                  </a:txBody>
                  <a:tcPr marL="28575" marR="28575" marT="28575" marB="285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1709">
                <a:tc>
                  <a:txBody>
                    <a:bodyPr/>
                    <a:lstStyle/>
                    <a:p>
                      <a:pPr fontAlgn="t"/>
                      <a:r>
                        <a:rPr lang="en-IN" sz="1400">
                          <a:effectLst/>
                        </a:rPr>
                        <a:t>&lt;figure&gt;</a:t>
                      </a:r>
                    </a:p>
                  </a:txBody>
                  <a:tcPr marL="28575" marR="28575" marT="28575" marB="285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1400">
                          <a:effectLst/>
                        </a:rPr>
                        <a:t>Represents a piece of self-contained flow content, typically referenced as a single unit from the main flow of the document.</a:t>
                      </a:r>
                    </a:p>
                  </a:txBody>
                  <a:tcPr marL="28575" marR="28575" marT="28575" marB="285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0040">
                <a:tc>
                  <a:txBody>
                    <a:bodyPr/>
                    <a:lstStyle/>
                    <a:p>
                      <a:pPr fontAlgn="t"/>
                      <a:r>
                        <a:rPr lang="en-IN" sz="1400">
                          <a:effectLst/>
                        </a:rPr>
                        <a:t>&lt;footer&gt;</a:t>
                      </a:r>
                    </a:p>
                  </a:txBody>
                  <a:tcPr marL="28575" marR="28575" marT="28575" marB="285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1400">
                          <a:effectLst/>
                        </a:rPr>
                        <a:t>Represents a footer for a section and can contain information about the author, copyright information, et cetera.</a:t>
                      </a:r>
                    </a:p>
                  </a:txBody>
                  <a:tcPr marL="28575" marR="28575" marT="28575" marB="285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35969">
                <a:tc>
                  <a:txBody>
                    <a:bodyPr/>
                    <a:lstStyle/>
                    <a:p>
                      <a:pPr fontAlgn="t"/>
                      <a:r>
                        <a:rPr lang="en-IN" sz="1400">
                          <a:effectLst/>
                        </a:rPr>
                        <a:t>&lt;header&gt;</a:t>
                      </a:r>
                    </a:p>
                  </a:txBody>
                  <a:tcPr marL="28575" marR="28575" marT="28575" marB="285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1400" dirty="0">
                          <a:effectLst/>
                        </a:rPr>
                        <a:t>Represents a group of introductory or navigational aids.</a:t>
                      </a:r>
                    </a:p>
                  </a:txBody>
                  <a:tcPr marL="28575" marR="28575" marT="28575" marB="285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0" name="Rectangle 3"/>
          <p:cNvSpPr>
            <a:spLocks noChangeArrowheads="1"/>
          </p:cNvSpPr>
          <p:nvPr/>
        </p:nvSpPr>
        <p:spPr bwMode="auto">
          <a:xfrm>
            <a:off x="3409950" y="14017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Arial" charset="0"/>
              </a:rPr>
              <a:t/>
            </a:r>
            <a:br>
              <a:rPr kumimoji="0" lang="en-US" sz="1800" b="0" i="0" u="none" strike="noStrike" cap="none" normalizeH="0" baseline="0" smtClean="0">
                <a:ln>
                  <a:noFill/>
                </a:ln>
                <a:solidFill>
                  <a:schemeClr val="tx1"/>
                </a:solidFill>
                <a:effectLst/>
                <a:latin typeface="Arial" charset="0"/>
                <a:cs typeface="Arial" charset="0"/>
              </a:rPr>
            </a:br>
            <a:endParaRPr kumimoji="0" lang="en-US" sz="1800" b="0" i="0" u="none" strike="noStrike" cap="none" normalizeH="0" baseline="0" smtClean="0">
              <a:ln>
                <a:noFill/>
              </a:ln>
              <a:solidFill>
                <a:schemeClr val="tx1"/>
              </a:solidFill>
              <a:effectLst/>
              <a:latin typeface="Arial" charset="0"/>
              <a:cs typeface="Arial" charset="0"/>
            </a:endParaRPr>
          </a:p>
        </p:txBody>
      </p:sp>
    </p:spTree>
    <p:extLst>
      <p:ext uri="{BB962C8B-B14F-4D97-AF65-F5344CB8AC3E}">
        <p14:creationId xmlns:p14="http://schemas.microsoft.com/office/powerpoint/2010/main" val="162022470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fontAlgn="base"/>
            <a:r>
              <a:rPr lang="en-IN" b="1" dirty="0"/>
              <a:t>HTML 5 elements</a:t>
            </a:r>
          </a:p>
        </p:txBody>
      </p:sp>
      <p:sp>
        <p:nvSpPr>
          <p:cNvPr id="10" name="Rectangle 3"/>
          <p:cNvSpPr>
            <a:spLocks noChangeArrowheads="1"/>
          </p:cNvSpPr>
          <p:nvPr/>
        </p:nvSpPr>
        <p:spPr bwMode="auto">
          <a:xfrm>
            <a:off x="3409950" y="14017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Arial" charset="0"/>
              </a:rPr>
              <a:t/>
            </a:r>
            <a:br>
              <a:rPr kumimoji="0" lang="en-US" sz="1800" b="0" i="0" u="none" strike="noStrike" cap="none" normalizeH="0" baseline="0" smtClean="0">
                <a:ln>
                  <a:noFill/>
                </a:ln>
                <a:solidFill>
                  <a:schemeClr val="tx1"/>
                </a:solidFill>
                <a:effectLst/>
                <a:latin typeface="Arial" charset="0"/>
                <a:cs typeface="Arial" charset="0"/>
              </a:rPr>
            </a:br>
            <a:endParaRPr kumimoji="0" lang="en-US" sz="1800" b="0" i="0" u="none" strike="noStrike" cap="none" normalizeH="0" baseline="0" smtClean="0">
              <a:ln>
                <a:noFill/>
              </a:ln>
              <a:solidFill>
                <a:schemeClr val="tx1"/>
              </a:solidFill>
              <a:effectLst/>
              <a:latin typeface="Arial" charset="0"/>
              <a:cs typeface="Arial" charset="0"/>
            </a:endParaRPr>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2693999189"/>
              </p:ext>
            </p:extLst>
          </p:nvPr>
        </p:nvGraphicFramePr>
        <p:xfrm>
          <a:off x="179512" y="1527176"/>
          <a:ext cx="8784976" cy="4407120"/>
        </p:xfrm>
        <a:graphic>
          <a:graphicData uri="http://schemas.openxmlformats.org/drawingml/2006/table">
            <a:tbl>
              <a:tblPr/>
              <a:tblGrid>
                <a:gridCol w="2520280"/>
                <a:gridCol w="6264696"/>
              </a:tblGrid>
              <a:tr h="101624">
                <a:tc>
                  <a:txBody>
                    <a:bodyPr/>
                    <a:lstStyle/>
                    <a:p>
                      <a:pPr fontAlgn="t"/>
                      <a:r>
                        <a:rPr lang="en-IN" sz="1600" dirty="0">
                          <a:effectLst/>
                        </a:rPr>
                        <a:t>&lt;</a:t>
                      </a:r>
                      <a:r>
                        <a:rPr lang="en-IN" sz="1600" dirty="0" err="1">
                          <a:effectLst/>
                        </a:rPr>
                        <a:t>hgroup</a:t>
                      </a:r>
                      <a:r>
                        <a:rPr lang="en-IN" sz="1600" dirty="0">
                          <a:effectLst/>
                        </a:rPr>
                        <a:t>&gt;</a:t>
                      </a:r>
                    </a:p>
                  </a:txBody>
                  <a:tcPr marL="31230" marR="31230" marT="31230" marB="312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1600">
                          <a:effectLst/>
                        </a:rPr>
                        <a:t>Represents the header of a section.</a:t>
                      </a:r>
                    </a:p>
                  </a:txBody>
                  <a:tcPr marL="31230" marR="31230" marT="31230" marB="312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8028">
                <a:tc>
                  <a:txBody>
                    <a:bodyPr/>
                    <a:lstStyle/>
                    <a:p>
                      <a:pPr fontAlgn="t"/>
                      <a:r>
                        <a:rPr lang="en-IN" sz="1600" dirty="0">
                          <a:effectLst/>
                        </a:rPr>
                        <a:t>&lt;</a:t>
                      </a:r>
                      <a:r>
                        <a:rPr lang="en-IN" sz="1600" dirty="0" err="1">
                          <a:effectLst/>
                        </a:rPr>
                        <a:t>keygen</a:t>
                      </a:r>
                      <a:r>
                        <a:rPr lang="en-IN" sz="1600" dirty="0">
                          <a:effectLst/>
                        </a:rPr>
                        <a:t>&gt;</a:t>
                      </a:r>
                    </a:p>
                  </a:txBody>
                  <a:tcPr marL="31230" marR="31230" marT="31230" marB="312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1600">
                          <a:effectLst/>
                        </a:rPr>
                        <a:t>Represents control for key pair generation.</a:t>
                      </a:r>
                    </a:p>
                  </a:txBody>
                  <a:tcPr marL="31230" marR="31230" marT="31230" marB="312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6440">
                <a:tc>
                  <a:txBody>
                    <a:bodyPr/>
                    <a:lstStyle/>
                    <a:p>
                      <a:pPr fontAlgn="t"/>
                      <a:r>
                        <a:rPr lang="en-IN" sz="1600" dirty="0">
                          <a:effectLst/>
                        </a:rPr>
                        <a:t>&lt;mark&gt;</a:t>
                      </a:r>
                    </a:p>
                  </a:txBody>
                  <a:tcPr marL="31230" marR="31230" marT="31230" marB="312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1600" dirty="0">
                          <a:effectLst/>
                        </a:rPr>
                        <a:t>Represents a run of text in one document marked or highlighted for reference purposes, due to its relevance in another context.</a:t>
                      </a:r>
                    </a:p>
                  </a:txBody>
                  <a:tcPr marL="31230" marR="31230" marT="31230" marB="312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692">
                <a:tc>
                  <a:txBody>
                    <a:bodyPr/>
                    <a:lstStyle/>
                    <a:p>
                      <a:pPr fontAlgn="t"/>
                      <a:r>
                        <a:rPr lang="en-IN" sz="1600" dirty="0">
                          <a:effectLst/>
                        </a:rPr>
                        <a:t>&lt;meter&gt;</a:t>
                      </a:r>
                    </a:p>
                  </a:txBody>
                  <a:tcPr marL="31230" marR="31230" marT="31230" marB="312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1600">
                          <a:effectLst/>
                        </a:rPr>
                        <a:t>Represents a measurement, such as disk usage.</a:t>
                      </a:r>
                    </a:p>
                  </a:txBody>
                  <a:tcPr marL="31230" marR="31230" marT="31230" marB="312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02088">
                <a:tc>
                  <a:txBody>
                    <a:bodyPr/>
                    <a:lstStyle/>
                    <a:p>
                      <a:pPr fontAlgn="t"/>
                      <a:r>
                        <a:rPr lang="en-IN" sz="1600">
                          <a:effectLst/>
                        </a:rPr>
                        <a:t>&lt;nav&gt;</a:t>
                      </a:r>
                    </a:p>
                  </a:txBody>
                  <a:tcPr marL="31230" marR="31230" marT="31230" marB="312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1600">
                          <a:effectLst/>
                        </a:rPr>
                        <a:t>Represents a section of the document intended for navigation.</a:t>
                      </a:r>
                    </a:p>
                  </a:txBody>
                  <a:tcPr marL="31230" marR="31230" marT="31230" marB="312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8492">
                <a:tc>
                  <a:txBody>
                    <a:bodyPr/>
                    <a:lstStyle/>
                    <a:p>
                      <a:pPr fontAlgn="t"/>
                      <a:r>
                        <a:rPr lang="en-IN" sz="1600">
                          <a:effectLst/>
                        </a:rPr>
                        <a:t>&lt;output&gt;</a:t>
                      </a:r>
                    </a:p>
                  </a:txBody>
                  <a:tcPr marL="31230" marR="31230" marT="31230" marB="312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1600">
                          <a:effectLst/>
                        </a:rPr>
                        <a:t>Represents some type of output, such as from a calculation done through scripting.</a:t>
                      </a:r>
                    </a:p>
                  </a:txBody>
                  <a:tcPr marL="31230" marR="31230" marT="31230" marB="312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34896">
                <a:tc>
                  <a:txBody>
                    <a:bodyPr/>
                    <a:lstStyle/>
                    <a:p>
                      <a:pPr fontAlgn="t"/>
                      <a:r>
                        <a:rPr lang="en-IN" sz="1600">
                          <a:effectLst/>
                        </a:rPr>
                        <a:t>&lt;progress&gt;</a:t>
                      </a:r>
                    </a:p>
                  </a:txBody>
                  <a:tcPr marL="31230" marR="31230" marT="31230" marB="312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1600">
                          <a:effectLst/>
                        </a:rPr>
                        <a:t>Represents a completion of a task, such as downloading or when performing a series of expensive operations.</a:t>
                      </a:r>
                    </a:p>
                  </a:txBody>
                  <a:tcPr marL="31230" marR="31230" marT="31230" marB="312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1300">
                <a:tc>
                  <a:txBody>
                    <a:bodyPr/>
                    <a:lstStyle/>
                    <a:p>
                      <a:pPr fontAlgn="t"/>
                      <a:r>
                        <a:rPr lang="en-IN" sz="1600">
                          <a:effectLst/>
                        </a:rPr>
                        <a:t>&lt;ruby&gt;</a:t>
                      </a:r>
                    </a:p>
                  </a:txBody>
                  <a:tcPr marL="31230" marR="31230" marT="31230" marB="312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1600">
                          <a:effectLst/>
                        </a:rPr>
                        <a:t>Together with &lt;rt&gt; and &lt;rp&gt; allow for marking up ruby annotations.</a:t>
                      </a:r>
                    </a:p>
                  </a:txBody>
                  <a:tcPr marL="31230" marR="31230" marT="31230" marB="312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95696">
                <a:tc>
                  <a:txBody>
                    <a:bodyPr/>
                    <a:lstStyle/>
                    <a:p>
                      <a:pPr fontAlgn="t"/>
                      <a:r>
                        <a:rPr lang="en-IN" sz="1600">
                          <a:effectLst/>
                        </a:rPr>
                        <a:t>&lt;section&gt;</a:t>
                      </a:r>
                    </a:p>
                  </a:txBody>
                  <a:tcPr marL="31230" marR="31230" marT="31230" marB="312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IN" sz="1600" dirty="0">
                          <a:effectLst/>
                        </a:rPr>
                        <a:t>Represents a generic document or application section</a:t>
                      </a:r>
                    </a:p>
                  </a:txBody>
                  <a:tcPr marL="31230" marR="31230" marT="31230" marB="312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2100">
                <a:tc>
                  <a:txBody>
                    <a:bodyPr/>
                    <a:lstStyle/>
                    <a:p>
                      <a:pPr fontAlgn="t"/>
                      <a:r>
                        <a:rPr lang="en-IN" sz="1600">
                          <a:effectLst/>
                        </a:rPr>
                        <a:t>&lt;time&gt;</a:t>
                      </a:r>
                    </a:p>
                  </a:txBody>
                  <a:tcPr marL="31230" marR="31230" marT="31230" marB="312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1600" dirty="0">
                          <a:effectLst/>
                        </a:rPr>
                        <a:t>Represents a date and/or time.</a:t>
                      </a:r>
                    </a:p>
                  </a:txBody>
                  <a:tcPr marL="31230" marR="31230" marT="31230" marB="312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5678">
                <a:tc>
                  <a:txBody>
                    <a:bodyPr/>
                    <a:lstStyle/>
                    <a:p>
                      <a:pPr fontAlgn="t"/>
                      <a:r>
                        <a:rPr lang="en-IN" sz="1600">
                          <a:effectLst/>
                        </a:rPr>
                        <a:t>&lt;video&gt;</a:t>
                      </a:r>
                    </a:p>
                  </a:txBody>
                  <a:tcPr marL="31230" marR="31230" marT="31230" marB="312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IN" sz="1600">
                          <a:effectLst/>
                        </a:rPr>
                        <a:t>Defines a video file.</a:t>
                      </a:r>
                    </a:p>
                  </a:txBody>
                  <a:tcPr marL="31230" marR="31230" marT="31230" marB="312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16916">
                <a:tc>
                  <a:txBody>
                    <a:bodyPr/>
                    <a:lstStyle/>
                    <a:p>
                      <a:pPr fontAlgn="t"/>
                      <a:r>
                        <a:rPr lang="en-IN" sz="1600">
                          <a:effectLst/>
                        </a:rPr>
                        <a:t>&lt;wbr&gt;</a:t>
                      </a:r>
                    </a:p>
                  </a:txBody>
                  <a:tcPr marL="31230" marR="31230" marT="31230" marB="312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1600" dirty="0">
                          <a:effectLst/>
                        </a:rPr>
                        <a:t>Represents a line break opportunity.</a:t>
                      </a:r>
                    </a:p>
                  </a:txBody>
                  <a:tcPr marL="31230" marR="31230" marT="31230" marB="312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7140412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IN" b="1" dirty="0"/>
              <a:t>HTML Tags </a:t>
            </a:r>
            <a:r>
              <a:rPr lang="en-IN" b="1" dirty="0" err="1"/>
              <a:t>Vs</a:t>
            </a:r>
            <a:r>
              <a:rPr lang="en-IN" b="1" dirty="0"/>
              <a:t> Elements</a:t>
            </a:r>
          </a:p>
        </p:txBody>
      </p:sp>
      <p:sp>
        <p:nvSpPr>
          <p:cNvPr id="3" name="Content Placeholder 2"/>
          <p:cNvSpPr>
            <a:spLocks noGrp="1"/>
          </p:cNvSpPr>
          <p:nvPr>
            <p:ph sz="quarter" idx="1"/>
          </p:nvPr>
        </p:nvSpPr>
        <p:spPr/>
        <p:txBody>
          <a:bodyPr>
            <a:normAutofit/>
          </a:bodyPr>
          <a:lstStyle/>
          <a:p>
            <a:pPr marL="457200" indent="-457200" algn="just"/>
            <a:r>
              <a:rPr lang="en-IN" dirty="0"/>
              <a:t>Technically, an HTML element is the collection of start tag, its attributes, an end tag and everything in between. </a:t>
            </a:r>
            <a:endParaRPr lang="en-IN" dirty="0" smtClean="0"/>
          </a:p>
          <a:p>
            <a:pPr marL="457200" indent="-457200" algn="just"/>
            <a:r>
              <a:rPr lang="en-IN" dirty="0" smtClean="0"/>
              <a:t>On </a:t>
            </a:r>
            <a:r>
              <a:rPr lang="en-IN" dirty="0"/>
              <a:t>the other hand an HTML tag (either opening or closing) is used to mark the start or end of an element, as you can see in </a:t>
            </a:r>
            <a:r>
              <a:rPr lang="en-IN" dirty="0" smtClean="0"/>
              <a:t>the illustration in previous slide.</a:t>
            </a:r>
          </a:p>
          <a:p>
            <a:pPr marL="457200" indent="-457200" algn="just"/>
            <a:r>
              <a:rPr lang="en-IN" dirty="0"/>
              <a:t>However, in common usage the terms HTML element and HTML tag are interchangeable</a:t>
            </a:r>
            <a:endParaRPr lang="en-IN" dirty="0" smtClean="0"/>
          </a:p>
        </p:txBody>
      </p:sp>
    </p:spTree>
    <p:extLst>
      <p:ext uri="{BB962C8B-B14F-4D97-AF65-F5344CB8AC3E}">
        <p14:creationId xmlns:p14="http://schemas.microsoft.com/office/powerpoint/2010/main" val="14136061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fontAlgn="base"/>
            <a:r>
              <a:rPr lang="en-IN" sz="2400" b="1" dirty="0"/>
              <a:t>Case Insensitivity in HTML Tags and Attributes</a:t>
            </a:r>
          </a:p>
        </p:txBody>
      </p:sp>
      <p:sp>
        <p:nvSpPr>
          <p:cNvPr id="3" name="Content Placeholder 2"/>
          <p:cNvSpPr>
            <a:spLocks noGrp="1"/>
          </p:cNvSpPr>
          <p:nvPr>
            <p:ph sz="quarter" idx="1"/>
          </p:nvPr>
        </p:nvSpPr>
        <p:spPr/>
        <p:txBody>
          <a:bodyPr>
            <a:normAutofit/>
          </a:bodyPr>
          <a:lstStyle/>
          <a:p>
            <a:pPr marL="457200" indent="-457200" algn="just"/>
            <a:r>
              <a:rPr lang="en-IN" dirty="0"/>
              <a:t>In HTML, tag and attribute names are not case-sensitive (but most attribute values are case-sensitive). </a:t>
            </a:r>
            <a:endParaRPr lang="en-IN" dirty="0" smtClean="0"/>
          </a:p>
          <a:p>
            <a:pPr marL="457200" indent="-457200" algn="just"/>
            <a:r>
              <a:rPr lang="en-IN" dirty="0" smtClean="0"/>
              <a:t>It </a:t>
            </a:r>
            <a:r>
              <a:rPr lang="en-IN" dirty="0"/>
              <a:t>means the tag &lt;P&gt;, and the tag &lt;p&gt; defines the same thing in HTML which is a paragraph</a:t>
            </a:r>
            <a:r>
              <a:rPr lang="en-IN" dirty="0" smtClean="0"/>
              <a:t>.</a:t>
            </a:r>
          </a:p>
          <a:p>
            <a:pPr marL="457200" indent="-457200" algn="just"/>
            <a:endParaRPr lang="en-US" dirty="0"/>
          </a:p>
          <a:p>
            <a:pPr marL="0" indent="0" algn="just">
              <a:buNone/>
            </a:pPr>
            <a:r>
              <a:rPr lang="en-IN" dirty="0" smtClean="0"/>
              <a:t>	</a:t>
            </a:r>
            <a:r>
              <a:rPr lang="en-IN" dirty="0" smtClean="0">
                <a:solidFill>
                  <a:srgbClr val="0070C0"/>
                </a:solidFill>
              </a:rPr>
              <a:t>&lt;</a:t>
            </a:r>
            <a:r>
              <a:rPr lang="en-IN" dirty="0">
                <a:solidFill>
                  <a:srgbClr val="0070C0"/>
                </a:solidFill>
              </a:rPr>
              <a:t>p&gt;This is a paragraph.&lt;/p&gt;</a:t>
            </a:r>
          </a:p>
          <a:p>
            <a:pPr marL="0" indent="0" algn="just">
              <a:buNone/>
            </a:pPr>
            <a:r>
              <a:rPr lang="en-IN" dirty="0" smtClean="0">
                <a:solidFill>
                  <a:srgbClr val="0070C0"/>
                </a:solidFill>
              </a:rPr>
              <a:t>	&lt;</a:t>
            </a:r>
            <a:r>
              <a:rPr lang="en-IN" dirty="0">
                <a:solidFill>
                  <a:srgbClr val="0070C0"/>
                </a:solidFill>
              </a:rPr>
              <a:t>P&gt;This is also a valid paragraph.&lt;/P&gt;</a:t>
            </a:r>
            <a:endParaRPr lang="en-IN" dirty="0" smtClean="0">
              <a:solidFill>
                <a:srgbClr val="0070C0"/>
              </a:solidFill>
            </a:endParaRPr>
          </a:p>
        </p:txBody>
      </p:sp>
    </p:spTree>
    <p:extLst>
      <p:ext uri="{BB962C8B-B14F-4D97-AF65-F5344CB8AC3E}">
        <p14:creationId xmlns:p14="http://schemas.microsoft.com/office/powerpoint/2010/main" val="8126042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fontAlgn="base"/>
            <a:r>
              <a:rPr lang="en-IN" b="1" dirty="0"/>
              <a:t>Empty HTML Elements</a:t>
            </a:r>
          </a:p>
        </p:txBody>
      </p:sp>
      <p:sp>
        <p:nvSpPr>
          <p:cNvPr id="3" name="Content Placeholder 2"/>
          <p:cNvSpPr>
            <a:spLocks noGrp="1"/>
          </p:cNvSpPr>
          <p:nvPr>
            <p:ph sz="quarter" idx="1"/>
          </p:nvPr>
        </p:nvSpPr>
        <p:spPr/>
        <p:txBody>
          <a:bodyPr>
            <a:normAutofit fontScale="92500" lnSpcReduction="20000"/>
          </a:bodyPr>
          <a:lstStyle/>
          <a:p>
            <a:pPr marL="457200" indent="-457200" algn="just"/>
            <a:r>
              <a:rPr lang="en-IN" dirty="0"/>
              <a:t>Empty elements (also called self-closing or void elements) are not container tags — that means, you can not write &lt;</a:t>
            </a:r>
            <a:r>
              <a:rPr lang="en-IN" dirty="0" err="1"/>
              <a:t>hr</a:t>
            </a:r>
            <a:r>
              <a:rPr lang="en-IN" dirty="0"/>
              <a:t>&gt;some content&lt;/</a:t>
            </a:r>
            <a:r>
              <a:rPr lang="en-IN" dirty="0" err="1"/>
              <a:t>hr</a:t>
            </a:r>
            <a:r>
              <a:rPr lang="en-IN" dirty="0"/>
              <a:t>&gt; or &lt;</a:t>
            </a:r>
            <a:r>
              <a:rPr lang="en-IN" dirty="0" err="1"/>
              <a:t>br</a:t>
            </a:r>
            <a:r>
              <a:rPr lang="en-IN" dirty="0"/>
              <a:t>&gt;some content&lt;/</a:t>
            </a:r>
            <a:r>
              <a:rPr lang="en-IN" dirty="0" err="1"/>
              <a:t>br</a:t>
            </a:r>
            <a:r>
              <a:rPr lang="en-IN" dirty="0" smtClean="0"/>
              <a:t>&gt;.</a:t>
            </a:r>
            <a:endParaRPr lang="en-IN" dirty="0"/>
          </a:p>
          <a:p>
            <a:pPr marL="457200" indent="-457200" algn="just"/>
            <a:r>
              <a:rPr lang="en-IN" dirty="0"/>
              <a:t>A typical example of an empty element, is the &lt;</a:t>
            </a:r>
            <a:r>
              <a:rPr lang="en-IN" dirty="0" err="1"/>
              <a:t>br</a:t>
            </a:r>
            <a:r>
              <a:rPr lang="en-IN" dirty="0"/>
              <a:t>&gt; element, which represents a line break. Some other common empty elements are &lt;</a:t>
            </a:r>
            <a:r>
              <a:rPr lang="en-IN" dirty="0" err="1"/>
              <a:t>img</a:t>
            </a:r>
            <a:r>
              <a:rPr lang="en-IN" dirty="0"/>
              <a:t>&gt;, &lt;input&gt;, &lt;link&gt;, &lt;meta&gt;, &lt;</a:t>
            </a:r>
            <a:r>
              <a:rPr lang="en-IN" dirty="0" err="1"/>
              <a:t>hr</a:t>
            </a:r>
            <a:r>
              <a:rPr lang="en-IN" dirty="0"/>
              <a:t>&gt;, etc</a:t>
            </a:r>
            <a:r>
              <a:rPr lang="en-IN" dirty="0" smtClean="0"/>
              <a:t>.</a:t>
            </a:r>
          </a:p>
          <a:p>
            <a:pPr marL="457200" indent="-457200" algn="just"/>
            <a:endParaRPr lang="en-IN" dirty="0" smtClean="0"/>
          </a:p>
          <a:p>
            <a:pPr marL="0" indent="0" algn="just">
              <a:buNone/>
            </a:pPr>
            <a:r>
              <a:rPr lang="en-IN" dirty="0" smtClean="0"/>
              <a:t>	</a:t>
            </a:r>
            <a:r>
              <a:rPr lang="en-IN" dirty="0" smtClean="0">
                <a:solidFill>
                  <a:srgbClr val="0070C0"/>
                </a:solidFill>
              </a:rPr>
              <a:t>&lt;</a:t>
            </a:r>
            <a:r>
              <a:rPr lang="en-IN" dirty="0">
                <a:solidFill>
                  <a:srgbClr val="0070C0"/>
                </a:solidFill>
              </a:rPr>
              <a:t>p&gt;This paragraph contains &lt;</a:t>
            </a:r>
            <a:r>
              <a:rPr lang="en-IN" dirty="0" err="1">
                <a:solidFill>
                  <a:srgbClr val="0070C0"/>
                </a:solidFill>
              </a:rPr>
              <a:t>br</a:t>
            </a:r>
            <a:r>
              <a:rPr lang="en-IN" dirty="0">
                <a:solidFill>
                  <a:srgbClr val="0070C0"/>
                </a:solidFill>
              </a:rPr>
              <a:t>&gt; a line break.&lt;/p&gt;</a:t>
            </a:r>
          </a:p>
          <a:p>
            <a:pPr marL="0" indent="0" algn="just">
              <a:buNone/>
            </a:pPr>
            <a:r>
              <a:rPr lang="en-IN" dirty="0" smtClean="0">
                <a:solidFill>
                  <a:srgbClr val="0070C0"/>
                </a:solidFill>
              </a:rPr>
              <a:t>	&lt;</a:t>
            </a:r>
            <a:r>
              <a:rPr lang="en-IN" dirty="0" err="1">
                <a:solidFill>
                  <a:srgbClr val="0070C0"/>
                </a:solidFill>
              </a:rPr>
              <a:t>img</a:t>
            </a:r>
            <a:r>
              <a:rPr lang="en-IN" dirty="0">
                <a:solidFill>
                  <a:srgbClr val="0070C0"/>
                </a:solidFill>
              </a:rPr>
              <a:t> </a:t>
            </a:r>
            <a:r>
              <a:rPr lang="en-IN" dirty="0" err="1">
                <a:solidFill>
                  <a:srgbClr val="0070C0"/>
                </a:solidFill>
              </a:rPr>
              <a:t>src</a:t>
            </a:r>
            <a:r>
              <a:rPr lang="en-IN" dirty="0">
                <a:solidFill>
                  <a:srgbClr val="0070C0"/>
                </a:solidFill>
              </a:rPr>
              <a:t>="images/sky.jpg" alt="Cloudy Sky"&gt;</a:t>
            </a:r>
          </a:p>
          <a:p>
            <a:pPr marL="0" indent="0" algn="just">
              <a:buNone/>
            </a:pPr>
            <a:r>
              <a:rPr lang="en-IN" dirty="0" smtClean="0">
                <a:solidFill>
                  <a:srgbClr val="0070C0"/>
                </a:solidFill>
              </a:rPr>
              <a:t>	&lt;</a:t>
            </a:r>
            <a:r>
              <a:rPr lang="en-IN" dirty="0">
                <a:solidFill>
                  <a:srgbClr val="0070C0"/>
                </a:solidFill>
              </a:rPr>
              <a:t>input type="text" name="username"&gt;</a:t>
            </a:r>
            <a:endParaRPr lang="en-IN" dirty="0" smtClean="0">
              <a:solidFill>
                <a:srgbClr val="0070C0"/>
              </a:solidFill>
            </a:endParaRPr>
          </a:p>
        </p:txBody>
      </p:sp>
    </p:spTree>
    <p:extLst>
      <p:ext uri="{BB962C8B-B14F-4D97-AF65-F5344CB8AC3E}">
        <p14:creationId xmlns:p14="http://schemas.microsoft.com/office/powerpoint/2010/main" val="33970977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fontAlgn="base"/>
            <a:r>
              <a:rPr lang="en-IN" b="1" dirty="0"/>
              <a:t>Nesting HTML Elements</a:t>
            </a:r>
          </a:p>
        </p:txBody>
      </p:sp>
      <p:sp>
        <p:nvSpPr>
          <p:cNvPr id="3" name="Content Placeholder 2"/>
          <p:cNvSpPr>
            <a:spLocks noGrp="1"/>
          </p:cNvSpPr>
          <p:nvPr>
            <p:ph sz="quarter" idx="1"/>
          </p:nvPr>
        </p:nvSpPr>
        <p:spPr/>
        <p:txBody>
          <a:bodyPr>
            <a:normAutofit fontScale="92500"/>
          </a:bodyPr>
          <a:lstStyle/>
          <a:p>
            <a:pPr marL="457200" indent="-457200" algn="just"/>
            <a:r>
              <a:rPr lang="en-IN" dirty="0"/>
              <a:t>Most HTML elements can contain any number of further elements (except empty elements), which are, in turn, made up of tags, attributes, and content or other elements</a:t>
            </a:r>
            <a:r>
              <a:rPr lang="en-IN" dirty="0" smtClean="0"/>
              <a:t>.</a:t>
            </a:r>
            <a:endParaRPr lang="en-IN" dirty="0"/>
          </a:p>
          <a:p>
            <a:pPr marL="457200" indent="-457200" algn="just"/>
            <a:r>
              <a:rPr lang="en-IN" dirty="0"/>
              <a:t>The following example shows some elements nested inside the &lt;p&gt; element</a:t>
            </a:r>
            <a:r>
              <a:rPr lang="en-IN" dirty="0" smtClean="0"/>
              <a:t>.</a:t>
            </a:r>
          </a:p>
          <a:p>
            <a:pPr marL="457200" indent="-457200" algn="just"/>
            <a:endParaRPr lang="en-US" dirty="0"/>
          </a:p>
          <a:p>
            <a:pPr marL="0" indent="0" algn="just">
              <a:buNone/>
            </a:pPr>
            <a:r>
              <a:rPr lang="en-IN" dirty="0" smtClean="0">
                <a:solidFill>
                  <a:srgbClr val="0070C0"/>
                </a:solidFill>
              </a:rPr>
              <a:t>&lt;</a:t>
            </a:r>
            <a:r>
              <a:rPr lang="en-IN" dirty="0">
                <a:solidFill>
                  <a:srgbClr val="0070C0"/>
                </a:solidFill>
              </a:rPr>
              <a:t>p&gt;Here is some &lt;b&gt;bold&lt;/b&gt; text.&lt;/p&gt;</a:t>
            </a:r>
          </a:p>
          <a:p>
            <a:pPr marL="0" indent="0" algn="just">
              <a:buNone/>
            </a:pPr>
            <a:r>
              <a:rPr lang="en-IN" dirty="0" smtClean="0">
                <a:solidFill>
                  <a:srgbClr val="0070C0"/>
                </a:solidFill>
              </a:rPr>
              <a:t>&lt;</a:t>
            </a:r>
            <a:r>
              <a:rPr lang="en-IN" dirty="0">
                <a:solidFill>
                  <a:srgbClr val="0070C0"/>
                </a:solidFill>
              </a:rPr>
              <a:t>p&gt;Here is some &lt;</a:t>
            </a:r>
            <a:r>
              <a:rPr lang="en-IN" dirty="0" err="1">
                <a:solidFill>
                  <a:srgbClr val="0070C0"/>
                </a:solidFill>
              </a:rPr>
              <a:t>em</a:t>
            </a:r>
            <a:r>
              <a:rPr lang="en-IN" dirty="0">
                <a:solidFill>
                  <a:srgbClr val="0070C0"/>
                </a:solidFill>
              </a:rPr>
              <a:t>&gt;emphasized&lt;/</a:t>
            </a:r>
            <a:r>
              <a:rPr lang="en-IN" dirty="0" err="1">
                <a:solidFill>
                  <a:srgbClr val="0070C0"/>
                </a:solidFill>
              </a:rPr>
              <a:t>em</a:t>
            </a:r>
            <a:r>
              <a:rPr lang="en-IN" dirty="0">
                <a:solidFill>
                  <a:srgbClr val="0070C0"/>
                </a:solidFill>
              </a:rPr>
              <a:t>&gt; text.&lt;/p&gt;</a:t>
            </a:r>
          </a:p>
          <a:p>
            <a:pPr marL="0" indent="0" algn="just">
              <a:buNone/>
            </a:pPr>
            <a:r>
              <a:rPr lang="en-IN" dirty="0">
                <a:solidFill>
                  <a:srgbClr val="0070C0"/>
                </a:solidFill>
              </a:rPr>
              <a:t>&lt;p&gt;Here is some &lt;mark&gt;highlighted&lt;/mark&gt; text.&lt;/p&gt;</a:t>
            </a:r>
            <a:endParaRPr lang="en-IN" dirty="0" smtClean="0">
              <a:solidFill>
                <a:srgbClr val="0070C0"/>
              </a:solidFill>
            </a:endParaRPr>
          </a:p>
        </p:txBody>
      </p:sp>
    </p:spTree>
    <p:extLst>
      <p:ext uri="{BB962C8B-B14F-4D97-AF65-F5344CB8AC3E}">
        <p14:creationId xmlns:p14="http://schemas.microsoft.com/office/powerpoint/2010/main" val="37839183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fontAlgn="base"/>
            <a:r>
              <a:rPr lang="en-IN" b="1" dirty="0"/>
              <a:t>Nesting HTML </a:t>
            </a:r>
            <a:r>
              <a:rPr lang="en-IN" b="1" dirty="0" smtClean="0"/>
              <a:t>Elements(contd.)</a:t>
            </a:r>
            <a:endParaRPr lang="en-IN" b="1" dirty="0"/>
          </a:p>
        </p:txBody>
      </p:sp>
      <p:sp>
        <p:nvSpPr>
          <p:cNvPr id="3" name="Content Placeholder 2"/>
          <p:cNvSpPr>
            <a:spLocks noGrp="1"/>
          </p:cNvSpPr>
          <p:nvPr>
            <p:ph sz="quarter" idx="1"/>
          </p:nvPr>
        </p:nvSpPr>
        <p:spPr/>
        <p:txBody>
          <a:bodyPr>
            <a:normAutofit/>
          </a:bodyPr>
          <a:lstStyle/>
          <a:p>
            <a:pPr marL="0" indent="0">
              <a:buNone/>
            </a:pPr>
            <a:r>
              <a:rPr lang="en-IN" dirty="0">
                <a:solidFill>
                  <a:srgbClr val="0070C0"/>
                </a:solidFill>
              </a:rPr>
              <a:t>&lt;p&gt;&lt;strong&gt;These tags are nested properly.&lt;/strong&gt;&lt;/p&gt;</a:t>
            </a:r>
          </a:p>
          <a:p>
            <a:pPr marL="0" indent="0">
              <a:buNone/>
            </a:pPr>
            <a:r>
              <a:rPr lang="en-IN" dirty="0">
                <a:solidFill>
                  <a:srgbClr val="0070C0"/>
                </a:solidFill>
              </a:rPr>
              <a:t>&lt;p&gt;&lt;strong&gt;These tags are not nested properly.&lt;/p&gt;&lt;/strong&gt;</a:t>
            </a:r>
            <a:endParaRPr lang="en-IN" dirty="0" smtClean="0">
              <a:solidFill>
                <a:srgbClr val="0070C0"/>
              </a:solidFill>
            </a:endParaRPr>
          </a:p>
        </p:txBody>
      </p:sp>
    </p:spTree>
    <p:extLst>
      <p:ext uri="{BB962C8B-B14F-4D97-AF65-F5344CB8AC3E}">
        <p14:creationId xmlns:p14="http://schemas.microsoft.com/office/powerpoint/2010/main" val="25114330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fontAlgn="base"/>
            <a:r>
              <a:rPr lang="en-IN" b="1" dirty="0"/>
              <a:t>Writing Comments in HTML</a:t>
            </a:r>
          </a:p>
        </p:txBody>
      </p:sp>
      <p:sp>
        <p:nvSpPr>
          <p:cNvPr id="3" name="Content Placeholder 2"/>
          <p:cNvSpPr>
            <a:spLocks noGrp="1"/>
          </p:cNvSpPr>
          <p:nvPr>
            <p:ph sz="quarter" idx="1"/>
          </p:nvPr>
        </p:nvSpPr>
        <p:spPr/>
        <p:txBody>
          <a:bodyPr>
            <a:normAutofit lnSpcReduction="10000"/>
          </a:bodyPr>
          <a:lstStyle/>
          <a:p>
            <a:pPr algn="just"/>
            <a:r>
              <a:rPr lang="en-IN" dirty="0"/>
              <a:t>Comments are usually added with the purpose of making the source code easier to understand. </a:t>
            </a:r>
            <a:endParaRPr lang="en-IN" dirty="0" smtClean="0"/>
          </a:p>
          <a:p>
            <a:pPr algn="just"/>
            <a:r>
              <a:rPr lang="en-IN" dirty="0" smtClean="0"/>
              <a:t>It </a:t>
            </a:r>
            <a:r>
              <a:rPr lang="en-IN" dirty="0"/>
              <a:t>may help other developer (or you in the future when you edit the source code) to understand what you were trying to do with the HTML. </a:t>
            </a:r>
            <a:endParaRPr lang="en-IN" dirty="0" smtClean="0"/>
          </a:p>
          <a:p>
            <a:pPr algn="just"/>
            <a:r>
              <a:rPr lang="en-IN" dirty="0" smtClean="0"/>
              <a:t>Comments </a:t>
            </a:r>
            <a:r>
              <a:rPr lang="en-IN" dirty="0"/>
              <a:t>are not displayed in the browser</a:t>
            </a:r>
            <a:r>
              <a:rPr lang="en-IN" dirty="0" smtClean="0"/>
              <a:t>.</a:t>
            </a:r>
          </a:p>
          <a:p>
            <a:pPr marL="0" indent="0" algn="just">
              <a:buNone/>
            </a:pPr>
            <a:r>
              <a:rPr lang="en-IN" dirty="0">
                <a:solidFill>
                  <a:srgbClr val="0070C0"/>
                </a:solidFill>
              </a:rPr>
              <a:t>&lt;!-- This is an HTML comment --&gt;</a:t>
            </a:r>
          </a:p>
          <a:p>
            <a:pPr marL="0" indent="0" algn="just">
              <a:buNone/>
            </a:pPr>
            <a:r>
              <a:rPr lang="en-IN" dirty="0">
                <a:solidFill>
                  <a:srgbClr val="0070C0"/>
                </a:solidFill>
              </a:rPr>
              <a:t>&lt;!-- This is a multi-line HTML comment </a:t>
            </a:r>
          </a:p>
          <a:p>
            <a:pPr marL="0" indent="0" algn="just">
              <a:buNone/>
            </a:pPr>
            <a:r>
              <a:rPr lang="en-IN" dirty="0">
                <a:solidFill>
                  <a:srgbClr val="0070C0"/>
                </a:solidFill>
              </a:rPr>
              <a:t>     that spans across more than one line --&gt;</a:t>
            </a:r>
          </a:p>
          <a:p>
            <a:pPr marL="0" indent="0" algn="just">
              <a:buNone/>
            </a:pPr>
            <a:r>
              <a:rPr lang="en-IN" dirty="0">
                <a:solidFill>
                  <a:srgbClr val="0070C0"/>
                </a:solidFill>
              </a:rPr>
              <a:t>&lt;p&gt;This is a normal piece of text.&lt;/p&gt;</a:t>
            </a:r>
            <a:endParaRPr lang="en-IN" dirty="0" smtClean="0">
              <a:solidFill>
                <a:srgbClr val="0070C0"/>
              </a:solidFill>
            </a:endParaRPr>
          </a:p>
        </p:txBody>
      </p:sp>
    </p:spTree>
    <p:extLst>
      <p:ext uri="{BB962C8B-B14F-4D97-AF65-F5344CB8AC3E}">
        <p14:creationId xmlns:p14="http://schemas.microsoft.com/office/powerpoint/2010/main" val="137423351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1073</TotalTime>
  <Words>1924</Words>
  <Application>Microsoft Office PowerPoint</Application>
  <PresentationFormat>On-screen Show (4:3)</PresentationFormat>
  <Paragraphs>209</Paragraphs>
  <Slides>31</Slides>
  <Notes>0</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Civic</vt:lpstr>
      <vt:lpstr>Understanding the HTML5 Doctype</vt:lpstr>
      <vt:lpstr>HTML Element Syntax</vt:lpstr>
      <vt:lpstr>HTML Element Syntax(contd.)</vt:lpstr>
      <vt:lpstr>HTML Tags Vs Elements</vt:lpstr>
      <vt:lpstr>Case Insensitivity in HTML Tags and Attributes</vt:lpstr>
      <vt:lpstr>Empty HTML Elements</vt:lpstr>
      <vt:lpstr>Nesting HTML Elements</vt:lpstr>
      <vt:lpstr>Nesting HTML Elements(contd.)</vt:lpstr>
      <vt:lpstr>Writing Comments in HTML</vt:lpstr>
      <vt:lpstr>HTML Elements Types</vt:lpstr>
      <vt:lpstr>HTML Elements Types(contd.)</vt:lpstr>
      <vt:lpstr>HTML Attributes</vt:lpstr>
      <vt:lpstr>HTML Attributes(contd.)</vt:lpstr>
      <vt:lpstr>HTML Headings</vt:lpstr>
      <vt:lpstr>Formatting Text with HTML</vt:lpstr>
      <vt:lpstr>Formatting Quotations</vt:lpstr>
      <vt:lpstr>Showing Abbreviations</vt:lpstr>
      <vt:lpstr>Managing White Spaces</vt:lpstr>
      <vt:lpstr>Defining Preformatted Text</vt:lpstr>
      <vt:lpstr>Creating Links in HTML</vt:lpstr>
      <vt:lpstr>Working with Image Maps</vt:lpstr>
      <vt:lpstr>Working with Image Maps(contd.)</vt:lpstr>
      <vt:lpstr>Creating Tables in HTML</vt:lpstr>
      <vt:lpstr>Working with HTML Lists</vt:lpstr>
      <vt:lpstr>HTML Forms</vt:lpstr>
      <vt:lpstr>Grouping Form Controls</vt:lpstr>
      <vt:lpstr>HTML 5 new input elements</vt:lpstr>
      <vt:lpstr>HTML 5 audio</vt:lpstr>
      <vt:lpstr>HTML 5 video</vt:lpstr>
      <vt:lpstr>HTML 5 elements</vt:lpstr>
      <vt:lpstr>HTML 5 elements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192</cp:revision>
  <dcterms:created xsi:type="dcterms:W3CDTF">2020-07-17T10:32:53Z</dcterms:created>
  <dcterms:modified xsi:type="dcterms:W3CDTF">2022-08-08T10:29:41Z</dcterms:modified>
</cp:coreProperties>
</file>