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60" r:id="rId3"/>
    <p:sldId id="262" r:id="rId4"/>
    <p:sldId id="263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C4C4B5-06D3-4426-9368-70C67C51FF2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6306AE-25BE-45BE-89A3-A4DAFC50E5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C4B5-06D3-4426-9368-70C67C51FF2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06AE-25BE-45BE-89A3-A4DAFC50E5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C4B5-06D3-4426-9368-70C67C51FF2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06AE-25BE-45BE-89A3-A4DAFC50E5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C4B5-06D3-4426-9368-70C67C51FF2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06AE-25BE-45BE-89A3-A4DAFC50E5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C4B5-06D3-4426-9368-70C67C51FF2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06AE-25BE-45BE-89A3-A4DAFC50E5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C4B5-06D3-4426-9368-70C67C51FF2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06AE-25BE-45BE-89A3-A4DAFC50E54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C4B5-06D3-4426-9368-70C67C51FF2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06AE-25BE-45BE-89A3-A4DAFC50E54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C4B5-06D3-4426-9368-70C67C51FF2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06AE-25BE-45BE-89A3-A4DAFC50E54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C4B5-06D3-4426-9368-70C67C51FF2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06AE-25BE-45BE-89A3-A4DAFC50E5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0C4C4B5-06D3-4426-9368-70C67C51FF2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06AE-25BE-45BE-89A3-A4DAFC50E54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C4C4B5-06D3-4426-9368-70C67C51FF2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6306AE-25BE-45BE-89A3-A4DAFC50E54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0C4C4B5-06D3-4426-9368-70C67C51FF2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96306AE-25BE-45BE-89A3-A4DAFC50E54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JavaScript Object Notation is an open standard file format, and data interchange format, that uses human-readable text to store and transmit data objects consisting of attribute–value pairs and array data types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r(--ff-lato)"/>
              </a:rPr>
              <a:t>Characteristics of JSON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is easy to read and write.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lightweight text-based interchange format.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is language independent.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76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used while writing JavaScript based applications that includes browser extensions and websites.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format is used for serializing and transmitting structured data over network connection.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primarily used to transmit data between a server and web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Web services and APIs use JSON format to provide public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be used with modern programming languages.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88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8437" y="991876"/>
            <a:ext cx="8291264" cy="5548072"/>
          </a:xfrm>
        </p:spPr>
        <p:txBody>
          <a:bodyPr>
            <a:normAutofit fontScale="32500" lnSpcReduction="20000"/>
          </a:bodyPr>
          <a:lstStyle/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5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"book"</a:t>
            </a: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{</a:t>
            </a: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55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5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"01"</a:t>
            </a: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55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"language"</a:t>
            </a: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55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"edition"</a:t>
            </a: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"third"</a:t>
            </a: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55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"Herbert </a:t>
            </a:r>
            <a:r>
              <a:rPr lang="en-IN" sz="55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Schildt</a:t>
            </a:r>
            <a:r>
              <a:rPr lang="en-IN" sz="5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5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},</a:t>
            </a: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{</a:t>
            </a: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55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5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"07"</a:t>
            </a: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55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"language"</a:t>
            </a: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"C++"</a:t>
            </a: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55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"edition"</a:t>
            </a: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"second"</a:t>
            </a: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55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5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E.Balagurusamy</a:t>
            </a:r>
            <a:r>
              <a:rPr lang="en-IN" sz="5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5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 marL="109728" indent="0">
              <a:buNone/>
            </a:pPr>
            <a:r>
              <a:rPr lang="en-IN" sz="5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109728" indent="0" algn="just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var(--ff-lato)"/>
              </a:rPr>
              <a:t>Syntax with s</a:t>
            </a:r>
            <a: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  <a:t>imple Example in JSON </a:t>
            </a:r>
            <a:b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74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D8C22-0F09-B02C-942D-874DD606D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912594"/>
              </p:ext>
            </p:extLst>
          </p:nvPr>
        </p:nvGraphicFramePr>
        <p:xfrm>
          <a:off x="827585" y="1124744"/>
          <a:ext cx="7776863" cy="5177754"/>
        </p:xfrm>
        <a:graphic>
          <a:graphicData uri="http://schemas.openxmlformats.org/drawingml/2006/table">
            <a:tbl>
              <a:tblPr/>
              <a:tblGrid>
                <a:gridCol w="1080527">
                  <a:extLst>
                    <a:ext uri="{9D8B030D-6E8A-4147-A177-3AD203B41FA5}">
                      <a16:colId xmlns:a16="http://schemas.microsoft.com/office/drawing/2014/main" val="3622901475"/>
                    </a:ext>
                  </a:extLst>
                </a:gridCol>
                <a:gridCol w="6696336">
                  <a:extLst>
                    <a:ext uri="{9D8B030D-6E8A-4147-A177-3AD203B41FA5}">
                      <a16:colId xmlns:a16="http://schemas.microsoft.com/office/drawing/2014/main" val="3795665359"/>
                    </a:ext>
                  </a:extLst>
                </a:gridCol>
              </a:tblGrid>
              <a:tr h="313464">
                <a:tc>
                  <a:txBody>
                    <a:bodyPr/>
                    <a:lstStyle/>
                    <a:p>
                      <a:pPr algn="l"/>
                      <a:r>
                        <a:rPr lang="en-IN" sz="1800" b="1">
                          <a:effectLst/>
                          <a:latin typeface="inherit"/>
                        </a:rPr>
                        <a:t>Sr.No.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effectLst/>
                          <a:latin typeface="inherit"/>
                        </a:rPr>
                        <a:t>Type &amp; Description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621222"/>
                  </a:ext>
                </a:extLst>
              </a:tr>
              <a:tr h="572885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  <a:latin typeface="inherit"/>
                        </a:rPr>
                        <a:t>Number</a:t>
                      </a:r>
                      <a:endParaRPr lang="en-US" sz="1800">
                        <a:effectLst/>
                      </a:endParaRPr>
                    </a:p>
                    <a:p>
                      <a:pPr algn="l"/>
                      <a:r>
                        <a:rPr lang="en-US" sz="1800">
                          <a:effectLst/>
                        </a:rPr>
                        <a:t>double- precision floating-point format in JavaScript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980634"/>
                  </a:ext>
                </a:extLst>
              </a:tr>
              <a:tr h="572885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  <a:latin typeface="inherit"/>
                        </a:rPr>
                        <a:t>String</a:t>
                      </a:r>
                      <a:endParaRPr lang="en-US" sz="1800" dirty="0">
                        <a:effectLst/>
                      </a:endParaRPr>
                    </a:p>
                    <a:p>
                      <a:pPr algn="l"/>
                      <a:r>
                        <a:rPr lang="en-US" sz="1800" dirty="0">
                          <a:effectLst/>
                        </a:rPr>
                        <a:t>double-quoted Unicode with backslash escaping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10880"/>
                  </a:ext>
                </a:extLst>
              </a:tr>
              <a:tr h="572885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effectLst/>
                          <a:latin typeface="inherit"/>
                        </a:rPr>
                        <a:t>Boolean</a:t>
                      </a:r>
                      <a:endParaRPr lang="en-IN" sz="1800" dirty="0">
                        <a:effectLst/>
                      </a:endParaRPr>
                    </a:p>
                    <a:p>
                      <a:pPr algn="l"/>
                      <a:r>
                        <a:rPr lang="en-IN" sz="1800" dirty="0">
                          <a:effectLst/>
                        </a:rPr>
                        <a:t>true or false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291666"/>
                  </a:ext>
                </a:extLst>
              </a:tr>
              <a:tr h="572885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  <a:latin typeface="inherit"/>
                        </a:rPr>
                        <a:t>Array</a:t>
                      </a:r>
                      <a:endParaRPr lang="en-US" sz="1800">
                        <a:effectLst/>
                      </a:endParaRPr>
                    </a:p>
                    <a:p>
                      <a:pPr algn="l"/>
                      <a:r>
                        <a:rPr lang="en-US" sz="1800">
                          <a:effectLst/>
                        </a:rPr>
                        <a:t>an ordered sequence of values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056405"/>
                  </a:ext>
                </a:extLst>
              </a:tr>
              <a:tr h="572885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5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  <a:latin typeface="inherit"/>
                        </a:rPr>
                        <a:t>Value</a:t>
                      </a:r>
                      <a:endParaRPr lang="en-US" sz="1800">
                        <a:effectLst/>
                      </a:endParaRPr>
                    </a:p>
                    <a:p>
                      <a:pPr algn="l"/>
                      <a:r>
                        <a:rPr lang="en-US" sz="1800">
                          <a:effectLst/>
                        </a:rPr>
                        <a:t>it can be a string, a number, true or false, null etc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73056"/>
                  </a:ext>
                </a:extLst>
              </a:tr>
              <a:tr h="572885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6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  <a:latin typeface="inherit"/>
                        </a:rPr>
                        <a:t>Object</a:t>
                      </a:r>
                      <a:endParaRPr lang="en-US" sz="1800">
                        <a:effectLst/>
                      </a:endParaRPr>
                    </a:p>
                    <a:p>
                      <a:pPr algn="l"/>
                      <a:r>
                        <a:rPr lang="en-US" sz="1800">
                          <a:effectLst/>
                        </a:rPr>
                        <a:t>an unordered collection of key:value pairs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85842"/>
                  </a:ext>
                </a:extLst>
              </a:tr>
              <a:tr h="572885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7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  <a:latin typeface="inherit"/>
                        </a:rPr>
                        <a:t>Whitespace</a:t>
                      </a:r>
                      <a:endParaRPr lang="en-US" sz="1800" dirty="0">
                        <a:effectLst/>
                      </a:endParaRPr>
                    </a:p>
                    <a:p>
                      <a:pPr algn="l"/>
                      <a:r>
                        <a:rPr lang="en-US" sz="1800" dirty="0">
                          <a:effectLst/>
                        </a:rPr>
                        <a:t>can be used between any pair of tokens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037206"/>
                  </a:ext>
                </a:extLst>
              </a:tr>
              <a:tr h="572885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8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effectLst/>
                          <a:latin typeface="inherit"/>
                        </a:rPr>
                        <a:t>null</a:t>
                      </a:r>
                      <a:endParaRPr lang="en-IN" sz="1800" dirty="0">
                        <a:effectLst/>
                      </a:endParaRPr>
                    </a:p>
                    <a:p>
                      <a:pPr algn="l"/>
                      <a:r>
                        <a:rPr lang="en-IN" sz="1800" dirty="0">
                          <a:effectLst/>
                        </a:rPr>
                        <a:t>empty</a:t>
                      </a:r>
                    </a:p>
                  </a:txBody>
                  <a:tcPr marL="28573" marR="28573" marT="28573" marB="28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22369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format supports the following data types −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57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b="1" dirty="0" err="1"/>
              <a:t>JSON.parse</a:t>
            </a:r>
            <a:r>
              <a:rPr lang="en-US" b="1" dirty="0"/>
              <a:t>()</a:t>
            </a:r>
            <a:r>
              <a:rPr lang="en-US" dirty="0"/>
              <a:t> method parses a JSON string, constructing the JavaScript value or object described by the string.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JSON.parse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67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b="1" dirty="0" err="1"/>
              <a:t>JSON.stringify</a:t>
            </a:r>
            <a:r>
              <a:rPr lang="en-US" b="1" dirty="0"/>
              <a:t>()</a:t>
            </a:r>
            <a:r>
              <a:rPr lang="en-US" dirty="0"/>
              <a:t> method converts a JavaScript object or value to a JSON string,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JSON.stringify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566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341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Consolas</vt:lpstr>
      <vt:lpstr>inherit</vt:lpstr>
      <vt:lpstr>Lucida Sans Unicode</vt:lpstr>
      <vt:lpstr>var(--ff-lato)</vt:lpstr>
      <vt:lpstr>Verdana</vt:lpstr>
      <vt:lpstr>Wingdings 2</vt:lpstr>
      <vt:lpstr>Wingdings 3</vt:lpstr>
      <vt:lpstr>Concourse</vt:lpstr>
      <vt:lpstr>JSON</vt:lpstr>
      <vt:lpstr>Uses of JSON</vt:lpstr>
      <vt:lpstr>Syntax with simple Example in JSON  </vt:lpstr>
      <vt:lpstr>JSON format supports the following data types − </vt:lpstr>
      <vt:lpstr>JSON.parse()</vt:lpstr>
      <vt:lpstr>JSON.stringify()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dell</dc:creator>
  <cp:lastModifiedBy>Sonia Jassi</cp:lastModifiedBy>
  <cp:revision>9</cp:revision>
  <dcterms:created xsi:type="dcterms:W3CDTF">2020-10-02T12:26:36Z</dcterms:created>
  <dcterms:modified xsi:type="dcterms:W3CDTF">2024-03-25T05:48:59Z</dcterms:modified>
</cp:coreProperties>
</file>