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6" r:id="rId9"/>
    <p:sldId id="267" r:id="rId10"/>
    <p:sldId id="268" r:id="rId11"/>
    <p:sldId id="270" r:id="rId12"/>
    <p:sldId id="27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2" d="100"/>
          <a:sy n="82" d="100"/>
        </p:scale>
        <p:origin x="67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sha sharma" userId="3b288b69b4026179" providerId="LiveId" clId="{B07936C6-584C-41C1-92DA-6AEA748211EC}"/>
    <pc:docChg chg="custSel delSld modSld">
      <pc:chgData name="isha sharma" userId="3b288b69b4026179" providerId="LiveId" clId="{B07936C6-584C-41C1-92DA-6AEA748211EC}" dt="2024-03-21T05:08:24.015" v="21" actId="1076"/>
      <pc:docMkLst>
        <pc:docMk/>
      </pc:docMkLst>
      <pc:sldChg chg="modSp mod">
        <pc:chgData name="isha sharma" userId="3b288b69b4026179" providerId="LiveId" clId="{B07936C6-584C-41C1-92DA-6AEA748211EC}" dt="2024-03-21T05:08:24.015" v="21" actId="1076"/>
        <pc:sldMkLst>
          <pc:docMk/>
          <pc:sldMk cId="2346421621" sldId="266"/>
        </pc:sldMkLst>
        <pc:picChg chg="mod">
          <ac:chgData name="isha sharma" userId="3b288b69b4026179" providerId="LiveId" clId="{B07936C6-584C-41C1-92DA-6AEA748211EC}" dt="2024-03-21T05:08:24.015" v="21" actId="1076"/>
          <ac:picMkLst>
            <pc:docMk/>
            <pc:sldMk cId="2346421621" sldId="266"/>
            <ac:picMk id="11" creationId="{E59C231A-8843-B883-8175-F6F3A477942D}"/>
          </ac:picMkLst>
        </pc:picChg>
      </pc:sldChg>
      <pc:sldChg chg="modSp mod">
        <pc:chgData name="isha sharma" userId="3b288b69b4026179" providerId="LiveId" clId="{B07936C6-584C-41C1-92DA-6AEA748211EC}" dt="2024-03-20T04:05:17.322" v="20" actId="27636"/>
        <pc:sldMkLst>
          <pc:docMk/>
          <pc:sldMk cId="701880289" sldId="268"/>
        </pc:sldMkLst>
        <pc:spChg chg="mod">
          <ac:chgData name="isha sharma" userId="3b288b69b4026179" providerId="LiveId" clId="{B07936C6-584C-41C1-92DA-6AEA748211EC}" dt="2024-03-20T04:05:17.322" v="20" actId="27636"/>
          <ac:spMkLst>
            <pc:docMk/>
            <pc:sldMk cId="701880289" sldId="268"/>
            <ac:spMk id="4" creationId="{0B2D93D7-EA21-26FC-09E0-0B8AC26C6879}"/>
          </ac:spMkLst>
        </pc:spChg>
      </pc:sldChg>
      <pc:sldChg chg="del">
        <pc:chgData name="isha sharma" userId="3b288b69b4026179" providerId="LiveId" clId="{B07936C6-584C-41C1-92DA-6AEA748211EC}" dt="2024-03-19T06:42:02.394" v="0" actId="47"/>
        <pc:sldMkLst>
          <pc:docMk/>
          <pc:sldMk cId="1182300326" sldId="272"/>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B1FBC-59CC-25D2-1F66-3D02EEEF447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E6D3FD8-CF1A-9EFF-B44B-7FFC0318250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754FBCA-0013-143D-A5C6-BDF196F830F2}"/>
              </a:ext>
            </a:extLst>
          </p:cNvPr>
          <p:cNvSpPr>
            <a:spLocks noGrp="1"/>
          </p:cNvSpPr>
          <p:nvPr>
            <p:ph type="dt" sz="half" idx="10"/>
          </p:nvPr>
        </p:nvSpPr>
        <p:spPr/>
        <p:txBody>
          <a:bodyPr/>
          <a:lstStyle/>
          <a:p>
            <a:fld id="{77262B56-55E7-4303-8BF7-34E1720AAD6B}" type="datetimeFigureOut">
              <a:rPr lang="en-IN" smtClean="0"/>
              <a:t>21-03-2024</a:t>
            </a:fld>
            <a:endParaRPr lang="en-IN"/>
          </a:p>
        </p:txBody>
      </p:sp>
      <p:sp>
        <p:nvSpPr>
          <p:cNvPr id="5" name="Footer Placeholder 4">
            <a:extLst>
              <a:ext uri="{FF2B5EF4-FFF2-40B4-BE49-F238E27FC236}">
                <a16:creationId xmlns:a16="http://schemas.microsoft.com/office/drawing/2014/main" id="{3488B0FD-8E96-06BE-C499-854AAA329D8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005BA17-4BA1-8CB9-2DC3-7A538F021354}"/>
              </a:ext>
            </a:extLst>
          </p:cNvPr>
          <p:cNvSpPr>
            <a:spLocks noGrp="1"/>
          </p:cNvSpPr>
          <p:nvPr>
            <p:ph type="sldNum" sz="quarter" idx="12"/>
          </p:nvPr>
        </p:nvSpPr>
        <p:spPr/>
        <p:txBody>
          <a:bodyPr/>
          <a:lstStyle/>
          <a:p>
            <a:fld id="{0D783798-5E06-45E0-A252-32AAC40C2875}" type="slidenum">
              <a:rPr lang="en-IN" smtClean="0"/>
              <a:t>‹#›</a:t>
            </a:fld>
            <a:endParaRPr lang="en-IN"/>
          </a:p>
        </p:txBody>
      </p:sp>
    </p:spTree>
    <p:extLst>
      <p:ext uri="{BB962C8B-B14F-4D97-AF65-F5344CB8AC3E}">
        <p14:creationId xmlns:p14="http://schemas.microsoft.com/office/powerpoint/2010/main" val="7487517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D4237-CA4D-C5C0-B0FC-A294FDB9C7A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9C2E8E4-CEB2-EAD0-DBC2-DD8E4316B12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0E74630-C273-7A40-FED6-1FB1F4A86688}"/>
              </a:ext>
            </a:extLst>
          </p:cNvPr>
          <p:cNvSpPr>
            <a:spLocks noGrp="1"/>
          </p:cNvSpPr>
          <p:nvPr>
            <p:ph type="dt" sz="half" idx="10"/>
          </p:nvPr>
        </p:nvSpPr>
        <p:spPr/>
        <p:txBody>
          <a:bodyPr/>
          <a:lstStyle/>
          <a:p>
            <a:fld id="{77262B56-55E7-4303-8BF7-34E1720AAD6B}" type="datetimeFigureOut">
              <a:rPr lang="en-IN" smtClean="0"/>
              <a:t>21-03-2024</a:t>
            </a:fld>
            <a:endParaRPr lang="en-IN"/>
          </a:p>
        </p:txBody>
      </p:sp>
      <p:sp>
        <p:nvSpPr>
          <p:cNvPr id="5" name="Footer Placeholder 4">
            <a:extLst>
              <a:ext uri="{FF2B5EF4-FFF2-40B4-BE49-F238E27FC236}">
                <a16:creationId xmlns:a16="http://schemas.microsoft.com/office/drawing/2014/main" id="{5E1A747E-5F28-4121-FB6D-106410E8311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3EF02F9-D9FD-F5B6-74B4-F25D6577A38F}"/>
              </a:ext>
            </a:extLst>
          </p:cNvPr>
          <p:cNvSpPr>
            <a:spLocks noGrp="1"/>
          </p:cNvSpPr>
          <p:nvPr>
            <p:ph type="sldNum" sz="quarter" idx="12"/>
          </p:nvPr>
        </p:nvSpPr>
        <p:spPr/>
        <p:txBody>
          <a:bodyPr/>
          <a:lstStyle/>
          <a:p>
            <a:fld id="{0D783798-5E06-45E0-A252-32AAC40C2875}" type="slidenum">
              <a:rPr lang="en-IN" smtClean="0"/>
              <a:t>‹#›</a:t>
            </a:fld>
            <a:endParaRPr lang="en-IN"/>
          </a:p>
        </p:txBody>
      </p:sp>
    </p:spTree>
    <p:extLst>
      <p:ext uri="{BB962C8B-B14F-4D97-AF65-F5344CB8AC3E}">
        <p14:creationId xmlns:p14="http://schemas.microsoft.com/office/powerpoint/2010/main" val="22847172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189EA2A-6AF4-1C41-5DA3-7A618142F21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D83E8E2-0850-A84D-780C-D0291C32C1C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53F2B18-BC60-E060-99DC-079CE7D2BC12}"/>
              </a:ext>
            </a:extLst>
          </p:cNvPr>
          <p:cNvSpPr>
            <a:spLocks noGrp="1"/>
          </p:cNvSpPr>
          <p:nvPr>
            <p:ph type="dt" sz="half" idx="10"/>
          </p:nvPr>
        </p:nvSpPr>
        <p:spPr/>
        <p:txBody>
          <a:bodyPr/>
          <a:lstStyle/>
          <a:p>
            <a:fld id="{77262B56-55E7-4303-8BF7-34E1720AAD6B}" type="datetimeFigureOut">
              <a:rPr lang="en-IN" smtClean="0"/>
              <a:t>21-03-2024</a:t>
            </a:fld>
            <a:endParaRPr lang="en-IN"/>
          </a:p>
        </p:txBody>
      </p:sp>
      <p:sp>
        <p:nvSpPr>
          <p:cNvPr id="5" name="Footer Placeholder 4">
            <a:extLst>
              <a:ext uri="{FF2B5EF4-FFF2-40B4-BE49-F238E27FC236}">
                <a16:creationId xmlns:a16="http://schemas.microsoft.com/office/drawing/2014/main" id="{D16B8CE5-4EAF-9ADC-59C9-B1D85C9346D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D192E3A-5E7C-0DE3-F493-609A33799E3B}"/>
              </a:ext>
            </a:extLst>
          </p:cNvPr>
          <p:cNvSpPr>
            <a:spLocks noGrp="1"/>
          </p:cNvSpPr>
          <p:nvPr>
            <p:ph type="sldNum" sz="quarter" idx="12"/>
          </p:nvPr>
        </p:nvSpPr>
        <p:spPr/>
        <p:txBody>
          <a:bodyPr/>
          <a:lstStyle/>
          <a:p>
            <a:fld id="{0D783798-5E06-45E0-A252-32AAC40C2875}" type="slidenum">
              <a:rPr lang="en-IN" smtClean="0"/>
              <a:t>‹#›</a:t>
            </a:fld>
            <a:endParaRPr lang="en-IN"/>
          </a:p>
        </p:txBody>
      </p:sp>
    </p:spTree>
    <p:extLst>
      <p:ext uri="{BB962C8B-B14F-4D97-AF65-F5344CB8AC3E}">
        <p14:creationId xmlns:p14="http://schemas.microsoft.com/office/powerpoint/2010/main" val="40779419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788CC-01F9-D403-A8D9-825D19EE998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81522F9-B724-F6C5-6A01-DAC4E8D3365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C5EBCCD-9C36-5E6C-05AB-5EB253E7B3ED}"/>
              </a:ext>
            </a:extLst>
          </p:cNvPr>
          <p:cNvSpPr>
            <a:spLocks noGrp="1"/>
          </p:cNvSpPr>
          <p:nvPr>
            <p:ph type="dt" sz="half" idx="10"/>
          </p:nvPr>
        </p:nvSpPr>
        <p:spPr/>
        <p:txBody>
          <a:bodyPr/>
          <a:lstStyle/>
          <a:p>
            <a:fld id="{77262B56-55E7-4303-8BF7-34E1720AAD6B}" type="datetimeFigureOut">
              <a:rPr lang="en-IN" smtClean="0"/>
              <a:t>21-03-2024</a:t>
            </a:fld>
            <a:endParaRPr lang="en-IN"/>
          </a:p>
        </p:txBody>
      </p:sp>
      <p:sp>
        <p:nvSpPr>
          <p:cNvPr id="5" name="Footer Placeholder 4">
            <a:extLst>
              <a:ext uri="{FF2B5EF4-FFF2-40B4-BE49-F238E27FC236}">
                <a16:creationId xmlns:a16="http://schemas.microsoft.com/office/drawing/2014/main" id="{E4420A1C-1BFB-7A3C-D7EE-802C4B45663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2ABD63E-F046-3425-2C66-4B6D22AF5CBA}"/>
              </a:ext>
            </a:extLst>
          </p:cNvPr>
          <p:cNvSpPr>
            <a:spLocks noGrp="1"/>
          </p:cNvSpPr>
          <p:nvPr>
            <p:ph type="sldNum" sz="quarter" idx="12"/>
          </p:nvPr>
        </p:nvSpPr>
        <p:spPr/>
        <p:txBody>
          <a:bodyPr/>
          <a:lstStyle/>
          <a:p>
            <a:fld id="{0D783798-5E06-45E0-A252-32AAC40C2875}" type="slidenum">
              <a:rPr lang="en-IN" smtClean="0"/>
              <a:t>‹#›</a:t>
            </a:fld>
            <a:endParaRPr lang="en-IN"/>
          </a:p>
        </p:txBody>
      </p:sp>
    </p:spTree>
    <p:extLst>
      <p:ext uri="{BB962C8B-B14F-4D97-AF65-F5344CB8AC3E}">
        <p14:creationId xmlns:p14="http://schemas.microsoft.com/office/powerpoint/2010/main" val="3690092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BAB63-12BA-9C1B-2641-2E152F48CFA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32DF690-8D3B-021E-1A16-444459598BC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E73ACFC-520B-C9BA-FCCB-769CB45F984F}"/>
              </a:ext>
            </a:extLst>
          </p:cNvPr>
          <p:cNvSpPr>
            <a:spLocks noGrp="1"/>
          </p:cNvSpPr>
          <p:nvPr>
            <p:ph type="dt" sz="half" idx="10"/>
          </p:nvPr>
        </p:nvSpPr>
        <p:spPr/>
        <p:txBody>
          <a:bodyPr/>
          <a:lstStyle/>
          <a:p>
            <a:fld id="{77262B56-55E7-4303-8BF7-34E1720AAD6B}" type="datetimeFigureOut">
              <a:rPr lang="en-IN" smtClean="0"/>
              <a:t>21-03-2024</a:t>
            </a:fld>
            <a:endParaRPr lang="en-IN"/>
          </a:p>
        </p:txBody>
      </p:sp>
      <p:sp>
        <p:nvSpPr>
          <p:cNvPr id="5" name="Footer Placeholder 4">
            <a:extLst>
              <a:ext uri="{FF2B5EF4-FFF2-40B4-BE49-F238E27FC236}">
                <a16:creationId xmlns:a16="http://schemas.microsoft.com/office/drawing/2014/main" id="{0F3A4EE0-9E13-F6EA-61A5-DFF75B842BD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7AE6C94-4991-7FD0-6C2A-F1E73426A313}"/>
              </a:ext>
            </a:extLst>
          </p:cNvPr>
          <p:cNvSpPr>
            <a:spLocks noGrp="1"/>
          </p:cNvSpPr>
          <p:nvPr>
            <p:ph type="sldNum" sz="quarter" idx="12"/>
          </p:nvPr>
        </p:nvSpPr>
        <p:spPr/>
        <p:txBody>
          <a:bodyPr/>
          <a:lstStyle/>
          <a:p>
            <a:fld id="{0D783798-5E06-45E0-A252-32AAC40C2875}" type="slidenum">
              <a:rPr lang="en-IN" smtClean="0"/>
              <a:t>‹#›</a:t>
            </a:fld>
            <a:endParaRPr lang="en-IN"/>
          </a:p>
        </p:txBody>
      </p:sp>
    </p:spTree>
    <p:extLst>
      <p:ext uri="{BB962C8B-B14F-4D97-AF65-F5344CB8AC3E}">
        <p14:creationId xmlns:p14="http://schemas.microsoft.com/office/powerpoint/2010/main" val="33322427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1C414-DDBA-C9F8-7E09-C4E437E1322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0855BF7-22F9-01AC-1598-37EC2CC7E1F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FFE9749-7336-5E4B-8EA6-07EFEB959BB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05DDA5D-D1C3-1D5C-3883-732A4DB9B8C5}"/>
              </a:ext>
            </a:extLst>
          </p:cNvPr>
          <p:cNvSpPr>
            <a:spLocks noGrp="1"/>
          </p:cNvSpPr>
          <p:nvPr>
            <p:ph type="dt" sz="half" idx="10"/>
          </p:nvPr>
        </p:nvSpPr>
        <p:spPr/>
        <p:txBody>
          <a:bodyPr/>
          <a:lstStyle/>
          <a:p>
            <a:fld id="{77262B56-55E7-4303-8BF7-34E1720AAD6B}" type="datetimeFigureOut">
              <a:rPr lang="en-IN" smtClean="0"/>
              <a:t>21-03-2024</a:t>
            </a:fld>
            <a:endParaRPr lang="en-IN"/>
          </a:p>
        </p:txBody>
      </p:sp>
      <p:sp>
        <p:nvSpPr>
          <p:cNvPr id="6" name="Footer Placeholder 5">
            <a:extLst>
              <a:ext uri="{FF2B5EF4-FFF2-40B4-BE49-F238E27FC236}">
                <a16:creationId xmlns:a16="http://schemas.microsoft.com/office/drawing/2014/main" id="{525345CA-9453-7412-6219-66E39C0B718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F3D65CB-D062-DAAF-07B6-4C2142AED3B8}"/>
              </a:ext>
            </a:extLst>
          </p:cNvPr>
          <p:cNvSpPr>
            <a:spLocks noGrp="1"/>
          </p:cNvSpPr>
          <p:nvPr>
            <p:ph type="sldNum" sz="quarter" idx="12"/>
          </p:nvPr>
        </p:nvSpPr>
        <p:spPr/>
        <p:txBody>
          <a:bodyPr/>
          <a:lstStyle/>
          <a:p>
            <a:fld id="{0D783798-5E06-45E0-A252-32AAC40C2875}" type="slidenum">
              <a:rPr lang="en-IN" smtClean="0"/>
              <a:t>‹#›</a:t>
            </a:fld>
            <a:endParaRPr lang="en-IN"/>
          </a:p>
        </p:txBody>
      </p:sp>
    </p:spTree>
    <p:extLst>
      <p:ext uri="{BB962C8B-B14F-4D97-AF65-F5344CB8AC3E}">
        <p14:creationId xmlns:p14="http://schemas.microsoft.com/office/powerpoint/2010/main" val="38305752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32E5F-03DA-D796-4148-445D2CC2B61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014510F-AF93-64FC-A5E4-D6F2CD1BF79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538277B-D8E0-C807-A289-4CEA6CFCDC5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90AC403-DD58-1DA8-E188-564A037B34B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B3DB35-44DE-3C00-0E8F-5553B12153C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4F7025D-470A-4741-756B-B8252F9ECABD}"/>
              </a:ext>
            </a:extLst>
          </p:cNvPr>
          <p:cNvSpPr>
            <a:spLocks noGrp="1"/>
          </p:cNvSpPr>
          <p:nvPr>
            <p:ph type="dt" sz="half" idx="10"/>
          </p:nvPr>
        </p:nvSpPr>
        <p:spPr/>
        <p:txBody>
          <a:bodyPr/>
          <a:lstStyle/>
          <a:p>
            <a:fld id="{77262B56-55E7-4303-8BF7-34E1720AAD6B}" type="datetimeFigureOut">
              <a:rPr lang="en-IN" smtClean="0"/>
              <a:t>21-03-2024</a:t>
            </a:fld>
            <a:endParaRPr lang="en-IN"/>
          </a:p>
        </p:txBody>
      </p:sp>
      <p:sp>
        <p:nvSpPr>
          <p:cNvPr id="8" name="Footer Placeholder 7">
            <a:extLst>
              <a:ext uri="{FF2B5EF4-FFF2-40B4-BE49-F238E27FC236}">
                <a16:creationId xmlns:a16="http://schemas.microsoft.com/office/drawing/2014/main" id="{BFA61D3E-C55B-E9E7-C92D-38A506B6834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CFB550A-05F5-B99C-2B8F-2B307595AF91}"/>
              </a:ext>
            </a:extLst>
          </p:cNvPr>
          <p:cNvSpPr>
            <a:spLocks noGrp="1"/>
          </p:cNvSpPr>
          <p:nvPr>
            <p:ph type="sldNum" sz="quarter" idx="12"/>
          </p:nvPr>
        </p:nvSpPr>
        <p:spPr/>
        <p:txBody>
          <a:bodyPr/>
          <a:lstStyle/>
          <a:p>
            <a:fld id="{0D783798-5E06-45E0-A252-32AAC40C2875}" type="slidenum">
              <a:rPr lang="en-IN" smtClean="0"/>
              <a:t>‹#›</a:t>
            </a:fld>
            <a:endParaRPr lang="en-IN"/>
          </a:p>
        </p:txBody>
      </p:sp>
    </p:spTree>
    <p:extLst>
      <p:ext uri="{BB962C8B-B14F-4D97-AF65-F5344CB8AC3E}">
        <p14:creationId xmlns:p14="http://schemas.microsoft.com/office/powerpoint/2010/main" val="396763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07EBB-204C-9F58-286F-BD8226DD834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7F80671-770A-6AF5-DA31-ACCBA5BC7B66}"/>
              </a:ext>
            </a:extLst>
          </p:cNvPr>
          <p:cNvSpPr>
            <a:spLocks noGrp="1"/>
          </p:cNvSpPr>
          <p:nvPr>
            <p:ph type="dt" sz="half" idx="10"/>
          </p:nvPr>
        </p:nvSpPr>
        <p:spPr/>
        <p:txBody>
          <a:bodyPr/>
          <a:lstStyle/>
          <a:p>
            <a:fld id="{77262B56-55E7-4303-8BF7-34E1720AAD6B}" type="datetimeFigureOut">
              <a:rPr lang="en-IN" smtClean="0"/>
              <a:t>21-03-2024</a:t>
            </a:fld>
            <a:endParaRPr lang="en-IN"/>
          </a:p>
        </p:txBody>
      </p:sp>
      <p:sp>
        <p:nvSpPr>
          <p:cNvPr id="4" name="Footer Placeholder 3">
            <a:extLst>
              <a:ext uri="{FF2B5EF4-FFF2-40B4-BE49-F238E27FC236}">
                <a16:creationId xmlns:a16="http://schemas.microsoft.com/office/drawing/2014/main" id="{D697D0A3-89CA-2670-593E-D6697EA2ADD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D417F00-4724-B8B4-89E0-C56F0CB24D8C}"/>
              </a:ext>
            </a:extLst>
          </p:cNvPr>
          <p:cNvSpPr>
            <a:spLocks noGrp="1"/>
          </p:cNvSpPr>
          <p:nvPr>
            <p:ph type="sldNum" sz="quarter" idx="12"/>
          </p:nvPr>
        </p:nvSpPr>
        <p:spPr/>
        <p:txBody>
          <a:bodyPr/>
          <a:lstStyle/>
          <a:p>
            <a:fld id="{0D783798-5E06-45E0-A252-32AAC40C2875}" type="slidenum">
              <a:rPr lang="en-IN" smtClean="0"/>
              <a:t>‹#›</a:t>
            </a:fld>
            <a:endParaRPr lang="en-IN"/>
          </a:p>
        </p:txBody>
      </p:sp>
    </p:spTree>
    <p:extLst>
      <p:ext uri="{BB962C8B-B14F-4D97-AF65-F5344CB8AC3E}">
        <p14:creationId xmlns:p14="http://schemas.microsoft.com/office/powerpoint/2010/main" val="1613759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07E387-8AE6-37C0-DDA7-6AF39DBE7018}"/>
              </a:ext>
            </a:extLst>
          </p:cNvPr>
          <p:cNvSpPr>
            <a:spLocks noGrp="1"/>
          </p:cNvSpPr>
          <p:nvPr>
            <p:ph type="dt" sz="half" idx="10"/>
          </p:nvPr>
        </p:nvSpPr>
        <p:spPr/>
        <p:txBody>
          <a:bodyPr/>
          <a:lstStyle/>
          <a:p>
            <a:fld id="{77262B56-55E7-4303-8BF7-34E1720AAD6B}" type="datetimeFigureOut">
              <a:rPr lang="en-IN" smtClean="0"/>
              <a:t>21-03-2024</a:t>
            </a:fld>
            <a:endParaRPr lang="en-IN"/>
          </a:p>
        </p:txBody>
      </p:sp>
      <p:sp>
        <p:nvSpPr>
          <p:cNvPr id="3" name="Footer Placeholder 2">
            <a:extLst>
              <a:ext uri="{FF2B5EF4-FFF2-40B4-BE49-F238E27FC236}">
                <a16:creationId xmlns:a16="http://schemas.microsoft.com/office/drawing/2014/main" id="{C50CF1A7-3FF7-C932-04CF-95104D8E3F9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A3D6EBF-5111-2184-124D-84C4E75D7268}"/>
              </a:ext>
            </a:extLst>
          </p:cNvPr>
          <p:cNvSpPr>
            <a:spLocks noGrp="1"/>
          </p:cNvSpPr>
          <p:nvPr>
            <p:ph type="sldNum" sz="quarter" idx="12"/>
          </p:nvPr>
        </p:nvSpPr>
        <p:spPr/>
        <p:txBody>
          <a:bodyPr/>
          <a:lstStyle/>
          <a:p>
            <a:fld id="{0D783798-5E06-45E0-A252-32AAC40C2875}" type="slidenum">
              <a:rPr lang="en-IN" smtClean="0"/>
              <a:t>‹#›</a:t>
            </a:fld>
            <a:endParaRPr lang="en-IN"/>
          </a:p>
        </p:txBody>
      </p:sp>
    </p:spTree>
    <p:extLst>
      <p:ext uri="{BB962C8B-B14F-4D97-AF65-F5344CB8AC3E}">
        <p14:creationId xmlns:p14="http://schemas.microsoft.com/office/powerpoint/2010/main" val="4211760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F2F7C-A32A-FBB4-8A4E-E972EDAFD6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21A333C-36EA-AA0F-9248-EC2A99FF053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FA04B14-B4B5-8D09-4089-099EFD1D40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2BDFBB-0065-5DAC-684F-71BDA41DB001}"/>
              </a:ext>
            </a:extLst>
          </p:cNvPr>
          <p:cNvSpPr>
            <a:spLocks noGrp="1"/>
          </p:cNvSpPr>
          <p:nvPr>
            <p:ph type="dt" sz="half" idx="10"/>
          </p:nvPr>
        </p:nvSpPr>
        <p:spPr/>
        <p:txBody>
          <a:bodyPr/>
          <a:lstStyle/>
          <a:p>
            <a:fld id="{77262B56-55E7-4303-8BF7-34E1720AAD6B}" type="datetimeFigureOut">
              <a:rPr lang="en-IN" smtClean="0"/>
              <a:t>21-03-2024</a:t>
            </a:fld>
            <a:endParaRPr lang="en-IN"/>
          </a:p>
        </p:txBody>
      </p:sp>
      <p:sp>
        <p:nvSpPr>
          <p:cNvPr id="6" name="Footer Placeholder 5">
            <a:extLst>
              <a:ext uri="{FF2B5EF4-FFF2-40B4-BE49-F238E27FC236}">
                <a16:creationId xmlns:a16="http://schemas.microsoft.com/office/drawing/2014/main" id="{C0B4ACEC-538D-F6DE-8583-F3A4260169E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029D01F-3DD9-77F3-6ADE-4AAA8626CB19}"/>
              </a:ext>
            </a:extLst>
          </p:cNvPr>
          <p:cNvSpPr>
            <a:spLocks noGrp="1"/>
          </p:cNvSpPr>
          <p:nvPr>
            <p:ph type="sldNum" sz="quarter" idx="12"/>
          </p:nvPr>
        </p:nvSpPr>
        <p:spPr/>
        <p:txBody>
          <a:bodyPr/>
          <a:lstStyle/>
          <a:p>
            <a:fld id="{0D783798-5E06-45E0-A252-32AAC40C2875}" type="slidenum">
              <a:rPr lang="en-IN" smtClean="0"/>
              <a:t>‹#›</a:t>
            </a:fld>
            <a:endParaRPr lang="en-IN"/>
          </a:p>
        </p:txBody>
      </p:sp>
    </p:spTree>
    <p:extLst>
      <p:ext uri="{BB962C8B-B14F-4D97-AF65-F5344CB8AC3E}">
        <p14:creationId xmlns:p14="http://schemas.microsoft.com/office/powerpoint/2010/main" val="4844340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0CE68-7300-23D6-CA37-EA1B31FF1C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CE2DC0D-AD51-E102-3ACA-FA148E0BDC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D1623D9-1E78-6ECF-DB0C-EEEBAFA8D4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398D9E-A11E-83D7-F239-D69F2498C84E}"/>
              </a:ext>
            </a:extLst>
          </p:cNvPr>
          <p:cNvSpPr>
            <a:spLocks noGrp="1"/>
          </p:cNvSpPr>
          <p:nvPr>
            <p:ph type="dt" sz="half" idx="10"/>
          </p:nvPr>
        </p:nvSpPr>
        <p:spPr/>
        <p:txBody>
          <a:bodyPr/>
          <a:lstStyle/>
          <a:p>
            <a:fld id="{77262B56-55E7-4303-8BF7-34E1720AAD6B}" type="datetimeFigureOut">
              <a:rPr lang="en-IN" smtClean="0"/>
              <a:t>21-03-2024</a:t>
            </a:fld>
            <a:endParaRPr lang="en-IN"/>
          </a:p>
        </p:txBody>
      </p:sp>
      <p:sp>
        <p:nvSpPr>
          <p:cNvPr id="6" name="Footer Placeholder 5">
            <a:extLst>
              <a:ext uri="{FF2B5EF4-FFF2-40B4-BE49-F238E27FC236}">
                <a16:creationId xmlns:a16="http://schemas.microsoft.com/office/drawing/2014/main" id="{24224A0C-D9CE-2E83-248E-23F64EE3C84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AEA243C-5937-C24E-0C2D-5B3C6894777A}"/>
              </a:ext>
            </a:extLst>
          </p:cNvPr>
          <p:cNvSpPr>
            <a:spLocks noGrp="1"/>
          </p:cNvSpPr>
          <p:nvPr>
            <p:ph type="sldNum" sz="quarter" idx="12"/>
          </p:nvPr>
        </p:nvSpPr>
        <p:spPr/>
        <p:txBody>
          <a:bodyPr/>
          <a:lstStyle/>
          <a:p>
            <a:fld id="{0D783798-5E06-45E0-A252-32AAC40C2875}" type="slidenum">
              <a:rPr lang="en-IN" smtClean="0"/>
              <a:t>‹#›</a:t>
            </a:fld>
            <a:endParaRPr lang="en-IN"/>
          </a:p>
        </p:txBody>
      </p:sp>
    </p:spTree>
    <p:extLst>
      <p:ext uri="{BB962C8B-B14F-4D97-AF65-F5344CB8AC3E}">
        <p14:creationId xmlns:p14="http://schemas.microsoft.com/office/powerpoint/2010/main" val="6208528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EC1849F-A4C9-969A-099C-F77A2112B80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266F52A-9E36-17F2-0864-41A07E0ACE5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8BAAF31-ECC4-284A-E149-1A99F7E7B2D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262B56-55E7-4303-8BF7-34E1720AAD6B}" type="datetimeFigureOut">
              <a:rPr lang="en-IN" smtClean="0"/>
              <a:t>21-03-2024</a:t>
            </a:fld>
            <a:endParaRPr lang="en-IN"/>
          </a:p>
        </p:txBody>
      </p:sp>
      <p:sp>
        <p:nvSpPr>
          <p:cNvPr id="5" name="Footer Placeholder 4">
            <a:extLst>
              <a:ext uri="{FF2B5EF4-FFF2-40B4-BE49-F238E27FC236}">
                <a16:creationId xmlns:a16="http://schemas.microsoft.com/office/drawing/2014/main" id="{D75B1CA9-1BAF-CC02-F472-B52D36B326B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56B5C41-F4CE-5EC5-F501-84152AE7FBA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783798-5E06-45E0-A252-32AAC40C2875}" type="slidenum">
              <a:rPr lang="en-IN" smtClean="0"/>
              <a:t>‹#›</a:t>
            </a:fld>
            <a:endParaRPr lang="en-IN"/>
          </a:p>
        </p:txBody>
      </p:sp>
    </p:spTree>
    <p:extLst>
      <p:ext uri="{BB962C8B-B14F-4D97-AF65-F5344CB8AC3E}">
        <p14:creationId xmlns:p14="http://schemas.microsoft.com/office/powerpoint/2010/main" val="34979262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04D36-969C-7AB6-E638-1D56E1C6CCFB}"/>
              </a:ext>
            </a:extLst>
          </p:cNvPr>
          <p:cNvSpPr>
            <a:spLocks noGrp="1"/>
          </p:cNvSpPr>
          <p:nvPr>
            <p:ph type="ctrTitle"/>
          </p:nvPr>
        </p:nvSpPr>
        <p:spPr/>
        <p:txBody>
          <a:bodyPr/>
          <a:lstStyle/>
          <a:p>
            <a:r>
              <a:rPr lang="en-US" dirty="0"/>
              <a:t>Generative AI and LLM</a:t>
            </a:r>
            <a:endParaRPr lang="en-IN" dirty="0"/>
          </a:p>
        </p:txBody>
      </p:sp>
      <p:sp>
        <p:nvSpPr>
          <p:cNvPr id="3" name="Subtitle 2">
            <a:extLst>
              <a:ext uri="{FF2B5EF4-FFF2-40B4-BE49-F238E27FC236}">
                <a16:creationId xmlns:a16="http://schemas.microsoft.com/office/drawing/2014/main" id="{7756B8CD-8656-1C9A-3436-078F670E0F67}"/>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0235795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A8F82F8C-71FC-4C1F-8924-EB37A90055F0}"/>
              </a:ext>
            </a:extLst>
          </p:cNvPr>
          <p:cNvPicPr>
            <a:picLocks noGrp="1" noChangeAspect="1"/>
          </p:cNvPicPr>
          <p:nvPr>
            <p:ph idx="1"/>
          </p:nvPr>
        </p:nvPicPr>
        <p:blipFill>
          <a:blip r:embed="rId2"/>
          <a:stretch>
            <a:fillRect/>
          </a:stretch>
        </p:blipFill>
        <p:spPr>
          <a:xfrm>
            <a:off x="6003694" y="987425"/>
            <a:ext cx="4531187" cy="4873625"/>
          </a:xfrm>
        </p:spPr>
      </p:pic>
      <p:sp>
        <p:nvSpPr>
          <p:cNvPr id="4" name="Text Placeholder 3">
            <a:extLst>
              <a:ext uri="{FF2B5EF4-FFF2-40B4-BE49-F238E27FC236}">
                <a16:creationId xmlns:a16="http://schemas.microsoft.com/office/drawing/2014/main" id="{0B2D93D7-EA21-26FC-09E0-0B8AC26C6879}"/>
              </a:ext>
            </a:extLst>
          </p:cNvPr>
          <p:cNvSpPr>
            <a:spLocks noGrp="1"/>
          </p:cNvSpPr>
          <p:nvPr>
            <p:ph type="body" sz="half" idx="2"/>
          </p:nvPr>
        </p:nvSpPr>
        <p:spPr>
          <a:xfrm>
            <a:off x="839788" y="391886"/>
            <a:ext cx="3932237" cy="6064898"/>
          </a:xfrm>
        </p:spPr>
        <p:txBody>
          <a:bodyPr>
            <a:normAutofit/>
          </a:bodyPr>
          <a:lstStyle/>
          <a:p>
            <a:pPr algn="just"/>
            <a:r>
              <a:rPr lang="en-US" sz="1800" b="0" i="0" dirty="0">
                <a:solidFill>
                  <a:srgbClr val="242424"/>
                </a:solidFill>
                <a:effectLst/>
                <a:latin typeface="source-serif-pro"/>
              </a:rPr>
              <a:t>The Transformer architecture consists of an encoder and a decoder, each of which is composed of several layers. Each layer consists of two sub-layers: a multi-head self-attention mechanism and a feed-forward neural network. The multi-head self-attention mechanism allows the model to attend to different parts of the input sequence, while the feed-forward network applies a point-wise fully connected layer to each position separately and identically.</a:t>
            </a:r>
          </a:p>
          <a:p>
            <a:pPr algn="just"/>
            <a:r>
              <a:rPr lang="en-US" sz="1800" b="0" i="0" dirty="0">
                <a:solidFill>
                  <a:srgbClr val="242424"/>
                </a:solidFill>
                <a:effectLst/>
                <a:latin typeface="source-serif-pro"/>
              </a:rPr>
              <a:t>The Transformer model also uses residual connections and layer normalization to facilitate training and prevent overfitting. In addition, a positional encoding scheme is introduced that encodes the position of each token in the input sequence, enabling the model to capture the order of the sequence without the need for recurrent or convolutional operations.</a:t>
            </a:r>
          </a:p>
          <a:p>
            <a:pPr algn="just"/>
            <a:endParaRPr lang="en-IN" dirty="0"/>
          </a:p>
        </p:txBody>
      </p:sp>
    </p:spTree>
    <p:extLst>
      <p:ext uri="{BB962C8B-B14F-4D97-AF65-F5344CB8AC3E}">
        <p14:creationId xmlns:p14="http://schemas.microsoft.com/office/powerpoint/2010/main" val="7018802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39C8D-8AAB-B78F-551A-AD4E18CDD5FF}"/>
              </a:ext>
            </a:extLst>
          </p:cNvPr>
          <p:cNvSpPr>
            <a:spLocks noGrp="1"/>
          </p:cNvSpPr>
          <p:nvPr>
            <p:ph type="title"/>
          </p:nvPr>
        </p:nvSpPr>
        <p:spPr>
          <a:xfrm>
            <a:off x="838200" y="365125"/>
            <a:ext cx="10515600" cy="670573"/>
          </a:xfrm>
        </p:spPr>
        <p:txBody>
          <a:bodyPr>
            <a:normAutofit fontScale="90000"/>
          </a:bodyPr>
          <a:lstStyle/>
          <a:p>
            <a:r>
              <a:rPr lang="en-IN" b="1" i="0" dirty="0">
                <a:solidFill>
                  <a:srgbClr val="242424"/>
                </a:solidFill>
                <a:effectLst/>
                <a:latin typeface="sohne"/>
              </a:rPr>
              <a:t>Prompting and prompt engineering</a:t>
            </a:r>
            <a:br>
              <a:rPr lang="en-IN" b="1" i="0" dirty="0">
                <a:solidFill>
                  <a:srgbClr val="242424"/>
                </a:solidFill>
                <a:effectLst/>
                <a:latin typeface="sohne"/>
              </a:rPr>
            </a:br>
            <a:endParaRPr lang="en-IN" dirty="0"/>
          </a:p>
        </p:txBody>
      </p:sp>
      <p:sp>
        <p:nvSpPr>
          <p:cNvPr id="3" name="Content Placeholder 2">
            <a:extLst>
              <a:ext uri="{FF2B5EF4-FFF2-40B4-BE49-F238E27FC236}">
                <a16:creationId xmlns:a16="http://schemas.microsoft.com/office/drawing/2014/main" id="{7EF08CAF-D105-B61B-9401-EFB7D3745C9A}"/>
              </a:ext>
            </a:extLst>
          </p:cNvPr>
          <p:cNvSpPr>
            <a:spLocks noGrp="1"/>
          </p:cNvSpPr>
          <p:nvPr>
            <p:ph idx="1"/>
          </p:nvPr>
        </p:nvSpPr>
        <p:spPr>
          <a:xfrm>
            <a:off x="838200" y="895740"/>
            <a:ext cx="10515600" cy="5878284"/>
          </a:xfrm>
        </p:spPr>
        <p:txBody>
          <a:bodyPr/>
          <a:lstStyle/>
          <a:p>
            <a:r>
              <a:rPr lang="en-US" b="1" i="0" dirty="0">
                <a:solidFill>
                  <a:srgbClr val="242424"/>
                </a:solidFill>
                <a:effectLst/>
                <a:latin typeface="source-serif-pro"/>
              </a:rPr>
              <a:t>One-shot inference</a:t>
            </a:r>
            <a:r>
              <a:rPr lang="en-US" b="0" i="0" dirty="0">
                <a:solidFill>
                  <a:srgbClr val="242424"/>
                </a:solidFill>
                <a:effectLst/>
                <a:latin typeface="source-serif-pro"/>
              </a:rPr>
              <a:t> involves providing a single example within the prompt to guide the model’s understanding. This can enhance performance, especially for smaller models. Few-shot inference takes this concept further by including multiple examples, enabling the model to learn from a diverse set of instances. By leveraging these examples, models gain a clearer understanding of the desired behavior and produce more accurate completions.</a:t>
            </a:r>
          </a:p>
          <a:p>
            <a:endParaRPr lang="en-IN" dirty="0"/>
          </a:p>
        </p:txBody>
      </p:sp>
      <p:pic>
        <p:nvPicPr>
          <p:cNvPr id="5" name="Picture 4">
            <a:extLst>
              <a:ext uri="{FF2B5EF4-FFF2-40B4-BE49-F238E27FC236}">
                <a16:creationId xmlns:a16="http://schemas.microsoft.com/office/drawing/2014/main" id="{B9FD9767-8D55-06E4-3F74-D80BF307431B}"/>
              </a:ext>
            </a:extLst>
          </p:cNvPr>
          <p:cNvPicPr>
            <a:picLocks noChangeAspect="1"/>
          </p:cNvPicPr>
          <p:nvPr/>
        </p:nvPicPr>
        <p:blipFill>
          <a:blip r:embed="rId2"/>
          <a:stretch>
            <a:fillRect/>
          </a:stretch>
        </p:blipFill>
        <p:spPr>
          <a:xfrm>
            <a:off x="2906753" y="3825550"/>
            <a:ext cx="6378493" cy="2024743"/>
          </a:xfrm>
          <a:prstGeom prst="rect">
            <a:avLst/>
          </a:prstGeom>
        </p:spPr>
      </p:pic>
    </p:spTree>
    <p:extLst>
      <p:ext uri="{BB962C8B-B14F-4D97-AF65-F5344CB8AC3E}">
        <p14:creationId xmlns:p14="http://schemas.microsoft.com/office/powerpoint/2010/main" val="21797098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C25FE-2F50-3186-9CE7-30F0571E8ABB}"/>
              </a:ext>
            </a:extLst>
          </p:cNvPr>
          <p:cNvSpPr>
            <a:spLocks noGrp="1"/>
          </p:cNvSpPr>
          <p:nvPr>
            <p:ph type="title"/>
          </p:nvPr>
        </p:nvSpPr>
        <p:spPr/>
        <p:txBody>
          <a:bodyPr/>
          <a:lstStyle/>
          <a:p>
            <a:r>
              <a:rPr lang="en-US" dirty="0"/>
              <a:t>Few shot </a:t>
            </a:r>
            <a:endParaRPr lang="en-IN" dirty="0"/>
          </a:p>
        </p:txBody>
      </p:sp>
      <p:pic>
        <p:nvPicPr>
          <p:cNvPr id="5" name="Content Placeholder 4">
            <a:extLst>
              <a:ext uri="{FF2B5EF4-FFF2-40B4-BE49-F238E27FC236}">
                <a16:creationId xmlns:a16="http://schemas.microsoft.com/office/drawing/2014/main" id="{F39938E6-36F5-7A36-272A-CE3E01252EF2}"/>
              </a:ext>
            </a:extLst>
          </p:cNvPr>
          <p:cNvPicPr>
            <a:picLocks noGrp="1" noChangeAspect="1"/>
          </p:cNvPicPr>
          <p:nvPr>
            <p:ph idx="1"/>
          </p:nvPr>
        </p:nvPicPr>
        <p:blipFill>
          <a:blip r:embed="rId2"/>
          <a:stretch>
            <a:fillRect/>
          </a:stretch>
        </p:blipFill>
        <p:spPr>
          <a:xfrm>
            <a:off x="2853409" y="2370472"/>
            <a:ext cx="6485182" cy="3261643"/>
          </a:xfrm>
        </p:spPr>
      </p:pic>
    </p:spTree>
    <p:extLst>
      <p:ext uri="{BB962C8B-B14F-4D97-AF65-F5344CB8AC3E}">
        <p14:creationId xmlns:p14="http://schemas.microsoft.com/office/powerpoint/2010/main" val="38097342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3D0772-BDAB-B089-22D5-A7BCD23277DF}"/>
              </a:ext>
            </a:extLst>
          </p:cNvPr>
          <p:cNvSpPr>
            <a:spLocks noGrp="1"/>
          </p:cNvSpPr>
          <p:nvPr>
            <p:ph idx="1"/>
          </p:nvPr>
        </p:nvSpPr>
        <p:spPr>
          <a:xfrm>
            <a:off x="838200" y="238539"/>
            <a:ext cx="10515600" cy="5938424"/>
          </a:xfrm>
        </p:spPr>
        <p:txBody>
          <a:bodyPr/>
          <a:lstStyle/>
          <a:p>
            <a:r>
              <a:rPr lang="en-US" b="0" i="0" dirty="0">
                <a:solidFill>
                  <a:srgbClr val="242424"/>
                </a:solidFill>
                <a:effectLst/>
                <a:latin typeface="source-serif-pro"/>
              </a:rPr>
              <a:t>LLMs are a type of generative AI technology that have gained significant attention in recent years. Similar to other general-purpose technologies like deep learning and electricity, LLMs have the potential to impact a wide range of applications across various industries. These models are trained on massive amounts of data, enabling them to generate human-like text and carry out complex tasks with remarkable accuracy.</a:t>
            </a:r>
            <a:endParaRPr lang="en-IN" dirty="0"/>
          </a:p>
        </p:txBody>
      </p:sp>
    </p:spTree>
    <p:extLst>
      <p:ext uri="{BB962C8B-B14F-4D97-AF65-F5344CB8AC3E}">
        <p14:creationId xmlns:p14="http://schemas.microsoft.com/office/powerpoint/2010/main" val="23926965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D66B1-1D96-8270-10EC-29E9083E7B1A}"/>
              </a:ext>
            </a:extLst>
          </p:cNvPr>
          <p:cNvSpPr>
            <a:spLocks noGrp="1"/>
          </p:cNvSpPr>
          <p:nvPr>
            <p:ph type="title"/>
          </p:nvPr>
        </p:nvSpPr>
        <p:spPr/>
        <p:txBody>
          <a:bodyPr/>
          <a:lstStyle/>
          <a:p>
            <a:r>
              <a:rPr lang="en-IN" b="1" i="0" dirty="0">
                <a:solidFill>
                  <a:srgbClr val="242424"/>
                </a:solidFill>
                <a:effectLst/>
                <a:latin typeface="sohne"/>
              </a:rPr>
              <a:t>Text Generation before LLMs</a:t>
            </a:r>
            <a:br>
              <a:rPr lang="en-IN" b="1" i="0" dirty="0">
                <a:solidFill>
                  <a:srgbClr val="242424"/>
                </a:solidFill>
                <a:effectLst/>
                <a:latin typeface="sohne"/>
              </a:rPr>
            </a:br>
            <a:endParaRPr lang="en-IN" dirty="0"/>
          </a:p>
        </p:txBody>
      </p:sp>
      <p:sp>
        <p:nvSpPr>
          <p:cNvPr id="3" name="Content Placeholder 2">
            <a:extLst>
              <a:ext uri="{FF2B5EF4-FFF2-40B4-BE49-F238E27FC236}">
                <a16:creationId xmlns:a16="http://schemas.microsoft.com/office/drawing/2014/main" id="{D99FD8D5-0A6C-3395-9357-EAE458F49CC6}"/>
              </a:ext>
            </a:extLst>
          </p:cNvPr>
          <p:cNvSpPr>
            <a:spLocks noGrp="1"/>
          </p:cNvSpPr>
          <p:nvPr>
            <p:ph idx="1"/>
          </p:nvPr>
        </p:nvSpPr>
        <p:spPr/>
        <p:txBody>
          <a:bodyPr/>
          <a:lstStyle/>
          <a:p>
            <a:r>
              <a:rPr lang="en-US" b="0" i="0" dirty="0">
                <a:solidFill>
                  <a:srgbClr val="242424"/>
                </a:solidFill>
                <a:effectLst/>
                <a:latin typeface="source-serif-pro"/>
              </a:rPr>
              <a:t>The development of generative algorithms has been a continuous journey, with earlier iterations relying on recurrent neural networks (RNNs). While RNNs were groundbreaking at the time, they faced limitations due to the computational and memory requirements needed for effective generative tasks. A simple example of an RNN attempting to predict the next word illustrates these challenges. Even when scaled to consider more preceding words, the model still falls short in making accurate predictions. The reason lies in the complexity of language itself.</a:t>
            </a:r>
            <a:endParaRPr lang="en-IN" b="1" dirty="0"/>
          </a:p>
        </p:txBody>
      </p:sp>
    </p:spTree>
    <p:extLst>
      <p:ext uri="{BB962C8B-B14F-4D97-AF65-F5344CB8AC3E}">
        <p14:creationId xmlns:p14="http://schemas.microsoft.com/office/powerpoint/2010/main" val="4852357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A3120E-1D32-6CFA-A7CE-7C2CAE1690F3}"/>
              </a:ext>
            </a:extLst>
          </p:cNvPr>
          <p:cNvSpPr>
            <a:spLocks noGrp="1"/>
          </p:cNvSpPr>
          <p:nvPr>
            <p:ph idx="1"/>
          </p:nvPr>
        </p:nvSpPr>
        <p:spPr/>
        <p:txBody>
          <a:bodyPr/>
          <a:lstStyle/>
          <a:p>
            <a:r>
              <a:rPr lang="en-US" b="0" i="0" dirty="0">
                <a:solidFill>
                  <a:srgbClr val="242424"/>
                </a:solidFill>
                <a:effectLst/>
                <a:latin typeface="source-serif-pro"/>
              </a:rPr>
              <a:t>However, in 2017, everything changed with the introduction of the transformer architecture, as described in the influential paper titled “Attention is All You Need” by Google and the University of Toronto. The transformer revolutionized generative AI by enabling efficient scaling on multi-core GPUs, parallel processing of input data, and harnessing larger training datasets. Its key breakthrough was the ability to learn and utilize attention mechanisms, allowing the model to focus on the meaning of the words being processed. This transformative approach demonstrated that attention is indeed the key ingredient needed for significant advancements in generative AI.</a:t>
            </a:r>
            <a:endParaRPr lang="en-IN" dirty="0"/>
          </a:p>
        </p:txBody>
      </p:sp>
    </p:spTree>
    <p:extLst>
      <p:ext uri="{BB962C8B-B14F-4D97-AF65-F5344CB8AC3E}">
        <p14:creationId xmlns:p14="http://schemas.microsoft.com/office/powerpoint/2010/main" val="40246024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A30AA-CFB3-565F-AD6D-B92D4C9519BC}"/>
              </a:ext>
            </a:extLst>
          </p:cNvPr>
          <p:cNvSpPr>
            <a:spLocks noGrp="1"/>
          </p:cNvSpPr>
          <p:nvPr>
            <p:ph type="title"/>
          </p:nvPr>
        </p:nvSpPr>
        <p:spPr/>
        <p:txBody>
          <a:bodyPr/>
          <a:lstStyle/>
          <a:p>
            <a:r>
              <a:rPr lang="en-US" b="1" i="0" dirty="0">
                <a:solidFill>
                  <a:srgbClr val="242424"/>
                </a:solidFill>
                <a:effectLst/>
                <a:latin typeface="sohne"/>
              </a:rPr>
              <a:t>Transformers architecture</a:t>
            </a:r>
            <a:br>
              <a:rPr lang="en-US" b="1" i="0" dirty="0">
                <a:solidFill>
                  <a:srgbClr val="242424"/>
                </a:solidFill>
                <a:effectLst/>
                <a:latin typeface="sohne"/>
              </a:rPr>
            </a:br>
            <a:endParaRPr lang="en-IN" dirty="0"/>
          </a:p>
        </p:txBody>
      </p:sp>
      <p:sp>
        <p:nvSpPr>
          <p:cNvPr id="3" name="Content Placeholder 2">
            <a:extLst>
              <a:ext uri="{FF2B5EF4-FFF2-40B4-BE49-F238E27FC236}">
                <a16:creationId xmlns:a16="http://schemas.microsoft.com/office/drawing/2014/main" id="{233DBCFE-DF57-D24D-64A2-D1FD010D2A33}"/>
              </a:ext>
            </a:extLst>
          </p:cNvPr>
          <p:cNvSpPr>
            <a:spLocks noGrp="1"/>
          </p:cNvSpPr>
          <p:nvPr>
            <p:ph idx="1"/>
          </p:nvPr>
        </p:nvSpPr>
        <p:spPr/>
        <p:txBody>
          <a:bodyPr/>
          <a:lstStyle/>
          <a:p>
            <a:pPr algn="l"/>
            <a:r>
              <a:rPr lang="en-US" b="0" i="0" dirty="0">
                <a:solidFill>
                  <a:srgbClr val="242424"/>
                </a:solidFill>
                <a:effectLst/>
                <a:latin typeface="source-serif-pro"/>
              </a:rPr>
              <a:t>The transformer architecture revolutionized natural language tasks and propelled language models to new heights of performance. One of its key strengths lies in self-attention, which enables the model to understand the relevance and context of every word in a sentence. By assigning attention weights to the relationships between words, regardless of their position, the model gains a comprehensive understanding of language. This is depicted in an attention map, where connections between words are highlighted.</a:t>
            </a:r>
          </a:p>
          <a:p>
            <a:endParaRPr lang="en-IN" dirty="0"/>
          </a:p>
        </p:txBody>
      </p:sp>
    </p:spTree>
    <p:extLst>
      <p:ext uri="{BB962C8B-B14F-4D97-AF65-F5344CB8AC3E}">
        <p14:creationId xmlns:p14="http://schemas.microsoft.com/office/powerpoint/2010/main" val="38750284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EAFA137-B409-93B0-6946-2F527EEA1296}"/>
              </a:ext>
            </a:extLst>
          </p:cNvPr>
          <p:cNvSpPr>
            <a:spLocks noGrp="1"/>
          </p:cNvSpPr>
          <p:nvPr>
            <p:ph idx="1"/>
          </p:nvPr>
        </p:nvSpPr>
        <p:spPr/>
        <p:txBody>
          <a:bodyPr/>
          <a:lstStyle/>
          <a:p>
            <a:r>
              <a:rPr lang="en-US" dirty="0"/>
              <a:t>Main components are encode, decoder</a:t>
            </a:r>
          </a:p>
          <a:p>
            <a:endParaRPr lang="en-IN" dirty="0"/>
          </a:p>
        </p:txBody>
      </p:sp>
      <p:pic>
        <p:nvPicPr>
          <p:cNvPr id="7" name="Picture 6">
            <a:extLst>
              <a:ext uri="{FF2B5EF4-FFF2-40B4-BE49-F238E27FC236}">
                <a16:creationId xmlns:a16="http://schemas.microsoft.com/office/drawing/2014/main" id="{99104416-D4BB-DB53-FEC3-5A45A2B8C97C}"/>
              </a:ext>
            </a:extLst>
          </p:cNvPr>
          <p:cNvPicPr>
            <a:picLocks noChangeAspect="1"/>
          </p:cNvPicPr>
          <p:nvPr/>
        </p:nvPicPr>
        <p:blipFill>
          <a:blip r:embed="rId2"/>
          <a:stretch>
            <a:fillRect/>
          </a:stretch>
        </p:blipFill>
        <p:spPr>
          <a:xfrm>
            <a:off x="3417338" y="2289975"/>
            <a:ext cx="5357324" cy="3617844"/>
          </a:xfrm>
          <a:prstGeom prst="rect">
            <a:avLst/>
          </a:prstGeom>
        </p:spPr>
      </p:pic>
    </p:spTree>
    <p:extLst>
      <p:ext uri="{BB962C8B-B14F-4D97-AF65-F5344CB8AC3E}">
        <p14:creationId xmlns:p14="http://schemas.microsoft.com/office/powerpoint/2010/main" val="25406470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a:extLst>
              <a:ext uri="{FF2B5EF4-FFF2-40B4-BE49-F238E27FC236}">
                <a16:creationId xmlns:a16="http://schemas.microsoft.com/office/drawing/2014/main" id="{8B946961-C43D-48A3-37AD-DD5861EFF275}"/>
              </a:ext>
            </a:extLst>
          </p:cNvPr>
          <p:cNvPicPr>
            <a:picLocks noGrp="1" noChangeAspect="1"/>
          </p:cNvPicPr>
          <p:nvPr>
            <p:ph type="pic" idx="1"/>
          </p:nvPr>
        </p:nvPicPr>
        <p:blipFill>
          <a:blip r:embed="rId2"/>
          <a:srcRect l="15710" r="15710"/>
          <a:stretch/>
        </p:blipFill>
        <p:spPr>
          <a:xfrm>
            <a:off x="6096000" y="2976465"/>
            <a:ext cx="4130351" cy="3387013"/>
          </a:xfrm>
        </p:spPr>
      </p:pic>
      <p:sp>
        <p:nvSpPr>
          <p:cNvPr id="4" name="Text Placeholder 3">
            <a:extLst>
              <a:ext uri="{FF2B5EF4-FFF2-40B4-BE49-F238E27FC236}">
                <a16:creationId xmlns:a16="http://schemas.microsoft.com/office/drawing/2014/main" id="{B7B1CD33-65A7-59AB-D9B3-423CBC6BDCB6}"/>
              </a:ext>
            </a:extLst>
          </p:cNvPr>
          <p:cNvSpPr>
            <a:spLocks noGrp="1"/>
          </p:cNvSpPr>
          <p:nvPr>
            <p:ph type="body" sz="half" idx="2"/>
          </p:nvPr>
        </p:nvSpPr>
        <p:spPr>
          <a:xfrm>
            <a:off x="839788" y="681134"/>
            <a:ext cx="3932237" cy="5682343"/>
          </a:xfrm>
        </p:spPr>
        <p:txBody>
          <a:bodyPr>
            <a:normAutofit/>
          </a:bodyPr>
          <a:lstStyle/>
          <a:p>
            <a:r>
              <a:rPr lang="en-US" b="0" i="0" dirty="0">
                <a:solidFill>
                  <a:srgbClr val="242424"/>
                </a:solidFill>
                <a:effectLst/>
                <a:latin typeface="source-serif-pro"/>
              </a:rPr>
              <a:t>However, before feeding text into the model, words need to be tokenized and converted into numerical representations using a tokenizer. This allows the model to work with numbers rather than words. The embedding layer then maps these token IDs to high-dimensional vectors, encoding the meaning and context of each token. These vectors occupy a unique location in the embedding space, facilitating mathematical understanding of language.</a:t>
            </a:r>
          </a:p>
          <a:p>
            <a:r>
              <a:rPr lang="en-US" b="0" i="0" dirty="0">
                <a:solidFill>
                  <a:srgbClr val="242424"/>
                </a:solidFill>
                <a:effectLst/>
                <a:latin typeface="source-serif-pro"/>
              </a:rPr>
              <a:t>Additionally, positional encoding is added to preserve word order information. The input tokens, along with positional encodings, are passed to the self-attention layer, where the model analyzes relationships between them. </a:t>
            </a:r>
            <a:r>
              <a:rPr lang="en-US" dirty="0"/>
              <a:t>Multiple sets of self-attention weights, known as attention heads, are learned in parallel, capturing different aspects of language.</a:t>
            </a:r>
          </a:p>
          <a:p>
            <a:r>
              <a:rPr lang="en-US" b="0" i="0" dirty="0">
                <a:solidFill>
                  <a:srgbClr val="242424"/>
                </a:solidFill>
                <a:effectLst/>
                <a:latin typeface="source-serif-pro"/>
              </a:rPr>
              <a:t>The output of self-attention is processed through a feed-forward network, resulting in logits proportional to the probability scores for each token.</a:t>
            </a:r>
            <a:endParaRPr lang="en-IN" dirty="0"/>
          </a:p>
        </p:txBody>
      </p:sp>
      <p:pic>
        <p:nvPicPr>
          <p:cNvPr id="6" name="Picture 5">
            <a:extLst>
              <a:ext uri="{FF2B5EF4-FFF2-40B4-BE49-F238E27FC236}">
                <a16:creationId xmlns:a16="http://schemas.microsoft.com/office/drawing/2014/main" id="{4ABEA708-67B7-EF25-F33E-2EEF3912DD7D}"/>
              </a:ext>
            </a:extLst>
          </p:cNvPr>
          <p:cNvPicPr>
            <a:picLocks noChangeAspect="1"/>
          </p:cNvPicPr>
          <p:nvPr/>
        </p:nvPicPr>
        <p:blipFill>
          <a:blip r:embed="rId3"/>
          <a:stretch>
            <a:fillRect/>
          </a:stretch>
        </p:blipFill>
        <p:spPr>
          <a:xfrm>
            <a:off x="5183188" y="996950"/>
            <a:ext cx="4827504" cy="2048401"/>
          </a:xfrm>
          <a:prstGeom prst="rect">
            <a:avLst/>
          </a:prstGeom>
        </p:spPr>
      </p:pic>
    </p:spTree>
    <p:extLst>
      <p:ext uri="{BB962C8B-B14F-4D97-AF65-F5344CB8AC3E}">
        <p14:creationId xmlns:p14="http://schemas.microsoft.com/office/powerpoint/2010/main" val="17718524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B07B218-04EF-EECC-6F8A-9F8423DB21C3}"/>
              </a:ext>
            </a:extLst>
          </p:cNvPr>
          <p:cNvSpPr>
            <a:spLocks noGrp="1"/>
          </p:cNvSpPr>
          <p:nvPr>
            <p:ph type="body" sz="half" idx="2"/>
          </p:nvPr>
        </p:nvSpPr>
        <p:spPr>
          <a:xfrm>
            <a:off x="839788" y="774441"/>
            <a:ext cx="3932237" cy="5094547"/>
          </a:xfrm>
        </p:spPr>
        <p:txBody>
          <a:bodyPr/>
          <a:lstStyle/>
          <a:p>
            <a:pPr algn="l"/>
            <a:r>
              <a:rPr lang="en-US" b="0" i="0" dirty="0" err="1">
                <a:solidFill>
                  <a:srgbClr val="242424"/>
                </a:solidFill>
                <a:effectLst/>
                <a:latin typeface="source-serif-pro"/>
              </a:rPr>
              <a:t>Softmax</a:t>
            </a:r>
            <a:r>
              <a:rPr lang="en-US" b="0" i="0" dirty="0">
                <a:solidFill>
                  <a:srgbClr val="242424"/>
                </a:solidFill>
                <a:effectLst/>
                <a:latin typeface="source-serif-pro"/>
              </a:rPr>
              <a:t> normalization produces a probability score for every word in the vocabulary. The most likely predicted token is determined from this probability vector, with various methods available for selection.</a:t>
            </a:r>
          </a:p>
          <a:p>
            <a:pPr algn="l"/>
            <a:endParaRPr lang="en-US" b="0" i="0" dirty="0">
              <a:solidFill>
                <a:srgbClr val="242424"/>
              </a:solidFill>
              <a:effectLst/>
              <a:latin typeface="source-serif-pro"/>
            </a:endParaRPr>
          </a:p>
          <a:p>
            <a:br>
              <a:rPr lang="en-US" dirty="0">
                <a:effectLst/>
              </a:rPr>
            </a:br>
            <a:endParaRPr lang="en-IN" dirty="0"/>
          </a:p>
        </p:txBody>
      </p:sp>
      <p:pic>
        <p:nvPicPr>
          <p:cNvPr id="7" name="Content Placeholder 5">
            <a:extLst>
              <a:ext uri="{FF2B5EF4-FFF2-40B4-BE49-F238E27FC236}">
                <a16:creationId xmlns:a16="http://schemas.microsoft.com/office/drawing/2014/main" id="{8DD96703-8BB2-3A8B-15B6-32AD529B61DE}"/>
              </a:ext>
            </a:extLst>
          </p:cNvPr>
          <p:cNvPicPr>
            <a:picLocks noChangeAspect="1"/>
          </p:cNvPicPr>
          <p:nvPr/>
        </p:nvPicPr>
        <p:blipFill>
          <a:blip r:embed="rId2"/>
          <a:stretch>
            <a:fillRect/>
          </a:stretch>
        </p:blipFill>
        <p:spPr>
          <a:xfrm>
            <a:off x="940870" y="2250271"/>
            <a:ext cx="3932237" cy="3399182"/>
          </a:xfrm>
          <a:prstGeom prst="rect">
            <a:avLst/>
          </a:prstGeom>
        </p:spPr>
      </p:pic>
      <p:pic>
        <p:nvPicPr>
          <p:cNvPr id="11" name="Content Placeholder 10">
            <a:extLst>
              <a:ext uri="{FF2B5EF4-FFF2-40B4-BE49-F238E27FC236}">
                <a16:creationId xmlns:a16="http://schemas.microsoft.com/office/drawing/2014/main" id="{E59C231A-8843-B883-8175-F6F3A477942D}"/>
              </a:ext>
            </a:extLst>
          </p:cNvPr>
          <p:cNvPicPr>
            <a:picLocks noGrp="1" noChangeAspect="1"/>
          </p:cNvPicPr>
          <p:nvPr>
            <p:ph idx="1"/>
          </p:nvPr>
        </p:nvPicPr>
        <p:blipFill>
          <a:blip r:embed="rId3"/>
          <a:stretch>
            <a:fillRect/>
          </a:stretch>
        </p:blipFill>
        <p:spPr>
          <a:xfrm>
            <a:off x="5819613" y="1771506"/>
            <a:ext cx="5532599" cy="3314987"/>
          </a:xfrm>
        </p:spPr>
      </p:pic>
    </p:spTree>
    <p:extLst>
      <p:ext uri="{BB962C8B-B14F-4D97-AF65-F5344CB8AC3E}">
        <p14:creationId xmlns:p14="http://schemas.microsoft.com/office/powerpoint/2010/main" val="23464216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16E5B-0FE3-1B72-D6AD-0828F4A97278}"/>
              </a:ext>
            </a:extLst>
          </p:cNvPr>
          <p:cNvSpPr>
            <a:spLocks noGrp="1"/>
          </p:cNvSpPr>
          <p:nvPr>
            <p:ph type="title"/>
          </p:nvPr>
        </p:nvSpPr>
        <p:spPr/>
        <p:txBody>
          <a:bodyPr/>
          <a:lstStyle/>
          <a:p>
            <a:r>
              <a:rPr lang="en-IN" b="1" i="0" dirty="0">
                <a:solidFill>
                  <a:srgbClr val="242424"/>
                </a:solidFill>
                <a:effectLst/>
                <a:latin typeface="sohne"/>
              </a:rPr>
              <a:t>Generating text with transformers</a:t>
            </a:r>
            <a:br>
              <a:rPr lang="en-IN" b="1" i="0" dirty="0">
                <a:solidFill>
                  <a:srgbClr val="242424"/>
                </a:solidFill>
                <a:effectLst/>
                <a:latin typeface="sohne"/>
              </a:rPr>
            </a:br>
            <a:endParaRPr lang="en-IN" dirty="0"/>
          </a:p>
        </p:txBody>
      </p:sp>
      <p:pic>
        <p:nvPicPr>
          <p:cNvPr id="6" name="Content Placeholder 5">
            <a:extLst>
              <a:ext uri="{FF2B5EF4-FFF2-40B4-BE49-F238E27FC236}">
                <a16:creationId xmlns:a16="http://schemas.microsoft.com/office/drawing/2014/main" id="{DE02FB57-6203-2DD8-C31D-37E024707C70}"/>
              </a:ext>
            </a:extLst>
          </p:cNvPr>
          <p:cNvPicPr>
            <a:picLocks noGrp="1" noChangeAspect="1"/>
          </p:cNvPicPr>
          <p:nvPr>
            <p:ph idx="1"/>
          </p:nvPr>
        </p:nvPicPr>
        <p:blipFill>
          <a:blip r:embed="rId2"/>
          <a:stretch>
            <a:fillRect/>
          </a:stretch>
        </p:blipFill>
        <p:spPr>
          <a:xfrm>
            <a:off x="5183188" y="1993553"/>
            <a:ext cx="6172200" cy="2861368"/>
          </a:xfrm>
        </p:spPr>
      </p:pic>
      <p:sp>
        <p:nvSpPr>
          <p:cNvPr id="4" name="Text Placeholder 3">
            <a:extLst>
              <a:ext uri="{FF2B5EF4-FFF2-40B4-BE49-F238E27FC236}">
                <a16:creationId xmlns:a16="http://schemas.microsoft.com/office/drawing/2014/main" id="{52B326E8-8BB3-8EA2-3AF2-CC3C2B4BB6B5}"/>
              </a:ext>
            </a:extLst>
          </p:cNvPr>
          <p:cNvSpPr>
            <a:spLocks noGrp="1"/>
          </p:cNvSpPr>
          <p:nvPr>
            <p:ph type="body" sz="half" idx="2"/>
          </p:nvPr>
        </p:nvSpPr>
        <p:spPr/>
        <p:txBody>
          <a:bodyPr>
            <a:normAutofit lnSpcReduction="10000"/>
          </a:bodyPr>
          <a:lstStyle/>
          <a:p>
            <a:r>
              <a:rPr lang="en-US" b="0" i="0" dirty="0">
                <a:solidFill>
                  <a:srgbClr val="242424"/>
                </a:solidFill>
                <a:effectLst/>
                <a:latin typeface="source-serif-pro"/>
              </a:rPr>
              <a:t>The transformer architecture revolutionized the field of natural language processing with its encoder-decoder framework. In this architecture, the encoder processes input sequences, embedding them and passing them through multi-headed attention layers. This results in a deep representation of the input’s structure and meaning. The decoder, on the other hand, utilizes the encoder’s contextual understanding, starting with a start-of-sequence token, to generate new tokens in a loop. This generation continues until an end-of-sequence token is predicted, producing the final output sequence. While the encoder-decoder model is commonly used for sequence-to-sequence tasks like translation, variations exist.</a:t>
            </a:r>
            <a:endParaRPr lang="en-IN" dirty="0"/>
          </a:p>
        </p:txBody>
      </p:sp>
    </p:spTree>
    <p:extLst>
      <p:ext uri="{BB962C8B-B14F-4D97-AF65-F5344CB8AC3E}">
        <p14:creationId xmlns:p14="http://schemas.microsoft.com/office/powerpoint/2010/main" val="4277533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TotalTime>
  <Words>871</Words>
  <Application>Microsoft Office PowerPoint</Application>
  <PresentationFormat>Widescreen</PresentationFormat>
  <Paragraphs>21</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sohne</vt:lpstr>
      <vt:lpstr>source-serif-pro</vt:lpstr>
      <vt:lpstr>Office Theme</vt:lpstr>
      <vt:lpstr>Generative AI and LLM</vt:lpstr>
      <vt:lpstr>PowerPoint Presentation</vt:lpstr>
      <vt:lpstr>Text Generation before LLMs </vt:lpstr>
      <vt:lpstr>PowerPoint Presentation</vt:lpstr>
      <vt:lpstr>Transformers architecture </vt:lpstr>
      <vt:lpstr>PowerPoint Presentation</vt:lpstr>
      <vt:lpstr>PowerPoint Presentation</vt:lpstr>
      <vt:lpstr>PowerPoint Presentation</vt:lpstr>
      <vt:lpstr>Generating text with transformers </vt:lpstr>
      <vt:lpstr>PowerPoint Presentation</vt:lpstr>
      <vt:lpstr>Prompting and prompt engineering </vt:lpstr>
      <vt:lpstr>Few shot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Generative AI and LLM</dc:title>
  <dc:creator>isha sharma</dc:creator>
  <cp:lastModifiedBy>isha sharma</cp:lastModifiedBy>
  <cp:revision>1</cp:revision>
  <dcterms:created xsi:type="dcterms:W3CDTF">2024-03-19T06:20:46Z</dcterms:created>
  <dcterms:modified xsi:type="dcterms:W3CDTF">2024-03-21T05:08:34Z</dcterms:modified>
</cp:coreProperties>
</file>