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18" r:id="rId2"/>
    <p:sldId id="257" r:id="rId3"/>
    <p:sldId id="319" r:id="rId4"/>
    <p:sldId id="259" r:id="rId5"/>
    <p:sldId id="313" r:id="rId6"/>
    <p:sldId id="315" r:id="rId7"/>
    <p:sldId id="317" r:id="rId8"/>
    <p:sldId id="312" r:id="rId9"/>
    <p:sldId id="314" r:id="rId10"/>
    <p:sldId id="260" r:id="rId11"/>
    <p:sldId id="261" r:id="rId12"/>
    <p:sldId id="30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25" userDrawn="1">
          <p15:clr>
            <a:srgbClr val="A4A3A4"/>
          </p15:clr>
        </p15:guide>
        <p15:guide id="2" pos="7355" userDrawn="1">
          <p15:clr>
            <a:srgbClr val="A4A3A4"/>
          </p15:clr>
        </p15:guide>
        <p15:guide id="3" orient="horz" pos="346" userDrawn="1">
          <p15:clr>
            <a:srgbClr val="A4A3A4"/>
          </p15:clr>
        </p15:guide>
        <p15:guide id="4" orient="horz" pos="39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1C3"/>
    <a:srgbClr val="ED7D31"/>
    <a:srgbClr val="00144F"/>
    <a:srgbClr val="C48A08"/>
    <a:srgbClr val="F5AE18"/>
    <a:srgbClr val="D7D7D7"/>
    <a:srgbClr val="F3BE94"/>
    <a:srgbClr val="9F9F9F"/>
    <a:srgbClr val="D9D9D9"/>
    <a:srgbClr val="7955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9" autoAdjust="0"/>
    <p:restoredTop sz="93988" autoAdjust="0"/>
  </p:normalViewPr>
  <p:slideViewPr>
    <p:cSldViewPr snapToGrid="0">
      <p:cViewPr varScale="1">
        <p:scale>
          <a:sx n="86" d="100"/>
          <a:sy n="86" d="100"/>
        </p:scale>
        <p:origin x="732" y="78"/>
      </p:cViewPr>
      <p:guideLst>
        <p:guide pos="325"/>
        <p:guide pos="7355"/>
        <p:guide orient="horz" pos="346"/>
        <p:guide orient="horz" pos="397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27A00B-A79D-4CC8-84EF-344BA2D5F2C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B7F1541-71F5-492E-9671-31AEDFB927F8}">
      <dgm:prSet custT="1"/>
      <dgm:spPr>
        <a:solidFill>
          <a:schemeClr val="accent1">
            <a:lumMod val="75000"/>
          </a:schemeClr>
        </a:solidFill>
      </dgm:spPr>
      <dgm:t>
        <a:bodyPr/>
        <a:lstStyle/>
        <a:p>
          <a:r>
            <a:rPr lang="en-US" sz="2000" dirty="0"/>
            <a:t>Every student </a:t>
          </a:r>
          <a:r>
            <a:rPr lang="en-US" sz="2000" b="1" dirty="0"/>
            <a:t>must carry valid University identity card</a:t>
          </a:r>
          <a:r>
            <a:rPr lang="en-US" sz="2000" dirty="0"/>
            <a:t> to ensure his/ her physical identity during the examination.</a:t>
          </a:r>
        </a:p>
      </dgm:t>
    </dgm:pt>
    <dgm:pt modelId="{8AB38AF0-89EC-4A28-8B4B-AD58D4E7F661}" type="parTrans" cxnId="{9AAF5ED5-F6BF-4A80-B7B9-83E80DF3993C}">
      <dgm:prSet/>
      <dgm:spPr/>
      <dgm:t>
        <a:bodyPr/>
        <a:lstStyle/>
        <a:p>
          <a:endParaRPr lang="en-US" sz="2000"/>
        </a:p>
      </dgm:t>
    </dgm:pt>
    <dgm:pt modelId="{48B3844B-F81A-487A-948C-F966F31C5B2C}" type="sibTrans" cxnId="{9AAF5ED5-F6BF-4A80-B7B9-83E80DF3993C}">
      <dgm:prSet/>
      <dgm:spPr/>
      <dgm:t>
        <a:bodyPr/>
        <a:lstStyle/>
        <a:p>
          <a:endParaRPr lang="en-US" sz="2000"/>
        </a:p>
      </dgm:t>
    </dgm:pt>
    <dgm:pt modelId="{B23F8107-7BF1-4455-A83C-3F27E7D9BDCA}">
      <dgm:prSet custT="1"/>
      <dgm:spPr>
        <a:solidFill>
          <a:schemeClr val="tx2">
            <a:lumMod val="75000"/>
          </a:schemeClr>
        </a:solidFill>
      </dgm:spPr>
      <dgm:t>
        <a:bodyPr/>
        <a:lstStyle/>
        <a:p>
          <a:r>
            <a:rPr lang="en-US" sz="2000" dirty="0"/>
            <a:t>Students are </a:t>
          </a:r>
          <a:r>
            <a:rPr lang="en-US" sz="2000" b="1" dirty="0"/>
            <a:t>not allowed </a:t>
          </a:r>
          <a:r>
            <a:rPr lang="en-US" sz="2000" dirty="0"/>
            <a:t>to appear in an examination </a:t>
          </a:r>
          <a:r>
            <a:rPr lang="en-US" sz="2000" b="1" dirty="0"/>
            <a:t>without University ID card</a:t>
          </a:r>
          <a:r>
            <a:rPr lang="en-US" sz="2000" dirty="0"/>
            <a:t>.</a:t>
          </a:r>
        </a:p>
      </dgm:t>
    </dgm:pt>
    <dgm:pt modelId="{0630EAD2-002E-41DC-8527-285A78D5FB95}" type="parTrans" cxnId="{F4BE62CB-A326-4A9C-B70F-605BB772745B}">
      <dgm:prSet/>
      <dgm:spPr/>
      <dgm:t>
        <a:bodyPr/>
        <a:lstStyle/>
        <a:p>
          <a:endParaRPr lang="en-US" sz="2000"/>
        </a:p>
      </dgm:t>
    </dgm:pt>
    <dgm:pt modelId="{14236956-4979-40B9-B949-F501FBDE0436}" type="sibTrans" cxnId="{F4BE62CB-A326-4A9C-B70F-605BB772745B}">
      <dgm:prSet/>
      <dgm:spPr/>
      <dgm:t>
        <a:bodyPr/>
        <a:lstStyle/>
        <a:p>
          <a:endParaRPr lang="en-US" sz="2000"/>
        </a:p>
      </dgm:t>
    </dgm:pt>
    <dgm:pt modelId="{B756EBD1-6B2A-4B00-9C98-93022B1D0412}">
      <dgm:prSet custT="1"/>
      <dgm:spPr>
        <a:solidFill>
          <a:schemeClr val="bg2">
            <a:lumMod val="50000"/>
          </a:schemeClr>
        </a:solidFill>
      </dgm:spPr>
      <dgm:t>
        <a:bodyPr/>
        <a:lstStyle/>
        <a:p>
          <a:r>
            <a:rPr lang="en-US" sz="2000" dirty="0"/>
            <a:t>In case a student does not carry the University ID Card due to Unforeseen Circumstances. </a:t>
          </a:r>
        </a:p>
      </dgm:t>
    </dgm:pt>
    <dgm:pt modelId="{87F7D70C-A540-4A29-94CF-F0E11D03583D}" type="parTrans" cxnId="{B5D00AD4-0340-4047-B6A6-F89CCE39B107}">
      <dgm:prSet/>
      <dgm:spPr/>
      <dgm:t>
        <a:bodyPr/>
        <a:lstStyle/>
        <a:p>
          <a:endParaRPr lang="en-US" sz="2000"/>
        </a:p>
      </dgm:t>
    </dgm:pt>
    <dgm:pt modelId="{329689DB-7F79-4DB3-A1A9-3D12AB59308E}" type="sibTrans" cxnId="{B5D00AD4-0340-4047-B6A6-F89CCE39B107}">
      <dgm:prSet/>
      <dgm:spPr/>
      <dgm:t>
        <a:bodyPr/>
        <a:lstStyle/>
        <a:p>
          <a:endParaRPr lang="en-US" sz="2000"/>
        </a:p>
      </dgm:t>
    </dgm:pt>
    <dgm:pt modelId="{3CE9E2D5-5AAC-4526-B08D-1721268F4C67}">
      <dgm:prSet custT="1"/>
      <dgm:spPr>
        <a:solidFill>
          <a:schemeClr val="accent6">
            <a:lumMod val="75000"/>
          </a:schemeClr>
        </a:solidFill>
      </dgm:spPr>
      <dgm:t>
        <a:bodyPr/>
        <a:lstStyle/>
        <a:p>
          <a:r>
            <a:rPr lang="en-US" sz="2000" dirty="0"/>
            <a:t>Student shall be required to download and print the </a:t>
          </a:r>
          <a:r>
            <a:rPr lang="en-US" sz="2000" b="1" dirty="0"/>
            <a:t>admit card </a:t>
          </a:r>
          <a:r>
            <a:rPr lang="en-US" sz="2000" dirty="0"/>
            <a:t>available on the following UMS path and show the same to the invigilator.</a:t>
          </a:r>
        </a:p>
      </dgm:t>
    </dgm:pt>
    <dgm:pt modelId="{5A2EA8BD-B81A-428D-B70A-32787DDD59FF}" type="parTrans" cxnId="{008F917B-B547-41A6-8A69-C7D4C7A2B59E}">
      <dgm:prSet/>
      <dgm:spPr/>
      <dgm:t>
        <a:bodyPr/>
        <a:lstStyle/>
        <a:p>
          <a:endParaRPr lang="en-US" sz="2000"/>
        </a:p>
      </dgm:t>
    </dgm:pt>
    <dgm:pt modelId="{7F956574-BC8C-46BA-879F-4593796E6B91}" type="sibTrans" cxnId="{008F917B-B547-41A6-8A69-C7D4C7A2B59E}">
      <dgm:prSet/>
      <dgm:spPr/>
      <dgm:t>
        <a:bodyPr/>
        <a:lstStyle/>
        <a:p>
          <a:endParaRPr lang="en-US" sz="2000"/>
        </a:p>
      </dgm:t>
    </dgm:pt>
    <dgm:pt modelId="{342F9017-E24C-47DD-96CF-D0AFB6D79DA1}">
      <dgm:prSet custT="1"/>
      <dgm:spPr>
        <a:solidFill>
          <a:schemeClr val="accent4">
            <a:lumMod val="50000"/>
          </a:schemeClr>
        </a:solidFill>
      </dgm:spPr>
      <dgm:t>
        <a:bodyPr/>
        <a:lstStyle/>
        <a:p>
          <a:r>
            <a:rPr lang="en-IN" sz="2000" b="1" dirty="0"/>
            <a:t>UMS Navigation ---&gt; Examination system ---&gt; Admit card</a:t>
          </a:r>
          <a:endParaRPr lang="en-US" sz="2000" dirty="0"/>
        </a:p>
      </dgm:t>
    </dgm:pt>
    <dgm:pt modelId="{D638A562-1B7B-48CF-95AB-AE0606D93014}" type="parTrans" cxnId="{1EC2E427-F2BE-4AB2-9DFE-643486D87251}">
      <dgm:prSet/>
      <dgm:spPr/>
      <dgm:t>
        <a:bodyPr/>
        <a:lstStyle/>
        <a:p>
          <a:endParaRPr lang="en-US" sz="2000"/>
        </a:p>
      </dgm:t>
    </dgm:pt>
    <dgm:pt modelId="{665FDE06-B79B-4D93-A6EC-7999F1BD3001}" type="sibTrans" cxnId="{1EC2E427-F2BE-4AB2-9DFE-643486D87251}">
      <dgm:prSet/>
      <dgm:spPr/>
      <dgm:t>
        <a:bodyPr/>
        <a:lstStyle/>
        <a:p>
          <a:endParaRPr lang="en-US" sz="2000"/>
        </a:p>
      </dgm:t>
    </dgm:pt>
    <dgm:pt modelId="{20BF6EB7-A432-4508-BE6D-4C01C36D6342}" type="pres">
      <dgm:prSet presAssocID="{6327A00B-A79D-4CC8-84EF-344BA2D5F2C5}" presName="linear" presStyleCnt="0">
        <dgm:presLayoutVars>
          <dgm:animLvl val="lvl"/>
          <dgm:resizeHandles val="exact"/>
        </dgm:presLayoutVars>
      </dgm:prSet>
      <dgm:spPr/>
      <dgm:t>
        <a:bodyPr/>
        <a:lstStyle/>
        <a:p>
          <a:endParaRPr lang="en-US"/>
        </a:p>
      </dgm:t>
    </dgm:pt>
    <dgm:pt modelId="{4D79E100-4D8A-4DAD-B211-E21BEBA6091B}" type="pres">
      <dgm:prSet presAssocID="{9B7F1541-71F5-492E-9671-31AEDFB927F8}" presName="parentText" presStyleLbl="node1" presStyleIdx="0" presStyleCnt="5" custScaleY="78896" custLinFactY="-8843" custLinFactNeighborY="-100000">
        <dgm:presLayoutVars>
          <dgm:chMax val="0"/>
          <dgm:bulletEnabled val="1"/>
        </dgm:presLayoutVars>
      </dgm:prSet>
      <dgm:spPr/>
      <dgm:t>
        <a:bodyPr/>
        <a:lstStyle/>
        <a:p>
          <a:endParaRPr lang="en-US"/>
        </a:p>
      </dgm:t>
    </dgm:pt>
    <dgm:pt modelId="{A4D48EF1-F73E-459D-B8CD-31C6BC4649A2}" type="pres">
      <dgm:prSet presAssocID="{48B3844B-F81A-487A-948C-F966F31C5B2C}" presName="spacer" presStyleCnt="0"/>
      <dgm:spPr/>
    </dgm:pt>
    <dgm:pt modelId="{BEBFBC71-447B-4F86-8C71-D15BF44856D7}" type="pres">
      <dgm:prSet presAssocID="{B23F8107-7BF1-4455-A83C-3F27E7D9BDCA}" presName="parentText" presStyleLbl="node1" presStyleIdx="1" presStyleCnt="5" custScaleY="78896" custLinFactY="-23572" custLinFactNeighborY="-100000">
        <dgm:presLayoutVars>
          <dgm:chMax val="0"/>
          <dgm:bulletEnabled val="1"/>
        </dgm:presLayoutVars>
      </dgm:prSet>
      <dgm:spPr/>
      <dgm:t>
        <a:bodyPr/>
        <a:lstStyle/>
        <a:p>
          <a:endParaRPr lang="en-US"/>
        </a:p>
      </dgm:t>
    </dgm:pt>
    <dgm:pt modelId="{48D2F5D3-505D-4CD9-B37D-D0BC22173123}" type="pres">
      <dgm:prSet presAssocID="{14236956-4979-40B9-B949-F501FBDE0436}" presName="spacer" presStyleCnt="0"/>
      <dgm:spPr/>
    </dgm:pt>
    <dgm:pt modelId="{CEC00006-D296-4CED-A66D-F8790FD1F101}" type="pres">
      <dgm:prSet presAssocID="{B756EBD1-6B2A-4B00-9C98-93022B1D0412}" presName="parentText" presStyleLbl="node1" presStyleIdx="2" presStyleCnt="5" custScaleY="78896" custLinFactY="-39640" custLinFactNeighborY="-100000">
        <dgm:presLayoutVars>
          <dgm:chMax val="0"/>
          <dgm:bulletEnabled val="1"/>
        </dgm:presLayoutVars>
      </dgm:prSet>
      <dgm:spPr/>
      <dgm:t>
        <a:bodyPr/>
        <a:lstStyle/>
        <a:p>
          <a:endParaRPr lang="en-US"/>
        </a:p>
      </dgm:t>
    </dgm:pt>
    <dgm:pt modelId="{7E5BCA2A-A48E-4D4C-AAF1-9B1E24E3EF53}" type="pres">
      <dgm:prSet presAssocID="{329689DB-7F79-4DB3-A1A9-3D12AB59308E}" presName="spacer" presStyleCnt="0"/>
      <dgm:spPr/>
    </dgm:pt>
    <dgm:pt modelId="{815F11E5-81B9-4BAC-B2F8-3C2D750D49A2}" type="pres">
      <dgm:prSet presAssocID="{3CE9E2D5-5AAC-4526-B08D-1721268F4C67}" presName="parentText" presStyleLbl="node1" presStyleIdx="3" presStyleCnt="5" custScaleY="78896" custLinFactY="-54369" custLinFactNeighborY="-100000">
        <dgm:presLayoutVars>
          <dgm:chMax val="0"/>
          <dgm:bulletEnabled val="1"/>
        </dgm:presLayoutVars>
      </dgm:prSet>
      <dgm:spPr/>
      <dgm:t>
        <a:bodyPr/>
        <a:lstStyle/>
        <a:p>
          <a:endParaRPr lang="en-US"/>
        </a:p>
      </dgm:t>
    </dgm:pt>
    <dgm:pt modelId="{CE9BE84C-AC08-41CE-A2D4-60F9F3ACB140}" type="pres">
      <dgm:prSet presAssocID="{7F956574-BC8C-46BA-879F-4593796E6B91}" presName="spacer" presStyleCnt="0"/>
      <dgm:spPr/>
    </dgm:pt>
    <dgm:pt modelId="{2DD6CA51-8C57-42CA-98E0-F7FA9635DF7A}" type="pres">
      <dgm:prSet presAssocID="{342F9017-E24C-47DD-96CF-D0AFB6D79DA1}" presName="parentText" presStyleLbl="node1" presStyleIdx="4" presStyleCnt="5" custScaleY="39432" custLinFactY="-70118" custLinFactNeighborY="-100000">
        <dgm:presLayoutVars>
          <dgm:chMax val="0"/>
          <dgm:bulletEnabled val="1"/>
        </dgm:presLayoutVars>
      </dgm:prSet>
      <dgm:spPr/>
      <dgm:t>
        <a:bodyPr/>
        <a:lstStyle/>
        <a:p>
          <a:endParaRPr lang="en-US"/>
        </a:p>
      </dgm:t>
    </dgm:pt>
  </dgm:ptLst>
  <dgm:cxnLst>
    <dgm:cxn modelId="{9328BFB3-EF1D-440C-99DE-407CFE329308}" type="presOf" srcId="{B756EBD1-6B2A-4B00-9C98-93022B1D0412}" destId="{CEC00006-D296-4CED-A66D-F8790FD1F101}" srcOrd="0" destOrd="0" presId="urn:microsoft.com/office/officeart/2005/8/layout/vList2"/>
    <dgm:cxn modelId="{F4BE62CB-A326-4A9C-B70F-605BB772745B}" srcId="{6327A00B-A79D-4CC8-84EF-344BA2D5F2C5}" destId="{B23F8107-7BF1-4455-A83C-3F27E7D9BDCA}" srcOrd="1" destOrd="0" parTransId="{0630EAD2-002E-41DC-8527-285A78D5FB95}" sibTransId="{14236956-4979-40B9-B949-F501FBDE0436}"/>
    <dgm:cxn modelId="{9AAF5ED5-F6BF-4A80-B7B9-83E80DF3993C}" srcId="{6327A00B-A79D-4CC8-84EF-344BA2D5F2C5}" destId="{9B7F1541-71F5-492E-9671-31AEDFB927F8}" srcOrd="0" destOrd="0" parTransId="{8AB38AF0-89EC-4A28-8B4B-AD58D4E7F661}" sibTransId="{48B3844B-F81A-487A-948C-F966F31C5B2C}"/>
    <dgm:cxn modelId="{74DCAC0A-E1C9-459E-A2DF-3E78FF92250F}" type="presOf" srcId="{6327A00B-A79D-4CC8-84EF-344BA2D5F2C5}" destId="{20BF6EB7-A432-4508-BE6D-4C01C36D6342}" srcOrd="0" destOrd="0" presId="urn:microsoft.com/office/officeart/2005/8/layout/vList2"/>
    <dgm:cxn modelId="{9B0A5EAF-9CA9-4A6E-B4D5-1350CB06BF55}" type="presOf" srcId="{3CE9E2D5-5AAC-4526-B08D-1721268F4C67}" destId="{815F11E5-81B9-4BAC-B2F8-3C2D750D49A2}" srcOrd="0" destOrd="0" presId="urn:microsoft.com/office/officeart/2005/8/layout/vList2"/>
    <dgm:cxn modelId="{008F917B-B547-41A6-8A69-C7D4C7A2B59E}" srcId="{6327A00B-A79D-4CC8-84EF-344BA2D5F2C5}" destId="{3CE9E2D5-5AAC-4526-B08D-1721268F4C67}" srcOrd="3" destOrd="0" parTransId="{5A2EA8BD-B81A-428D-B70A-32787DDD59FF}" sibTransId="{7F956574-BC8C-46BA-879F-4593796E6B91}"/>
    <dgm:cxn modelId="{5698C62C-50F4-4E92-B10A-194AE96340B8}" type="presOf" srcId="{342F9017-E24C-47DD-96CF-D0AFB6D79DA1}" destId="{2DD6CA51-8C57-42CA-98E0-F7FA9635DF7A}" srcOrd="0" destOrd="0" presId="urn:microsoft.com/office/officeart/2005/8/layout/vList2"/>
    <dgm:cxn modelId="{B5D00AD4-0340-4047-B6A6-F89CCE39B107}" srcId="{6327A00B-A79D-4CC8-84EF-344BA2D5F2C5}" destId="{B756EBD1-6B2A-4B00-9C98-93022B1D0412}" srcOrd="2" destOrd="0" parTransId="{87F7D70C-A540-4A29-94CF-F0E11D03583D}" sibTransId="{329689DB-7F79-4DB3-A1A9-3D12AB59308E}"/>
    <dgm:cxn modelId="{54BD5F99-BF72-4385-B509-1D3969AA5D4D}" type="presOf" srcId="{B23F8107-7BF1-4455-A83C-3F27E7D9BDCA}" destId="{BEBFBC71-447B-4F86-8C71-D15BF44856D7}" srcOrd="0" destOrd="0" presId="urn:microsoft.com/office/officeart/2005/8/layout/vList2"/>
    <dgm:cxn modelId="{2BD0A57B-B70E-4CB2-BB64-0FAD7B1EE358}" type="presOf" srcId="{9B7F1541-71F5-492E-9671-31AEDFB927F8}" destId="{4D79E100-4D8A-4DAD-B211-E21BEBA6091B}" srcOrd="0" destOrd="0" presId="urn:microsoft.com/office/officeart/2005/8/layout/vList2"/>
    <dgm:cxn modelId="{1EC2E427-F2BE-4AB2-9DFE-643486D87251}" srcId="{6327A00B-A79D-4CC8-84EF-344BA2D5F2C5}" destId="{342F9017-E24C-47DD-96CF-D0AFB6D79DA1}" srcOrd="4" destOrd="0" parTransId="{D638A562-1B7B-48CF-95AB-AE0606D93014}" sibTransId="{665FDE06-B79B-4D93-A6EC-7999F1BD3001}"/>
    <dgm:cxn modelId="{7AE20656-E9DC-4086-AFB8-F068B64D9A76}" type="presParOf" srcId="{20BF6EB7-A432-4508-BE6D-4C01C36D6342}" destId="{4D79E100-4D8A-4DAD-B211-E21BEBA6091B}" srcOrd="0" destOrd="0" presId="urn:microsoft.com/office/officeart/2005/8/layout/vList2"/>
    <dgm:cxn modelId="{A85A2B64-3674-4425-8594-C13FCDA02DF0}" type="presParOf" srcId="{20BF6EB7-A432-4508-BE6D-4C01C36D6342}" destId="{A4D48EF1-F73E-459D-B8CD-31C6BC4649A2}" srcOrd="1" destOrd="0" presId="urn:microsoft.com/office/officeart/2005/8/layout/vList2"/>
    <dgm:cxn modelId="{84C10B18-7465-4F69-846E-B47EE6B2FEA5}" type="presParOf" srcId="{20BF6EB7-A432-4508-BE6D-4C01C36D6342}" destId="{BEBFBC71-447B-4F86-8C71-D15BF44856D7}" srcOrd="2" destOrd="0" presId="urn:microsoft.com/office/officeart/2005/8/layout/vList2"/>
    <dgm:cxn modelId="{F3A9C319-7068-40DB-BB7F-7A094DF107D3}" type="presParOf" srcId="{20BF6EB7-A432-4508-BE6D-4C01C36D6342}" destId="{48D2F5D3-505D-4CD9-B37D-D0BC22173123}" srcOrd="3" destOrd="0" presId="urn:microsoft.com/office/officeart/2005/8/layout/vList2"/>
    <dgm:cxn modelId="{E4225326-69D4-4013-8F32-E26AE0992AD5}" type="presParOf" srcId="{20BF6EB7-A432-4508-BE6D-4C01C36D6342}" destId="{CEC00006-D296-4CED-A66D-F8790FD1F101}" srcOrd="4" destOrd="0" presId="urn:microsoft.com/office/officeart/2005/8/layout/vList2"/>
    <dgm:cxn modelId="{E5E14789-5B83-4305-9D45-50851A92725F}" type="presParOf" srcId="{20BF6EB7-A432-4508-BE6D-4C01C36D6342}" destId="{7E5BCA2A-A48E-4D4C-AAF1-9B1E24E3EF53}" srcOrd="5" destOrd="0" presId="urn:microsoft.com/office/officeart/2005/8/layout/vList2"/>
    <dgm:cxn modelId="{94A5EAA0-582A-44E7-BBA4-3AA7B1605597}" type="presParOf" srcId="{20BF6EB7-A432-4508-BE6D-4C01C36D6342}" destId="{815F11E5-81B9-4BAC-B2F8-3C2D750D49A2}" srcOrd="6" destOrd="0" presId="urn:microsoft.com/office/officeart/2005/8/layout/vList2"/>
    <dgm:cxn modelId="{382934CF-06EA-424E-BBA2-C161C4BBAAB3}" type="presParOf" srcId="{20BF6EB7-A432-4508-BE6D-4C01C36D6342}" destId="{CE9BE84C-AC08-41CE-A2D4-60F9F3ACB140}" srcOrd="7" destOrd="0" presId="urn:microsoft.com/office/officeart/2005/8/layout/vList2"/>
    <dgm:cxn modelId="{155F4056-A54C-465A-90EA-4ED48F50A0A0}" type="presParOf" srcId="{20BF6EB7-A432-4508-BE6D-4C01C36D6342}" destId="{2DD6CA51-8C57-42CA-98E0-F7FA9635DF7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9E100-4D8A-4DAD-B211-E21BEBA6091B}">
      <dsp:nvSpPr>
        <dsp:cNvPr id="0" name=""/>
        <dsp:cNvSpPr/>
      </dsp:nvSpPr>
      <dsp:spPr>
        <a:xfrm>
          <a:off x="0" y="353726"/>
          <a:ext cx="7015889" cy="945237"/>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Every student </a:t>
          </a:r>
          <a:r>
            <a:rPr lang="en-US" sz="2000" b="1" kern="1200" dirty="0"/>
            <a:t>must carry valid University identity card</a:t>
          </a:r>
          <a:r>
            <a:rPr lang="en-US" sz="2000" kern="1200" dirty="0"/>
            <a:t> to ensure his/ her physical identity during the examination.</a:t>
          </a:r>
        </a:p>
      </dsp:txBody>
      <dsp:txXfrm>
        <a:off x="46143" y="399869"/>
        <a:ext cx="6923603" cy="852951"/>
      </dsp:txXfrm>
    </dsp:sp>
    <dsp:sp modelId="{BEBFBC71-447B-4F86-8C71-D15BF44856D7}">
      <dsp:nvSpPr>
        <dsp:cNvPr id="0" name=""/>
        <dsp:cNvSpPr/>
      </dsp:nvSpPr>
      <dsp:spPr>
        <a:xfrm>
          <a:off x="0" y="1306818"/>
          <a:ext cx="7015889" cy="945237"/>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Students are </a:t>
          </a:r>
          <a:r>
            <a:rPr lang="en-US" sz="2000" b="1" kern="1200" dirty="0"/>
            <a:t>not allowed </a:t>
          </a:r>
          <a:r>
            <a:rPr lang="en-US" sz="2000" kern="1200" dirty="0"/>
            <a:t>to appear in an examination </a:t>
          </a:r>
          <a:r>
            <a:rPr lang="en-US" sz="2000" b="1" kern="1200" dirty="0"/>
            <a:t>without University ID card</a:t>
          </a:r>
          <a:r>
            <a:rPr lang="en-US" sz="2000" kern="1200" dirty="0"/>
            <a:t>.</a:t>
          </a:r>
        </a:p>
      </dsp:txBody>
      <dsp:txXfrm>
        <a:off x="46143" y="1352961"/>
        <a:ext cx="6923603" cy="852951"/>
      </dsp:txXfrm>
    </dsp:sp>
    <dsp:sp modelId="{CEC00006-D296-4CED-A66D-F8790FD1F101}">
      <dsp:nvSpPr>
        <dsp:cNvPr id="0" name=""/>
        <dsp:cNvSpPr/>
      </dsp:nvSpPr>
      <dsp:spPr>
        <a:xfrm>
          <a:off x="0" y="2243868"/>
          <a:ext cx="7015889" cy="945237"/>
        </a:xfrm>
        <a:prstGeom prst="round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In case a student does not carry the University ID Card due to Unforeseen Circumstances. </a:t>
          </a:r>
        </a:p>
      </dsp:txBody>
      <dsp:txXfrm>
        <a:off x="46143" y="2290011"/>
        <a:ext cx="6923603" cy="852951"/>
      </dsp:txXfrm>
    </dsp:sp>
    <dsp:sp modelId="{815F11E5-81B9-4BAC-B2F8-3C2D750D49A2}">
      <dsp:nvSpPr>
        <dsp:cNvPr id="0" name=""/>
        <dsp:cNvSpPr/>
      </dsp:nvSpPr>
      <dsp:spPr>
        <a:xfrm>
          <a:off x="0" y="3196960"/>
          <a:ext cx="7015889" cy="945237"/>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Student shall be required to download and print the </a:t>
          </a:r>
          <a:r>
            <a:rPr lang="en-US" sz="2000" b="1" kern="1200" dirty="0"/>
            <a:t>admit card </a:t>
          </a:r>
          <a:r>
            <a:rPr lang="en-US" sz="2000" kern="1200" dirty="0"/>
            <a:t>available on the following UMS path and show the same to the invigilator.</a:t>
          </a:r>
        </a:p>
      </dsp:txBody>
      <dsp:txXfrm>
        <a:off x="46143" y="3243103"/>
        <a:ext cx="6923603" cy="852951"/>
      </dsp:txXfrm>
    </dsp:sp>
    <dsp:sp modelId="{2DD6CA51-8C57-42CA-98E0-F7FA9635DF7A}">
      <dsp:nvSpPr>
        <dsp:cNvPr id="0" name=""/>
        <dsp:cNvSpPr/>
      </dsp:nvSpPr>
      <dsp:spPr>
        <a:xfrm>
          <a:off x="0" y="4137832"/>
          <a:ext cx="7015889" cy="472426"/>
        </a:xfrm>
        <a:prstGeom prst="round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IN" sz="2000" b="1" kern="1200" dirty="0"/>
            <a:t>UMS Navigation ---&gt; Examination system ---&gt; Admit card</a:t>
          </a:r>
          <a:endParaRPr lang="en-US" sz="2000" kern="1200" dirty="0"/>
        </a:p>
      </dsp:txBody>
      <dsp:txXfrm>
        <a:off x="23062" y="4160894"/>
        <a:ext cx="6969765" cy="4263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337D8-273C-4656-8F43-746990AD8846}"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7BF8F-C65D-4008-89A1-8791DA968920}" type="slidenum">
              <a:rPr lang="en-US" smtClean="0"/>
              <a:t>‹#›</a:t>
            </a:fld>
            <a:endParaRPr lang="en-US"/>
          </a:p>
        </p:txBody>
      </p:sp>
    </p:spTree>
    <p:extLst>
      <p:ext uri="{BB962C8B-B14F-4D97-AF65-F5344CB8AC3E}">
        <p14:creationId xmlns:p14="http://schemas.microsoft.com/office/powerpoint/2010/main" val="216543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7BF8F-C65D-4008-89A1-8791DA968920}" type="slidenum">
              <a:rPr lang="en-US" smtClean="0"/>
              <a:t>2</a:t>
            </a:fld>
            <a:endParaRPr lang="en-US"/>
          </a:p>
        </p:txBody>
      </p:sp>
    </p:spTree>
    <p:extLst>
      <p:ext uri="{BB962C8B-B14F-4D97-AF65-F5344CB8AC3E}">
        <p14:creationId xmlns:p14="http://schemas.microsoft.com/office/powerpoint/2010/main" val="2235468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7BF8F-C65D-4008-89A1-8791DA968920}" type="slidenum">
              <a:rPr lang="en-US" smtClean="0"/>
              <a:t>4</a:t>
            </a:fld>
            <a:endParaRPr lang="en-US"/>
          </a:p>
        </p:txBody>
      </p:sp>
    </p:spTree>
    <p:extLst>
      <p:ext uri="{BB962C8B-B14F-4D97-AF65-F5344CB8AC3E}">
        <p14:creationId xmlns:p14="http://schemas.microsoft.com/office/powerpoint/2010/main" val="1250944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6480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7BF8F-C65D-4008-89A1-8791DA968920}" type="slidenum">
              <a:rPr lang="en-US" smtClean="0"/>
              <a:t>10</a:t>
            </a:fld>
            <a:endParaRPr lang="en-US"/>
          </a:p>
        </p:txBody>
      </p:sp>
    </p:spTree>
    <p:extLst>
      <p:ext uri="{BB962C8B-B14F-4D97-AF65-F5344CB8AC3E}">
        <p14:creationId xmlns:p14="http://schemas.microsoft.com/office/powerpoint/2010/main" val="1585660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a:t>
            </a:r>
          </a:p>
        </p:txBody>
      </p:sp>
      <p:sp>
        <p:nvSpPr>
          <p:cNvPr id="4" name="Slide Number Placeholder 3"/>
          <p:cNvSpPr>
            <a:spLocks noGrp="1"/>
          </p:cNvSpPr>
          <p:nvPr>
            <p:ph type="sldNum" sz="quarter" idx="5"/>
          </p:nvPr>
        </p:nvSpPr>
        <p:spPr/>
        <p:txBody>
          <a:bodyPr/>
          <a:lstStyle/>
          <a:p>
            <a:fld id="{3D97BF8F-C65D-4008-89A1-8791DA968920}" type="slidenum">
              <a:rPr lang="en-US" smtClean="0"/>
              <a:t>11</a:t>
            </a:fld>
            <a:endParaRPr lang="en-US"/>
          </a:p>
        </p:txBody>
      </p:sp>
    </p:spTree>
    <p:extLst>
      <p:ext uri="{BB962C8B-B14F-4D97-AF65-F5344CB8AC3E}">
        <p14:creationId xmlns:p14="http://schemas.microsoft.com/office/powerpoint/2010/main" val="1666340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8448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6022-3070-2342-DC8C-C118B70C5F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ECF7AB-1CE1-05F2-F03D-F3CEA627D1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720BA8-360B-6D82-D2F4-C946B2DDA6B3}"/>
              </a:ext>
            </a:extLst>
          </p:cNvPr>
          <p:cNvSpPr>
            <a:spLocks noGrp="1"/>
          </p:cNvSpPr>
          <p:nvPr>
            <p:ph type="dt" sz="half" idx="10"/>
          </p:nvPr>
        </p:nvSpPr>
        <p:spPr/>
        <p:txBody>
          <a:bodyPr/>
          <a:lstStyle/>
          <a:p>
            <a:fld id="{B4E90373-E04A-4F6B-B1AC-212648B8CA73}" type="datetimeFigureOut">
              <a:rPr lang="en-US" smtClean="0"/>
              <a:t>2/19/2024</a:t>
            </a:fld>
            <a:endParaRPr lang="en-US"/>
          </a:p>
        </p:txBody>
      </p:sp>
      <p:sp>
        <p:nvSpPr>
          <p:cNvPr id="5" name="Footer Placeholder 4">
            <a:extLst>
              <a:ext uri="{FF2B5EF4-FFF2-40B4-BE49-F238E27FC236}">
                <a16:creationId xmlns:a16="http://schemas.microsoft.com/office/drawing/2014/main" id="{3B9B1438-443A-EAC1-D6E7-47DA0FFD2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B8535-ADF3-F672-B71A-DE621F41D72A}"/>
              </a:ext>
            </a:extLst>
          </p:cNvPr>
          <p:cNvSpPr>
            <a:spLocks noGrp="1"/>
          </p:cNvSpPr>
          <p:nvPr>
            <p:ph type="sldNum" sz="quarter" idx="12"/>
          </p:nvPr>
        </p:nvSpPr>
        <p:spPr/>
        <p:txBody>
          <a:bodyPr/>
          <a:lstStyle/>
          <a:p>
            <a:fld id="{B69676B7-E7B8-4A34-8B7F-3C9CDE28A5E0}" type="slidenum">
              <a:rPr lang="en-US" smtClean="0"/>
              <a:t>‹#›</a:t>
            </a:fld>
            <a:endParaRPr lang="en-US"/>
          </a:p>
        </p:txBody>
      </p:sp>
    </p:spTree>
    <p:extLst>
      <p:ext uri="{BB962C8B-B14F-4D97-AF65-F5344CB8AC3E}">
        <p14:creationId xmlns:p14="http://schemas.microsoft.com/office/powerpoint/2010/main" val="3005597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E188-4B1E-D705-0230-D3DC09E3B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FF2165-68F3-D93A-AB0C-747F480A33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600D9-05D4-432A-0818-062E5F9A155A}"/>
              </a:ext>
            </a:extLst>
          </p:cNvPr>
          <p:cNvSpPr>
            <a:spLocks noGrp="1"/>
          </p:cNvSpPr>
          <p:nvPr>
            <p:ph type="dt" sz="half" idx="10"/>
          </p:nvPr>
        </p:nvSpPr>
        <p:spPr/>
        <p:txBody>
          <a:bodyPr/>
          <a:lstStyle/>
          <a:p>
            <a:fld id="{B4E90373-E04A-4F6B-B1AC-212648B8CA73}" type="datetimeFigureOut">
              <a:rPr lang="en-US" smtClean="0"/>
              <a:t>2/19/2024</a:t>
            </a:fld>
            <a:endParaRPr lang="en-US"/>
          </a:p>
        </p:txBody>
      </p:sp>
      <p:sp>
        <p:nvSpPr>
          <p:cNvPr id="5" name="Footer Placeholder 4">
            <a:extLst>
              <a:ext uri="{FF2B5EF4-FFF2-40B4-BE49-F238E27FC236}">
                <a16:creationId xmlns:a16="http://schemas.microsoft.com/office/drawing/2014/main" id="{54AFA221-D401-F2B0-5F28-AA4936FE8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E9406-9723-4AF3-8025-8411D8246114}"/>
              </a:ext>
            </a:extLst>
          </p:cNvPr>
          <p:cNvSpPr>
            <a:spLocks noGrp="1"/>
          </p:cNvSpPr>
          <p:nvPr>
            <p:ph type="sldNum" sz="quarter" idx="12"/>
          </p:nvPr>
        </p:nvSpPr>
        <p:spPr/>
        <p:txBody>
          <a:bodyPr/>
          <a:lstStyle/>
          <a:p>
            <a:fld id="{B69676B7-E7B8-4A34-8B7F-3C9CDE28A5E0}" type="slidenum">
              <a:rPr lang="en-US" smtClean="0"/>
              <a:t>‹#›</a:t>
            </a:fld>
            <a:endParaRPr lang="en-US"/>
          </a:p>
        </p:txBody>
      </p:sp>
    </p:spTree>
    <p:extLst>
      <p:ext uri="{BB962C8B-B14F-4D97-AF65-F5344CB8AC3E}">
        <p14:creationId xmlns:p14="http://schemas.microsoft.com/office/powerpoint/2010/main" val="340314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FEA438-2E4C-35C4-25DB-49F4B8E00F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F73846-F1AD-531C-1FB7-25DE5EAD78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C0C5DE-BC95-4030-8243-6CA91E408CE2}"/>
              </a:ext>
            </a:extLst>
          </p:cNvPr>
          <p:cNvSpPr>
            <a:spLocks noGrp="1"/>
          </p:cNvSpPr>
          <p:nvPr>
            <p:ph type="dt" sz="half" idx="10"/>
          </p:nvPr>
        </p:nvSpPr>
        <p:spPr/>
        <p:txBody>
          <a:bodyPr/>
          <a:lstStyle/>
          <a:p>
            <a:fld id="{B4E90373-E04A-4F6B-B1AC-212648B8CA73}" type="datetimeFigureOut">
              <a:rPr lang="en-US" smtClean="0"/>
              <a:t>2/19/2024</a:t>
            </a:fld>
            <a:endParaRPr lang="en-US"/>
          </a:p>
        </p:txBody>
      </p:sp>
      <p:sp>
        <p:nvSpPr>
          <p:cNvPr id="5" name="Footer Placeholder 4">
            <a:extLst>
              <a:ext uri="{FF2B5EF4-FFF2-40B4-BE49-F238E27FC236}">
                <a16:creationId xmlns:a16="http://schemas.microsoft.com/office/drawing/2014/main" id="{B368A1D0-5F07-6A78-C56F-55F8FE810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2253C-DBA8-B5BA-0B41-CAE8058ECDA0}"/>
              </a:ext>
            </a:extLst>
          </p:cNvPr>
          <p:cNvSpPr>
            <a:spLocks noGrp="1"/>
          </p:cNvSpPr>
          <p:nvPr>
            <p:ph type="sldNum" sz="quarter" idx="12"/>
          </p:nvPr>
        </p:nvSpPr>
        <p:spPr/>
        <p:txBody>
          <a:bodyPr/>
          <a:lstStyle/>
          <a:p>
            <a:fld id="{B69676B7-E7B8-4A34-8B7F-3C9CDE28A5E0}" type="slidenum">
              <a:rPr lang="en-US" smtClean="0"/>
              <a:t>‹#›</a:t>
            </a:fld>
            <a:endParaRPr lang="en-US"/>
          </a:p>
        </p:txBody>
      </p:sp>
    </p:spTree>
    <p:extLst>
      <p:ext uri="{BB962C8B-B14F-4D97-AF65-F5344CB8AC3E}">
        <p14:creationId xmlns:p14="http://schemas.microsoft.com/office/powerpoint/2010/main" val="213222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7EAAE-D7C1-D6BB-09B6-03ED54BD4A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E91C3A-5909-E19D-C3C8-03255DA33E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5BD09-920B-2076-E10F-FD875DC83954}"/>
              </a:ext>
            </a:extLst>
          </p:cNvPr>
          <p:cNvSpPr>
            <a:spLocks noGrp="1"/>
          </p:cNvSpPr>
          <p:nvPr>
            <p:ph type="dt" sz="half" idx="10"/>
          </p:nvPr>
        </p:nvSpPr>
        <p:spPr/>
        <p:txBody>
          <a:bodyPr/>
          <a:lstStyle/>
          <a:p>
            <a:fld id="{B4E90373-E04A-4F6B-B1AC-212648B8CA73}" type="datetimeFigureOut">
              <a:rPr lang="en-US" smtClean="0"/>
              <a:t>2/19/2024</a:t>
            </a:fld>
            <a:endParaRPr lang="en-US"/>
          </a:p>
        </p:txBody>
      </p:sp>
      <p:sp>
        <p:nvSpPr>
          <p:cNvPr id="5" name="Footer Placeholder 4">
            <a:extLst>
              <a:ext uri="{FF2B5EF4-FFF2-40B4-BE49-F238E27FC236}">
                <a16:creationId xmlns:a16="http://schemas.microsoft.com/office/drawing/2014/main" id="{8ABCBFD0-AEAA-79A3-C6D4-EFD8ABE73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952BD-F1CA-892A-E8FD-8B759E2635B1}"/>
              </a:ext>
            </a:extLst>
          </p:cNvPr>
          <p:cNvSpPr>
            <a:spLocks noGrp="1"/>
          </p:cNvSpPr>
          <p:nvPr>
            <p:ph type="sldNum" sz="quarter" idx="12"/>
          </p:nvPr>
        </p:nvSpPr>
        <p:spPr/>
        <p:txBody>
          <a:bodyPr/>
          <a:lstStyle/>
          <a:p>
            <a:fld id="{B69676B7-E7B8-4A34-8B7F-3C9CDE28A5E0}" type="slidenum">
              <a:rPr lang="en-US" smtClean="0"/>
              <a:t>‹#›</a:t>
            </a:fld>
            <a:endParaRPr lang="en-US"/>
          </a:p>
        </p:txBody>
      </p:sp>
    </p:spTree>
    <p:extLst>
      <p:ext uri="{BB962C8B-B14F-4D97-AF65-F5344CB8AC3E}">
        <p14:creationId xmlns:p14="http://schemas.microsoft.com/office/powerpoint/2010/main" val="1089733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657A-146C-5156-917C-90E8CDDA2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546575-FA68-34A2-C9B6-D470133701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BCF335-FF64-94F9-EE56-8556E5BF643D}"/>
              </a:ext>
            </a:extLst>
          </p:cNvPr>
          <p:cNvSpPr>
            <a:spLocks noGrp="1"/>
          </p:cNvSpPr>
          <p:nvPr>
            <p:ph type="dt" sz="half" idx="10"/>
          </p:nvPr>
        </p:nvSpPr>
        <p:spPr/>
        <p:txBody>
          <a:bodyPr/>
          <a:lstStyle/>
          <a:p>
            <a:fld id="{B4E90373-E04A-4F6B-B1AC-212648B8CA73}" type="datetimeFigureOut">
              <a:rPr lang="en-US" smtClean="0"/>
              <a:t>2/19/2024</a:t>
            </a:fld>
            <a:endParaRPr lang="en-US"/>
          </a:p>
        </p:txBody>
      </p:sp>
      <p:sp>
        <p:nvSpPr>
          <p:cNvPr id="5" name="Footer Placeholder 4">
            <a:extLst>
              <a:ext uri="{FF2B5EF4-FFF2-40B4-BE49-F238E27FC236}">
                <a16:creationId xmlns:a16="http://schemas.microsoft.com/office/drawing/2014/main" id="{DF186655-2193-EF17-F6C4-6E0CE42FD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170034-0062-533F-7E49-EC69F10B715E}"/>
              </a:ext>
            </a:extLst>
          </p:cNvPr>
          <p:cNvSpPr>
            <a:spLocks noGrp="1"/>
          </p:cNvSpPr>
          <p:nvPr>
            <p:ph type="sldNum" sz="quarter" idx="12"/>
          </p:nvPr>
        </p:nvSpPr>
        <p:spPr/>
        <p:txBody>
          <a:bodyPr/>
          <a:lstStyle/>
          <a:p>
            <a:fld id="{B69676B7-E7B8-4A34-8B7F-3C9CDE28A5E0}" type="slidenum">
              <a:rPr lang="en-US" smtClean="0"/>
              <a:t>‹#›</a:t>
            </a:fld>
            <a:endParaRPr lang="en-US"/>
          </a:p>
        </p:txBody>
      </p:sp>
    </p:spTree>
    <p:extLst>
      <p:ext uri="{BB962C8B-B14F-4D97-AF65-F5344CB8AC3E}">
        <p14:creationId xmlns:p14="http://schemas.microsoft.com/office/powerpoint/2010/main" val="218039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1D8A-FCF9-E91D-63E2-4628AF6D6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6D6A86-2C44-E4B8-8235-B9ADBE4309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5711C7-E382-5B60-DE51-F6ABC84861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05B421-ADC2-AADB-76AB-E6BB188EE3B4}"/>
              </a:ext>
            </a:extLst>
          </p:cNvPr>
          <p:cNvSpPr>
            <a:spLocks noGrp="1"/>
          </p:cNvSpPr>
          <p:nvPr>
            <p:ph type="dt" sz="half" idx="10"/>
          </p:nvPr>
        </p:nvSpPr>
        <p:spPr/>
        <p:txBody>
          <a:bodyPr/>
          <a:lstStyle/>
          <a:p>
            <a:fld id="{B4E90373-E04A-4F6B-B1AC-212648B8CA73}" type="datetimeFigureOut">
              <a:rPr lang="en-US" smtClean="0"/>
              <a:t>2/19/2024</a:t>
            </a:fld>
            <a:endParaRPr lang="en-US"/>
          </a:p>
        </p:txBody>
      </p:sp>
      <p:sp>
        <p:nvSpPr>
          <p:cNvPr id="6" name="Footer Placeholder 5">
            <a:extLst>
              <a:ext uri="{FF2B5EF4-FFF2-40B4-BE49-F238E27FC236}">
                <a16:creationId xmlns:a16="http://schemas.microsoft.com/office/drawing/2014/main" id="{2315395E-C042-1E75-54C3-A287FCE80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BD788-3721-842E-773E-659C8E8A71E8}"/>
              </a:ext>
            </a:extLst>
          </p:cNvPr>
          <p:cNvSpPr>
            <a:spLocks noGrp="1"/>
          </p:cNvSpPr>
          <p:nvPr>
            <p:ph type="sldNum" sz="quarter" idx="12"/>
          </p:nvPr>
        </p:nvSpPr>
        <p:spPr/>
        <p:txBody>
          <a:bodyPr/>
          <a:lstStyle/>
          <a:p>
            <a:fld id="{B69676B7-E7B8-4A34-8B7F-3C9CDE28A5E0}" type="slidenum">
              <a:rPr lang="en-US" smtClean="0"/>
              <a:t>‹#›</a:t>
            </a:fld>
            <a:endParaRPr lang="en-US"/>
          </a:p>
        </p:txBody>
      </p:sp>
    </p:spTree>
    <p:extLst>
      <p:ext uri="{BB962C8B-B14F-4D97-AF65-F5344CB8AC3E}">
        <p14:creationId xmlns:p14="http://schemas.microsoft.com/office/powerpoint/2010/main" val="228268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A128-34B7-8FC0-706B-4016FC8C91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90DA52-4937-4463-C6C4-D30A38F95D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C4F6D0-9B2B-3EA0-60EA-3488D4B2A5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15D84A-B7E4-EE5B-6D0C-B66BE54A72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4527FB-2DEC-470E-B843-6EEA99E6A0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13D038-8863-413C-05E9-16D500463113}"/>
              </a:ext>
            </a:extLst>
          </p:cNvPr>
          <p:cNvSpPr>
            <a:spLocks noGrp="1"/>
          </p:cNvSpPr>
          <p:nvPr>
            <p:ph type="dt" sz="half" idx="10"/>
          </p:nvPr>
        </p:nvSpPr>
        <p:spPr/>
        <p:txBody>
          <a:bodyPr/>
          <a:lstStyle/>
          <a:p>
            <a:fld id="{B4E90373-E04A-4F6B-B1AC-212648B8CA73}" type="datetimeFigureOut">
              <a:rPr lang="en-US" smtClean="0"/>
              <a:t>2/19/2024</a:t>
            </a:fld>
            <a:endParaRPr lang="en-US"/>
          </a:p>
        </p:txBody>
      </p:sp>
      <p:sp>
        <p:nvSpPr>
          <p:cNvPr id="8" name="Footer Placeholder 7">
            <a:extLst>
              <a:ext uri="{FF2B5EF4-FFF2-40B4-BE49-F238E27FC236}">
                <a16:creationId xmlns:a16="http://schemas.microsoft.com/office/drawing/2014/main" id="{40D43FF5-DE67-7E6B-423E-D0550BCA31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FDBB6A-7137-52C7-8885-79B67FBA4377}"/>
              </a:ext>
            </a:extLst>
          </p:cNvPr>
          <p:cNvSpPr>
            <a:spLocks noGrp="1"/>
          </p:cNvSpPr>
          <p:nvPr>
            <p:ph type="sldNum" sz="quarter" idx="12"/>
          </p:nvPr>
        </p:nvSpPr>
        <p:spPr/>
        <p:txBody>
          <a:bodyPr/>
          <a:lstStyle/>
          <a:p>
            <a:fld id="{B69676B7-E7B8-4A34-8B7F-3C9CDE28A5E0}" type="slidenum">
              <a:rPr lang="en-US" smtClean="0"/>
              <a:t>‹#›</a:t>
            </a:fld>
            <a:endParaRPr lang="en-US"/>
          </a:p>
        </p:txBody>
      </p:sp>
    </p:spTree>
    <p:extLst>
      <p:ext uri="{BB962C8B-B14F-4D97-AF65-F5344CB8AC3E}">
        <p14:creationId xmlns:p14="http://schemas.microsoft.com/office/powerpoint/2010/main" val="3258002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25C4-841F-B8AC-8AA2-2F87CEE518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A5D0A7-2B28-2791-070C-C0BEB5BCADAE}"/>
              </a:ext>
            </a:extLst>
          </p:cNvPr>
          <p:cNvSpPr>
            <a:spLocks noGrp="1"/>
          </p:cNvSpPr>
          <p:nvPr>
            <p:ph type="dt" sz="half" idx="10"/>
          </p:nvPr>
        </p:nvSpPr>
        <p:spPr/>
        <p:txBody>
          <a:bodyPr/>
          <a:lstStyle/>
          <a:p>
            <a:fld id="{B4E90373-E04A-4F6B-B1AC-212648B8CA73}" type="datetimeFigureOut">
              <a:rPr lang="en-US" smtClean="0"/>
              <a:t>2/19/2024</a:t>
            </a:fld>
            <a:endParaRPr lang="en-US"/>
          </a:p>
        </p:txBody>
      </p:sp>
      <p:sp>
        <p:nvSpPr>
          <p:cNvPr id="4" name="Footer Placeholder 3">
            <a:extLst>
              <a:ext uri="{FF2B5EF4-FFF2-40B4-BE49-F238E27FC236}">
                <a16:creationId xmlns:a16="http://schemas.microsoft.com/office/drawing/2014/main" id="{E321901B-D824-AC10-B2F9-14CE5A7D2A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6EEA5D-C5CE-AF97-223D-932F102F5882}"/>
              </a:ext>
            </a:extLst>
          </p:cNvPr>
          <p:cNvSpPr>
            <a:spLocks noGrp="1"/>
          </p:cNvSpPr>
          <p:nvPr>
            <p:ph type="sldNum" sz="quarter" idx="12"/>
          </p:nvPr>
        </p:nvSpPr>
        <p:spPr/>
        <p:txBody>
          <a:bodyPr/>
          <a:lstStyle/>
          <a:p>
            <a:fld id="{B69676B7-E7B8-4A34-8B7F-3C9CDE28A5E0}" type="slidenum">
              <a:rPr lang="en-US" smtClean="0"/>
              <a:t>‹#›</a:t>
            </a:fld>
            <a:endParaRPr lang="en-US"/>
          </a:p>
        </p:txBody>
      </p:sp>
    </p:spTree>
    <p:extLst>
      <p:ext uri="{BB962C8B-B14F-4D97-AF65-F5344CB8AC3E}">
        <p14:creationId xmlns:p14="http://schemas.microsoft.com/office/powerpoint/2010/main" val="237023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143C7B-9788-DAD7-34E3-15A3064A9E0D}"/>
              </a:ext>
            </a:extLst>
          </p:cNvPr>
          <p:cNvSpPr>
            <a:spLocks noGrp="1"/>
          </p:cNvSpPr>
          <p:nvPr>
            <p:ph type="dt" sz="half" idx="10"/>
          </p:nvPr>
        </p:nvSpPr>
        <p:spPr/>
        <p:txBody>
          <a:bodyPr/>
          <a:lstStyle/>
          <a:p>
            <a:fld id="{B4E90373-E04A-4F6B-B1AC-212648B8CA73}" type="datetimeFigureOut">
              <a:rPr lang="en-US" smtClean="0"/>
              <a:t>2/19/2024</a:t>
            </a:fld>
            <a:endParaRPr lang="en-US"/>
          </a:p>
        </p:txBody>
      </p:sp>
      <p:sp>
        <p:nvSpPr>
          <p:cNvPr id="3" name="Footer Placeholder 2">
            <a:extLst>
              <a:ext uri="{FF2B5EF4-FFF2-40B4-BE49-F238E27FC236}">
                <a16:creationId xmlns:a16="http://schemas.microsoft.com/office/drawing/2014/main" id="{9ACDEE5E-385E-FFDD-3E50-C7A1BAECBD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8A013D-9E6A-7716-B043-37A8EED51EA1}"/>
              </a:ext>
            </a:extLst>
          </p:cNvPr>
          <p:cNvSpPr>
            <a:spLocks noGrp="1"/>
          </p:cNvSpPr>
          <p:nvPr>
            <p:ph type="sldNum" sz="quarter" idx="12"/>
          </p:nvPr>
        </p:nvSpPr>
        <p:spPr/>
        <p:txBody>
          <a:bodyPr/>
          <a:lstStyle/>
          <a:p>
            <a:fld id="{B69676B7-E7B8-4A34-8B7F-3C9CDE28A5E0}" type="slidenum">
              <a:rPr lang="en-US" smtClean="0"/>
              <a:t>‹#›</a:t>
            </a:fld>
            <a:endParaRPr lang="en-US"/>
          </a:p>
        </p:txBody>
      </p:sp>
    </p:spTree>
    <p:extLst>
      <p:ext uri="{BB962C8B-B14F-4D97-AF65-F5344CB8AC3E}">
        <p14:creationId xmlns:p14="http://schemas.microsoft.com/office/powerpoint/2010/main" val="1195208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DAF5-5894-522F-B2FB-BB678713F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42619E-0A6F-0B5B-EA57-19C783F463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74EF81-00C3-79B4-7E6A-BB59631C3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0B994-D7B6-57E1-4EB4-9087B51F2C97}"/>
              </a:ext>
            </a:extLst>
          </p:cNvPr>
          <p:cNvSpPr>
            <a:spLocks noGrp="1"/>
          </p:cNvSpPr>
          <p:nvPr>
            <p:ph type="dt" sz="half" idx="10"/>
          </p:nvPr>
        </p:nvSpPr>
        <p:spPr/>
        <p:txBody>
          <a:bodyPr/>
          <a:lstStyle/>
          <a:p>
            <a:fld id="{B4E90373-E04A-4F6B-B1AC-212648B8CA73}" type="datetimeFigureOut">
              <a:rPr lang="en-US" smtClean="0"/>
              <a:t>2/19/2024</a:t>
            </a:fld>
            <a:endParaRPr lang="en-US"/>
          </a:p>
        </p:txBody>
      </p:sp>
      <p:sp>
        <p:nvSpPr>
          <p:cNvPr id="6" name="Footer Placeholder 5">
            <a:extLst>
              <a:ext uri="{FF2B5EF4-FFF2-40B4-BE49-F238E27FC236}">
                <a16:creationId xmlns:a16="http://schemas.microsoft.com/office/drawing/2014/main" id="{5C410528-E080-692D-CADE-EB0F2D4839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36E2C-E7E1-0521-A4E6-8140C460D45D}"/>
              </a:ext>
            </a:extLst>
          </p:cNvPr>
          <p:cNvSpPr>
            <a:spLocks noGrp="1"/>
          </p:cNvSpPr>
          <p:nvPr>
            <p:ph type="sldNum" sz="quarter" idx="12"/>
          </p:nvPr>
        </p:nvSpPr>
        <p:spPr/>
        <p:txBody>
          <a:bodyPr/>
          <a:lstStyle/>
          <a:p>
            <a:fld id="{B69676B7-E7B8-4A34-8B7F-3C9CDE28A5E0}" type="slidenum">
              <a:rPr lang="en-US" smtClean="0"/>
              <a:t>‹#›</a:t>
            </a:fld>
            <a:endParaRPr lang="en-US"/>
          </a:p>
        </p:txBody>
      </p:sp>
    </p:spTree>
    <p:extLst>
      <p:ext uri="{BB962C8B-B14F-4D97-AF65-F5344CB8AC3E}">
        <p14:creationId xmlns:p14="http://schemas.microsoft.com/office/powerpoint/2010/main" val="410344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C70E8-39C6-B72F-93FF-C90094A3B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5D4913-8829-1EFD-DCB2-DFD26D7C4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54BCB5-D5E7-B613-5511-C1236CEE3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0A7E67-4377-DDC5-CC33-E3DDB2AA409A}"/>
              </a:ext>
            </a:extLst>
          </p:cNvPr>
          <p:cNvSpPr>
            <a:spLocks noGrp="1"/>
          </p:cNvSpPr>
          <p:nvPr>
            <p:ph type="dt" sz="half" idx="10"/>
          </p:nvPr>
        </p:nvSpPr>
        <p:spPr/>
        <p:txBody>
          <a:bodyPr/>
          <a:lstStyle/>
          <a:p>
            <a:fld id="{B4E90373-E04A-4F6B-B1AC-212648B8CA73}" type="datetimeFigureOut">
              <a:rPr lang="en-US" smtClean="0"/>
              <a:t>2/19/2024</a:t>
            </a:fld>
            <a:endParaRPr lang="en-US"/>
          </a:p>
        </p:txBody>
      </p:sp>
      <p:sp>
        <p:nvSpPr>
          <p:cNvPr id="6" name="Footer Placeholder 5">
            <a:extLst>
              <a:ext uri="{FF2B5EF4-FFF2-40B4-BE49-F238E27FC236}">
                <a16:creationId xmlns:a16="http://schemas.microsoft.com/office/drawing/2014/main" id="{DFB7100B-7178-0D00-D93D-A719FC9CF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98E6D-853F-1A22-530F-0810A9DE56B6}"/>
              </a:ext>
            </a:extLst>
          </p:cNvPr>
          <p:cNvSpPr>
            <a:spLocks noGrp="1"/>
          </p:cNvSpPr>
          <p:nvPr>
            <p:ph type="sldNum" sz="quarter" idx="12"/>
          </p:nvPr>
        </p:nvSpPr>
        <p:spPr/>
        <p:txBody>
          <a:bodyPr/>
          <a:lstStyle/>
          <a:p>
            <a:fld id="{B69676B7-E7B8-4A34-8B7F-3C9CDE28A5E0}" type="slidenum">
              <a:rPr lang="en-US" smtClean="0"/>
              <a:t>‹#›</a:t>
            </a:fld>
            <a:endParaRPr lang="en-US"/>
          </a:p>
        </p:txBody>
      </p:sp>
    </p:spTree>
    <p:extLst>
      <p:ext uri="{BB962C8B-B14F-4D97-AF65-F5344CB8AC3E}">
        <p14:creationId xmlns:p14="http://schemas.microsoft.com/office/powerpoint/2010/main" val="354415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1BBC5-0172-8CEA-F427-5DEB213DEF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DF6834-DF23-3944-4B06-D76C252861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C885E-44C4-1F73-793D-50B1D03A0F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90373-E04A-4F6B-B1AC-212648B8CA73}" type="datetimeFigureOut">
              <a:rPr lang="en-US" smtClean="0"/>
              <a:t>2/19/2024</a:t>
            </a:fld>
            <a:endParaRPr lang="en-US"/>
          </a:p>
        </p:txBody>
      </p:sp>
      <p:sp>
        <p:nvSpPr>
          <p:cNvPr id="5" name="Footer Placeholder 4">
            <a:extLst>
              <a:ext uri="{FF2B5EF4-FFF2-40B4-BE49-F238E27FC236}">
                <a16:creationId xmlns:a16="http://schemas.microsoft.com/office/drawing/2014/main" id="{927BA853-2D20-A28F-93D7-5E3C6AD447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08120E-27DA-17A7-BC34-8D70CF07C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676B7-E7B8-4A34-8B7F-3C9CDE28A5E0}" type="slidenum">
              <a:rPr lang="en-US" smtClean="0"/>
              <a:t>‹#›</a:t>
            </a:fld>
            <a:endParaRPr lang="en-US"/>
          </a:p>
        </p:txBody>
      </p:sp>
    </p:spTree>
    <p:extLst>
      <p:ext uri="{BB962C8B-B14F-4D97-AF65-F5344CB8AC3E}">
        <p14:creationId xmlns:p14="http://schemas.microsoft.com/office/powerpoint/2010/main" val="692528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p:cNvSpPr>
            <a:spLocks/>
          </p:cNvSpPr>
          <p:nvPr/>
        </p:nvSpPr>
        <p:spPr>
          <a:xfrm>
            <a:off x="0" y="1836003"/>
            <a:ext cx="8707273" cy="3191017"/>
          </a:xfrm>
          <a:prstGeom prst="rect">
            <a:avLst/>
          </a:prstGeom>
          <a:solidFill>
            <a:schemeClr val="bg1"/>
          </a:solidFill>
        </p:spPr>
        <p:txBody>
          <a:bodyPr/>
          <a:lstStyle/>
          <a:p>
            <a:pPr algn="ctr" defTabSz="521208">
              <a:spcAft>
                <a:spcPts val="600"/>
              </a:spcAft>
            </a:pPr>
            <a:r>
              <a:rPr lang="en-US" sz="6000" b="1" kern="1200" dirty="0">
                <a:solidFill>
                  <a:schemeClr val="tx1"/>
                </a:solidFill>
                <a:latin typeface="Cambria" panose="02040503050406030204" pitchFamily="18" charset="0"/>
                <a:ea typeface="Cambria" panose="02040503050406030204" pitchFamily="18" charset="0"/>
                <a:cs typeface="+mn-cs"/>
              </a:rPr>
              <a:t>Instructions for </a:t>
            </a:r>
          </a:p>
          <a:p>
            <a:pPr algn="ctr" defTabSz="521208">
              <a:spcAft>
                <a:spcPts val="600"/>
              </a:spcAft>
            </a:pPr>
            <a:r>
              <a:rPr lang="en-US" sz="6000" b="1" dirty="0" smtClean="0">
                <a:latin typeface="Cambria" panose="02040503050406030204" pitchFamily="18" charset="0"/>
                <a:ea typeface="Cambria" panose="02040503050406030204" pitchFamily="18" charset="0"/>
              </a:rPr>
              <a:t>Mid</a:t>
            </a:r>
            <a:r>
              <a:rPr lang="en-US" sz="6000" b="1" kern="1200" dirty="0" smtClean="0">
                <a:solidFill>
                  <a:schemeClr val="tx1"/>
                </a:solidFill>
                <a:latin typeface="Cambria" panose="02040503050406030204" pitchFamily="18" charset="0"/>
                <a:ea typeface="Cambria" panose="02040503050406030204" pitchFamily="18" charset="0"/>
                <a:cs typeface="+mn-cs"/>
              </a:rPr>
              <a:t> </a:t>
            </a:r>
            <a:r>
              <a:rPr lang="en-US" sz="6000" b="1" kern="1200" dirty="0">
                <a:solidFill>
                  <a:schemeClr val="tx1"/>
                </a:solidFill>
                <a:latin typeface="Cambria" panose="02040503050406030204" pitchFamily="18" charset="0"/>
                <a:ea typeface="Cambria" panose="02040503050406030204" pitchFamily="18" charset="0"/>
                <a:cs typeface="+mn-cs"/>
              </a:rPr>
              <a:t>Term </a:t>
            </a:r>
            <a:r>
              <a:rPr lang="en-US" sz="6000" b="1" kern="1200" dirty="0" smtClean="0">
                <a:solidFill>
                  <a:schemeClr val="tx1"/>
                </a:solidFill>
                <a:latin typeface="Cambria" panose="02040503050406030204" pitchFamily="18" charset="0"/>
                <a:ea typeface="Cambria" panose="02040503050406030204" pitchFamily="18" charset="0"/>
                <a:cs typeface="+mn-cs"/>
              </a:rPr>
              <a:t>Test Examination</a:t>
            </a:r>
            <a:endParaRPr lang="en-US" sz="6000" b="1" kern="1200" dirty="0">
              <a:solidFill>
                <a:schemeClr val="tx1"/>
              </a:solidFill>
              <a:latin typeface="Cambria" panose="02040503050406030204" pitchFamily="18" charset="0"/>
              <a:ea typeface="Cambria" panose="02040503050406030204" pitchFamily="18" charset="0"/>
              <a:cs typeface="Segoe UI" panose="020B0502040204020203" pitchFamily="34" charset="0"/>
            </a:endParaRPr>
          </a:p>
          <a:p>
            <a:pPr>
              <a:spcAft>
                <a:spcPts val="600"/>
              </a:spcAft>
            </a:pPr>
            <a:endParaRPr lang="en-IN" dirty="0"/>
          </a:p>
        </p:txBody>
      </p:sp>
      <p:sp>
        <p:nvSpPr>
          <p:cNvPr id="4" name="Rectangle 3">
            <a:extLst>
              <a:ext uri="{FF2B5EF4-FFF2-40B4-BE49-F238E27FC236}">
                <a16:creationId xmlns:a16="http://schemas.microsoft.com/office/drawing/2014/main" id="{4E63BEE7-FBA2-8D5F-CCEA-3545AC9B3FD6}"/>
              </a:ext>
            </a:extLst>
          </p:cNvPr>
          <p:cNvSpPr/>
          <p:nvPr/>
        </p:nvSpPr>
        <p:spPr>
          <a:xfrm>
            <a:off x="125302" y="5625689"/>
            <a:ext cx="7829020" cy="633641"/>
          </a:xfrm>
          <a:prstGeom prst="rect">
            <a:avLst/>
          </a:prstGeom>
          <a:solidFill>
            <a:srgbClr val="F5AE18"/>
          </a:solidFill>
          <a:ln>
            <a:noFill/>
          </a:ln>
          <a:effectLst>
            <a:outerShdw blurRad="152400" dist="381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21208">
              <a:spcAft>
                <a:spcPts val="600"/>
              </a:spcAft>
            </a:pPr>
            <a:r>
              <a:rPr lang="en-US" sz="2052" b="1" kern="1200" dirty="0">
                <a:solidFill>
                  <a:schemeClr val="accent1">
                    <a:lumMod val="50000"/>
                  </a:schemeClr>
                </a:solidFill>
              </a:rPr>
              <a:t>Department of Conduct-Regular, Division of Examination</a:t>
            </a:r>
            <a:endParaRPr lang="en-US" sz="3600" b="1" dirty="0">
              <a:solidFill>
                <a:schemeClr val="accent1">
                  <a:lumMod val="50000"/>
                </a:schemeClr>
              </a:solidFill>
            </a:endParaRPr>
          </a:p>
        </p:txBody>
      </p:sp>
      <p:pic>
        <p:nvPicPr>
          <p:cNvPr id="8" name="Picture 7" descr="A logo with black lines&#10;&#10;Description automatically generated">
            <a:extLst>
              <a:ext uri="{FF2B5EF4-FFF2-40B4-BE49-F238E27FC236}">
                <a16:creationId xmlns:a16="http://schemas.microsoft.com/office/drawing/2014/main" id="{6A046113-D1AB-6284-B98C-A60417921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02" y="96178"/>
            <a:ext cx="1821540" cy="1821540"/>
          </a:xfrm>
          <a:prstGeom prst="rect">
            <a:avLst/>
          </a:prstGeom>
        </p:spPr>
      </p:pic>
    </p:spTree>
    <p:extLst>
      <p:ext uri="{BB962C8B-B14F-4D97-AF65-F5344CB8AC3E}">
        <p14:creationId xmlns:p14="http://schemas.microsoft.com/office/powerpoint/2010/main" val="439086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C9733971-2708-70C7-5357-99142255B63A}"/>
              </a:ext>
            </a:extLst>
          </p:cNvPr>
          <p:cNvSpPr/>
          <p:nvPr/>
        </p:nvSpPr>
        <p:spPr>
          <a:xfrm>
            <a:off x="0" y="165047"/>
            <a:ext cx="12192000" cy="9972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35" name="Title 1023">
            <a:extLst>
              <a:ext uri="{FF2B5EF4-FFF2-40B4-BE49-F238E27FC236}">
                <a16:creationId xmlns:a16="http://schemas.microsoft.com/office/drawing/2014/main" id="{811D75E6-897C-EA8B-7284-9491CC25099A}"/>
              </a:ext>
            </a:extLst>
          </p:cNvPr>
          <p:cNvSpPr txBox="1">
            <a:spLocks/>
          </p:cNvSpPr>
          <p:nvPr/>
        </p:nvSpPr>
        <p:spPr>
          <a:xfrm>
            <a:off x="1888122" y="317710"/>
            <a:ext cx="8364512" cy="701731"/>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50000"/>
                  </a:schemeClr>
                </a:solidFill>
                <a:latin typeface="Algerian" panose="04020705040A02060702" pitchFamily="82" charset="0"/>
                <a:ea typeface="Segoe UI Black" panose="020B0A02040204020203" pitchFamily="34" charset="0"/>
                <a:cs typeface="Segoe UI" panose="020B0502040204020203" pitchFamily="34" charset="0"/>
              </a:rPr>
              <a:t>Unfair Means Case</a:t>
            </a:r>
          </a:p>
        </p:txBody>
      </p:sp>
      <p:sp>
        <p:nvSpPr>
          <p:cNvPr id="2" name="TextBox 1">
            <a:extLst>
              <a:ext uri="{FF2B5EF4-FFF2-40B4-BE49-F238E27FC236}">
                <a16:creationId xmlns:a16="http://schemas.microsoft.com/office/drawing/2014/main" id="{B3A66C45-5FDF-2F2F-DE9E-B7A55EEEA6B4}"/>
              </a:ext>
            </a:extLst>
          </p:cNvPr>
          <p:cNvSpPr txBox="1"/>
          <p:nvPr/>
        </p:nvSpPr>
        <p:spPr>
          <a:xfrm>
            <a:off x="464695" y="1578304"/>
            <a:ext cx="11211367"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solidFill>
                  <a:schemeClr val="accent1">
                    <a:lumMod val="75000"/>
                  </a:schemeClr>
                </a:solidFill>
              </a:rPr>
              <a:t>If any student found with </a:t>
            </a:r>
            <a:r>
              <a:rPr lang="en-IN" dirty="0">
                <a:solidFill>
                  <a:schemeClr val="accent1">
                    <a:lumMod val="75000"/>
                  </a:schemeClr>
                </a:solidFill>
              </a:rPr>
              <a:t>any piece of paper</a:t>
            </a:r>
            <a:r>
              <a:rPr lang="en-US" dirty="0">
                <a:solidFill>
                  <a:schemeClr val="accent1">
                    <a:lumMod val="75000"/>
                  </a:schemeClr>
                </a:solidFill>
              </a:rPr>
              <a:t>,</a:t>
            </a:r>
            <a:r>
              <a:rPr lang="en-IN" dirty="0">
                <a:solidFill>
                  <a:schemeClr val="accent1">
                    <a:lumMod val="75000"/>
                  </a:schemeClr>
                </a:solidFill>
              </a:rPr>
              <a:t> printed material/notes or any electronic device</a:t>
            </a:r>
            <a:r>
              <a:rPr lang="en-US" dirty="0">
                <a:solidFill>
                  <a:schemeClr val="accent1">
                    <a:lumMod val="75000"/>
                  </a:schemeClr>
                </a:solidFill>
              </a:rPr>
              <a:t> his/her answer sheet will be cancelled and UMC case will be framed as per the prescribed examination rules.</a:t>
            </a:r>
          </a:p>
          <a:p>
            <a:endParaRPr lang="en-US" b="1" dirty="0">
              <a:solidFill>
                <a:schemeClr val="accent1">
                  <a:lumMod val="75000"/>
                </a:schemeClr>
              </a:solidFill>
            </a:endParaRPr>
          </a:p>
          <a:p>
            <a:pPr marL="285750" indent="-285750" algn="just">
              <a:buFont typeface="Wingdings" panose="05000000000000000000" pitchFamily="2" charset="2"/>
              <a:buChar char="§"/>
            </a:pPr>
            <a:r>
              <a:rPr lang="en-US" b="1" dirty="0">
                <a:solidFill>
                  <a:schemeClr val="accent1">
                    <a:lumMod val="75000"/>
                  </a:schemeClr>
                </a:solidFill>
              </a:rPr>
              <a:t>Further, all students are hereby informed that if anyone is found involved in any act that amounts to “Unfair Means Case”, then his/her university scholarship shall stand cancelled for rest of the programmer duration along with a penal action as per university regulations.</a:t>
            </a:r>
            <a:endParaRPr lang="en-IN" b="1" dirty="0">
              <a:solidFill>
                <a:schemeClr val="accent1">
                  <a:lumMod val="75000"/>
                </a:schemeClr>
              </a:solidFill>
            </a:endParaRPr>
          </a:p>
        </p:txBody>
      </p:sp>
      <p:sp>
        <p:nvSpPr>
          <p:cNvPr id="3" name="Title 1">
            <a:extLst>
              <a:ext uri="{FF2B5EF4-FFF2-40B4-BE49-F238E27FC236}">
                <a16:creationId xmlns:a16="http://schemas.microsoft.com/office/drawing/2014/main" id="{53E23423-E61E-4230-734A-4E1CAAC0AA99}"/>
              </a:ext>
            </a:extLst>
          </p:cNvPr>
          <p:cNvSpPr txBox="1">
            <a:spLocks/>
          </p:cNvSpPr>
          <p:nvPr/>
        </p:nvSpPr>
        <p:spPr>
          <a:xfrm>
            <a:off x="417462" y="6318122"/>
            <a:ext cx="10097097" cy="43627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solidFill>
                  <a:schemeClr val="accent1">
                    <a:lumMod val="75000"/>
                  </a:schemeClr>
                </a:solidFill>
                <a:latin typeface="Segoe UI" panose="020B0502040204020203" pitchFamily="34" charset="0"/>
                <a:cs typeface="Segoe UI" panose="020B0502040204020203" pitchFamily="34" charset="0"/>
              </a:rPr>
              <a:t>For detailed instruction follow the path  -</a:t>
            </a:r>
          </a:p>
          <a:p>
            <a:r>
              <a:rPr lang="en-US" sz="1050" b="1" dirty="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Important Links ----&gt; Policies, Rules, Instructions, Guidelines &amp; formats---&gt; Examination Instructions and Guidelines </a:t>
            </a:r>
            <a:r>
              <a:rPr lang="en-US" sz="1050" b="1" dirty="0" smtClean="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-----&gt;Mid Term Test(Theory) </a:t>
            </a:r>
            <a:r>
              <a:rPr lang="en-US" sz="1050" b="1" dirty="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Guidelines</a:t>
            </a:r>
            <a:r>
              <a:rPr lang="en-US" sz="1050" b="1" dirty="0">
                <a:effectLst/>
                <a:latin typeface="Trebuchet MS" panose="020B0603020202020204" pitchFamily="34" charset="0"/>
                <a:ea typeface="Calibri" panose="020F0502020204030204" pitchFamily="34" charset="0"/>
                <a:cs typeface="Times New Roman" panose="02020603050405020304" pitchFamily="18" charset="0"/>
              </a:rPr>
              <a:t>.</a:t>
            </a:r>
            <a:endParaRPr lang="en-IN" sz="105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050" b="1" dirty="0">
              <a:solidFill>
                <a:srgbClr val="00144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61116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596959D-CF10-D9AD-A0A2-8C8CDEE499EA}"/>
              </a:ext>
            </a:extLst>
          </p:cNvPr>
          <p:cNvPicPr>
            <a:picLocks noChangeAspect="1"/>
          </p:cNvPicPr>
          <p:nvPr/>
        </p:nvPicPr>
        <p:blipFill>
          <a:blip r:embed="rId3" cstate="hqprint">
            <a:duotone>
              <a:schemeClr val="accent1">
                <a:shade val="45000"/>
                <a:satMod val="135000"/>
              </a:schemeClr>
              <a:prstClr val="white"/>
            </a:duotone>
            <a:extLst>
              <a:ext uri="{BEBA8EAE-BF5A-486C-A8C5-ECC9F3942E4B}">
                <a14:imgProps xmlns:a14="http://schemas.microsoft.com/office/drawing/2010/main">
                  <a14:imgLayer r:embed="rId4">
                    <a14:imgEffect>
                      <a14:saturation sat="101000"/>
                    </a14:imgEffect>
                  </a14:imgLayer>
                </a14:imgProps>
              </a:ext>
              <a:ext uri="{28A0092B-C50C-407E-A947-70E740481C1C}">
                <a14:useLocalDpi xmlns:a14="http://schemas.microsoft.com/office/drawing/2010/main" val="0"/>
              </a:ext>
            </a:extLst>
          </a:blip>
          <a:stretch>
            <a:fillRect/>
          </a:stretch>
        </p:blipFill>
        <p:spPr>
          <a:xfrm>
            <a:off x="4852742" y="189370"/>
            <a:ext cx="1171072" cy="1171072"/>
          </a:xfrm>
          <a:prstGeom prst="rect">
            <a:avLst/>
          </a:prstGeom>
          <a:noFill/>
        </p:spPr>
      </p:pic>
      <p:sp>
        <p:nvSpPr>
          <p:cNvPr id="78" name="Rectangle 77">
            <a:extLst>
              <a:ext uri="{FF2B5EF4-FFF2-40B4-BE49-F238E27FC236}">
                <a16:creationId xmlns:a16="http://schemas.microsoft.com/office/drawing/2014/main" id="{A7D5998E-5673-52DC-BB38-E36C804B1F99}"/>
              </a:ext>
            </a:extLst>
          </p:cNvPr>
          <p:cNvSpPr/>
          <p:nvPr/>
        </p:nvSpPr>
        <p:spPr>
          <a:xfrm>
            <a:off x="22058" y="3649021"/>
            <a:ext cx="12192000" cy="3208979"/>
          </a:xfrm>
          <a:prstGeom prst="rect">
            <a:avLst/>
          </a:prstGeom>
          <a:solidFill>
            <a:srgbClr val="00144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Title 1023">
            <a:extLst>
              <a:ext uri="{FF2B5EF4-FFF2-40B4-BE49-F238E27FC236}">
                <a16:creationId xmlns:a16="http://schemas.microsoft.com/office/drawing/2014/main" id="{F0AA2056-63C8-01FF-B993-A6CF44A5ED25}"/>
              </a:ext>
            </a:extLst>
          </p:cNvPr>
          <p:cNvSpPr>
            <a:spLocks noGrp="1"/>
          </p:cNvSpPr>
          <p:nvPr>
            <p:ph type="title"/>
          </p:nvPr>
        </p:nvSpPr>
        <p:spPr>
          <a:xfrm>
            <a:off x="1455821" y="3998478"/>
            <a:ext cx="8193505" cy="575795"/>
          </a:xfrm>
        </p:spPr>
        <p:txBody>
          <a:bodyPr lIns="0" rIns="0">
            <a:noAutofit/>
          </a:bodyPr>
          <a:lstStyle/>
          <a:p>
            <a:pPr algn="ctr"/>
            <a:r>
              <a:rPr lang="en-US" sz="4000" b="1" dirty="0">
                <a:solidFill>
                  <a:schemeClr val="bg1"/>
                </a:solidFill>
                <a:latin typeface="Calibri" panose="020F0502020204030204" pitchFamily="34" charset="0"/>
                <a:ea typeface="Segoe UI Black" panose="020B0A02040204020203" pitchFamily="34" charset="0"/>
                <a:cs typeface="Calibri" panose="020F0502020204030204" pitchFamily="34" charset="0"/>
              </a:rPr>
              <a:t>Communicable Infection </a:t>
            </a:r>
            <a:endParaRPr lang="en-US" sz="4000" dirty="0">
              <a:solidFill>
                <a:schemeClr val="bg1"/>
              </a:solidFill>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A23A6AC4-3CA5-4241-277A-402DB90D587D}"/>
              </a:ext>
            </a:extLst>
          </p:cNvPr>
          <p:cNvSpPr txBox="1">
            <a:spLocks/>
          </p:cNvSpPr>
          <p:nvPr/>
        </p:nvSpPr>
        <p:spPr>
          <a:xfrm>
            <a:off x="637674" y="5218399"/>
            <a:ext cx="10960768" cy="543633"/>
          </a:xfrm>
          <a:prstGeom prst="rect">
            <a:avLst/>
          </a:prstGeom>
        </p:spPr>
        <p:txBody>
          <a:bodyPr wrap="square"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buFont typeface="Arial" panose="020B0604020202020204" pitchFamily="34" charset="0"/>
              <a:buChar char="•"/>
            </a:pPr>
            <a:r>
              <a:rPr lang="en-US" sz="2000" b="1" dirty="0">
                <a:solidFill>
                  <a:schemeClr val="bg1"/>
                </a:solidFill>
                <a:latin typeface="Calibri" panose="020F0502020204030204" pitchFamily="34" charset="0"/>
                <a:cs typeface="Calibri" panose="020F0502020204030204" pitchFamily="34" charset="0"/>
              </a:rPr>
              <a:t>In case a student has a communicable infection which may have serious impact on the health of other students/staff in the examination venue, he/she will not be allowed to appear in the examination. </a:t>
            </a:r>
          </a:p>
          <a:p>
            <a:pPr marL="342900" indent="-342900" algn="just">
              <a:buFont typeface="Arial" panose="020B0604020202020204" pitchFamily="34" charset="0"/>
              <a:buChar char="•"/>
            </a:pPr>
            <a:r>
              <a:rPr lang="en-US" sz="2000" b="1" dirty="0">
                <a:solidFill>
                  <a:schemeClr val="bg1"/>
                </a:solidFill>
                <a:latin typeface="Calibri" panose="020F0502020204030204" pitchFamily="34" charset="0"/>
                <a:cs typeface="Calibri" panose="020F0502020204030204" pitchFamily="34" charset="0"/>
              </a:rPr>
              <a:t>In such a case a free of cost chance shall be given to student in the upcoming re-appear/backlog examination upon submission of a valid medical certificate for the same in 32-101A (Examination Window).</a:t>
            </a:r>
          </a:p>
        </p:txBody>
      </p:sp>
      <p:pic>
        <p:nvPicPr>
          <p:cNvPr id="13" name="Picture 12">
            <a:extLst>
              <a:ext uri="{FF2B5EF4-FFF2-40B4-BE49-F238E27FC236}">
                <a16:creationId xmlns:a16="http://schemas.microsoft.com/office/drawing/2014/main" id="{14A8932D-4E16-1E73-6FD7-E49E3EDAA77E}"/>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308684" y="321900"/>
            <a:ext cx="1383631" cy="3107100"/>
          </a:xfrm>
          <a:prstGeom prst="rect">
            <a:avLst/>
          </a:prstGeom>
          <a:ln>
            <a:solidFill>
              <a:schemeClr val="bg1"/>
            </a:solidFill>
          </a:ln>
        </p:spPr>
      </p:pic>
      <p:cxnSp>
        <p:nvCxnSpPr>
          <p:cNvPr id="7" name="Straight Connector 6">
            <a:extLst>
              <a:ext uri="{FF2B5EF4-FFF2-40B4-BE49-F238E27FC236}">
                <a16:creationId xmlns:a16="http://schemas.microsoft.com/office/drawing/2014/main" id="{E5260032-ED23-C4F8-45B5-73D00517381C}"/>
              </a:ext>
            </a:extLst>
          </p:cNvPr>
          <p:cNvCxnSpPr>
            <a:cxnSpLocks/>
          </p:cNvCxnSpPr>
          <p:nvPr/>
        </p:nvCxnSpPr>
        <p:spPr>
          <a:xfrm>
            <a:off x="637674" y="4640308"/>
            <a:ext cx="10960768" cy="0"/>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A89FC0B2-74D8-BB68-E123-1FE667AB13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4241" y="321900"/>
            <a:ext cx="1486796" cy="3107100"/>
          </a:xfrm>
          <a:prstGeom prst="rect">
            <a:avLst/>
          </a:prstGeom>
        </p:spPr>
      </p:pic>
      <p:pic>
        <p:nvPicPr>
          <p:cNvPr id="16" name="Picture 15">
            <a:extLst>
              <a:ext uri="{FF2B5EF4-FFF2-40B4-BE49-F238E27FC236}">
                <a16:creationId xmlns:a16="http://schemas.microsoft.com/office/drawing/2014/main" id="{4E1186A3-ECF6-2E73-60D8-3D9E35135921}"/>
              </a:ext>
            </a:extLst>
          </p:cNvPr>
          <p:cNvPicPr>
            <a:picLocks noChangeAspect="1"/>
          </p:cNvPicPr>
          <p:nvPr/>
        </p:nvPicPr>
        <p:blipFill>
          <a:blip r:embed="rId3" cstate="hqprint">
            <a:duotone>
              <a:schemeClr val="accent2">
                <a:shade val="45000"/>
                <a:satMod val="135000"/>
              </a:schemeClr>
              <a:prstClr val="white"/>
            </a:duotone>
            <a:extLst>
              <a:ext uri="{BEBA8EAE-BF5A-486C-A8C5-ECC9F3942E4B}">
                <a14:imgProps xmlns:a14="http://schemas.microsoft.com/office/drawing/2010/main">
                  <a14:imgLayer r:embed="rId4">
                    <a14:imgEffect>
                      <a14:saturation sat="101000"/>
                    </a14:imgEffect>
                  </a14:imgLayer>
                </a14:imgProps>
              </a:ext>
              <a:ext uri="{28A0092B-C50C-407E-A947-70E740481C1C}">
                <a14:useLocalDpi xmlns:a14="http://schemas.microsoft.com/office/drawing/2010/main" val="0"/>
              </a:ext>
            </a:extLst>
          </a:blip>
          <a:stretch>
            <a:fillRect/>
          </a:stretch>
        </p:blipFill>
        <p:spPr>
          <a:xfrm>
            <a:off x="4836695" y="2531521"/>
            <a:ext cx="1171072" cy="1171072"/>
          </a:xfrm>
          <a:prstGeom prst="rect">
            <a:avLst/>
          </a:prstGeom>
          <a:noFill/>
        </p:spPr>
      </p:pic>
      <p:sp>
        <p:nvSpPr>
          <p:cNvPr id="2" name="Title 1">
            <a:extLst>
              <a:ext uri="{FF2B5EF4-FFF2-40B4-BE49-F238E27FC236}">
                <a16:creationId xmlns:a16="http://schemas.microsoft.com/office/drawing/2014/main" id="{3707C8FC-A8D0-77B0-2720-FB3DCCA6393D}"/>
              </a:ext>
            </a:extLst>
          </p:cNvPr>
          <p:cNvSpPr txBox="1">
            <a:spLocks/>
          </p:cNvSpPr>
          <p:nvPr/>
        </p:nvSpPr>
        <p:spPr>
          <a:xfrm>
            <a:off x="637674" y="6421727"/>
            <a:ext cx="10097097" cy="43627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solidFill>
                  <a:schemeClr val="bg1"/>
                </a:solidFill>
                <a:latin typeface="Segoe UI" panose="020B0502040204020203" pitchFamily="34" charset="0"/>
                <a:cs typeface="Segoe UI" panose="020B0502040204020203" pitchFamily="34" charset="0"/>
              </a:rPr>
              <a:t>For detailed instruction follow the path  -</a:t>
            </a:r>
          </a:p>
          <a:p>
            <a:r>
              <a:rPr lang="en-US" sz="1050" b="1"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Important Links ----&gt; Policies, Rules, Instructions, Guidelines &amp; formats---&gt; Examination Instructions and Guidelines </a:t>
            </a:r>
            <a:r>
              <a:rPr lang="en-US" sz="1050" b="1" dirty="0" smtClean="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-----&gt;</a:t>
            </a:r>
            <a:r>
              <a:rPr lang="en-US" sz="1050" b="1" dirty="0" smtClean="0">
                <a:solidFill>
                  <a:schemeClr val="bg1"/>
                </a:solidFill>
                <a:latin typeface="Trebuchet MS" panose="020B0603020202020204" pitchFamily="34" charset="0"/>
                <a:ea typeface="Calibri" panose="020F0502020204030204" pitchFamily="34" charset="0"/>
                <a:cs typeface="Times New Roman" panose="02020603050405020304" pitchFamily="18" charset="0"/>
              </a:rPr>
              <a:t>Mid</a:t>
            </a:r>
            <a:r>
              <a:rPr lang="en-US" sz="1050" b="1" dirty="0" smtClean="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 </a:t>
            </a:r>
            <a:r>
              <a:rPr lang="en-US" sz="1050" b="1"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Term </a:t>
            </a:r>
            <a:r>
              <a:rPr lang="en-US" sz="1050" b="1" dirty="0" smtClean="0">
                <a:solidFill>
                  <a:schemeClr val="bg1"/>
                </a:solidFill>
                <a:latin typeface="Trebuchet MS" panose="020B0603020202020204" pitchFamily="34" charset="0"/>
                <a:ea typeface="Calibri" panose="020F0502020204030204" pitchFamily="34" charset="0"/>
                <a:cs typeface="Times New Roman" panose="02020603050405020304" pitchFamily="18" charset="0"/>
              </a:rPr>
              <a:t>Test (Theory)</a:t>
            </a:r>
            <a:r>
              <a:rPr lang="en-US" sz="1050" b="1" dirty="0" smtClean="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 </a:t>
            </a:r>
            <a:r>
              <a:rPr lang="en-US" sz="1050" b="1"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Guidelines.</a:t>
            </a:r>
            <a:endParaRPr lang="en-IN" sz="105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05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29898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9733971-2708-70C7-5357-99142255B63A}"/>
              </a:ext>
            </a:extLst>
          </p:cNvPr>
          <p:cNvSpPr/>
          <p:nvPr/>
        </p:nvSpPr>
        <p:spPr>
          <a:xfrm>
            <a:off x="0" y="0"/>
            <a:ext cx="12192000" cy="132735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3" name="Slide Number Placeholder 22">
            <a:extLst>
              <a:ext uri="{FF2B5EF4-FFF2-40B4-BE49-F238E27FC236}">
                <a16:creationId xmlns:a16="http://schemas.microsoft.com/office/drawing/2014/main" id="{A72DA931-6BEC-2395-E064-28F83D53A985}"/>
              </a:ext>
            </a:extLst>
          </p:cNvPr>
          <p:cNvSpPr>
            <a:spLocks noGrp="1"/>
          </p:cNvSpPr>
          <p:nvPr>
            <p:ph type="sldNum" sz="quarter" idx="12"/>
          </p:nvPr>
        </p:nvSpPr>
        <p:spPr/>
        <p:txBody>
          <a:bodyPr/>
          <a:lstStyle/>
          <a:p>
            <a:fld id="{B69676B7-E7B8-4A34-8B7F-3C9CDE28A5E0}" type="slidenum">
              <a:rPr lang="en-US" smtClean="0"/>
              <a:t>12</a:t>
            </a:fld>
            <a:endParaRPr lang="en-US" dirty="0"/>
          </a:p>
        </p:txBody>
      </p:sp>
      <p:sp>
        <p:nvSpPr>
          <p:cNvPr id="25" name="TextBox 24">
            <a:extLst>
              <a:ext uri="{FF2B5EF4-FFF2-40B4-BE49-F238E27FC236}">
                <a16:creationId xmlns:a16="http://schemas.microsoft.com/office/drawing/2014/main" id="{BDD6CB71-4905-1F65-06BD-7C1B330507D9}"/>
              </a:ext>
            </a:extLst>
          </p:cNvPr>
          <p:cNvSpPr txBox="1"/>
          <p:nvPr/>
        </p:nvSpPr>
        <p:spPr>
          <a:xfrm>
            <a:off x="551514" y="379638"/>
            <a:ext cx="10454390" cy="707886"/>
          </a:xfrm>
          <a:prstGeom prst="rect">
            <a:avLst/>
          </a:prstGeom>
          <a:noFill/>
        </p:spPr>
        <p:txBody>
          <a:bodyPr wrap="square" rtlCol="0">
            <a:spAutoFit/>
          </a:bodyPr>
          <a:lstStyle/>
          <a:p>
            <a:pPr algn="ctr"/>
            <a:r>
              <a:rPr lang="en-US" sz="4000" b="1" dirty="0" smtClean="0">
                <a:solidFill>
                  <a:schemeClr val="accent1">
                    <a:lumMod val="50000"/>
                  </a:schemeClr>
                </a:solidFill>
                <a:latin typeface="Algerian" panose="04020705040A02060702" pitchFamily="82" charset="0"/>
              </a:rPr>
              <a:t>Mid</a:t>
            </a:r>
            <a:r>
              <a:rPr lang="en-US" sz="4000" b="1" dirty="0" smtClean="0">
                <a:solidFill>
                  <a:schemeClr val="accent1">
                    <a:lumMod val="50000"/>
                  </a:schemeClr>
                </a:solidFill>
                <a:latin typeface="Algerian" panose="04020705040A02060702" pitchFamily="82" charset="0"/>
              </a:rPr>
              <a:t> </a:t>
            </a:r>
            <a:r>
              <a:rPr lang="en-US" sz="4000" b="1" dirty="0">
                <a:solidFill>
                  <a:schemeClr val="accent1">
                    <a:lumMod val="50000"/>
                  </a:schemeClr>
                </a:solidFill>
                <a:latin typeface="Algerian" panose="04020705040A02060702" pitchFamily="82" charset="0"/>
              </a:rPr>
              <a:t>T</a:t>
            </a:r>
            <a:r>
              <a:rPr lang="en-US" sz="4000" b="1" dirty="0" smtClean="0">
                <a:solidFill>
                  <a:schemeClr val="accent1">
                    <a:lumMod val="50000"/>
                  </a:schemeClr>
                </a:solidFill>
                <a:latin typeface="Algerian" panose="04020705040A02060702" pitchFamily="82" charset="0"/>
              </a:rPr>
              <a:t>erm </a:t>
            </a:r>
            <a:r>
              <a:rPr lang="en-US" sz="4000" b="1" dirty="0">
                <a:solidFill>
                  <a:schemeClr val="accent1">
                    <a:lumMod val="50000"/>
                  </a:schemeClr>
                </a:solidFill>
                <a:latin typeface="Algerian" panose="04020705040A02060702" pitchFamily="82" charset="0"/>
              </a:rPr>
              <a:t>T</a:t>
            </a:r>
            <a:r>
              <a:rPr lang="en-US" sz="4000" b="1" dirty="0" smtClean="0">
                <a:solidFill>
                  <a:schemeClr val="accent1">
                    <a:lumMod val="50000"/>
                  </a:schemeClr>
                </a:solidFill>
                <a:latin typeface="Algerian" panose="04020705040A02060702" pitchFamily="82" charset="0"/>
              </a:rPr>
              <a:t>est (Theory)</a:t>
            </a:r>
            <a:r>
              <a:rPr lang="en-US" sz="4000" b="1" dirty="0" smtClean="0">
                <a:solidFill>
                  <a:schemeClr val="accent1">
                    <a:lumMod val="50000"/>
                  </a:schemeClr>
                </a:solidFill>
                <a:latin typeface="Algerian" panose="04020705040A02060702" pitchFamily="82" charset="0"/>
              </a:rPr>
              <a:t> </a:t>
            </a:r>
            <a:r>
              <a:rPr lang="en-US" sz="4000" b="1" dirty="0">
                <a:solidFill>
                  <a:schemeClr val="accent1">
                    <a:lumMod val="50000"/>
                  </a:schemeClr>
                </a:solidFill>
                <a:latin typeface="Algerian" panose="04020705040A02060702" pitchFamily="82" charset="0"/>
              </a:rPr>
              <a:t>Guidelines. </a:t>
            </a:r>
            <a:endParaRPr lang="en-IN" sz="4000" b="1" dirty="0">
              <a:solidFill>
                <a:schemeClr val="accent1">
                  <a:lumMod val="50000"/>
                </a:schemeClr>
              </a:solidFill>
              <a:latin typeface="Algerian" panose="04020705040A02060702" pitchFamily="82" charset="0"/>
            </a:endParaRPr>
          </a:p>
        </p:txBody>
      </p:sp>
      <p:sp>
        <p:nvSpPr>
          <p:cNvPr id="26" name="TextBox 25">
            <a:extLst>
              <a:ext uri="{FF2B5EF4-FFF2-40B4-BE49-F238E27FC236}">
                <a16:creationId xmlns:a16="http://schemas.microsoft.com/office/drawing/2014/main" id="{7E9A2574-1785-A268-C962-7298E530234F}"/>
              </a:ext>
            </a:extLst>
          </p:cNvPr>
          <p:cNvSpPr txBox="1"/>
          <p:nvPr/>
        </p:nvSpPr>
        <p:spPr>
          <a:xfrm>
            <a:off x="869430" y="2937196"/>
            <a:ext cx="9818558" cy="1661993"/>
          </a:xfrm>
          <a:prstGeom prst="rect">
            <a:avLst/>
          </a:prstGeom>
          <a:noFill/>
        </p:spPr>
        <p:txBody>
          <a:bodyPr wrap="square" rtlCol="0">
            <a:spAutoFit/>
          </a:bodyPr>
          <a:lstStyle/>
          <a:p>
            <a:r>
              <a:rPr lang="en-US" sz="2800" b="1" dirty="0">
                <a:effectLst/>
                <a:latin typeface="Trebuchet MS" panose="020B0603020202020204" pitchFamily="34" charset="0"/>
                <a:ea typeface="Calibri" panose="020F0502020204030204" pitchFamily="34" charset="0"/>
                <a:cs typeface="Times New Roman" panose="02020603050405020304" pitchFamily="18" charset="0"/>
              </a:rPr>
              <a:t>Important Links ----&gt; Policies, Rules, Instructions, Guidelines &amp; formats---&gt; Examination Instructions and Guidelines </a:t>
            </a:r>
            <a:r>
              <a:rPr lang="en-US" sz="2800" b="1" dirty="0" smtClean="0">
                <a:effectLst/>
                <a:latin typeface="Trebuchet MS" panose="020B0603020202020204" pitchFamily="34" charset="0"/>
                <a:ea typeface="Calibri" panose="020F0502020204030204" pitchFamily="34" charset="0"/>
                <a:cs typeface="Times New Roman" panose="02020603050405020304" pitchFamily="18" charset="0"/>
              </a:rPr>
              <a:t>-----&gt; Mid Term Test (</a:t>
            </a:r>
            <a:r>
              <a:rPr lang="en-US" sz="2800" b="1" dirty="0" smtClean="0">
                <a:latin typeface="Trebuchet MS" panose="020B0603020202020204" pitchFamily="34" charset="0"/>
                <a:ea typeface="Calibri" panose="020F0502020204030204" pitchFamily="34" charset="0"/>
                <a:cs typeface="Times New Roman" panose="02020603050405020304" pitchFamily="18" charset="0"/>
              </a:rPr>
              <a:t>Theory) </a:t>
            </a:r>
            <a:r>
              <a:rPr lang="en-US" sz="2800" b="1" dirty="0" smtClean="0">
                <a:effectLst/>
                <a:latin typeface="Trebuchet MS" panose="020B0603020202020204" pitchFamily="34" charset="0"/>
                <a:ea typeface="Calibri" panose="020F0502020204030204" pitchFamily="34" charset="0"/>
                <a:cs typeface="Times New Roman" panose="02020603050405020304" pitchFamily="18" charset="0"/>
              </a:rPr>
              <a:t>Guidelines</a:t>
            </a:r>
            <a:r>
              <a:rPr lang="en-US" sz="2800" b="1" dirty="0">
                <a:effectLst/>
                <a:latin typeface="Trebuchet MS" panose="020B0603020202020204" pitchFamily="34" charset="0"/>
                <a:ea typeface="Calibri" panose="020F0502020204030204" pitchFamily="34" charset="0"/>
                <a:cs typeface="Times New Roman" panose="02020603050405020304" pitchFamily="18" charset="0"/>
              </a:rPr>
              <a: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7" name="TextBox 26">
            <a:extLst>
              <a:ext uri="{FF2B5EF4-FFF2-40B4-BE49-F238E27FC236}">
                <a16:creationId xmlns:a16="http://schemas.microsoft.com/office/drawing/2014/main" id="{5E07C4C6-FB06-584A-CFA0-FE05F1C8F518}"/>
              </a:ext>
            </a:extLst>
          </p:cNvPr>
          <p:cNvSpPr txBox="1"/>
          <p:nvPr/>
        </p:nvSpPr>
        <p:spPr>
          <a:xfrm>
            <a:off x="884421" y="1618940"/>
            <a:ext cx="9263922" cy="1200329"/>
          </a:xfrm>
          <a:prstGeom prst="rect">
            <a:avLst/>
          </a:prstGeom>
          <a:noFill/>
        </p:spPr>
        <p:txBody>
          <a:bodyPr wrap="square" rtlCol="0">
            <a:spAutoFit/>
          </a:bodyPr>
          <a:lstStyle/>
          <a:p>
            <a:pPr algn="just"/>
            <a:r>
              <a:rPr lang="en-US" sz="1800" dirty="0">
                <a:solidFill>
                  <a:srgbClr val="333333"/>
                </a:solidFill>
                <a:effectLst/>
                <a:latin typeface="Trebuchet MS" panose="020B0603020202020204" pitchFamily="34" charset="0"/>
                <a:ea typeface="Calibri" panose="020F0502020204030204" pitchFamily="34" charset="0"/>
                <a:cs typeface="Times New Roman" panose="02020603050405020304" pitchFamily="18" charset="0"/>
              </a:rPr>
              <a:t>Students can check </a:t>
            </a:r>
            <a:r>
              <a:rPr lang="en-IN" sz="1800" dirty="0">
                <a:solidFill>
                  <a:srgbClr val="333333"/>
                </a:solidFill>
                <a:effectLst/>
                <a:latin typeface="Trebuchet MS" panose="020B0603020202020204" pitchFamily="34" charset="0"/>
                <a:ea typeface="Times New Roman" panose="02020603050405020304" pitchFamily="18" charset="0"/>
              </a:rPr>
              <a:t>the Details instruction/guidelines step-by-step for the offline examination through following path. </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333333"/>
                </a:solidFill>
                <a:effectLst/>
                <a:latin typeface="Trebuchet MS" panose="020B0603020202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5593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06929B66-1416-9BBC-1A98-C3285BBE70ED}"/>
              </a:ext>
            </a:extLst>
          </p:cNvPr>
          <p:cNvSpPr/>
          <p:nvPr/>
        </p:nvSpPr>
        <p:spPr>
          <a:xfrm>
            <a:off x="4660490" y="1425677"/>
            <a:ext cx="7021994" cy="4883048"/>
          </a:xfrm>
          <a:prstGeom prst="rect">
            <a:avLst/>
          </a:prstGeom>
          <a:solidFill>
            <a:schemeClr val="bg1">
              <a:lumMod val="95000"/>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039FDD-C7C7-2096-1505-422BC7DC661C}"/>
              </a:ext>
            </a:extLst>
          </p:cNvPr>
          <p:cNvSpPr/>
          <p:nvPr/>
        </p:nvSpPr>
        <p:spPr>
          <a:xfrm>
            <a:off x="706474" y="1455386"/>
            <a:ext cx="853762" cy="853762"/>
          </a:xfrm>
          <a:prstGeom prst="ellipse">
            <a:avLst/>
          </a:prstGeom>
          <a:solidFill>
            <a:srgbClr val="00144F"/>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F1A69E5-5CEF-3A43-82D0-291423D2CC8F}"/>
              </a:ext>
            </a:extLst>
          </p:cNvPr>
          <p:cNvSpPr/>
          <p:nvPr/>
        </p:nvSpPr>
        <p:spPr>
          <a:xfrm>
            <a:off x="706474" y="3176910"/>
            <a:ext cx="853762" cy="853762"/>
          </a:xfrm>
          <a:prstGeom prst="ellipse">
            <a:avLst/>
          </a:prstGeom>
          <a:solidFill>
            <a:srgbClr val="F5AE18"/>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1C2E86D-7D94-9E23-46AE-1BC4ED82D888}"/>
              </a:ext>
            </a:extLst>
          </p:cNvPr>
          <p:cNvSpPr/>
          <p:nvPr/>
        </p:nvSpPr>
        <p:spPr>
          <a:xfrm>
            <a:off x="706474" y="4898434"/>
            <a:ext cx="853762" cy="853762"/>
          </a:xfrm>
          <a:prstGeom prst="ellipse">
            <a:avLst/>
          </a:prstGeom>
          <a:solidFill>
            <a:srgbClr val="F3BE94"/>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0767450-F07A-656B-1CA7-9FB1CEA0D93D}"/>
              </a:ext>
            </a:extLst>
          </p:cNvPr>
          <p:cNvSpPr/>
          <p:nvPr/>
        </p:nvSpPr>
        <p:spPr>
          <a:xfrm>
            <a:off x="818374" y="1567286"/>
            <a:ext cx="629962" cy="629962"/>
          </a:xfrm>
          <a:prstGeom prst="ellipse">
            <a:avLst/>
          </a:prstGeom>
          <a:solidFill>
            <a:schemeClr val="bg1"/>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solidFill>
                  <a:schemeClr val="tx1"/>
                </a:solidFill>
                <a:latin typeface="Segoe UI" panose="020B0502040204020203" pitchFamily="34" charset="0"/>
                <a:cs typeface="Segoe UI" panose="020B0502040204020203" pitchFamily="34" charset="0"/>
              </a:rPr>
              <a:t>01</a:t>
            </a:r>
          </a:p>
        </p:txBody>
      </p:sp>
      <p:sp>
        <p:nvSpPr>
          <p:cNvPr id="22" name="Oval 21">
            <a:extLst>
              <a:ext uri="{FF2B5EF4-FFF2-40B4-BE49-F238E27FC236}">
                <a16:creationId xmlns:a16="http://schemas.microsoft.com/office/drawing/2014/main" id="{2A8F79FF-7BD3-F885-B2B1-DFB24B73E2C0}"/>
              </a:ext>
            </a:extLst>
          </p:cNvPr>
          <p:cNvSpPr/>
          <p:nvPr/>
        </p:nvSpPr>
        <p:spPr>
          <a:xfrm>
            <a:off x="818374" y="3288810"/>
            <a:ext cx="629962" cy="629962"/>
          </a:xfrm>
          <a:prstGeom prst="ellipse">
            <a:avLst/>
          </a:prstGeom>
          <a:solidFill>
            <a:schemeClr val="bg1"/>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solidFill>
                  <a:schemeClr val="tx1"/>
                </a:solidFill>
                <a:latin typeface="Segoe UI" panose="020B0502040204020203" pitchFamily="34" charset="0"/>
                <a:cs typeface="Segoe UI" panose="020B0502040204020203" pitchFamily="34" charset="0"/>
              </a:rPr>
              <a:t>02</a:t>
            </a:r>
          </a:p>
        </p:txBody>
      </p:sp>
      <p:sp>
        <p:nvSpPr>
          <p:cNvPr id="23" name="Oval 22">
            <a:extLst>
              <a:ext uri="{FF2B5EF4-FFF2-40B4-BE49-F238E27FC236}">
                <a16:creationId xmlns:a16="http://schemas.microsoft.com/office/drawing/2014/main" id="{2026BFD9-C6D1-E894-A343-257AB742A28B}"/>
              </a:ext>
            </a:extLst>
          </p:cNvPr>
          <p:cNvSpPr/>
          <p:nvPr/>
        </p:nvSpPr>
        <p:spPr>
          <a:xfrm>
            <a:off x="818374" y="5010334"/>
            <a:ext cx="629962" cy="629962"/>
          </a:xfrm>
          <a:prstGeom prst="ellipse">
            <a:avLst/>
          </a:prstGeom>
          <a:solidFill>
            <a:schemeClr val="bg1"/>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solidFill>
                  <a:schemeClr val="tx1"/>
                </a:solidFill>
                <a:latin typeface="Segoe UI" panose="020B0502040204020203" pitchFamily="34" charset="0"/>
                <a:cs typeface="Segoe UI" panose="020B0502040204020203" pitchFamily="34" charset="0"/>
              </a:rPr>
              <a:t>03</a:t>
            </a:r>
          </a:p>
        </p:txBody>
      </p:sp>
      <p:grpSp>
        <p:nvGrpSpPr>
          <p:cNvPr id="94" name="Group 93">
            <a:extLst>
              <a:ext uri="{FF2B5EF4-FFF2-40B4-BE49-F238E27FC236}">
                <a16:creationId xmlns:a16="http://schemas.microsoft.com/office/drawing/2014/main" id="{DA593E6D-9348-14C9-CF78-82BA271C2EA5}"/>
              </a:ext>
            </a:extLst>
          </p:cNvPr>
          <p:cNvGrpSpPr/>
          <p:nvPr/>
        </p:nvGrpSpPr>
        <p:grpSpPr>
          <a:xfrm>
            <a:off x="1806896" y="2743029"/>
            <a:ext cx="6334396" cy="1721524"/>
            <a:chOff x="4668125" y="3006439"/>
            <a:chExt cx="7007937" cy="1721524"/>
          </a:xfrm>
        </p:grpSpPr>
        <p:cxnSp>
          <p:nvCxnSpPr>
            <p:cNvPr id="35" name="Straight Connector 34">
              <a:extLst>
                <a:ext uri="{FF2B5EF4-FFF2-40B4-BE49-F238E27FC236}">
                  <a16:creationId xmlns:a16="http://schemas.microsoft.com/office/drawing/2014/main" id="{7D823C71-EB66-4C47-ED5D-0C1CDB4795CC}"/>
                </a:ext>
              </a:extLst>
            </p:cNvPr>
            <p:cNvCxnSpPr/>
            <p:nvPr/>
          </p:nvCxnSpPr>
          <p:spPr>
            <a:xfrm>
              <a:off x="4668125" y="3006439"/>
              <a:ext cx="700793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369B88C-F5A3-6F99-A23B-74EC445E649B}"/>
                </a:ext>
              </a:extLst>
            </p:cNvPr>
            <p:cNvCxnSpPr/>
            <p:nvPr/>
          </p:nvCxnSpPr>
          <p:spPr>
            <a:xfrm>
              <a:off x="4668125" y="4727963"/>
              <a:ext cx="700793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0F8D780F-4461-0C23-59A6-A432FF0CB140}"/>
              </a:ext>
            </a:extLst>
          </p:cNvPr>
          <p:cNvSpPr txBox="1">
            <a:spLocks/>
          </p:cNvSpPr>
          <p:nvPr/>
        </p:nvSpPr>
        <p:spPr>
          <a:xfrm>
            <a:off x="1770723" y="1527501"/>
            <a:ext cx="2889767" cy="1107996"/>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400" b="1"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Type 1: Objective</a:t>
            </a:r>
          </a:p>
          <a:p>
            <a:pPr>
              <a:lnSpc>
                <a:spcPct val="100000"/>
              </a:lnSpc>
            </a:pPr>
            <a:r>
              <a:rPr lang="en-US" sz="2400" b="1" dirty="0">
                <a:solidFill>
                  <a:schemeClr val="accent1">
                    <a:lumMod val="75000"/>
                  </a:schemeClr>
                </a:solidFill>
              </a:rPr>
              <a:t>MCQ’s</a:t>
            </a:r>
            <a:r>
              <a:rPr lang="en-US" sz="2400" dirty="0">
                <a:solidFill>
                  <a:schemeClr val="accent1">
                    <a:lumMod val="75000"/>
                  </a:schemeClr>
                </a:solidFill>
              </a:rPr>
              <a:t> </a:t>
            </a:r>
          </a:p>
          <a:p>
            <a:pPr>
              <a:lnSpc>
                <a:spcPct val="100000"/>
              </a:lnSpc>
            </a:pPr>
            <a:r>
              <a:rPr lang="en-US" sz="2400" b="1" dirty="0">
                <a:solidFill>
                  <a:schemeClr val="accent1">
                    <a:lumMod val="75000"/>
                  </a:schemeClr>
                </a:solidFill>
              </a:rPr>
              <a:t>(Duration: </a:t>
            </a:r>
            <a:r>
              <a:rPr lang="en-US" sz="2400" b="1" dirty="0" smtClean="0">
                <a:solidFill>
                  <a:schemeClr val="accent1">
                    <a:lumMod val="75000"/>
                  </a:schemeClr>
                </a:solidFill>
              </a:rPr>
              <a:t>1.Hrs 30Min)</a:t>
            </a:r>
            <a:endParaRPr lang="en-US" sz="2400" b="1"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38" name="Title 1">
            <a:extLst>
              <a:ext uri="{FF2B5EF4-FFF2-40B4-BE49-F238E27FC236}">
                <a16:creationId xmlns:a16="http://schemas.microsoft.com/office/drawing/2014/main" id="{D7EF9F5A-F566-B4FD-5809-9E9325571850}"/>
              </a:ext>
            </a:extLst>
          </p:cNvPr>
          <p:cNvSpPr txBox="1">
            <a:spLocks/>
          </p:cNvSpPr>
          <p:nvPr/>
        </p:nvSpPr>
        <p:spPr>
          <a:xfrm>
            <a:off x="1806896" y="2948054"/>
            <a:ext cx="2853594" cy="1107996"/>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400" b="1"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Type 2: Mix </a:t>
            </a:r>
          </a:p>
          <a:p>
            <a:pPr>
              <a:lnSpc>
                <a:spcPct val="100000"/>
              </a:lnSpc>
            </a:pPr>
            <a:r>
              <a:rPr lang="en-US" sz="2400" b="1" dirty="0">
                <a:solidFill>
                  <a:schemeClr val="accent1">
                    <a:lumMod val="75000"/>
                  </a:schemeClr>
                </a:solidFill>
              </a:rPr>
              <a:t>MCQ and Theory </a:t>
            </a:r>
          </a:p>
          <a:p>
            <a:pPr>
              <a:lnSpc>
                <a:spcPct val="100000"/>
              </a:lnSpc>
            </a:pPr>
            <a:r>
              <a:rPr lang="en-US" sz="2400" b="1" dirty="0">
                <a:solidFill>
                  <a:schemeClr val="accent1">
                    <a:lumMod val="75000"/>
                  </a:schemeClr>
                </a:solidFill>
              </a:rPr>
              <a:t>(Duration: </a:t>
            </a:r>
            <a:r>
              <a:rPr lang="en-US" sz="2400" b="1" dirty="0" smtClean="0">
                <a:solidFill>
                  <a:schemeClr val="accent1">
                    <a:lumMod val="75000"/>
                  </a:schemeClr>
                </a:solidFill>
              </a:rPr>
              <a:t>1Hrs 30Min)</a:t>
            </a:r>
            <a:endParaRPr lang="en-US" sz="2400" b="1"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39" name="Title 1">
            <a:extLst>
              <a:ext uri="{FF2B5EF4-FFF2-40B4-BE49-F238E27FC236}">
                <a16:creationId xmlns:a16="http://schemas.microsoft.com/office/drawing/2014/main" id="{A1A8EEF6-EBD2-4062-9C0F-902FC0E23D5E}"/>
              </a:ext>
            </a:extLst>
          </p:cNvPr>
          <p:cNvSpPr txBox="1">
            <a:spLocks/>
          </p:cNvSpPr>
          <p:nvPr/>
        </p:nvSpPr>
        <p:spPr>
          <a:xfrm>
            <a:off x="1806895" y="4581482"/>
            <a:ext cx="2853595" cy="1107996"/>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400" b="1"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rPr>
              <a:t>Type 3: Subjective</a:t>
            </a:r>
          </a:p>
          <a:p>
            <a:pPr>
              <a:lnSpc>
                <a:spcPct val="100000"/>
              </a:lnSpc>
            </a:pPr>
            <a:r>
              <a:rPr lang="en-US" sz="2400" b="1" dirty="0">
                <a:solidFill>
                  <a:schemeClr val="accent1">
                    <a:lumMod val="75000"/>
                  </a:schemeClr>
                </a:solidFill>
              </a:rPr>
              <a:t>Theory questions </a:t>
            </a:r>
          </a:p>
          <a:p>
            <a:pPr>
              <a:lnSpc>
                <a:spcPct val="100000"/>
              </a:lnSpc>
            </a:pPr>
            <a:r>
              <a:rPr lang="en-US" sz="2400" b="1" dirty="0">
                <a:solidFill>
                  <a:schemeClr val="accent1">
                    <a:lumMod val="75000"/>
                  </a:schemeClr>
                </a:solidFill>
              </a:rPr>
              <a:t>(Duration: 1Hrs 30Min)</a:t>
            </a:r>
            <a:endParaRPr lang="en-US" sz="2400" b="1" dirty="0">
              <a:solidFill>
                <a:schemeClr val="accent1">
                  <a:lumMod val="7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40" name="Title 1">
            <a:extLst>
              <a:ext uri="{FF2B5EF4-FFF2-40B4-BE49-F238E27FC236}">
                <a16:creationId xmlns:a16="http://schemas.microsoft.com/office/drawing/2014/main" id="{9AC7B4BE-ABE5-F79B-C42C-20E8B01AD6D2}"/>
              </a:ext>
            </a:extLst>
          </p:cNvPr>
          <p:cNvSpPr txBox="1">
            <a:spLocks/>
          </p:cNvSpPr>
          <p:nvPr/>
        </p:nvSpPr>
        <p:spPr>
          <a:xfrm>
            <a:off x="4870977" y="1301482"/>
            <a:ext cx="6614549" cy="1440000"/>
          </a:xfrm>
          <a:prstGeom prst="rect">
            <a:avLst/>
          </a:prstGeom>
          <a:solidFill>
            <a:srgbClr val="00144F"/>
          </a:solidFill>
        </p:spPr>
        <p:txBody>
          <a:bodyPr vert="horz" wrap="square" lIns="108000" tIns="108000" rIns="108000" bIns="10800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lnSpc>
                <a:spcPct val="100000"/>
              </a:lnSpc>
              <a:buFont typeface="Arial" panose="020B0604020202020204" pitchFamily="34" charset="0"/>
              <a:buChar char="•"/>
            </a:pPr>
            <a:r>
              <a:rPr lang="en-US" sz="2000" dirty="0">
                <a:solidFill>
                  <a:schemeClr val="bg1"/>
                </a:solidFill>
              </a:rPr>
              <a:t>Students are </a:t>
            </a:r>
            <a:r>
              <a:rPr lang="en-US" sz="2000" b="1" dirty="0">
                <a:solidFill>
                  <a:srgbClr val="C48A08"/>
                </a:solidFill>
              </a:rPr>
              <a:t>not allowed to go outside </a:t>
            </a:r>
            <a:r>
              <a:rPr lang="en-US" sz="2000" dirty="0">
                <a:solidFill>
                  <a:schemeClr val="bg1"/>
                </a:solidFill>
              </a:rPr>
              <a:t>for any reason during the examination.</a:t>
            </a:r>
            <a:endParaRPr lang="en-US" sz="2000" dirty="0">
              <a:solidFill>
                <a:schemeClr val="bg1"/>
              </a:solidFill>
              <a:ea typeface="Segoe UI Black" panose="020B0A02040204020203" pitchFamily="34" charset="0"/>
              <a:cs typeface="Segoe UI" panose="020B0502040204020203" pitchFamily="34" charset="0"/>
            </a:endParaRPr>
          </a:p>
        </p:txBody>
      </p:sp>
      <p:sp>
        <p:nvSpPr>
          <p:cNvPr id="41" name="Title 1">
            <a:extLst>
              <a:ext uri="{FF2B5EF4-FFF2-40B4-BE49-F238E27FC236}">
                <a16:creationId xmlns:a16="http://schemas.microsoft.com/office/drawing/2014/main" id="{CF8DF4C5-EB9B-2DDF-B18C-2FEADBB7C9D9}"/>
              </a:ext>
            </a:extLst>
          </p:cNvPr>
          <p:cNvSpPr txBox="1">
            <a:spLocks/>
          </p:cNvSpPr>
          <p:nvPr/>
        </p:nvSpPr>
        <p:spPr>
          <a:xfrm>
            <a:off x="4870977" y="2849014"/>
            <a:ext cx="6614549" cy="1629032"/>
          </a:xfrm>
          <a:prstGeom prst="rect">
            <a:avLst/>
          </a:prstGeom>
          <a:solidFill>
            <a:srgbClr val="F5AE18"/>
          </a:solidFill>
        </p:spPr>
        <p:txBody>
          <a:bodyPr vert="horz" wrap="square" lIns="108000" tIns="108000" rIns="108000" bIns="10800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lnSpc>
                <a:spcPct val="100000"/>
              </a:lnSpc>
              <a:buFont typeface="Arial" panose="020B0604020202020204" pitchFamily="34" charset="0"/>
              <a:buChar char="•"/>
            </a:pPr>
            <a:r>
              <a:rPr lang="en-US" sz="1700" dirty="0">
                <a:solidFill>
                  <a:srgbClr val="002060"/>
                </a:solidFill>
              </a:rPr>
              <a:t>Students are </a:t>
            </a:r>
            <a:r>
              <a:rPr lang="en-US" sz="1700" b="1" dirty="0">
                <a:solidFill>
                  <a:schemeClr val="accent1">
                    <a:lumMod val="75000"/>
                  </a:schemeClr>
                </a:solidFill>
              </a:rPr>
              <a:t>not allowed to go outside </a:t>
            </a:r>
            <a:r>
              <a:rPr lang="en-US" sz="1700" dirty="0">
                <a:solidFill>
                  <a:srgbClr val="002060"/>
                </a:solidFill>
              </a:rPr>
              <a:t>for any reason during the first </a:t>
            </a:r>
            <a:r>
              <a:rPr lang="en-US" sz="1700" b="1" dirty="0">
                <a:solidFill>
                  <a:schemeClr val="accent1">
                    <a:lumMod val="75000"/>
                  </a:schemeClr>
                </a:solidFill>
              </a:rPr>
              <a:t>60 minutes  and after half time </a:t>
            </a:r>
            <a:r>
              <a:rPr lang="en-US" sz="1700" dirty="0">
                <a:solidFill>
                  <a:srgbClr val="002060"/>
                </a:solidFill>
              </a:rPr>
              <a:t>from the commencement of examination.</a:t>
            </a:r>
          </a:p>
          <a:p>
            <a:pPr marL="342900" indent="-342900" algn="just">
              <a:lnSpc>
                <a:spcPct val="100000"/>
              </a:lnSpc>
              <a:buFont typeface="Arial" panose="020B0604020202020204" pitchFamily="34" charset="0"/>
              <a:buChar char="•"/>
            </a:pPr>
            <a:r>
              <a:rPr lang="en-US" sz="1700" dirty="0">
                <a:solidFill>
                  <a:srgbClr val="002060"/>
                </a:solidFill>
                <a:ea typeface="Segoe UI Black" panose="020B0A02040204020203" pitchFamily="34" charset="0"/>
                <a:cs typeface="Segoe UI" panose="020B0502040204020203" pitchFamily="34" charset="0"/>
              </a:rPr>
              <a:t>However, students can </a:t>
            </a:r>
            <a:r>
              <a:rPr lang="en-US" sz="1700" b="1" dirty="0">
                <a:solidFill>
                  <a:schemeClr val="accent1">
                    <a:lumMod val="75000"/>
                  </a:schemeClr>
                </a:solidFill>
                <a:ea typeface="Segoe UI Black" panose="020B0A02040204020203" pitchFamily="34" charset="0"/>
                <a:cs typeface="Segoe UI" panose="020B0502040204020203" pitchFamily="34" charset="0"/>
              </a:rPr>
              <a:t>leave the examination room </a:t>
            </a:r>
            <a:r>
              <a:rPr lang="en-US" sz="1700" dirty="0">
                <a:solidFill>
                  <a:srgbClr val="002060"/>
                </a:solidFill>
                <a:ea typeface="Segoe UI Black" panose="020B0A02040204020203" pitchFamily="34" charset="0"/>
                <a:cs typeface="Segoe UI" panose="020B0502040204020203" pitchFamily="34" charset="0"/>
              </a:rPr>
              <a:t>after the submission of answer sheet and question paper </a:t>
            </a:r>
            <a:r>
              <a:rPr lang="en-US" sz="1700" b="1" dirty="0">
                <a:solidFill>
                  <a:schemeClr val="accent1">
                    <a:lumMod val="75000"/>
                  </a:schemeClr>
                </a:solidFill>
                <a:ea typeface="Segoe UI Black" panose="020B0A02040204020203" pitchFamily="34" charset="0"/>
                <a:cs typeface="Segoe UI" panose="020B0502040204020203" pitchFamily="34" charset="0"/>
              </a:rPr>
              <a:t>on expiry of half time. </a:t>
            </a:r>
          </a:p>
        </p:txBody>
      </p:sp>
      <p:sp>
        <p:nvSpPr>
          <p:cNvPr id="42" name="Title 1">
            <a:extLst>
              <a:ext uri="{FF2B5EF4-FFF2-40B4-BE49-F238E27FC236}">
                <a16:creationId xmlns:a16="http://schemas.microsoft.com/office/drawing/2014/main" id="{AC005FA6-8138-A311-4D25-BECCCD54D6B6}"/>
              </a:ext>
            </a:extLst>
          </p:cNvPr>
          <p:cNvSpPr txBox="1">
            <a:spLocks/>
          </p:cNvSpPr>
          <p:nvPr/>
        </p:nvSpPr>
        <p:spPr>
          <a:xfrm>
            <a:off x="4870977" y="4550580"/>
            <a:ext cx="6614549" cy="1613005"/>
          </a:xfrm>
          <a:prstGeom prst="rect">
            <a:avLst/>
          </a:prstGeom>
          <a:solidFill>
            <a:srgbClr val="F3BE94"/>
          </a:solidFill>
        </p:spPr>
        <p:txBody>
          <a:bodyPr vert="horz" wrap="square" lIns="108000" tIns="108000" rIns="108000" bIns="10800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lnSpc>
                <a:spcPct val="100000"/>
              </a:lnSpc>
              <a:buFont typeface="Arial" panose="020B0604020202020204" pitchFamily="34" charset="0"/>
              <a:buChar char="•"/>
            </a:pPr>
            <a:r>
              <a:rPr lang="en-US" sz="1800" dirty="0">
                <a:solidFill>
                  <a:srgbClr val="002060"/>
                </a:solidFill>
              </a:rPr>
              <a:t>Students are </a:t>
            </a:r>
            <a:r>
              <a:rPr lang="en-US" sz="1800" b="1" dirty="0">
                <a:solidFill>
                  <a:schemeClr val="tx1">
                    <a:lumMod val="95000"/>
                    <a:lumOff val="5000"/>
                  </a:schemeClr>
                </a:solidFill>
              </a:rPr>
              <a:t>not allowed to go outside after half time </a:t>
            </a:r>
            <a:r>
              <a:rPr lang="en-US" sz="1800" dirty="0">
                <a:solidFill>
                  <a:srgbClr val="002060"/>
                </a:solidFill>
              </a:rPr>
              <a:t>from the commencement of examination.</a:t>
            </a:r>
          </a:p>
          <a:p>
            <a:pPr marL="342900" indent="-342900" algn="just">
              <a:lnSpc>
                <a:spcPct val="100000"/>
              </a:lnSpc>
              <a:buFont typeface="Arial" panose="020B0604020202020204" pitchFamily="34" charset="0"/>
              <a:buChar char="•"/>
            </a:pPr>
            <a:r>
              <a:rPr lang="en-US" sz="1800" dirty="0">
                <a:solidFill>
                  <a:srgbClr val="002060"/>
                </a:solidFill>
                <a:ea typeface="Segoe UI Black" panose="020B0A02040204020203" pitchFamily="34" charset="0"/>
                <a:cs typeface="Segoe UI" panose="020B0502040204020203" pitchFamily="34" charset="0"/>
              </a:rPr>
              <a:t>However, student can </a:t>
            </a:r>
            <a:r>
              <a:rPr lang="en-US" sz="1800" b="1" dirty="0">
                <a:solidFill>
                  <a:srgbClr val="00144F"/>
                </a:solidFill>
                <a:ea typeface="Segoe UI Black" panose="020B0A02040204020203" pitchFamily="34" charset="0"/>
                <a:cs typeface="Segoe UI" panose="020B0502040204020203" pitchFamily="34" charset="0"/>
              </a:rPr>
              <a:t>leave the examination room </a:t>
            </a:r>
            <a:r>
              <a:rPr lang="en-US" sz="1800" dirty="0">
                <a:solidFill>
                  <a:srgbClr val="002060"/>
                </a:solidFill>
                <a:ea typeface="Segoe UI Black" panose="020B0A02040204020203" pitchFamily="34" charset="0"/>
                <a:cs typeface="Segoe UI" panose="020B0502040204020203" pitchFamily="34" charset="0"/>
              </a:rPr>
              <a:t>after the submission of answer sheet and question paper </a:t>
            </a:r>
            <a:r>
              <a:rPr lang="en-US" sz="1800" b="1" dirty="0">
                <a:solidFill>
                  <a:srgbClr val="00144F"/>
                </a:solidFill>
                <a:ea typeface="Segoe UI Black" panose="020B0A02040204020203" pitchFamily="34" charset="0"/>
                <a:cs typeface="Segoe UI" panose="020B0502040204020203" pitchFamily="34" charset="0"/>
              </a:rPr>
              <a:t>on expiry of half time. </a:t>
            </a:r>
          </a:p>
        </p:txBody>
      </p:sp>
      <p:sp>
        <p:nvSpPr>
          <p:cNvPr id="95" name="Title 1023">
            <a:extLst>
              <a:ext uri="{FF2B5EF4-FFF2-40B4-BE49-F238E27FC236}">
                <a16:creationId xmlns:a16="http://schemas.microsoft.com/office/drawing/2014/main" id="{17FF7FCA-E2EE-F32B-B09D-8BA4A5B8EE50}"/>
              </a:ext>
            </a:extLst>
          </p:cNvPr>
          <p:cNvSpPr txBox="1">
            <a:spLocks/>
          </p:cNvSpPr>
          <p:nvPr/>
        </p:nvSpPr>
        <p:spPr>
          <a:xfrm>
            <a:off x="0" y="105492"/>
            <a:ext cx="12192000" cy="1059607"/>
          </a:xfrm>
          <a:prstGeom prst="rect">
            <a:avLst/>
          </a:prstGeom>
          <a:solidFill>
            <a:schemeClr val="accent2"/>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50000"/>
                  </a:schemeClr>
                </a:solidFill>
                <a:latin typeface="Algerian" panose="04020705040A02060702" pitchFamily="82" charset="0"/>
                <a:ea typeface="Segoe UI Black" panose="020B0A02040204020203" pitchFamily="34" charset="0"/>
                <a:cs typeface="Segoe UI" panose="020B0502040204020203" pitchFamily="34" charset="0"/>
              </a:rPr>
              <a:t>Types of </a:t>
            </a:r>
            <a:r>
              <a:rPr lang="en-US" b="1" dirty="0" smtClean="0">
                <a:solidFill>
                  <a:schemeClr val="accent1">
                    <a:lumMod val="50000"/>
                  </a:schemeClr>
                </a:solidFill>
                <a:latin typeface="Algerian" panose="04020705040A02060702" pitchFamily="82" charset="0"/>
                <a:ea typeface="Segoe UI Black" panose="020B0A02040204020203" pitchFamily="34" charset="0"/>
                <a:cs typeface="Segoe UI" panose="020B0502040204020203" pitchFamily="34" charset="0"/>
              </a:rPr>
              <a:t>mid</a:t>
            </a:r>
            <a:r>
              <a:rPr lang="en-US" b="1" dirty="0" smtClean="0">
                <a:solidFill>
                  <a:schemeClr val="accent1">
                    <a:lumMod val="50000"/>
                  </a:schemeClr>
                </a:solidFill>
                <a:latin typeface="Algerian" panose="04020705040A02060702" pitchFamily="82" charset="0"/>
                <a:ea typeface="Segoe UI Black" panose="020B0A02040204020203" pitchFamily="34" charset="0"/>
                <a:cs typeface="Segoe UI" panose="020B0502040204020203" pitchFamily="34" charset="0"/>
              </a:rPr>
              <a:t> </a:t>
            </a:r>
            <a:r>
              <a:rPr lang="en-US" b="1" dirty="0">
                <a:solidFill>
                  <a:schemeClr val="accent1">
                    <a:lumMod val="50000"/>
                  </a:schemeClr>
                </a:solidFill>
                <a:latin typeface="Algerian" panose="04020705040A02060702" pitchFamily="82" charset="0"/>
                <a:ea typeface="Segoe UI Black" panose="020B0A02040204020203" pitchFamily="34" charset="0"/>
                <a:cs typeface="Segoe UI" panose="020B0502040204020203" pitchFamily="34" charset="0"/>
              </a:rPr>
              <a:t>Term </a:t>
            </a:r>
            <a:r>
              <a:rPr lang="en-US" b="1" dirty="0" smtClean="0">
                <a:solidFill>
                  <a:schemeClr val="accent1">
                    <a:lumMod val="50000"/>
                  </a:schemeClr>
                </a:solidFill>
                <a:latin typeface="Algerian" panose="04020705040A02060702" pitchFamily="82" charset="0"/>
                <a:ea typeface="Segoe UI Black" panose="020B0A02040204020203" pitchFamily="34" charset="0"/>
                <a:cs typeface="Segoe UI" panose="020B0502040204020203" pitchFamily="34" charset="0"/>
              </a:rPr>
              <a:t>test</a:t>
            </a:r>
            <a:r>
              <a:rPr lang="en-US" b="1" dirty="0" smtClean="0">
                <a:solidFill>
                  <a:schemeClr val="accent1">
                    <a:lumMod val="50000"/>
                  </a:schemeClr>
                </a:solidFill>
                <a:latin typeface="Algerian" panose="04020705040A02060702" pitchFamily="82" charset="0"/>
                <a:ea typeface="Segoe UI Black" panose="020B0A02040204020203" pitchFamily="34" charset="0"/>
                <a:cs typeface="Segoe UI" panose="020B0502040204020203" pitchFamily="34" charset="0"/>
              </a:rPr>
              <a:t> (</a:t>
            </a:r>
            <a:r>
              <a:rPr lang="en-US" b="1" dirty="0" err="1" smtClean="0">
                <a:solidFill>
                  <a:schemeClr val="accent1">
                    <a:lumMod val="50000"/>
                  </a:schemeClr>
                </a:solidFill>
                <a:latin typeface="Algerian" panose="04020705040A02060702" pitchFamily="82" charset="0"/>
                <a:ea typeface="Segoe UI Black" panose="020B0A02040204020203" pitchFamily="34" charset="0"/>
                <a:cs typeface="Segoe UI" panose="020B0502040204020203" pitchFamily="34" charset="0"/>
              </a:rPr>
              <a:t>mTt</a:t>
            </a:r>
            <a:r>
              <a:rPr lang="en-US" b="1" dirty="0" smtClean="0">
                <a:solidFill>
                  <a:schemeClr val="accent1">
                    <a:lumMod val="50000"/>
                  </a:schemeClr>
                </a:solidFill>
                <a:latin typeface="Algerian" panose="04020705040A02060702" pitchFamily="82" charset="0"/>
                <a:ea typeface="Segoe UI Black" panose="020B0A02040204020203" pitchFamily="34" charset="0"/>
                <a:cs typeface="Segoe UI" panose="020B0502040204020203" pitchFamily="34" charset="0"/>
              </a:rPr>
              <a:t>)</a:t>
            </a:r>
            <a:endParaRPr lang="en-US" dirty="0">
              <a:solidFill>
                <a:schemeClr val="accent1">
                  <a:lumMod val="50000"/>
                </a:schemeClr>
              </a:solidFill>
              <a:latin typeface="Algerian" panose="04020705040A02060702" pitchFamily="82" charset="0"/>
            </a:endParaRPr>
          </a:p>
        </p:txBody>
      </p:sp>
      <p:sp>
        <p:nvSpPr>
          <p:cNvPr id="9" name="Title 1">
            <a:extLst>
              <a:ext uri="{FF2B5EF4-FFF2-40B4-BE49-F238E27FC236}">
                <a16:creationId xmlns:a16="http://schemas.microsoft.com/office/drawing/2014/main" id="{C437C10A-E51F-9877-7926-6C1992D7349B}"/>
              </a:ext>
            </a:extLst>
          </p:cNvPr>
          <p:cNvSpPr txBox="1">
            <a:spLocks/>
          </p:cNvSpPr>
          <p:nvPr/>
        </p:nvSpPr>
        <p:spPr>
          <a:xfrm>
            <a:off x="0" y="6293616"/>
            <a:ext cx="12192000" cy="692497"/>
          </a:xfrm>
          <a:prstGeom prst="rect">
            <a:avLst/>
          </a:prstGeom>
          <a:solidFill>
            <a:schemeClr val="accent6">
              <a:lumMod val="60000"/>
              <a:lumOff val="40000"/>
            </a:schemeClr>
          </a:solidFill>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1200" b="1" dirty="0">
              <a:solidFill>
                <a:schemeClr val="accent1">
                  <a:lumMod val="75000"/>
                </a:schemeClr>
              </a:solidFill>
              <a:latin typeface="Segoe UI" panose="020B0502040204020203" pitchFamily="34" charset="0"/>
              <a:cs typeface="Segoe UI" panose="020B0502040204020203" pitchFamily="34" charset="0"/>
            </a:endParaRPr>
          </a:p>
          <a:p>
            <a:pPr algn="ctr"/>
            <a:r>
              <a:rPr lang="en-US" sz="1400" b="1" dirty="0">
                <a:solidFill>
                  <a:schemeClr val="accent1">
                    <a:lumMod val="75000"/>
                  </a:schemeClr>
                </a:solidFill>
                <a:latin typeface="Segoe UI" panose="020B0502040204020203" pitchFamily="34" charset="0"/>
                <a:cs typeface="Segoe UI" panose="020B0502040204020203" pitchFamily="34" charset="0"/>
              </a:rPr>
              <a:t>For detailed instruction follow the path  -</a:t>
            </a:r>
          </a:p>
          <a:p>
            <a:pPr algn="ctr"/>
            <a:r>
              <a:rPr lang="en-US" sz="1200" b="1" dirty="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Important Links ----&gt; Policies, Rules, Instructions, Guidelines &amp; formats---&gt; Examination Instructions and Guidelines </a:t>
            </a:r>
            <a:r>
              <a:rPr lang="en-US" sz="1200" b="1" dirty="0" smtClean="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-----&gt;</a:t>
            </a:r>
            <a:r>
              <a:rPr lang="en-US" sz="1200" b="1" dirty="0" smtClean="0">
                <a:solidFill>
                  <a:schemeClr val="accent1">
                    <a:lumMod val="75000"/>
                  </a:schemeClr>
                </a:solidFill>
                <a:latin typeface="Trebuchet MS" panose="020B0603020202020204" pitchFamily="34" charset="0"/>
                <a:ea typeface="Calibri" panose="020F0502020204030204" pitchFamily="34" charset="0"/>
                <a:cs typeface="Times New Roman" panose="02020603050405020304" pitchFamily="18" charset="0"/>
              </a:rPr>
              <a:t>Mid</a:t>
            </a:r>
            <a:r>
              <a:rPr lang="en-US" sz="1200" b="1" dirty="0" smtClean="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 Term Test (Theory) Guidelines</a:t>
            </a:r>
            <a:r>
              <a:rPr lang="en-US" sz="1200" b="1" dirty="0">
                <a:effectLst/>
                <a:latin typeface="Trebuchet MS" panose="020B0603020202020204" pitchFamily="34" charset="0"/>
                <a:ea typeface="Calibri" panose="020F0502020204030204" pitchFamily="34" charset="0"/>
                <a:cs typeface="Times New Roman" panose="02020603050405020304" pitchFamily="18" charset="0"/>
              </a:rPr>
              <a:t>.</a:t>
            </a:r>
          </a:p>
          <a:p>
            <a:pPr algn="ct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5084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F7F778-210C-8A13-B394-B3ED45C17123}"/>
              </a:ext>
            </a:extLst>
          </p:cNvPr>
          <p:cNvSpPr/>
          <p:nvPr/>
        </p:nvSpPr>
        <p:spPr>
          <a:xfrm>
            <a:off x="7179081" y="105491"/>
            <a:ext cx="5012919" cy="6752509"/>
          </a:xfrm>
          <a:prstGeom prst="rect">
            <a:avLst/>
          </a:prstGeom>
          <a:pattFill prst="smCheck">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close-up of a person's face&#10;&#10;Description automatically generated">
            <a:extLst>
              <a:ext uri="{FF2B5EF4-FFF2-40B4-BE49-F238E27FC236}">
                <a16:creationId xmlns:a16="http://schemas.microsoft.com/office/drawing/2014/main" id="{7942539A-A841-34A2-0B5C-92AADF38C165}"/>
              </a:ext>
            </a:extLst>
          </p:cNvPr>
          <p:cNvPicPr>
            <a:picLocks noChangeAspect="1"/>
          </p:cNvPicPr>
          <p:nvPr/>
        </p:nvPicPr>
        <p:blipFill>
          <a:blip r:embed="rId2"/>
          <a:stretch>
            <a:fillRect/>
          </a:stretch>
        </p:blipFill>
        <p:spPr>
          <a:xfrm>
            <a:off x="7378745" y="2487865"/>
            <a:ext cx="4531993" cy="2913424"/>
          </a:xfrm>
          <a:prstGeom prst="rect">
            <a:avLst/>
          </a:prstGeom>
          <a:effectLst>
            <a:glow rad="228600">
              <a:schemeClr val="accent4">
                <a:satMod val="175000"/>
                <a:alpha val="40000"/>
              </a:schemeClr>
            </a:glow>
            <a:outerShdw blurRad="50800" dist="38100" dir="16200000" rotWithShape="0">
              <a:prstClr val="black">
                <a:alpha val="40000"/>
              </a:prstClr>
            </a:outerShdw>
          </a:effectLst>
        </p:spPr>
      </p:pic>
      <p:sp>
        <p:nvSpPr>
          <p:cNvPr id="2" name="Title 1023">
            <a:extLst>
              <a:ext uri="{FF2B5EF4-FFF2-40B4-BE49-F238E27FC236}">
                <a16:creationId xmlns:a16="http://schemas.microsoft.com/office/drawing/2014/main" id="{C3657625-93C2-858D-A7D4-01DBEC388051}"/>
              </a:ext>
            </a:extLst>
          </p:cNvPr>
          <p:cNvSpPr txBox="1">
            <a:spLocks/>
          </p:cNvSpPr>
          <p:nvPr/>
        </p:nvSpPr>
        <p:spPr>
          <a:xfrm>
            <a:off x="0" y="105492"/>
            <a:ext cx="12192000" cy="1059607"/>
          </a:xfrm>
          <a:prstGeom prst="rect">
            <a:avLst/>
          </a:prstGeom>
          <a:solidFill>
            <a:schemeClr val="accent2"/>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50000"/>
                  </a:schemeClr>
                </a:solidFill>
                <a:latin typeface="Algerian" panose="04020705040A02060702" pitchFamily="82" charset="0"/>
              </a:rPr>
              <a:t>Instructions for Students</a:t>
            </a:r>
          </a:p>
        </p:txBody>
      </p:sp>
      <p:graphicFrame>
        <p:nvGraphicFramePr>
          <p:cNvPr id="9" name="TextBox 3">
            <a:extLst>
              <a:ext uri="{FF2B5EF4-FFF2-40B4-BE49-F238E27FC236}">
                <a16:creationId xmlns:a16="http://schemas.microsoft.com/office/drawing/2014/main" id="{0DF41898-7C27-F4C8-81A4-4E0A5B3DBFC1}"/>
              </a:ext>
            </a:extLst>
          </p:cNvPr>
          <p:cNvGraphicFramePr/>
          <p:nvPr>
            <p:extLst>
              <p:ext uri="{D42A27DB-BD31-4B8C-83A1-F6EECF244321}">
                <p14:modId xmlns:p14="http://schemas.microsoft.com/office/powerpoint/2010/main" val="1311953238"/>
              </p:ext>
            </p:extLst>
          </p:nvPr>
        </p:nvGraphicFramePr>
        <p:xfrm>
          <a:off x="81596" y="1165099"/>
          <a:ext cx="7015889" cy="6278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0524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8EB381D-F0C8-FF38-6D4F-EABD8DF5DE8B}"/>
              </a:ext>
            </a:extLst>
          </p:cNvPr>
          <p:cNvGrpSpPr/>
          <p:nvPr/>
        </p:nvGrpSpPr>
        <p:grpSpPr>
          <a:xfrm rot="10800000">
            <a:off x="0" y="-25833"/>
            <a:ext cx="12192000" cy="1909138"/>
            <a:chOff x="0" y="4948862"/>
            <a:chExt cx="12192000" cy="1909138"/>
          </a:xfrm>
        </p:grpSpPr>
        <p:sp>
          <p:nvSpPr>
            <p:cNvPr id="8" name="Freeform: Shape 7">
              <a:extLst>
                <a:ext uri="{FF2B5EF4-FFF2-40B4-BE49-F238E27FC236}">
                  <a16:creationId xmlns:a16="http://schemas.microsoft.com/office/drawing/2014/main" id="{C1CB6805-04AF-904F-2045-80D81423D641}"/>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985F185C-14C8-454F-CB37-A162A6FD320F}"/>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73" name="Title 1">
            <a:extLst>
              <a:ext uri="{FF2B5EF4-FFF2-40B4-BE49-F238E27FC236}">
                <a16:creationId xmlns:a16="http://schemas.microsoft.com/office/drawing/2014/main" id="{6000CEA9-FC93-8523-F485-D0943D44C87B}"/>
              </a:ext>
            </a:extLst>
          </p:cNvPr>
          <p:cNvSpPr txBox="1">
            <a:spLocks/>
          </p:cNvSpPr>
          <p:nvPr/>
        </p:nvSpPr>
        <p:spPr>
          <a:xfrm>
            <a:off x="533948" y="1743271"/>
            <a:ext cx="2088000" cy="276999"/>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Room Opening</a:t>
            </a:r>
          </a:p>
        </p:txBody>
      </p:sp>
      <p:sp>
        <p:nvSpPr>
          <p:cNvPr id="174" name="Title 1">
            <a:extLst>
              <a:ext uri="{FF2B5EF4-FFF2-40B4-BE49-F238E27FC236}">
                <a16:creationId xmlns:a16="http://schemas.microsoft.com/office/drawing/2014/main" id="{312B1059-5206-879C-1CF7-A1F65B6B4300}"/>
              </a:ext>
            </a:extLst>
          </p:cNvPr>
          <p:cNvSpPr txBox="1">
            <a:spLocks/>
          </p:cNvSpPr>
          <p:nvPr/>
        </p:nvSpPr>
        <p:spPr>
          <a:xfrm>
            <a:off x="2766481" y="1770271"/>
            <a:ext cx="2088000" cy="246221"/>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6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Reporting</a:t>
            </a:r>
          </a:p>
        </p:txBody>
      </p:sp>
      <p:sp>
        <p:nvSpPr>
          <p:cNvPr id="175" name="Title 1">
            <a:extLst>
              <a:ext uri="{FF2B5EF4-FFF2-40B4-BE49-F238E27FC236}">
                <a16:creationId xmlns:a16="http://schemas.microsoft.com/office/drawing/2014/main" id="{C4BF0F7B-6B56-9291-1675-69F048F0E97F}"/>
              </a:ext>
            </a:extLst>
          </p:cNvPr>
          <p:cNvSpPr txBox="1">
            <a:spLocks/>
          </p:cNvSpPr>
          <p:nvPr/>
        </p:nvSpPr>
        <p:spPr>
          <a:xfrm>
            <a:off x="5012368" y="1724811"/>
            <a:ext cx="2088000" cy="492443"/>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6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Avoid possession of any helping material.</a:t>
            </a:r>
          </a:p>
        </p:txBody>
      </p:sp>
      <p:sp>
        <p:nvSpPr>
          <p:cNvPr id="176" name="Title 1">
            <a:extLst>
              <a:ext uri="{FF2B5EF4-FFF2-40B4-BE49-F238E27FC236}">
                <a16:creationId xmlns:a16="http://schemas.microsoft.com/office/drawing/2014/main" id="{89E4E51D-79B8-6E06-59D7-D9860EBFBC06}"/>
              </a:ext>
            </a:extLst>
          </p:cNvPr>
          <p:cNvSpPr txBox="1">
            <a:spLocks/>
          </p:cNvSpPr>
          <p:nvPr/>
        </p:nvSpPr>
        <p:spPr>
          <a:xfrm>
            <a:off x="7251578" y="1763071"/>
            <a:ext cx="2357116" cy="492443"/>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6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Ensure the Correct Answer Sheet/OMR </a:t>
            </a:r>
          </a:p>
        </p:txBody>
      </p:sp>
      <p:sp>
        <p:nvSpPr>
          <p:cNvPr id="177" name="Title 1">
            <a:extLst>
              <a:ext uri="{FF2B5EF4-FFF2-40B4-BE49-F238E27FC236}">
                <a16:creationId xmlns:a16="http://schemas.microsoft.com/office/drawing/2014/main" id="{935A513E-FA37-6C2F-1AB9-6146A550754C}"/>
              </a:ext>
            </a:extLst>
          </p:cNvPr>
          <p:cNvSpPr txBox="1">
            <a:spLocks/>
          </p:cNvSpPr>
          <p:nvPr/>
        </p:nvSpPr>
        <p:spPr>
          <a:xfrm>
            <a:off x="533948" y="5777055"/>
            <a:ext cx="2088000" cy="430887"/>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800" dirty="0">
                <a:solidFill>
                  <a:schemeClr val="bg1">
                    <a:lumMod val="75000"/>
                  </a:schemeClr>
                </a:solidFill>
                <a:latin typeface="Segoe UI" panose="020B0502040204020203" pitchFamily="34" charset="0"/>
                <a:ea typeface="Segoe UI Black" panose="020B0A02040204020203" pitchFamily="34" charset="0"/>
                <a:cs typeface="Segoe UI" panose="020B0502040204020203" pitchFamily="34" charset="0"/>
              </a:rPr>
              <a:t>01</a:t>
            </a:r>
          </a:p>
        </p:txBody>
      </p:sp>
      <p:sp>
        <p:nvSpPr>
          <p:cNvPr id="178" name="Title 1">
            <a:extLst>
              <a:ext uri="{FF2B5EF4-FFF2-40B4-BE49-F238E27FC236}">
                <a16:creationId xmlns:a16="http://schemas.microsoft.com/office/drawing/2014/main" id="{4191E773-E963-565C-7148-9AF79FE8DCC1}"/>
              </a:ext>
            </a:extLst>
          </p:cNvPr>
          <p:cNvSpPr txBox="1">
            <a:spLocks/>
          </p:cNvSpPr>
          <p:nvPr/>
        </p:nvSpPr>
        <p:spPr>
          <a:xfrm>
            <a:off x="2773158" y="5777055"/>
            <a:ext cx="2088000" cy="430887"/>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800" dirty="0">
                <a:solidFill>
                  <a:schemeClr val="bg1">
                    <a:lumMod val="75000"/>
                  </a:schemeClr>
                </a:solidFill>
                <a:latin typeface="Segoe UI" panose="020B0502040204020203" pitchFamily="34" charset="0"/>
                <a:ea typeface="Segoe UI Black" panose="020B0A02040204020203" pitchFamily="34" charset="0"/>
                <a:cs typeface="Segoe UI" panose="020B0502040204020203" pitchFamily="34" charset="0"/>
              </a:rPr>
              <a:t>02</a:t>
            </a:r>
          </a:p>
        </p:txBody>
      </p:sp>
      <p:sp>
        <p:nvSpPr>
          <p:cNvPr id="179" name="Title 1">
            <a:extLst>
              <a:ext uri="{FF2B5EF4-FFF2-40B4-BE49-F238E27FC236}">
                <a16:creationId xmlns:a16="http://schemas.microsoft.com/office/drawing/2014/main" id="{2FD8AF8A-0271-B658-E856-348962EC7CFB}"/>
              </a:ext>
            </a:extLst>
          </p:cNvPr>
          <p:cNvSpPr txBox="1">
            <a:spLocks/>
          </p:cNvSpPr>
          <p:nvPr/>
        </p:nvSpPr>
        <p:spPr>
          <a:xfrm>
            <a:off x="5012368" y="5777055"/>
            <a:ext cx="2088000" cy="430887"/>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800" dirty="0">
                <a:solidFill>
                  <a:schemeClr val="bg1">
                    <a:lumMod val="75000"/>
                  </a:schemeClr>
                </a:solidFill>
                <a:latin typeface="Segoe UI" panose="020B0502040204020203" pitchFamily="34" charset="0"/>
                <a:ea typeface="Segoe UI Black" panose="020B0A02040204020203" pitchFamily="34" charset="0"/>
                <a:cs typeface="Segoe UI" panose="020B0502040204020203" pitchFamily="34" charset="0"/>
              </a:rPr>
              <a:t>03</a:t>
            </a:r>
          </a:p>
        </p:txBody>
      </p:sp>
      <p:sp>
        <p:nvSpPr>
          <p:cNvPr id="180" name="Title 1">
            <a:extLst>
              <a:ext uri="{FF2B5EF4-FFF2-40B4-BE49-F238E27FC236}">
                <a16:creationId xmlns:a16="http://schemas.microsoft.com/office/drawing/2014/main" id="{214CD21C-A4C1-8F7A-D41F-D074169DFD29}"/>
              </a:ext>
            </a:extLst>
          </p:cNvPr>
          <p:cNvSpPr txBox="1">
            <a:spLocks/>
          </p:cNvSpPr>
          <p:nvPr/>
        </p:nvSpPr>
        <p:spPr>
          <a:xfrm>
            <a:off x="7251579" y="5777055"/>
            <a:ext cx="2088000" cy="430887"/>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800" dirty="0">
                <a:solidFill>
                  <a:schemeClr val="bg1">
                    <a:lumMod val="75000"/>
                  </a:schemeClr>
                </a:solidFill>
                <a:latin typeface="Segoe UI" panose="020B0502040204020203" pitchFamily="34" charset="0"/>
                <a:ea typeface="Segoe UI Black" panose="020B0A02040204020203" pitchFamily="34" charset="0"/>
                <a:cs typeface="Segoe UI" panose="020B0502040204020203" pitchFamily="34" charset="0"/>
              </a:rPr>
              <a:t>04</a:t>
            </a:r>
          </a:p>
        </p:txBody>
      </p:sp>
      <p:grpSp>
        <p:nvGrpSpPr>
          <p:cNvPr id="2" name="Group 1">
            <a:extLst>
              <a:ext uri="{FF2B5EF4-FFF2-40B4-BE49-F238E27FC236}">
                <a16:creationId xmlns:a16="http://schemas.microsoft.com/office/drawing/2014/main" id="{1E865A02-6787-5084-7C30-7E8186E04A3E}"/>
              </a:ext>
            </a:extLst>
          </p:cNvPr>
          <p:cNvGrpSpPr/>
          <p:nvPr/>
        </p:nvGrpSpPr>
        <p:grpSpPr>
          <a:xfrm>
            <a:off x="2697553" y="1770271"/>
            <a:ext cx="4478420" cy="4437671"/>
            <a:chOff x="2697553" y="3493646"/>
            <a:chExt cx="4478420" cy="2239659"/>
          </a:xfrm>
        </p:grpSpPr>
        <p:cxnSp>
          <p:nvCxnSpPr>
            <p:cNvPr id="188" name="Straight Connector 187">
              <a:extLst>
                <a:ext uri="{FF2B5EF4-FFF2-40B4-BE49-F238E27FC236}">
                  <a16:creationId xmlns:a16="http://schemas.microsoft.com/office/drawing/2014/main" id="{A6998B17-499F-03F2-6C4A-B976C1BD9859}"/>
                </a:ext>
              </a:extLst>
            </p:cNvPr>
            <p:cNvCxnSpPr>
              <a:cxnSpLocks/>
            </p:cNvCxnSpPr>
            <p:nvPr/>
          </p:nvCxnSpPr>
          <p:spPr>
            <a:xfrm flipH="1">
              <a:off x="2697553" y="3493646"/>
              <a:ext cx="0" cy="223965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54DB9ADD-01AC-4171-D580-7B2B39B5FCE4}"/>
                </a:ext>
              </a:extLst>
            </p:cNvPr>
            <p:cNvCxnSpPr>
              <a:cxnSpLocks/>
            </p:cNvCxnSpPr>
            <p:nvPr/>
          </p:nvCxnSpPr>
          <p:spPr>
            <a:xfrm flipH="1">
              <a:off x="4936763" y="3493646"/>
              <a:ext cx="0" cy="223965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C482049-1703-3437-6EF6-BC0F63B47DB0}"/>
                </a:ext>
              </a:extLst>
            </p:cNvPr>
            <p:cNvCxnSpPr>
              <a:cxnSpLocks/>
            </p:cNvCxnSpPr>
            <p:nvPr/>
          </p:nvCxnSpPr>
          <p:spPr>
            <a:xfrm flipH="1">
              <a:off x="7175973" y="3493646"/>
              <a:ext cx="0" cy="223965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95" name="Title 1">
            <a:extLst>
              <a:ext uri="{FF2B5EF4-FFF2-40B4-BE49-F238E27FC236}">
                <a16:creationId xmlns:a16="http://schemas.microsoft.com/office/drawing/2014/main" id="{27112BDC-D6A8-4FC9-3C05-66C7766426B9}"/>
              </a:ext>
            </a:extLst>
          </p:cNvPr>
          <p:cNvSpPr txBox="1">
            <a:spLocks/>
          </p:cNvSpPr>
          <p:nvPr/>
        </p:nvSpPr>
        <p:spPr>
          <a:xfrm>
            <a:off x="515938" y="6318122"/>
            <a:ext cx="10097097" cy="43627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solidFill>
                  <a:schemeClr val="accent1">
                    <a:lumMod val="75000"/>
                  </a:schemeClr>
                </a:solidFill>
                <a:latin typeface="Segoe UI" panose="020B0502040204020203" pitchFamily="34" charset="0"/>
                <a:cs typeface="Segoe UI" panose="020B0502040204020203" pitchFamily="34" charset="0"/>
              </a:rPr>
              <a:t>For detailed instruction follow the path  -</a:t>
            </a:r>
          </a:p>
          <a:p>
            <a:r>
              <a:rPr lang="en-US" sz="1050" b="1" dirty="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Important Links ----&gt; Policies, Rules, Instructions, Guidelines &amp; formats---&gt; Examination Instructions and Guidelines </a:t>
            </a:r>
            <a:r>
              <a:rPr lang="en-US" sz="1050" b="1" dirty="0" smtClean="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-----&gt; </a:t>
            </a:r>
            <a:r>
              <a:rPr lang="en-US" sz="1050" b="1" dirty="0" smtClean="0">
                <a:solidFill>
                  <a:schemeClr val="accent1">
                    <a:lumMod val="75000"/>
                  </a:schemeClr>
                </a:solidFill>
                <a:latin typeface="Trebuchet MS" panose="020B0603020202020204" pitchFamily="34" charset="0"/>
                <a:ea typeface="Calibri" panose="020F0502020204030204" pitchFamily="34" charset="0"/>
                <a:cs typeface="Times New Roman" panose="02020603050405020304" pitchFamily="18" charset="0"/>
              </a:rPr>
              <a:t>Mid</a:t>
            </a:r>
            <a:r>
              <a:rPr lang="en-US" sz="1050" b="1" dirty="0" smtClean="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 </a:t>
            </a:r>
            <a:r>
              <a:rPr lang="en-US" sz="1050" b="1" dirty="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Term </a:t>
            </a:r>
            <a:r>
              <a:rPr lang="en-US" sz="1050" b="1" dirty="0" smtClean="0">
                <a:solidFill>
                  <a:schemeClr val="accent1">
                    <a:lumMod val="75000"/>
                  </a:schemeClr>
                </a:solidFill>
                <a:latin typeface="Trebuchet MS" panose="020B0603020202020204" pitchFamily="34" charset="0"/>
                <a:ea typeface="Calibri" panose="020F0502020204030204" pitchFamily="34" charset="0"/>
                <a:cs typeface="Times New Roman" panose="02020603050405020304" pitchFamily="18" charset="0"/>
              </a:rPr>
              <a:t>Test(Theory</a:t>
            </a:r>
            <a:r>
              <a:rPr lang="en-US" sz="1050" b="1" dirty="0">
                <a:solidFill>
                  <a:schemeClr val="accent1">
                    <a:lumMod val="75000"/>
                  </a:schemeClr>
                </a:solidFill>
                <a:latin typeface="Trebuchet MS" panose="020B0603020202020204" pitchFamily="34" charset="0"/>
                <a:ea typeface="Calibri" panose="020F0502020204030204" pitchFamily="34" charset="0"/>
                <a:cs typeface="Times New Roman" panose="02020603050405020304" pitchFamily="18" charset="0"/>
              </a:rPr>
              <a:t>)</a:t>
            </a:r>
            <a:r>
              <a:rPr lang="en-US" sz="1050" b="1" dirty="0" smtClean="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 </a:t>
            </a:r>
            <a:r>
              <a:rPr lang="en-US" sz="1050" b="1" dirty="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Guidelines</a:t>
            </a:r>
            <a:r>
              <a:rPr lang="en-US" sz="1050" b="1" dirty="0">
                <a:effectLst/>
                <a:latin typeface="Trebuchet MS" panose="020B0603020202020204" pitchFamily="34" charset="0"/>
                <a:ea typeface="Calibri" panose="020F0502020204030204" pitchFamily="34" charset="0"/>
                <a:cs typeface="Times New Roman" panose="02020603050405020304" pitchFamily="18" charset="0"/>
              </a:rPr>
              <a:t>.</a:t>
            </a:r>
            <a:endParaRPr lang="en-IN" sz="105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050" b="1" dirty="0">
              <a:solidFill>
                <a:srgbClr val="00144F"/>
              </a:solidFill>
              <a:latin typeface="Segoe UI" panose="020B0502040204020203" pitchFamily="34" charset="0"/>
              <a:cs typeface="Segoe UI" panose="020B0502040204020203" pitchFamily="34" charset="0"/>
            </a:endParaRPr>
          </a:p>
        </p:txBody>
      </p:sp>
      <p:sp>
        <p:nvSpPr>
          <p:cNvPr id="197" name="Slide Number Placeholder 1">
            <a:extLst>
              <a:ext uri="{FF2B5EF4-FFF2-40B4-BE49-F238E27FC236}">
                <a16:creationId xmlns:a16="http://schemas.microsoft.com/office/drawing/2014/main" id="{747D3F8A-2C1C-3492-A0CF-57BEC1FC3FA5}"/>
              </a:ext>
            </a:extLst>
          </p:cNvPr>
          <p:cNvSpPr>
            <a:spLocks noGrp="1"/>
          </p:cNvSpPr>
          <p:nvPr>
            <p:ph type="sldNum" sz="quarter" idx="12"/>
          </p:nvPr>
        </p:nvSpPr>
        <p:spPr>
          <a:xfrm>
            <a:off x="11676063" y="6308725"/>
            <a:ext cx="340210" cy="365125"/>
          </a:xfrm>
        </p:spPr>
        <p:txBody>
          <a:bodyPr/>
          <a:lstStyle/>
          <a:p>
            <a:pPr algn="ctr"/>
            <a:endParaRPr lang="en-US" b="1" dirty="0">
              <a:solidFill>
                <a:srgbClr val="DFEEEA"/>
              </a:solidFill>
              <a:latin typeface="Segoe UI" panose="020B0502040204020203" pitchFamily="34" charset="0"/>
              <a:cs typeface="Segoe UI" panose="020B0502040204020203" pitchFamily="34" charset="0"/>
            </a:endParaRPr>
          </a:p>
        </p:txBody>
      </p:sp>
      <p:grpSp>
        <p:nvGrpSpPr>
          <p:cNvPr id="198" name="Group 197">
            <a:extLst>
              <a:ext uri="{FF2B5EF4-FFF2-40B4-BE49-F238E27FC236}">
                <a16:creationId xmlns:a16="http://schemas.microsoft.com/office/drawing/2014/main" id="{B1ECB126-49A0-D565-1900-5A8EFD79A992}"/>
              </a:ext>
            </a:extLst>
          </p:cNvPr>
          <p:cNvGrpSpPr/>
          <p:nvPr/>
        </p:nvGrpSpPr>
        <p:grpSpPr>
          <a:xfrm>
            <a:off x="7409254" y="2683495"/>
            <a:ext cx="314614" cy="327603"/>
            <a:chOff x="3398838" y="1811338"/>
            <a:chExt cx="346075" cy="360363"/>
          </a:xfrm>
        </p:grpSpPr>
        <p:sp>
          <p:nvSpPr>
            <p:cNvPr id="199" name="Freeform 48">
              <a:extLst>
                <a:ext uri="{FF2B5EF4-FFF2-40B4-BE49-F238E27FC236}">
                  <a16:creationId xmlns:a16="http://schemas.microsoft.com/office/drawing/2014/main" id="{1A99C3E1-92D0-CA6D-101B-666F49A23419}"/>
                </a:ext>
              </a:extLst>
            </p:cNvPr>
            <p:cNvSpPr>
              <a:spLocks/>
            </p:cNvSpPr>
            <p:nvPr/>
          </p:nvSpPr>
          <p:spPr bwMode="auto">
            <a:xfrm>
              <a:off x="3598863" y="1885951"/>
              <a:ext cx="112713" cy="120650"/>
            </a:xfrm>
            <a:custGeom>
              <a:avLst/>
              <a:gdLst>
                <a:gd name="T0" fmla="*/ 7 w 30"/>
                <a:gd name="T1" fmla="*/ 8 h 32"/>
                <a:gd name="T2" fmla="*/ 7 w 30"/>
                <a:gd name="T3" fmla="*/ 22 h 32"/>
                <a:gd name="T4" fmla="*/ 23 w 30"/>
                <a:gd name="T5" fmla="*/ 24 h 32"/>
                <a:gd name="T6" fmla="*/ 26 w 30"/>
                <a:gd name="T7" fmla="*/ 0 h 32"/>
                <a:gd name="T8" fmla="*/ 7 w 30"/>
                <a:gd name="T9" fmla="*/ 8 h 32"/>
              </a:gdLst>
              <a:ahLst/>
              <a:cxnLst>
                <a:cxn ang="0">
                  <a:pos x="T0" y="T1"/>
                </a:cxn>
                <a:cxn ang="0">
                  <a:pos x="T2" y="T3"/>
                </a:cxn>
                <a:cxn ang="0">
                  <a:pos x="T4" y="T5"/>
                </a:cxn>
                <a:cxn ang="0">
                  <a:pos x="T6" y="T7"/>
                </a:cxn>
                <a:cxn ang="0">
                  <a:pos x="T8" y="T9"/>
                </a:cxn>
              </a:cxnLst>
              <a:rect l="0" t="0" r="r" b="b"/>
              <a:pathLst>
                <a:path w="30" h="32">
                  <a:moveTo>
                    <a:pt x="7" y="8"/>
                  </a:moveTo>
                  <a:cubicBezTo>
                    <a:pt x="2" y="11"/>
                    <a:pt x="0" y="17"/>
                    <a:pt x="7" y="22"/>
                  </a:cubicBezTo>
                  <a:cubicBezTo>
                    <a:pt x="11" y="32"/>
                    <a:pt x="18" y="29"/>
                    <a:pt x="23" y="24"/>
                  </a:cubicBezTo>
                  <a:cubicBezTo>
                    <a:pt x="27" y="20"/>
                    <a:pt x="30" y="7"/>
                    <a:pt x="26" y="0"/>
                  </a:cubicBezTo>
                  <a:cubicBezTo>
                    <a:pt x="19" y="5"/>
                    <a:pt x="13" y="4"/>
                    <a:pt x="7" y="8"/>
                  </a:cubicBezTo>
                  <a:close/>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0" name="Freeform 49">
              <a:extLst>
                <a:ext uri="{FF2B5EF4-FFF2-40B4-BE49-F238E27FC236}">
                  <a16:creationId xmlns:a16="http://schemas.microsoft.com/office/drawing/2014/main" id="{B5E93DEA-3AA1-1F7B-C0B7-C391EFE372ED}"/>
                </a:ext>
              </a:extLst>
            </p:cNvPr>
            <p:cNvSpPr>
              <a:spLocks/>
            </p:cNvSpPr>
            <p:nvPr/>
          </p:nvSpPr>
          <p:spPr bwMode="auto">
            <a:xfrm>
              <a:off x="3451226" y="1811338"/>
              <a:ext cx="150813" cy="173038"/>
            </a:xfrm>
            <a:custGeom>
              <a:avLst/>
              <a:gdLst>
                <a:gd name="T0" fmla="*/ 32 w 40"/>
                <a:gd name="T1" fmla="*/ 14 h 46"/>
                <a:gd name="T2" fmla="*/ 28 w 40"/>
                <a:gd name="T3" fmla="*/ 33 h 46"/>
                <a:gd name="T4" fmla="*/ 8 w 40"/>
                <a:gd name="T5" fmla="*/ 34 h 46"/>
                <a:gd name="T6" fmla="*/ 5 w 40"/>
                <a:gd name="T7" fmla="*/ 0 h 46"/>
                <a:gd name="T8" fmla="*/ 32 w 40"/>
                <a:gd name="T9" fmla="*/ 14 h 46"/>
              </a:gdLst>
              <a:ahLst/>
              <a:cxnLst>
                <a:cxn ang="0">
                  <a:pos x="T0" y="T1"/>
                </a:cxn>
                <a:cxn ang="0">
                  <a:pos x="T2" y="T3"/>
                </a:cxn>
                <a:cxn ang="0">
                  <a:pos x="T4" y="T5"/>
                </a:cxn>
                <a:cxn ang="0">
                  <a:pos x="T6" y="T7"/>
                </a:cxn>
                <a:cxn ang="0">
                  <a:pos x="T8" y="T9"/>
                </a:cxn>
              </a:cxnLst>
              <a:rect l="0" t="0" r="r" b="b"/>
              <a:pathLst>
                <a:path w="40" h="46">
                  <a:moveTo>
                    <a:pt x="32" y="14"/>
                  </a:moveTo>
                  <a:cubicBezTo>
                    <a:pt x="37" y="20"/>
                    <a:pt x="40" y="28"/>
                    <a:pt x="28" y="33"/>
                  </a:cubicBezTo>
                  <a:cubicBezTo>
                    <a:pt x="22" y="46"/>
                    <a:pt x="13" y="41"/>
                    <a:pt x="8" y="34"/>
                  </a:cubicBezTo>
                  <a:cubicBezTo>
                    <a:pt x="2" y="28"/>
                    <a:pt x="0" y="10"/>
                    <a:pt x="5" y="0"/>
                  </a:cubicBezTo>
                  <a:cubicBezTo>
                    <a:pt x="14" y="8"/>
                    <a:pt x="26" y="6"/>
                    <a:pt x="32" y="14"/>
                  </a:cubicBezTo>
                  <a:close/>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1" name="Freeform 50">
              <a:extLst>
                <a:ext uri="{FF2B5EF4-FFF2-40B4-BE49-F238E27FC236}">
                  <a16:creationId xmlns:a16="http://schemas.microsoft.com/office/drawing/2014/main" id="{639B5319-9A2C-9016-F1DA-FFFADA089E63}"/>
                </a:ext>
              </a:extLst>
            </p:cNvPr>
            <p:cNvSpPr>
              <a:spLocks/>
            </p:cNvSpPr>
            <p:nvPr/>
          </p:nvSpPr>
          <p:spPr bwMode="auto">
            <a:xfrm>
              <a:off x="3500438" y="1863726"/>
              <a:ext cx="161925" cy="158750"/>
            </a:xfrm>
            <a:custGeom>
              <a:avLst/>
              <a:gdLst>
                <a:gd name="T0" fmla="*/ 43 w 43"/>
                <a:gd name="T1" fmla="*/ 20 h 42"/>
                <a:gd name="T2" fmla="*/ 25 w 43"/>
                <a:gd name="T3" fmla="*/ 42 h 42"/>
                <a:gd name="T4" fmla="*/ 0 w 43"/>
                <a:gd name="T5" fmla="*/ 0 h 42"/>
              </a:gdLst>
              <a:ahLst/>
              <a:cxnLst>
                <a:cxn ang="0">
                  <a:pos x="T0" y="T1"/>
                </a:cxn>
                <a:cxn ang="0">
                  <a:pos x="T2" y="T3"/>
                </a:cxn>
                <a:cxn ang="0">
                  <a:pos x="T4" y="T5"/>
                </a:cxn>
              </a:cxnLst>
              <a:rect l="0" t="0" r="r" b="b"/>
              <a:pathLst>
                <a:path w="43" h="42">
                  <a:moveTo>
                    <a:pt x="43" y="20"/>
                  </a:moveTo>
                  <a:cubicBezTo>
                    <a:pt x="31" y="26"/>
                    <a:pt x="25" y="42"/>
                    <a:pt x="25" y="42"/>
                  </a:cubicBezTo>
                  <a:cubicBezTo>
                    <a:pt x="25" y="42"/>
                    <a:pt x="20" y="18"/>
                    <a:pt x="0" y="0"/>
                  </a:cubicBez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2" name="Rectangle 51">
              <a:extLst>
                <a:ext uri="{FF2B5EF4-FFF2-40B4-BE49-F238E27FC236}">
                  <a16:creationId xmlns:a16="http://schemas.microsoft.com/office/drawing/2014/main" id="{5A389C0C-D4DD-5A08-4441-59D91FBE6EE7}"/>
                </a:ext>
              </a:extLst>
            </p:cNvPr>
            <p:cNvSpPr>
              <a:spLocks noChangeArrowheads="1"/>
            </p:cNvSpPr>
            <p:nvPr/>
          </p:nvSpPr>
          <p:spPr bwMode="auto">
            <a:xfrm>
              <a:off x="3398838" y="2022476"/>
              <a:ext cx="60325" cy="119063"/>
            </a:xfrm>
            <a:prstGeom prst="rect">
              <a:avLst/>
            </a:prstGeom>
            <a:noFill/>
            <a:ln w="158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3" name="Freeform 52">
              <a:extLst>
                <a:ext uri="{FF2B5EF4-FFF2-40B4-BE49-F238E27FC236}">
                  <a16:creationId xmlns:a16="http://schemas.microsoft.com/office/drawing/2014/main" id="{1E90D89A-81C1-3B6B-D0CE-C61A53364D15}"/>
                </a:ext>
              </a:extLst>
            </p:cNvPr>
            <p:cNvSpPr>
              <a:spLocks/>
            </p:cNvSpPr>
            <p:nvPr/>
          </p:nvSpPr>
          <p:spPr bwMode="auto">
            <a:xfrm>
              <a:off x="3459163" y="2063751"/>
              <a:ext cx="285750" cy="107950"/>
            </a:xfrm>
            <a:custGeom>
              <a:avLst/>
              <a:gdLst>
                <a:gd name="T0" fmla="*/ 0 w 76"/>
                <a:gd name="T1" fmla="*/ 15 h 29"/>
                <a:gd name="T2" fmla="*/ 76 w 76"/>
                <a:gd name="T3" fmla="*/ 5 h 29"/>
                <a:gd name="T4" fmla="*/ 64 w 76"/>
                <a:gd name="T5" fmla="*/ 1 h 29"/>
                <a:gd name="T6" fmla="*/ 46 w 76"/>
                <a:gd name="T7" fmla="*/ 7 h 29"/>
              </a:gdLst>
              <a:ahLst/>
              <a:cxnLst>
                <a:cxn ang="0">
                  <a:pos x="T0" y="T1"/>
                </a:cxn>
                <a:cxn ang="0">
                  <a:pos x="T2" y="T3"/>
                </a:cxn>
                <a:cxn ang="0">
                  <a:pos x="T4" y="T5"/>
                </a:cxn>
                <a:cxn ang="0">
                  <a:pos x="T6" y="T7"/>
                </a:cxn>
              </a:cxnLst>
              <a:rect l="0" t="0" r="r" b="b"/>
              <a:pathLst>
                <a:path w="76" h="29">
                  <a:moveTo>
                    <a:pt x="0" y="15"/>
                  </a:moveTo>
                  <a:cubicBezTo>
                    <a:pt x="43" y="29"/>
                    <a:pt x="27" y="29"/>
                    <a:pt x="76" y="5"/>
                  </a:cubicBezTo>
                  <a:cubicBezTo>
                    <a:pt x="72" y="1"/>
                    <a:pt x="68" y="0"/>
                    <a:pt x="64" y="1"/>
                  </a:cubicBezTo>
                  <a:cubicBezTo>
                    <a:pt x="46" y="7"/>
                    <a:pt x="46" y="7"/>
                    <a:pt x="46" y="7"/>
                  </a:cubicBez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4" name="Freeform 53">
              <a:extLst>
                <a:ext uri="{FF2B5EF4-FFF2-40B4-BE49-F238E27FC236}">
                  <a16:creationId xmlns:a16="http://schemas.microsoft.com/office/drawing/2014/main" id="{0AD5CDD6-02B4-B2D8-8D7A-90B0F946E3D5}"/>
                </a:ext>
              </a:extLst>
            </p:cNvPr>
            <p:cNvSpPr>
              <a:spLocks/>
            </p:cNvSpPr>
            <p:nvPr/>
          </p:nvSpPr>
          <p:spPr bwMode="auto">
            <a:xfrm>
              <a:off x="3459163" y="2036763"/>
              <a:ext cx="180975" cy="60325"/>
            </a:xfrm>
            <a:custGeom>
              <a:avLst/>
              <a:gdLst>
                <a:gd name="T0" fmla="*/ 0 w 48"/>
                <a:gd name="T1" fmla="*/ 0 h 16"/>
                <a:gd name="T2" fmla="*/ 12 w 48"/>
                <a:gd name="T3" fmla="*/ 0 h 16"/>
                <a:gd name="T4" fmla="*/ 30 w 48"/>
                <a:gd name="T5" fmla="*/ 8 h 16"/>
                <a:gd name="T6" fmla="*/ 42 w 48"/>
                <a:gd name="T7" fmla="*/ 8 h 16"/>
                <a:gd name="T8" fmla="*/ 42 w 48"/>
                <a:gd name="T9" fmla="*/ 16 h 16"/>
                <a:gd name="T10" fmla="*/ 20 w 48"/>
                <a:gd name="T11" fmla="*/ 16 h 16"/>
              </a:gdLst>
              <a:ahLst/>
              <a:cxnLst>
                <a:cxn ang="0">
                  <a:pos x="T0" y="T1"/>
                </a:cxn>
                <a:cxn ang="0">
                  <a:pos x="T2" y="T3"/>
                </a:cxn>
                <a:cxn ang="0">
                  <a:pos x="T4" y="T5"/>
                </a:cxn>
                <a:cxn ang="0">
                  <a:pos x="T6" y="T7"/>
                </a:cxn>
                <a:cxn ang="0">
                  <a:pos x="T8" y="T9"/>
                </a:cxn>
                <a:cxn ang="0">
                  <a:pos x="T10" y="T11"/>
                </a:cxn>
              </a:cxnLst>
              <a:rect l="0" t="0" r="r" b="b"/>
              <a:pathLst>
                <a:path w="48" h="16">
                  <a:moveTo>
                    <a:pt x="0" y="0"/>
                  </a:moveTo>
                  <a:cubicBezTo>
                    <a:pt x="12" y="0"/>
                    <a:pt x="12" y="0"/>
                    <a:pt x="12" y="0"/>
                  </a:cubicBezTo>
                  <a:cubicBezTo>
                    <a:pt x="21" y="0"/>
                    <a:pt x="28" y="6"/>
                    <a:pt x="30" y="8"/>
                  </a:cubicBezTo>
                  <a:cubicBezTo>
                    <a:pt x="30" y="8"/>
                    <a:pt x="36" y="8"/>
                    <a:pt x="42" y="8"/>
                  </a:cubicBezTo>
                  <a:cubicBezTo>
                    <a:pt x="48" y="8"/>
                    <a:pt x="48" y="16"/>
                    <a:pt x="42" y="16"/>
                  </a:cubicBezTo>
                  <a:cubicBezTo>
                    <a:pt x="20" y="16"/>
                    <a:pt x="20" y="16"/>
                    <a:pt x="20" y="16"/>
                  </a:cubicBez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3" name="TextBox 2">
            <a:extLst>
              <a:ext uri="{FF2B5EF4-FFF2-40B4-BE49-F238E27FC236}">
                <a16:creationId xmlns:a16="http://schemas.microsoft.com/office/drawing/2014/main" id="{75ED1985-274C-657B-65AF-A47655AA9A93}"/>
              </a:ext>
            </a:extLst>
          </p:cNvPr>
          <p:cNvSpPr txBox="1"/>
          <p:nvPr/>
        </p:nvSpPr>
        <p:spPr>
          <a:xfrm>
            <a:off x="613120" y="2427800"/>
            <a:ext cx="2062064" cy="1200329"/>
          </a:xfrm>
          <a:prstGeom prst="rect">
            <a:avLst/>
          </a:prstGeom>
          <a:noFill/>
        </p:spPr>
        <p:txBody>
          <a:bodyPr wrap="square" rtlCol="0">
            <a:spAutoFit/>
          </a:bodyPr>
          <a:lstStyle/>
          <a:p>
            <a:pPr algn="just"/>
            <a:r>
              <a:rPr lang="en-US" b="1" dirty="0" smtClean="0"/>
              <a:t>The examination </a:t>
            </a:r>
            <a:r>
              <a:rPr lang="en-US" b="1" dirty="0"/>
              <a:t>center will open half an hour before the start of exam.</a:t>
            </a:r>
            <a:endParaRPr lang="en-IN" b="1" dirty="0"/>
          </a:p>
        </p:txBody>
      </p:sp>
      <p:sp>
        <p:nvSpPr>
          <p:cNvPr id="4" name="TextBox 3">
            <a:extLst>
              <a:ext uri="{FF2B5EF4-FFF2-40B4-BE49-F238E27FC236}">
                <a16:creationId xmlns:a16="http://schemas.microsoft.com/office/drawing/2014/main" id="{2A49D435-C8DB-0728-66BE-BB9E4A4A747F}"/>
              </a:ext>
            </a:extLst>
          </p:cNvPr>
          <p:cNvSpPr txBox="1"/>
          <p:nvPr/>
        </p:nvSpPr>
        <p:spPr>
          <a:xfrm>
            <a:off x="2783705" y="2427800"/>
            <a:ext cx="2062064" cy="2031325"/>
          </a:xfrm>
          <a:prstGeom prst="rect">
            <a:avLst/>
          </a:prstGeom>
          <a:noFill/>
        </p:spPr>
        <p:txBody>
          <a:bodyPr wrap="square" rtlCol="0">
            <a:spAutoFit/>
          </a:bodyPr>
          <a:lstStyle/>
          <a:p>
            <a:pPr algn="just"/>
            <a:r>
              <a:rPr lang="en-US" b="1" dirty="0"/>
              <a:t>All students must occupy allocated seats as per reporting time i.e. 30 Minutes before the start time of examination.</a:t>
            </a:r>
            <a:endParaRPr lang="en-IN" b="1" dirty="0"/>
          </a:p>
        </p:txBody>
      </p:sp>
      <p:sp>
        <p:nvSpPr>
          <p:cNvPr id="5" name="TextBox 4">
            <a:extLst>
              <a:ext uri="{FF2B5EF4-FFF2-40B4-BE49-F238E27FC236}">
                <a16:creationId xmlns:a16="http://schemas.microsoft.com/office/drawing/2014/main" id="{99E1B1ED-7AC5-78A9-4DD3-971BB02BDF81}"/>
              </a:ext>
            </a:extLst>
          </p:cNvPr>
          <p:cNvSpPr txBox="1"/>
          <p:nvPr/>
        </p:nvSpPr>
        <p:spPr>
          <a:xfrm>
            <a:off x="5002344" y="2427800"/>
            <a:ext cx="2062064" cy="2862322"/>
          </a:xfrm>
          <a:prstGeom prst="rect">
            <a:avLst/>
          </a:prstGeom>
          <a:noFill/>
        </p:spPr>
        <p:txBody>
          <a:bodyPr wrap="square" rtlCol="0">
            <a:spAutoFit/>
          </a:bodyPr>
          <a:lstStyle/>
          <a:p>
            <a:pPr algn="just"/>
            <a:r>
              <a:rPr lang="en-US" b="1" dirty="0"/>
              <a:t>Before the start of examination, students shall properly check his/her pockets, allotted seat and floor surrounding his seat for any kind of chits/paper  etc. </a:t>
            </a:r>
            <a:endParaRPr lang="en-IN" b="1" dirty="0"/>
          </a:p>
        </p:txBody>
      </p:sp>
      <p:sp>
        <p:nvSpPr>
          <p:cNvPr id="6" name="TextBox 5">
            <a:extLst>
              <a:ext uri="{FF2B5EF4-FFF2-40B4-BE49-F238E27FC236}">
                <a16:creationId xmlns:a16="http://schemas.microsoft.com/office/drawing/2014/main" id="{82856E5A-8FB4-B13B-A175-7F469DBA98F0}"/>
              </a:ext>
            </a:extLst>
          </p:cNvPr>
          <p:cNvSpPr txBox="1"/>
          <p:nvPr/>
        </p:nvSpPr>
        <p:spPr>
          <a:xfrm>
            <a:off x="7234902" y="2464178"/>
            <a:ext cx="2791414" cy="3139321"/>
          </a:xfrm>
          <a:prstGeom prst="rect">
            <a:avLst/>
          </a:prstGeom>
          <a:noFill/>
        </p:spPr>
        <p:txBody>
          <a:bodyPr wrap="square" rtlCol="0">
            <a:spAutoFit/>
          </a:bodyPr>
          <a:lstStyle/>
          <a:p>
            <a:pPr algn="just"/>
            <a:r>
              <a:rPr lang="en-US" b="1" dirty="0"/>
              <a:t>Before the start of examination Students shall count the number of pages of answer sheet. In case of any misprint report the same to invigilator.</a:t>
            </a:r>
          </a:p>
          <a:p>
            <a:pPr algn="just"/>
            <a:endParaRPr lang="en-US" b="1" dirty="0"/>
          </a:p>
          <a:p>
            <a:pPr algn="just"/>
            <a:r>
              <a:rPr lang="en-US" b="1" dirty="0"/>
              <a:t>While receiving the OMR sheet each student must verify his/her credentials as printed on OMR.</a:t>
            </a:r>
            <a:endParaRPr lang="en-IN" b="1" dirty="0"/>
          </a:p>
        </p:txBody>
      </p:sp>
      <p:sp>
        <p:nvSpPr>
          <p:cNvPr id="10" name="Title 1023">
            <a:extLst>
              <a:ext uri="{FF2B5EF4-FFF2-40B4-BE49-F238E27FC236}">
                <a16:creationId xmlns:a16="http://schemas.microsoft.com/office/drawing/2014/main" id="{F6525A36-64E0-0279-0F67-7B6DA4E8F4A5}"/>
              </a:ext>
            </a:extLst>
          </p:cNvPr>
          <p:cNvSpPr txBox="1">
            <a:spLocks/>
          </p:cNvSpPr>
          <p:nvPr/>
        </p:nvSpPr>
        <p:spPr>
          <a:xfrm>
            <a:off x="0" y="153656"/>
            <a:ext cx="12192000" cy="963279"/>
          </a:xfrm>
          <a:prstGeom prst="rect">
            <a:avLst/>
          </a:prstGeom>
          <a:solidFill>
            <a:schemeClr val="accent2"/>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50000"/>
                  </a:schemeClr>
                </a:solidFill>
                <a:latin typeface="Algerian" panose="04020705040A02060702" pitchFamily="82" charset="0"/>
              </a:rPr>
              <a:t>Instructions for Students</a:t>
            </a:r>
          </a:p>
        </p:txBody>
      </p:sp>
    </p:spTree>
    <p:extLst>
      <p:ext uri="{BB962C8B-B14F-4D97-AF65-F5344CB8AC3E}">
        <p14:creationId xmlns:p14="http://schemas.microsoft.com/office/powerpoint/2010/main" val="37245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09B4BDB-0EBE-6ADB-C608-BFDE3E497E53}"/>
              </a:ext>
            </a:extLst>
          </p:cNvPr>
          <p:cNvSpPr/>
          <p:nvPr/>
        </p:nvSpPr>
        <p:spPr>
          <a:xfrm>
            <a:off x="8429297" y="3371407"/>
            <a:ext cx="2606383" cy="97282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2962E1A5-9DD8-B0E3-AA81-716B7C66A20B}"/>
              </a:ext>
            </a:extLst>
          </p:cNvPr>
          <p:cNvSpPr txBox="1"/>
          <p:nvPr/>
        </p:nvSpPr>
        <p:spPr>
          <a:xfrm>
            <a:off x="74784" y="1528730"/>
            <a:ext cx="11871481" cy="2031325"/>
          </a:xfrm>
          <a:prstGeom prst="rect">
            <a:avLst/>
          </a:prstGeom>
          <a:noFill/>
        </p:spPr>
        <p:txBody>
          <a:bodyPr wrap="square" rtlCol="0">
            <a:spAutoFit/>
          </a:bodyPr>
          <a:lstStyle/>
          <a:p>
            <a:pPr algn="just"/>
            <a:r>
              <a:rPr lang="en-US" b="1" dirty="0"/>
              <a:t>Students must ensure that they have the question paper of correct course code. </a:t>
            </a:r>
          </a:p>
          <a:p>
            <a:pPr algn="just"/>
            <a:endParaRPr lang="en-US" b="1" dirty="0"/>
          </a:p>
          <a:p>
            <a:pPr algn="just"/>
            <a:r>
              <a:rPr lang="en-US" b="1" dirty="0"/>
              <a:t>In case they attempt the question paper of the wrong course code, then their paper will not be evaluated and no chance will be given to him/her.</a:t>
            </a:r>
          </a:p>
          <a:p>
            <a:pPr algn="just"/>
            <a:endParaRPr lang="en-US" b="1" dirty="0"/>
          </a:p>
          <a:p>
            <a:pPr algn="just"/>
            <a:r>
              <a:rPr lang="en-US" b="1" dirty="0"/>
              <a:t>In case of MCQs based examination, students must ensure that the question paper has same “set code” as mentioned on OMR sheets.</a:t>
            </a:r>
            <a:endParaRPr lang="en-IN" b="1" dirty="0"/>
          </a:p>
        </p:txBody>
      </p:sp>
      <p:sp>
        <p:nvSpPr>
          <p:cNvPr id="4" name="Rectangle 3">
            <a:extLst>
              <a:ext uri="{FF2B5EF4-FFF2-40B4-BE49-F238E27FC236}">
                <a16:creationId xmlns:a16="http://schemas.microsoft.com/office/drawing/2014/main" id="{3B6B7FAB-A30C-858B-14D3-210B7A8D8305}"/>
              </a:ext>
            </a:extLst>
          </p:cNvPr>
          <p:cNvSpPr/>
          <p:nvPr/>
        </p:nvSpPr>
        <p:spPr>
          <a:xfrm>
            <a:off x="1181689" y="3539427"/>
            <a:ext cx="9830301" cy="2284987"/>
          </a:xfrm>
          <a:prstGeom prst="rect">
            <a:avLst/>
          </a:prstGeom>
          <a:solidFill>
            <a:srgbClr val="001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5" name="Group 4">
            <a:extLst>
              <a:ext uri="{FF2B5EF4-FFF2-40B4-BE49-F238E27FC236}">
                <a16:creationId xmlns:a16="http://schemas.microsoft.com/office/drawing/2014/main" id="{D6B199BF-530C-6E80-5633-8FF5142AFA9A}"/>
              </a:ext>
            </a:extLst>
          </p:cNvPr>
          <p:cNvGrpSpPr/>
          <p:nvPr/>
        </p:nvGrpSpPr>
        <p:grpSpPr>
          <a:xfrm>
            <a:off x="5627026" y="4147570"/>
            <a:ext cx="4988630" cy="1318093"/>
            <a:chOff x="8552512" y="1411720"/>
            <a:chExt cx="2875483" cy="1318093"/>
          </a:xfrm>
        </p:grpSpPr>
        <p:sp>
          <p:nvSpPr>
            <p:cNvPr id="6" name="TextBox 5">
              <a:extLst>
                <a:ext uri="{FF2B5EF4-FFF2-40B4-BE49-F238E27FC236}">
                  <a16:creationId xmlns:a16="http://schemas.microsoft.com/office/drawing/2014/main" id="{8D51A0A4-8FA4-C556-3B98-BB210E2E22C8}"/>
                </a:ext>
              </a:extLst>
            </p:cNvPr>
            <p:cNvSpPr txBox="1"/>
            <p:nvPr/>
          </p:nvSpPr>
          <p:spPr>
            <a:xfrm>
              <a:off x="8552512" y="1411720"/>
              <a:ext cx="2875483" cy="305847"/>
            </a:xfrm>
            <a:prstGeom prst="rect">
              <a:avLst/>
            </a:prstGeom>
            <a:noFill/>
          </p:spPr>
          <p:txBody>
            <a:bodyPr wrap="square" lIns="0" rIns="0" rtlCol="0">
              <a:noAutofit/>
            </a:bodyPr>
            <a:lstStyle/>
            <a:p>
              <a:endParaRPr lang="en-US" sz="1600" b="1" dirty="0">
                <a:solidFill>
                  <a:schemeClr val="bg1"/>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8EFC1711-F811-6A3F-4570-B3ED5AE9DDF2}"/>
                </a:ext>
              </a:extLst>
            </p:cNvPr>
            <p:cNvSpPr txBox="1"/>
            <p:nvPr/>
          </p:nvSpPr>
          <p:spPr>
            <a:xfrm>
              <a:off x="8552512" y="1754548"/>
              <a:ext cx="2875483" cy="975265"/>
            </a:xfrm>
            <a:prstGeom prst="rect">
              <a:avLst/>
            </a:prstGeom>
            <a:noFill/>
          </p:spPr>
          <p:txBody>
            <a:bodyPr wrap="square" lIns="0" rIns="0" rtlCol="0">
              <a:noAutofit/>
            </a:bodyPr>
            <a:lstStyle/>
            <a:p>
              <a:endParaRPr lang="en-US" sz="1400" dirty="0">
                <a:solidFill>
                  <a:schemeClr val="bg1"/>
                </a:solidFill>
                <a:latin typeface="Segoe UI" panose="020B0502040204020203" pitchFamily="34" charset="0"/>
                <a:cs typeface="Segoe UI" panose="020B0502040204020203" pitchFamily="34" charset="0"/>
              </a:endParaRPr>
            </a:p>
          </p:txBody>
        </p:sp>
      </p:grpSp>
      <p:sp>
        <p:nvSpPr>
          <p:cNvPr id="8" name="TextBox 7">
            <a:extLst>
              <a:ext uri="{FF2B5EF4-FFF2-40B4-BE49-F238E27FC236}">
                <a16:creationId xmlns:a16="http://schemas.microsoft.com/office/drawing/2014/main" id="{1DE23220-D33D-683D-9BA8-C6C954FDB649}"/>
              </a:ext>
            </a:extLst>
          </p:cNvPr>
          <p:cNvSpPr txBox="1"/>
          <p:nvPr/>
        </p:nvSpPr>
        <p:spPr>
          <a:xfrm>
            <a:off x="10080081" y="3759528"/>
            <a:ext cx="656936" cy="378663"/>
          </a:xfrm>
          <a:prstGeom prst="ellipse">
            <a:avLst/>
          </a:prstGeom>
          <a:noFill/>
          <a:effectLst>
            <a:outerShdw blurRad="254000" sx="102000" sy="102000" algn="ctr" rotWithShape="0">
              <a:prstClr val="black">
                <a:alpha val="5000"/>
              </a:prstClr>
            </a:outerShdw>
          </a:effectLst>
        </p:spPr>
        <p:txBody>
          <a:bodyPr wrap="none" lIns="0" rIns="0" rtlCol="0" anchor="ctr">
            <a:noAutofit/>
          </a:bodyPr>
          <a:lstStyle/>
          <a:p>
            <a:r>
              <a:rPr lang="en-US" sz="3200" b="1" i="1" dirty="0">
                <a:solidFill>
                  <a:srgbClr val="00144F"/>
                </a:solidFill>
                <a:latin typeface="Segoe UI" panose="020B0502040204020203" pitchFamily="34" charset="0"/>
                <a:cs typeface="Segoe UI" panose="020B0502040204020203" pitchFamily="34" charset="0"/>
              </a:rPr>
              <a:t>02</a:t>
            </a:r>
          </a:p>
        </p:txBody>
      </p:sp>
      <p:sp>
        <p:nvSpPr>
          <p:cNvPr id="17" name="Right Triangle 16">
            <a:extLst>
              <a:ext uri="{FF2B5EF4-FFF2-40B4-BE49-F238E27FC236}">
                <a16:creationId xmlns:a16="http://schemas.microsoft.com/office/drawing/2014/main" id="{E083637D-2115-7887-2204-65FB600419FA}"/>
              </a:ext>
            </a:extLst>
          </p:cNvPr>
          <p:cNvSpPr/>
          <p:nvPr/>
        </p:nvSpPr>
        <p:spPr>
          <a:xfrm rot="10800000">
            <a:off x="8429297" y="3371405"/>
            <a:ext cx="2610829" cy="152428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TextBox 20">
            <a:extLst>
              <a:ext uri="{FF2B5EF4-FFF2-40B4-BE49-F238E27FC236}">
                <a16:creationId xmlns:a16="http://schemas.microsoft.com/office/drawing/2014/main" id="{3C35215D-079A-789F-0CDA-2792760C9999}"/>
              </a:ext>
            </a:extLst>
          </p:cNvPr>
          <p:cNvSpPr txBox="1"/>
          <p:nvPr/>
        </p:nvSpPr>
        <p:spPr>
          <a:xfrm>
            <a:off x="1242459" y="3496980"/>
            <a:ext cx="7976465" cy="2369880"/>
          </a:xfrm>
          <a:prstGeom prst="rect">
            <a:avLst/>
          </a:prstGeom>
          <a:noFill/>
        </p:spPr>
        <p:txBody>
          <a:bodyPr wrap="square" rtlCol="0">
            <a:spAutoFit/>
          </a:bodyPr>
          <a:lstStyle/>
          <a:p>
            <a:r>
              <a:rPr lang="en-US" sz="2200" b="1" dirty="0">
                <a:solidFill>
                  <a:srgbClr val="ED7D31"/>
                </a:solidFill>
              </a:rPr>
              <a:t>DISCREPANCY IN QUESTION PAPER:- </a:t>
            </a:r>
            <a:r>
              <a:rPr lang="en-US" dirty="0">
                <a:solidFill>
                  <a:schemeClr val="bg1">
                    <a:lumMod val="95000"/>
                  </a:schemeClr>
                </a:solidFill>
              </a:rPr>
              <a:t>Discrepancies in the question paper must be reported in writing to the superintendent of center immediately after the examination is over or the same must be reported to the Division of Examination within 24 </a:t>
            </a:r>
            <a:r>
              <a:rPr lang="en-US" dirty="0" err="1">
                <a:solidFill>
                  <a:schemeClr val="bg1">
                    <a:lumMod val="95000"/>
                  </a:schemeClr>
                </a:solidFill>
              </a:rPr>
              <a:t>hrs</a:t>
            </a:r>
            <a:r>
              <a:rPr lang="en-US" dirty="0">
                <a:solidFill>
                  <a:schemeClr val="bg1">
                    <a:lumMod val="95000"/>
                  </a:schemeClr>
                </a:solidFill>
              </a:rPr>
              <a:t> through </a:t>
            </a:r>
            <a:r>
              <a:rPr lang="en-US" b="1" dirty="0">
                <a:solidFill>
                  <a:srgbClr val="ED7D31"/>
                </a:solidFill>
              </a:rPr>
              <a:t>RMS as per following path :- </a:t>
            </a:r>
            <a:endParaRPr lang="en-US" b="1" dirty="0" smtClean="0">
              <a:solidFill>
                <a:srgbClr val="ED7D31"/>
              </a:solidFill>
            </a:endParaRPr>
          </a:p>
          <a:p>
            <a:r>
              <a:rPr lang="en-US" dirty="0" smtClean="0">
                <a:solidFill>
                  <a:schemeClr val="bg1">
                    <a:lumMod val="95000"/>
                  </a:schemeClr>
                </a:solidFill>
              </a:rPr>
              <a:t>UMS </a:t>
            </a:r>
            <a:r>
              <a:rPr lang="en-US" dirty="0">
                <a:solidFill>
                  <a:schemeClr val="bg1">
                    <a:lumMod val="95000"/>
                  </a:schemeClr>
                </a:solidFill>
              </a:rPr>
              <a:t>Navigation --- &gt;Relationship Management System (RMS) --- &gt;Log Request ---&gt; Select:- Message Type: - Grievance Search by Category:-Examination Master Category: - Examination Category: - Examination Sub Category: - Seating plan theory/ETP exam</a:t>
            </a:r>
            <a:endParaRPr lang="en-IN" b="1" dirty="0">
              <a:solidFill>
                <a:schemeClr val="bg1">
                  <a:lumMod val="95000"/>
                </a:schemeClr>
              </a:solidFill>
            </a:endParaRPr>
          </a:p>
        </p:txBody>
      </p:sp>
      <p:sp>
        <p:nvSpPr>
          <p:cNvPr id="9" name="Title 1">
            <a:extLst>
              <a:ext uri="{FF2B5EF4-FFF2-40B4-BE49-F238E27FC236}">
                <a16:creationId xmlns:a16="http://schemas.microsoft.com/office/drawing/2014/main" id="{CF614C57-C4B2-5B18-87A8-7D98F351C300}"/>
              </a:ext>
            </a:extLst>
          </p:cNvPr>
          <p:cNvSpPr txBox="1">
            <a:spLocks/>
          </p:cNvSpPr>
          <p:nvPr/>
        </p:nvSpPr>
        <p:spPr>
          <a:xfrm>
            <a:off x="515938" y="6318122"/>
            <a:ext cx="10097097" cy="43627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solidFill>
                  <a:schemeClr val="accent1">
                    <a:lumMod val="75000"/>
                  </a:schemeClr>
                </a:solidFill>
                <a:latin typeface="Segoe UI" panose="020B0502040204020203" pitchFamily="34" charset="0"/>
                <a:cs typeface="Segoe UI" panose="020B0502040204020203" pitchFamily="34" charset="0"/>
              </a:rPr>
              <a:t>For detailed instruction follow the path  -</a:t>
            </a:r>
          </a:p>
          <a:p>
            <a:r>
              <a:rPr lang="en-US" sz="1050" b="1" dirty="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Important Links ----&gt; Policies, Rules, Instructions, Guidelines &amp; formats---&gt; Examination Instructions and Guidelines </a:t>
            </a:r>
            <a:r>
              <a:rPr lang="en-US" sz="1050" b="1" dirty="0" smtClean="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-----&gt;</a:t>
            </a:r>
            <a:r>
              <a:rPr lang="en-US" sz="1050" b="1" dirty="0" smtClean="0">
                <a:solidFill>
                  <a:schemeClr val="accent1">
                    <a:lumMod val="75000"/>
                  </a:schemeClr>
                </a:solidFill>
                <a:latin typeface="Trebuchet MS" panose="020B0603020202020204" pitchFamily="34" charset="0"/>
                <a:ea typeface="Calibri" panose="020F0502020204030204" pitchFamily="34" charset="0"/>
                <a:cs typeface="Times New Roman" panose="02020603050405020304" pitchFamily="18" charset="0"/>
              </a:rPr>
              <a:t>Mi</a:t>
            </a:r>
            <a:r>
              <a:rPr lang="en-US" sz="1050" b="1" dirty="0" smtClean="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d Term </a:t>
            </a:r>
            <a:r>
              <a:rPr lang="en-US" sz="1050" b="1" dirty="0" smtClean="0">
                <a:solidFill>
                  <a:schemeClr val="accent1">
                    <a:lumMod val="75000"/>
                  </a:schemeClr>
                </a:solidFill>
                <a:latin typeface="Trebuchet MS" panose="020B0603020202020204" pitchFamily="34" charset="0"/>
                <a:ea typeface="Calibri" panose="020F0502020204030204" pitchFamily="34" charset="0"/>
                <a:cs typeface="Times New Roman" panose="02020603050405020304" pitchFamily="18" charset="0"/>
              </a:rPr>
              <a:t>Test (Theory) </a:t>
            </a:r>
            <a:r>
              <a:rPr lang="en-US" sz="1050" b="1" dirty="0" smtClean="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Guidelines</a:t>
            </a:r>
            <a:r>
              <a:rPr lang="en-US" sz="1050" b="1" dirty="0">
                <a:effectLst/>
                <a:latin typeface="Trebuchet MS" panose="020B0603020202020204" pitchFamily="34" charset="0"/>
                <a:ea typeface="Calibri" panose="020F0502020204030204" pitchFamily="34" charset="0"/>
                <a:cs typeface="Times New Roman" panose="02020603050405020304" pitchFamily="18" charset="0"/>
              </a:rPr>
              <a:t>.</a:t>
            </a:r>
            <a:endParaRPr lang="en-IN" sz="105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050" b="1" dirty="0">
              <a:solidFill>
                <a:srgbClr val="00144F"/>
              </a:solidFill>
              <a:latin typeface="Segoe UI" panose="020B0502040204020203" pitchFamily="34" charset="0"/>
              <a:cs typeface="Segoe UI" panose="020B0502040204020203" pitchFamily="34" charset="0"/>
            </a:endParaRPr>
          </a:p>
        </p:txBody>
      </p:sp>
      <p:sp>
        <p:nvSpPr>
          <p:cNvPr id="10" name="Title 1023">
            <a:extLst>
              <a:ext uri="{FF2B5EF4-FFF2-40B4-BE49-F238E27FC236}">
                <a16:creationId xmlns:a16="http://schemas.microsoft.com/office/drawing/2014/main" id="{F1F8F1A9-B047-1802-0DA0-B7EC18B97134}"/>
              </a:ext>
            </a:extLst>
          </p:cNvPr>
          <p:cNvSpPr txBox="1">
            <a:spLocks/>
          </p:cNvSpPr>
          <p:nvPr/>
        </p:nvSpPr>
        <p:spPr>
          <a:xfrm>
            <a:off x="0" y="105492"/>
            <a:ext cx="12192000" cy="1059607"/>
          </a:xfrm>
          <a:prstGeom prst="rect">
            <a:avLst/>
          </a:prstGeom>
          <a:solidFill>
            <a:schemeClr val="accent2"/>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50000"/>
                  </a:schemeClr>
                </a:solidFill>
                <a:latin typeface="Algerian" panose="04020705040A02060702" pitchFamily="82" charset="0"/>
              </a:rPr>
              <a:t>Instructions for Students</a:t>
            </a:r>
          </a:p>
        </p:txBody>
      </p:sp>
    </p:spTree>
    <p:extLst>
      <p:ext uri="{BB962C8B-B14F-4D97-AF65-F5344CB8AC3E}">
        <p14:creationId xmlns:p14="http://schemas.microsoft.com/office/powerpoint/2010/main" val="142799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F7D8841-0832-9A2B-D826-99F229252E8E}"/>
              </a:ext>
            </a:extLst>
          </p:cNvPr>
          <p:cNvSpPr txBox="1">
            <a:spLocks/>
          </p:cNvSpPr>
          <p:nvPr/>
        </p:nvSpPr>
        <p:spPr>
          <a:xfrm>
            <a:off x="515938" y="6318122"/>
            <a:ext cx="10097097" cy="43627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solidFill>
                  <a:schemeClr val="accent1">
                    <a:lumMod val="75000"/>
                  </a:schemeClr>
                </a:solidFill>
                <a:latin typeface="Segoe UI" panose="020B0502040204020203" pitchFamily="34" charset="0"/>
                <a:cs typeface="Segoe UI" panose="020B0502040204020203" pitchFamily="34" charset="0"/>
              </a:rPr>
              <a:t>For detailed instruction follow the path  -</a:t>
            </a:r>
          </a:p>
          <a:p>
            <a:r>
              <a:rPr lang="en-US" sz="1050" b="1" dirty="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Important Links ----&gt; Policies, Rules, Instructions, Guidelines &amp; formats---&gt; Examination Instructions and Guidelines </a:t>
            </a:r>
            <a:r>
              <a:rPr lang="en-US" sz="1050" b="1" dirty="0" smtClean="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-----&gt;</a:t>
            </a:r>
            <a:r>
              <a:rPr lang="en-US" sz="1050" b="1" dirty="0" smtClean="0">
                <a:solidFill>
                  <a:schemeClr val="accent1">
                    <a:lumMod val="75000"/>
                  </a:schemeClr>
                </a:solidFill>
                <a:latin typeface="Trebuchet MS" panose="020B0603020202020204" pitchFamily="34" charset="0"/>
                <a:ea typeface="Calibri" panose="020F0502020204030204" pitchFamily="34" charset="0"/>
                <a:cs typeface="Times New Roman" panose="02020603050405020304" pitchFamily="18" charset="0"/>
              </a:rPr>
              <a:t>Mi</a:t>
            </a:r>
            <a:r>
              <a:rPr lang="en-US" sz="1050" b="1" dirty="0" smtClean="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d Term Test (Theory) </a:t>
            </a:r>
            <a:r>
              <a:rPr lang="en-US" sz="1050" b="1" dirty="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Guidelines</a:t>
            </a:r>
            <a:r>
              <a:rPr lang="en-US" sz="1050" b="1" dirty="0">
                <a:effectLst/>
                <a:latin typeface="Trebuchet MS" panose="020B0603020202020204" pitchFamily="34" charset="0"/>
                <a:ea typeface="Calibri" panose="020F0502020204030204" pitchFamily="34" charset="0"/>
                <a:cs typeface="Times New Roman" panose="02020603050405020304" pitchFamily="18" charset="0"/>
              </a:rPr>
              <a:t>.</a:t>
            </a:r>
            <a:endParaRPr lang="en-IN" sz="105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050" b="1" dirty="0">
              <a:solidFill>
                <a:srgbClr val="00144F"/>
              </a:solidFill>
              <a:latin typeface="Segoe UI" panose="020B0502040204020203" pitchFamily="34" charset="0"/>
              <a:cs typeface="Segoe UI" panose="020B0502040204020203" pitchFamily="34" charset="0"/>
            </a:endParaRPr>
          </a:p>
        </p:txBody>
      </p:sp>
      <p:grpSp>
        <p:nvGrpSpPr>
          <p:cNvPr id="4" name="Group 3">
            <a:extLst>
              <a:ext uri="{FF2B5EF4-FFF2-40B4-BE49-F238E27FC236}">
                <a16:creationId xmlns:a16="http://schemas.microsoft.com/office/drawing/2014/main" id="{33FAE900-6C43-6051-11A9-730144E5CCEF}"/>
              </a:ext>
            </a:extLst>
          </p:cNvPr>
          <p:cNvGrpSpPr/>
          <p:nvPr/>
        </p:nvGrpSpPr>
        <p:grpSpPr>
          <a:xfrm rot="10800000">
            <a:off x="0" y="2306"/>
            <a:ext cx="12192000" cy="1909138"/>
            <a:chOff x="0" y="4948862"/>
            <a:chExt cx="12192000" cy="1909138"/>
          </a:xfrm>
        </p:grpSpPr>
        <p:sp>
          <p:nvSpPr>
            <p:cNvPr id="5" name="Freeform: Shape 4">
              <a:extLst>
                <a:ext uri="{FF2B5EF4-FFF2-40B4-BE49-F238E27FC236}">
                  <a16:creationId xmlns:a16="http://schemas.microsoft.com/office/drawing/2014/main" id="{525C4F2F-15C2-1B31-7B24-18FAA8BA220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A00684E6-6CAA-41E9-A3FC-88B254179B5E}"/>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 name="TextBox 6">
            <a:extLst>
              <a:ext uri="{FF2B5EF4-FFF2-40B4-BE49-F238E27FC236}">
                <a16:creationId xmlns:a16="http://schemas.microsoft.com/office/drawing/2014/main" id="{72A212EA-3428-EBB7-1848-26E686921FAD}"/>
              </a:ext>
            </a:extLst>
          </p:cNvPr>
          <p:cNvSpPr txBox="1"/>
          <p:nvPr/>
        </p:nvSpPr>
        <p:spPr>
          <a:xfrm>
            <a:off x="1772529" y="2485824"/>
            <a:ext cx="9489083" cy="646331"/>
          </a:xfrm>
          <a:prstGeom prst="rect">
            <a:avLst/>
          </a:prstGeom>
          <a:noFill/>
        </p:spPr>
        <p:txBody>
          <a:bodyPr wrap="square" rtlCol="0">
            <a:spAutoFit/>
          </a:bodyPr>
          <a:lstStyle/>
          <a:p>
            <a:pPr algn="just"/>
            <a:r>
              <a:rPr lang="en-US" b="1" dirty="0">
                <a:solidFill>
                  <a:schemeClr val="accent1">
                    <a:lumMod val="75000"/>
                  </a:schemeClr>
                </a:solidFill>
              </a:rPr>
              <a:t>Students must mark his/her attendance on the attendance sheet and write all the details such as OMR  sheet no., Answer booklet number along with their signature in designated columns. </a:t>
            </a:r>
            <a:endParaRPr lang="en-IN" b="1" dirty="0">
              <a:solidFill>
                <a:schemeClr val="accent1">
                  <a:lumMod val="75000"/>
                </a:schemeClr>
              </a:solidFill>
            </a:endParaRPr>
          </a:p>
        </p:txBody>
      </p:sp>
      <p:sp>
        <p:nvSpPr>
          <p:cNvPr id="9" name="Oval 8">
            <a:extLst>
              <a:ext uri="{FF2B5EF4-FFF2-40B4-BE49-F238E27FC236}">
                <a16:creationId xmlns:a16="http://schemas.microsoft.com/office/drawing/2014/main" id="{A7E07CAF-0D3A-53A4-AB62-99CDAE40A1EA}"/>
              </a:ext>
            </a:extLst>
          </p:cNvPr>
          <p:cNvSpPr/>
          <p:nvPr/>
        </p:nvSpPr>
        <p:spPr>
          <a:xfrm>
            <a:off x="818488" y="2321301"/>
            <a:ext cx="853762" cy="853762"/>
          </a:xfrm>
          <a:prstGeom prst="ellipse">
            <a:avLst/>
          </a:prstGeom>
          <a:solidFill>
            <a:srgbClr val="F5AE18"/>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4923724-30BB-2DE7-0FFE-BD5324FB69AC}"/>
              </a:ext>
            </a:extLst>
          </p:cNvPr>
          <p:cNvSpPr/>
          <p:nvPr/>
        </p:nvSpPr>
        <p:spPr>
          <a:xfrm>
            <a:off x="795032" y="3547265"/>
            <a:ext cx="853762" cy="853762"/>
          </a:xfrm>
          <a:prstGeom prst="ellipse">
            <a:avLst/>
          </a:prstGeom>
          <a:solidFill>
            <a:srgbClr val="F3BE94"/>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25E3080-CE78-A866-5822-CA6C94C9587A}"/>
              </a:ext>
            </a:extLst>
          </p:cNvPr>
          <p:cNvSpPr/>
          <p:nvPr/>
        </p:nvSpPr>
        <p:spPr>
          <a:xfrm>
            <a:off x="930388" y="2453459"/>
            <a:ext cx="629962" cy="629962"/>
          </a:xfrm>
          <a:prstGeom prst="ellipse">
            <a:avLst/>
          </a:prstGeom>
          <a:solidFill>
            <a:schemeClr val="bg1"/>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solidFill>
                  <a:schemeClr val="tx1"/>
                </a:solidFill>
                <a:latin typeface="Segoe UI" panose="020B0502040204020203" pitchFamily="34" charset="0"/>
                <a:cs typeface="Segoe UI" panose="020B0502040204020203" pitchFamily="34" charset="0"/>
              </a:rPr>
              <a:t>01</a:t>
            </a:r>
          </a:p>
        </p:txBody>
      </p:sp>
      <p:sp>
        <p:nvSpPr>
          <p:cNvPr id="13" name="Oval 12">
            <a:extLst>
              <a:ext uri="{FF2B5EF4-FFF2-40B4-BE49-F238E27FC236}">
                <a16:creationId xmlns:a16="http://schemas.microsoft.com/office/drawing/2014/main" id="{199D4CB5-64E9-2342-F18A-2AEC8B1D7295}"/>
              </a:ext>
            </a:extLst>
          </p:cNvPr>
          <p:cNvSpPr/>
          <p:nvPr/>
        </p:nvSpPr>
        <p:spPr>
          <a:xfrm>
            <a:off x="906932" y="3661392"/>
            <a:ext cx="629962" cy="629962"/>
          </a:xfrm>
          <a:prstGeom prst="ellipse">
            <a:avLst/>
          </a:prstGeom>
          <a:solidFill>
            <a:schemeClr val="bg1"/>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solidFill>
                  <a:schemeClr val="tx1"/>
                </a:solidFill>
                <a:latin typeface="Segoe UI" panose="020B0502040204020203" pitchFamily="34" charset="0"/>
                <a:cs typeface="Segoe UI" panose="020B0502040204020203" pitchFamily="34" charset="0"/>
              </a:rPr>
              <a:t>02</a:t>
            </a:r>
          </a:p>
        </p:txBody>
      </p:sp>
      <p:sp>
        <p:nvSpPr>
          <p:cNvPr id="14" name="TextBox 13">
            <a:extLst>
              <a:ext uri="{FF2B5EF4-FFF2-40B4-BE49-F238E27FC236}">
                <a16:creationId xmlns:a16="http://schemas.microsoft.com/office/drawing/2014/main" id="{72B5FDAF-666F-260B-14A6-22B2C2367EC5}"/>
              </a:ext>
            </a:extLst>
          </p:cNvPr>
          <p:cNvSpPr txBox="1"/>
          <p:nvPr/>
        </p:nvSpPr>
        <p:spPr>
          <a:xfrm>
            <a:off x="1759287" y="3661827"/>
            <a:ext cx="9489083" cy="646331"/>
          </a:xfrm>
          <a:prstGeom prst="rect">
            <a:avLst/>
          </a:prstGeom>
          <a:noFill/>
        </p:spPr>
        <p:txBody>
          <a:bodyPr wrap="square" rtlCol="0">
            <a:spAutoFit/>
          </a:bodyPr>
          <a:lstStyle/>
          <a:p>
            <a:pPr algn="just"/>
            <a:r>
              <a:rPr lang="en-US" b="1" dirty="0">
                <a:solidFill>
                  <a:schemeClr val="accent1">
                    <a:lumMod val="75000"/>
                  </a:schemeClr>
                </a:solidFill>
              </a:rPr>
              <a:t>If student does not mark his/her attendance on the attendance sheet, he/she will be considered as absent. </a:t>
            </a:r>
            <a:endParaRPr lang="en-IN" b="1" dirty="0">
              <a:solidFill>
                <a:schemeClr val="accent1">
                  <a:lumMod val="75000"/>
                </a:schemeClr>
              </a:solidFill>
            </a:endParaRPr>
          </a:p>
        </p:txBody>
      </p:sp>
      <p:sp>
        <p:nvSpPr>
          <p:cNvPr id="2" name="Title 1023">
            <a:extLst>
              <a:ext uri="{FF2B5EF4-FFF2-40B4-BE49-F238E27FC236}">
                <a16:creationId xmlns:a16="http://schemas.microsoft.com/office/drawing/2014/main" id="{8C47C119-76E9-82E2-70F6-6FBC2EFEF240}"/>
              </a:ext>
            </a:extLst>
          </p:cNvPr>
          <p:cNvSpPr txBox="1">
            <a:spLocks/>
          </p:cNvSpPr>
          <p:nvPr/>
        </p:nvSpPr>
        <p:spPr>
          <a:xfrm>
            <a:off x="0" y="146889"/>
            <a:ext cx="12192000" cy="873625"/>
          </a:xfrm>
          <a:prstGeom prst="rect">
            <a:avLst/>
          </a:prstGeom>
          <a:solidFill>
            <a:schemeClr val="accent2"/>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solidFill>
                <a:schemeClr val="accent1">
                  <a:lumMod val="50000"/>
                </a:schemeClr>
              </a:solidFill>
              <a:latin typeface="Algerian" panose="04020705040A02060702" pitchFamily="82" charset="0"/>
            </a:endParaRPr>
          </a:p>
        </p:txBody>
      </p:sp>
      <p:sp>
        <p:nvSpPr>
          <p:cNvPr id="15" name="TextBox 14">
            <a:extLst>
              <a:ext uri="{FF2B5EF4-FFF2-40B4-BE49-F238E27FC236}">
                <a16:creationId xmlns:a16="http://schemas.microsoft.com/office/drawing/2014/main" id="{5FD9B49D-66D6-5326-1980-FAC03D9ADBB2}"/>
              </a:ext>
            </a:extLst>
          </p:cNvPr>
          <p:cNvSpPr txBox="1"/>
          <p:nvPr/>
        </p:nvSpPr>
        <p:spPr>
          <a:xfrm>
            <a:off x="1178312" y="205866"/>
            <a:ext cx="9835375" cy="769441"/>
          </a:xfrm>
          <a:prstGeom prst="rect">
            <a:avLst/>
          </a:prstGeom>
          <a:noFill/>
        </p:spPr>
        <p:txBody>
          <a:bodyPr wrap="square" rtlCol="0">
            <a:spAutoFit/>
          </a:bodyPr>
          <a:lstStyle/>
          <a:p>
            <a:pPr algn="ctr"/>
            <a:r>
              <a:rPr lang="en-US" sz="4400" b="1" dirty="0">
                <a:solidFill>
                  <a:schemeClr val="accent1">
                    <a:lumMod val="50000"/>
                  </a:schemeClr>
                </a:solidFill>
                <a:latin typeface="Algerian" panose="04020705040A02060702" pitchFamily="82" charset="0"/>
              </a:rPr>
              <a:t>Attendance During Examination</a:t>
            </a:r>
            <a:endParaRPr lang="en-IN" sz="4400" b="1" dirty="0">
              <a:solidFill>
                <a:schemeClr val="accent1">
                  <a:lumMod val="50000"/>
                </a:schemeClr>
              </a:solidFill>
              <a:latin typeface="Algerian" panose="04020705040A02060702" pitchFamily="82" charset="0"/>
            </a:endParaRPr>
          </a:p>
        </p:txBody>
      </p:sp>
    </p:spTree>
    <p:extLst>
      <p:ext uri="{BB962C8B-B14F-4D97-AF65-F5344CB8AC3E}">
        <p14:creationId xmlns:p14="http://schemas.microsoft.com/office/powerpoint/2010/main" val="2956342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5DFD0A-D9CC-5A65-B6DD-DDC7E4245CF1}"/>
              </a:ext>
            </a:extLst>
          </p:cNvPr>
          <p:cNvSpPr txBox="1">
            <a:spLocks/>
          </p:cNvSpPr>
          <p:nvPr/>
        </p:nvSpPr>
        <p:spPr>
          <a:xfrm>
            <a:off x="515938" y="6318122"/>
            <a:ext cx="10097097" cy="43627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solidFill>
                  <a:schemeClr val="accent1">
                    <a:lumMod val="75000"/>
                  </a:schemeClr>
                </a:solidFill>
                <a:latin typeface="Segoe UI" panose="020B0502040204020203" pitchFamily="34" charset="0"/>
                <a:cs typeface="Segoe UI" panose="020B0502040204020203" pitchFamily="34" charset="0"/>
              </a:rPr>
              <a:t>For detailed instruction follow the path  -</a:t>
            </a:r>
          </a:p>
          <a:p>
            <a:r>
              <a:rPr lang="en-US" sz="1050" b="1" dirty="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Important Links ----&gt; Policies, Rules, Instructions, Guidelines &amp; formats---&gt; Examination Instructions and Guidelines </a:t>
            </a:r>
            <a:r>
              <a:rPr lang="en-US" sz="1050" b="1" dirty="0" smtClean="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-----&gt;</a:t>
            </a:r>
            <a:r>
              <a:rPr lang="en-US" sz="1050" b="1" dirty="0" smtClean="0">
                <a:solidFill>
                  <a:schemeClr val="accent1">
                    <a:lumMod val="75000"/>
                  </a:schemeClr>
                </a:solidFill>
                <a:latin typeface="Trebuchet MS" panose="020B0603020202020204" pitchFamily="34" charset="0"/>
                <a:ea typeface="Calibri" panose="020F0502020204030204" pitchFamily="34" charset="0"/>
                <a:cs typeface="Times New Roman" panose="02020603050405020304" pitchFamily="18" charset="0"/>
              </a:rPr>
              <a:t>Mid</a:t>
            </a:r>
            <a:r>
              <a:rPr lang="en-US" sz="1050" b="1" dirty="0" smtClean="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 </a:t>
            </a:r>
            <a:r>
              <a:rPr lang="en-US" sz="1050" b="1" dirty="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Term </a:t>
            </a:r>
            <a:r>
              <a:rPr lang="en-US" sz="1050" b="1" dirty="0" smtClean="0">
                <a:solidFill>
                  <a:schemeClr val="accent1">
                    <a:lumMod val="75000"/>
                  </a:schemeClr>
                </a:solidFill>
                <a:latin typeface="Trebuchet MS" panose="020B0603020202020204" pitchFamily="34" charset="0"/>
                <a:ea typeface="Calibri" panose="020F0502020204030204" pitchFamily="34" charset="0"/>
                <a:cs typeface="Times New Roman" panose="02020603050405020304" pitchFamily="18" charset="0"/>
              </a:rPr>
              <a:t>Test (Theory)</a:t>
            </a:r>
            <a:r>
              <a:rPr lang="en-US" sz="1050" b="1" dirty="0" smtClean="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 </a:t>
            </a:r>
            <a:r>
              <a:rPr lang="en-US" sz="1050" b="1" dirty="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Guidelines.</a:t>
            </a:r>
            <a:endParaRPr lang="en-IN" sz="105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050" b="1" dirty="0">
              <a:solidFill>
                <a:schemeClr val="accent1">
                  <a:lumMod val="7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1CEFD66-9BF2-1AF5-FA90-039461DD60BC}"/>
              </a:ext>
            </a:extLst>
          </p:cNvPr>
          <p:cNvSpPr txBox="1"/>
          <p:nvPr/>
        </p:nvSpPr>
        <p:spPr>
          <a:xfrm>
            <a:off x="2290689" y="2327242"/>
            <a:ext cx="7610622" cy="646331"/>
          </a:xfrm>
          <a:prstGeom prst="rect">
            <a:avLst/>
          </a:prstGeom>
          <a:noFill/>
        </p:spPr>
        <p:txBody>
          <a:bodyPr wrap="square" rtlCol="0">
            <a:spAutoFit/>
          </a:bodyPr>
          <a:lstStyle/>
          <a:p>
            <a:r>
              <a:rPr lang="en-GB" b="1" dirty="0">
                <a:solidFill>
                  <a:schemeClr val="accent1">
                    <a:lumMod val="75000"/>
                  </a:schemeClr>
                </a:solidFill>
              </a:rPr>
              <a:t>During examination, each student is are under CCTV surveillance. </a:t>
            </a:r>
            <a:endParaRPr lang="en-US" b="1" dirty="0">
              <a:solidFill>
                <a:schemeClr val="accent1">
                  <a:lumMod val="75000"/>
                </a:schemeClr>
              </a:solidFill>
            </a:endParaRPr>
          </a:p>
          <a:p>
            <a:endParaRPr lang="en-IN" dirty="0">
              <a:solidFill>
                <a:schemeClr val="accent1">
                  <a:lumMod val="75000"/>
                </a:schemeClr>
              </a:solidFill>
            </a:endParaRPr>
          </a:p>
        </p:txBody>
      </p:sp>
      <p:sp>
        <p:nvSpPr>
          <p:cNvPr id="5" name="Rectangle 4">
            <a:extLst>
              <a:ext uri="{FF2B5EF4-FFF2-40B4-BE49-F238E27FC236}">
                <a16:creationId xmlns:a16="http://schemas.microsoft.com/office/drawing/2014/main" id="{11B18045-B1BA-793D-AF69-E2EA012AE739}"/>
              </a:ext>
            </a:extLst>
          </p:cNvPr>
          <p:cNvSpPr/>
          <p:nvPr/>
        </p:nvSpPr>
        <p:spPr>
          <a:xfrm>
            <a:off x="0" y="1203742"/>
            <a:ext cx="12192000" cy="10048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1">
                    <a:lumMod val="75000"/>
                  </a:schemeClr>
                </a:solidFill>
              </a:rPr>
              <a:t>CCTV Surveillance</a:t>
            </a:r>
          </a:p>
        </p:txBody>
      </p:sp>
      <p:sp>
        <p:nvSpPr>
          <p:cNvPr id="6" name="Oval 5">
            <a:extLst>
              <a:ext uri="{FF2B5EF4-FFF2-40B4-BE49-F238E27FC236}">
                <a16:creationId xmlns:a16="http://schemas.microsoft.com/office/drawing/2014/main" id="{1AB039E5-975F-0139-26F6-CA19C9537486}"/>
              </a:ext>
            </a:extLst>
          </p:cNvPr>
          <p:cNvSpPr/>
          <p:nvPr/>
        </p:nvSpPr>
        <p:spPr>
          <a:xfrm>
            <a:off x="1245369" y="2088617"/>
            <a:ext cx="853762" cy="853762"/>
          </a:xfrm>
          <a:prstGeom prst="ellipse">
            <a:avLst/>
          </a:prstGeom>
          <a:solidFill>
            <a:srgbClr val="F5AE18"/>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Oval 6">
            <a:extLst>
              <a:ext uri="{FF2B5EF4-FFF2-40B4-BE49-F238E27FC236}">
                <a16:creationId xmlns:a16="http://schemas.microsoft.com/office/drawing/2014/main" id="{18D7380B-41DC-87ED-CA51-455294DCECB7}"/>
              </a:ext>
            </a:extLst>
          </p:cNvPr>
          <p:cNvSpPr/>
          <p:nvPr/>
        </p:nvSpPr>
        <p:spPr>
          <a:xfrm>
            <a:off x="1245369" y="3641325"/>
            <a:ext cx="853762" cy="853762"/>
          </a:xfrm>
          <a:prstGeom prst="ellipse">
            <a:avLst/>
          </a:prstGeom>
          <a:solidFill>
            <a:schemeClr val="accent1">
              <a:lumMod val="50000"/>
            </a:schemeClr>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Oval 8">
            <a:extLst>
              <a:ext uri="{FF2B5EF4-FFF2-40B4-BE49-F238E27FC236}">
                <a16:creationId xmlns:a16="http://schemas.microsoft.com/office/drawing/2014/main" id="{8E81DEEF-1E35-4ACE-9C59-07FF8C57166D}"/>
              </a:ext>
            </a:extLst>
          </p:cNvPr>
          <p:cNvSpPr/>
          <p:nvPr/>
        </p:nvSpPr>
        <p:spPr>
          <a:xfrm>
            <a:off x="1357269" y="2200517"/>
            <a:ext cx="629962" cy="629962"/>
          </a:xfrm>
          <a:prstGeom prst="ellipse">
            <a:avLst/>
          </a:prstGeom>
          <a:solidFill>
            <a:schemeClr val="bg1"/>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solidFill>
                  <a:schemeClr val="tx1"/>
                </a:solidFill>
                <a:latin typeface="Segoe UI" panose="020B0502040204020203" pitchFamily="34" charset="0"/>
                <a:cs typeface="Segoe UI" panose="020B0502040204020203" pitchFamily="34" charset="0"/>
              </a:rPr>
              <a:t>01</a:t>
            </a:r>
          </a:p>
        </p:txBody>
      </p:sp>
      <p:sp>
        <p:nvSpPr>
          <p:cNvPr id="10" name="Oval 9">
            <a:extLst>
              <a:ext uri="{FF2B5EF4-FFF2-40B4-BE49-F238E27FC236}">
                <a16:creationId xmlns:a16="http://schemas.microsoft.com/office/drawing/2014/main" id="{90584E6C-E449-52AC-001D-D2D793C25162}"/>
              </a:ext>
            </a:extLst>
          </p:cNvPr>
          <p:cNvSpPr/>
          <p:nvPr/>
        </p:nvSpPr>
        <p:spPr>
          <a:xfrm>
            <a:off x="1357269" y="3753225"/>
            <a:ext cx="629962" cy="629962"/>
          </a:xfrm>
          <a:prstGeom prst="ellipse">
            <a:avLst/>
          </a:prstGeom>
          <a:solidFill>
            <a:schemeClr val="bg1"/>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solidFill>
                  <a:schemeClr val="tx1"/>
                </a:solidFill>
                <a:latin typeface="Segoe UI" panose="020B0502040204020203" pitchFamily="34" charset="0"/>
                <a:cs typeface="Segoe UI" panose="020B0502040204020203" pitchFamily="34" charset="0"/>
              </a:rPr>
              <a:t>02</a:t>
            </a:r>
          </a:p>
        </p:txBody>
      </p:sp>
      <p:sp>
        <p:nvSpPr>
          <p:cNvPr id="13" name="TextBox 12">
            <a:extLst>
              <a:ext uri="{FF2B5EF4-FFF2-40B4-BE49-F238E27FC236}">
                <a16:creationId xmlns:a16="http://schemas.microsoft.com/office/drawing/2014/main" id="{BC415906-E2C6-29E4-EA47-E6F178B710C0}"/>
              </a:ext>
            </a:extLst>
          </p:cNvPr>
          <p:cNvSpPr txBox="1"/>
          <p:nvPr/>
        </p:nvSpPr>
        <p:spPr>
          <a:xfrm>
            <a:off x="2290689" y="3689218"/>
            <a:ext cx="8919033" cy="923330"/>
          </a:xfrm>
          <a:prstGeom prst="rect">
            <a:avLst/>
          </a:prstGeom>
          <a:noFill/>
        </p:spPr>
        <p:txBody>
          <a:bodyPr wrap="square" rtlCol="0">
            <a:spAutoFit/>
          </a:bodyPr>
          <a:lstStyle/>
          <a:p>
            <a:pPr algn="just"/>
            <a:r>
              <a:rPr lang="en-US" b="1" dirty="0">
                <a:solidFill>
                  <a:schemeClr val="accent1">
                    <a:lumMod val="75000"/>
                  </a:schemeClr>
                </a:solidFill>
              </a:rPr>
              <a:t>A dedicated team of  Examination official continuously monitoring student movement through CCTV. Any Unfair activity observed through the CCTVs, leads to immediate action and Unfair mean case against the student. </a:t>
            </a:r>
            <a:endParaRPr lang="en-IN" b="1" dirty="0">
              <a:solidFill>
                <a:schemeClr val="accent1">
                  <a:lumMod val="75000"/>
                </a:schemeClr>
              </a:solidFill>
            </a:endParaRPr>
          </a:p>
        </p:txBody>
      </p:sp>
      <p:sp>
        <p:nvSpPr>
          <p:cNvPr id="2" name="Title 1023">
            <a:extLst>
              <a:ext uri="{FF2B5EF4-FFF2-40B4-BE49-F238E27FC236}">
                <a16:creationId xmlns:a16="http://schemas.microsoft.com/office/drawing/2014/main" id="{9FC9C19E-70CB-B250-87C8-6BF41801C9E1}"/>
              </a:ext>
            </a:extLst>
          </p:cNvPr>
          <p:cNvSpPr txBox="1">
            <a:spLocks/>
          </p:cNvSpPr>
          <p:nvPr/>
        </p:nvSpPr>
        <p:spPr>
          <a:xfrm>
            <a:off x="0" y="105492"/>
            <a:ext cx="12192000" cy="1059607"/>
          </a:xfrm>
          <a:prstGeom prst="rect">
            <a:avLst/>
          </a:prstGeom>
          <a:solidFill>
            <a:srgbClr val="ED7D31"/>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50000"/>
                  </a:schemeClr>
                </a:solidFill>
                <a:latin typeface="Algerian" panose="04020705040A02060702" pitchFamily="82" charset="0"/>
              </a:rPr>
              <a:t>Instructions for Students</a:t>
            </a:r>
          </a:p>
        </p:txBody>
      </p:sp>
    </p:spTree>
    <p:extLst>
      <p:ext uri="{BB962C8B-B14F-4D97-AF65-F5344CB8AC3E}">
        <p14:creationId xmlns:p14="http://schemas.microsoft.com/office/powerpoint/2010/main" val="882570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A72DA931-6BEC-2395-E064-28F83D53A985}"/>
              </a:ext>
            </a:extLst>
          </p:cNvPr>
          <p:cNvSpPr>
            <a:spLocks noGrp="1"/>
          </p:cNvSpPr>
          <p:nvPr>
            <p:ph type="sldNum" sz="quarter" idx="12"/>
          </p:nvPr>
        </p:nvSpPr>
        <p:spPr/>
        <p:txBody>
          <a:bodyPr/>
          <a:lstStyle/>
          <a:p>
            <a:fld id="{B69676B7-E7B8-4A34-8B7F-3C9CDE28A5E0}" type="slidenum">
              <a:rPr lang="en-US" smtClean="0"/>
              <a:t>8</a:t>
            </a:fld>
            <a:endParaRPr lang="en-US" dirty="0"/>
          </a:p>
        </p:txBody>
      </p:sp>
      <p:sp>
        <p:nvSpPr>
          <p:cNvPr id="27" name="TextBox 26">
            <a:extLst>
              <a:ext uri="{FF2B5EF4-FFF2-40B4-BE49-F238E27FC236}">
                <a16:creationId xmlns:a16="http://schemas.microsoft.com/office/drawing/2014/main" id="{5E07C4C6-FB06-584A-CFA0-FE05F1C8F518}"/>
              </a:ext>
            </a:extLst>
          </p:cNvPr>
          <p:cNvSpPr txBox="1"/>
          <p:nvPr/>
        </p:nvSpPr>
        <p:spPr>
          <a:xfrm>
            <a:off x="884421" y="1618940"/>
            <a:ext cx="9263922" cy="646331"/>
          </a:xfrm>
          <a:prstGeom prst="rect">
            <a:avLst/>
          </a:prstGeom>
          <a:noFill/>
        </p:spPr>
        <p:txBody>
          <a:bodyPr wrap="square" rtlCol="0">
            <a:spAutoFit/>
          </a:bodyPr>
          <a:lstStyle/>
          <a:p>
            <a:pPr algn="just"/>
            <a:r>
              <a:rPr lang="en-IN" sz="1800" dirty="0">
                <a:solidFill>
                  <a:srgbClr val="333333"/>
                </a:solidFill>
                <a:effectLst/>
                <a:latin typeface="Trebuchet MS" panose="020B0603020202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E9E5326E-0EA6-2A92-0CBD-E79A0B55CD46}"/>
              </a:ext>
            </a:extLst>
          </p:cNvPr>
          <p:cNvPicPr>
            <a:picLocks noChangeAspect="1"/>
          </p:cNvPicPr>
          <p:nvPr/>
        </p:nvPicPr>
        <p:blipFill rotWithShape="1">
          <a:blip r:embed="rId3">
            <a:extLst>
              <a:ext uri="{28A0092B-C50C-407E-A947-70E740481C1C}">
                <a14:useLocalDpi xmlns:a14="http://schemas.microsoft.com/office/drawing/2010/main" val="0"/>
              </a:ext>
            </a:extLst>
          </a:blip>
          <a:srcRect t="1442" b="2324"/>
          <a:stretch/>
        </p:blipFill>
        <p:spPr>
          <a:xfrm>
            <a:off x="223023" y="211873"/>
            <a:ext cx="11775689" cy="641195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91337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40FDEF61-A237-E54C-C0BB-3E9DCA1C6867}"/>
              </a:ext>
            </a:extLst>
          </p:cNvPr>
          <p:cNvSpPr/>
          <p:nvPr/>
        </p:nvSpPr>
        <p:spPr>
          <a:xfrm>
            <a:off x="1245369" y="498963"/>
            <a:ext cx="853762" cy="853762"/>
          </a:xfrm>
          <a:prstGeom prst="ellipse">
            <a:avLst/>
          </a:prstGeom>
          <a:solidFill>
            <a:srgbClr val="00144F"/>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C3930017-1BCF-B206-D808-5540582DC852}"/>
              </a:ext>
            </a:extLst>
          </p:cNvPr>
          <p:cNvSpPr/>
          <p:nvPr/>
        </p:nvSpPr>
        <p:spPr>
          <a:xfrm>
            <a:off x="1245369" y="2768388"/>
            <a:ext cx="853762" cy="853762"/>
          </a:xfrm>
          <a:prstGeom prst="ellipse">
            <a:avLst/>
          </a:prstGeom>
          <a:solidFill>
            <a:schemeClr val="accent2">
              <a:lumMod val="50000"/>
            </a:schemeClr>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72B1096-5D19-3362-7D53-0B6B57359FC7}"/>
              </a:ext>
            </a:extLst>
          </p:cNvPr>
          <p:cNvSpPr/>
          <p:nvPr/>
        </p:nvSpPr>
        <p:spPr>
          <a:xfrm>
            <a:off x="1245369" y="3789487"/>
            <a:ext cx="853762" cy="853762"/>
          </a:xfrm>
          <a:prstGeom prst="ellipse">
            <a:avLst/>
          </a:prstGeom>
          <a:solidFill>
            <a:srgbClr val="F3BE94"/>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B76DAA6-11DD-064C-3FA5-0E9DAE679AFA}"/>
              </a:ext>
            </a:extLst>
          </p:cNvPr>
          <p:cNvSpPr/>
          <p:nvPr/>
        </p:nvSpPr>
        <p:spPr>
          <a:xfrm>
            <a:off x="1357269" y="610863"/>
            <a:ext cx="629962" cy="629962"/>
          </a:xfrm>
          <a:prstGeom prst="ellipse">
            <a:avLst/>
          </a:prstGeom>
          <a:solidFill>
            <a:schemeClr val="bg1"/>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solidFill>
                  <a:schemeClr val="tx1"/>
                </a:solidFill>
                <a:latin typeface="Segoe UI" panose="020B0502040204020203" pitchFamily="34" charset="0"/>
                <a:cs typeface="Segoe UI" panose="020B0502040204020203" pitchFamily="34" charset="0"/>
              </a:rPr>
              <a:t>01</a:t>
            </a:r>
          </a:p>
        </p:txBody>
      </p:sp>
      <p:sp>
        <p:nvSpPr>
          <p:cNvPr id="7" name="Oval 6">
            <a:extLst>
              <a:ext uri="{FF2B5EF4-FFF2-40B4-BE49-F238E27FC236}">
                <a16:creationId xmlns:a16="http://schemas.microsoft.com/office/drawing/2014/main" id="{A5C12313-316F-353A-20FD-3EBB5DFCE358}"/>
              </a:ext>
            </a:extLst>
          </p:cNvPr>
          <p:cNvSpPr/>
          <p:nvPr/>
        </p:nvSpPr>
        <p:spPr>
          <a:xfrm>
            <a:off x="1357269" y="2880288"/>
            <a:ext cx="629962" cy="629962"/>
          </a:xfrm>
          <a:prstGeom prst="ellipse">
            <a:avLst/>
          </a:prstGeom>
          <a:solidFill>
            <a:schemeClr val="bg1"/>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solidFill>
                  <a:schemeClr val="tx1"/>
                </a:solidFill>
                <a:latin typeface="Segoe UI" panose="020B0502040204020203" pitchFamily="34" charset="0"/>
                <a:cs typeface="Segoe UI" panose="020B0502040204020203" pitchFamily="34" charset="0"/>
              </a:rPr>
              <a:t>03</a:t>
            </a:r>
          </a:p>
        </p:txBody>
      </p:sp>
      <p:sp>
        <p:nvSpPr>
          <p:cNvPr id="8" name="Oval 7">
            <a:extLst>
              <a:ext uri="{FF2B5EF4-FFF2-40B4-BE49-F238E27FC236}">
                <a16:creationId xmlns:a16="http://schemas.microsoft.com/office/drawing/2014/main" id="{A96B9A70-2635-25AA-9613-5CFD3EB7D5B0}"/>
              </a:ext>
            </a:extLst>
          </p:cNvPr>
          <p:cNvSpPr/>
          <p:nvPr/>
        </p:nvSpPr>
        <p:spPr>
          <a:xfrm>
            <a:off x="1357269" y="3901387"/>
            <a:ext cx="629962" cy="629962"/>
          </a:xfrm>
          <a:prstGeom prst="ellipse">
            <a:avLst/>
          </a:prstGeom>
          <a:solidFill>
            <a:schemeClr val="bg1"/>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solidFill>
                  <a:schemeClr val="tx1"/>
                </a:solidFill>
                <a:latin typeface="Segoe UI" panose="020B0502040204020203" pitchFamily="34" charset="0"/>
                <a:cs typeface="Segoe UI" panose="020B0502040204020203" pitchFamily="34" charset="0"/>
              </a:rPr>
              <a:t>04</a:t>
            </a:r>
          </a:p>
        </p:txBody>
      </p:sp>
      <p:sp>
        <p:nvSpPr>
          <p:cNvPr id="11" name="TextBox 10">
            <a:extLst>
              <a:ext uri="{FF2B5EF4-FFF2-40B4-BE49-F238E27FC236}">
                <a16:creationId xmlns:a16="http://schemas.microsoft.com/office/drawing/2014/main" id="{8F32E375-AFF0-23DE-D5F0-62E6E2B92F53}"/>
              </a:ext>
            </a:extLst>
          </p:cNvPr>
          <p:cNvSpPr txBox="1"/>
          <p:nvPr/>
        </p:nvSpPr>
        <p:spPr>
          <a:xfrm>
            <a:off x="2222694" y="498963"/>
            <a:ext cx="9311579" cy="923330"/>
          </a:xfrm>
          <a:prstGeom prst="rect">
            <a:avLst/>
          </a:prstGeom>
          <a:noFill/>
        </p:spPr>
        <p:txBody>
          <a:bodyPr wrap="square" rtlCol="0">
            <a:spAutoFit/>
          </a:bodyPr>
          <a:lstStyle/>
          <a:p>
            <a:pPr algn="just"/>
            <a:r>
              <a:rPr lang="en-US" dirty="0">
                <a:solidFill>
                  <a:schemeClr val="accent1">
                    <a:lumMod val="75000"/>
                  </a:schemeClr>
                </a:solidFill>
              </a:rPr>
              <a:t>The possession of any bag, electronic devices and printed material in an examination center is strictly prohibited. If student carry such things in examination center he/she will not allow to enter the examination room.  In such scenario no extra time will be provided to the student.  </a:t>
            </a:r>
            <a:endParaRPr lang="en-IN" dirty="0">
              <a:solidFill>
                <a:schemeClr val="accent1">
                  <a:lumMod val="75000"/>
                </a:schemeClr>
              </a:solidFill>
            </a:endParaRPr>
          </a:p>
        </p:txBody>
      </p:sp>
      <p:sp>
        <p:nvSpPr>
          <p:cNvPr id="12" name="TextBox 11">
            <a:extLst>
              <a:ext uri="{FF2B5EF4-FFF2-40B4-BE49-F238E27FC236}">
                <a16:creationId xmlns:a16="http://schemas.microsoft.com/office/drawing/2014/main" id="{05649035-C40F-7538-5666-11F07CD30332}"/>
              </a:ext>
            </a:extLst>
          </p:cNvPr>
          <p:cNvSpPr txBox="1"/>
          <p:nvPr/>
        </p:nvSpPr>
        <p:spPr>
          <a:xfrm>
            <a:off x="2222695" y="2880288"/>
            <a:ext cx="9311578" cy="646331"/>
          </a:xfrm>
          <a:prstGeom prst="rect">
            <a:avLst/>
          </a:prstGeom>
          <a:noFill/>
        </p:spPr>
        <p:txBody>
          <a:bodyPr wrap="square" rtlCol="0">
            <a:spAutoFit/>
          </a:bodyPr>
          <a:lstStyle/>
          <a:p>
            <a:pPr algn="just"/>
            <a:r>
              <a:rPr lang="en-GB" dirty="0">
                <a:solidFill>
                  <a:schemeClr val="accent1">
                    <a:lumMod val="75000"/>
                  </a:schemeClr>
                </a:solidFill>
              </a:rPr>
              <a:t>No Argument in the examination centre will be entertained during processing  of Unfair Means Case. </a:t>
            </a:r>
            <a:endParaRPr lang="en-IN" dirty="0">
              <a:solidFill>
                <a:schemeClr val="accent1">
                  <a:lumMod val="75000"/>
                </a:schemeClr>
              </a:solidFill>
            </a:endParaRPr>
          </a:p>
        </p:txBody>
      </p:sp>
      <p:sp>
        <p:nvSpPr>
          <p:cNvPr id="13" name="TextBox 12">
            <a:extLst>
              <a:ext uri="{FF2B5EF4-FFF2-40B4-BE49-F238E27FC236}">
                <a16:creationId xmlns:a16="http://schemas.microsoft.com/office/drawing/2014/main" id="{3494360C-4924-2B67-C2B6-A329101A98B1}"/>
              </a:ext>
            </a:extLst>
          </p:cNvPr>
          <p:cNvSpPr txBox="1"/>
          <p:nvPr/>
        </p:nvSpPr>
        <p:spPr>
          <a:xfrm>
            <a:off x="2222695" y="3916099"/>
            <a:ext cx="9311578" cy="646331"/>
          </a:xfrm>
          <a:prstGeom prst="rect">
            <a:avLst/>
          </a:prstGeom>
          <a:noFill/>
        </p:spPr>
        <p:txBody>
          <a:bodyPr wrap="square" rtlCol="0">
            <a:spAutoFit/>
          </a:bodyPr>
          <a:lstStyle/>
          <a:p>
            <a:pPr algn="just"/>
            <a:r>
              <a:rPr lang="en-US" dirty="0">
                <a:solidFill>
                  <a:schemeClr val="accent1">
                    <a:lumMod val="75000"/>
                  </a:schemeClr>
                </a:solidFill>
              </a:rPr>
              <a:t>If any candidate found with the prohibited item during the examination, he/she will face Unfair </a:t>
            </a:r>
            <a:r>
              <a:rPr lang="en-US" dirty="0" smtClean="0">
                <a:solidFill>
                  <a:schemeClr val="accent1">
                    <a:lumMod val="75000"/>
                  </a:schemeClr>
                </a:solidFill>
              </a:rPr>
              <a:t>means case (UMC).</a:t>
            </a:r>
            <a:endParaRPr lang="en-IN" dirty="0">
              <a:solidFill>
                <a:schemeClr val="accent1">
                  <a:lumMod val="75000"/>
                </a:schemeClr>
              </a:solidFill>
            </a:endParaRPr>
          </a:p>
        </p:txBody>
      </p:sp>
      <p:sp>
        <p:nvSpPr>
          <p:cNvPr id="2" name="Title 1">
            <a:extLst>
              <a:ext uri="{FF2B5EF4-FFF2-40B4-BE49-F238E27FC236}">
                <a16:creationId xmlns:a16="http://schemas.microsoft.com/office/drawing/2014/main" id="{8DFA5916-48DD-1368-6E08-27CB0DE9F8BC}"/>
              </a:ext>
            </a:extLst>
          </p:cNvPr>
          <p:cNvSpPr txBox="1">
            <a:spLocks/>
          </p:cNvSpPr>
          <p:nvPr/>
        </p:nvSpPr>
        <p:spPr>
          <a:xfrm>
            <a:off x="515938" y="6318122"/>
            <a:ext cx="10097097" cy="43627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solidFill>
                  <a:schemeClr val="accent1">
                    <a:lumMod val="75000"/>
                  </a:schemeClr>
                </a:solidFill>
                <a:latin typeface="Segoe UI" panose="020B0502040204020203" pitchFamily="34" charset="0"/>
                <a:cs typeface="Segoe UI" panose="020B0502040204020203" pitchFamily="34" charset="0"/>
              </a:rPr>
              <a:t>For detailed instruction follow the path  -</a:t>
            </a:r>
          </a:p>
          <a:p>
            <a:r>
              <a:rPr lang="en-US" sz="1050" b="1" dirty="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Important Links ----&gt; Policies, Rules, Instructions, Guidelines &amp; formats---&gt; Examination Instructions and Guidelines </a:t>
            </a:r>
            <a:r>
              <a:rPr lang="en-US" sz="1050" b="1" dirty="0" smtClean="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-----&gt;Mid </a:t>
            </a:r>
            <a:r>
              <a:rPr lang="en-US" sz="1050" b="1" dirty="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Term </a:t>
            </a:r>
            <a:r>
              <a:rPr lang="en-US" sz="1050" b="1" dirty="0" smtClean="0">
                <a:solidFill>
                  <a:schemeClr val="accent1">
                    <a:lumMod val="75000"/>
                  </a:schemeClr>
                </a:solidFill>
                <a:latin typeface="Trebuchet MS" panose="020B0603020202020204" pitchFamily="34" charset="0"/>
                <a:ea typeface="Calibri" panose="020F0502020204030204" pitchFamily="34" charset="0"/>
                <a:cs typeface="Times New Roman" panose="02020603050405020304" pitchFamily="18" charset="0"/>
              </a:rPr>
              <a:t>Test (Theory)</a:t>
            </a:r>
            <a:r>
              <a:rPr lang="en-US" sz="1050" b="1" dirty="0" smtClean="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 </a:t>
            </a:r>
            <a:r>
              <a:rPr lang="en-US" sz="1050" b="1" dirty="0">
                <a:solidFill>
                  <a:schemeClr val="accent1">
                    <a:lumMod val="75000"/>
                  </a:schemeClr>
                </a:solidFill>
                <a:effectLst/>
                <a:latin typeface="Trebuchet MS" panose="020B0603020202020204" pitchFamily="34" charset="0"/>
                <a:ea typeface="Calibri" panose="020F0502020204030204" pitchFamily="34" charset="0"/>
                <a:cs typeface="Times New Roman" panose="02020603050405020304" pitchFamily="18" charset="0"/>
              </a:rPr>
              <a:t>Guidelines</a:t>
            </a:r>
            <a:r>
              <a:rPr lang="en-US" sz="1050" b="1" dirty="0">
                <a:effectLst/>
                <a:latin typeface="Trebuchet MS" panose="020B0603020202020204" pitchFamily="34" charset="0"/>
                <a:ea typeface="Calibri" panose="020F0502020204030204" pitchFamily="34" charset="0"/>
                <a:cs typeface="Times New Roman" panose="02020603050405020304" pitchFamily="18" charset="0"/>
              </a:rPr>
              <a:t>.</a:t>
            </a:r>
            <a:endParaRPr lang="en-IN" sz="105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050" b="1" dirty="0">
              <a:solidFill>
                <a:srgbClr val="00144F"/>
              </a:solidFill>
              <a:latin typeface="Segoe UI" panose="020B0502040204020203" pitchFamily="34" charset="0"/>
              <a:cs typeface="Segoe UI" panose="020B0502040204020203" pitchFamily="34" charset="0"/>
            </a:endParaRPr>
          </a:p>
        </p:txBody>
      </p:sp>
      <p:sp>
        <p:nvSpPr>
          <p:cNvPr id="9" name="Oval 8">
            <a:extLst>
              <a:ext uri="{FF2B5EF4-FFF2-40B4-BE49-F238E27FC236}">
                <a16:creationId xmlns:a16="http://schemas.microsoft.com/office/drawing/2014/main" id="{EA1956B9-4913-5667-71EC-31D44F6E0698}"/>
              </a:ext>
            </a:extLst>
          </p:cNvPr>
          <p:cNvSpPr/>
          <p:nvPr/>
        </p:nvSpPr>
        <p:spPr>
          <a:xfrm>
            <a:off x="1257090" y="1686037"/>
            <a:ext cx="853762" cy="853762"/>
          </a:xfrm>
          <a:prstGeom prst="ellipse">
            <a:avLst/>
          </a:prstGeom>
          <a:solidFill>
            <a:srgbClr val="F5AE18"/>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12F5779-18DD-5EB3-AA22-1D1C3AC5DCEE}"/>
              </a:ext>
            </a:extLst>
          </p:cNvPr>
          <p:cNvSpPr/>
          <p:nvPr/>
        </p:nvSpPr>
        <p:spPr>
          <a:xfrm>
            <a:off x="1368990" y="1797937"/>
            <a:ext cx="629962" cy="629962"/>
          </a:xfrm>
          <a:prstGeom prst="ellipse">
            <a:avLst/>
          </a:prstGeom>
          <a:solidFill>
            <a:schemeClr val="bg1"/>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solidFill>
                  <a:schemeClr val="tx1"/>
                </a:solidFill>
                <a:latin typeface="Segoe UI" panose="020B0502040204020203" pitchFamily="34" charset="0"/>
                <a:cs typeface="Segoe UI" panose="020B0502040204020203" pitchFamily="34" charset="0"/>
              </a:rPr>
              <a:t>02</a:t>
            </a:r>
          </a:p>
        </p:txBody>
      </p:sp>
      <p:sp>
        <p:nvSpPr>
          <p:cNvPr id="14" name="TextBox 13">
            <a:extLst>
              <a:ext uri="{FF2B5EF4-FFF2-40B4-BE49-F238E27FC236}">
                <a16:creationId xmlns:a16="http://schemas.microsoft.com/office/drawing/2014/main" id="{B7A271AB-673C-42AD-B085-C194608230FC}"/>
              </a:ext>
            </a:extLst>
          </p:cNvPr>
          <p:cNvSpPr txBox="1"/>
          <p:nvPr/>
        </p:nvSpPr>
        <p:spPr>
          <a:xfrm>
            <a:off x="2222695" y="1797937"/>
            <a:ext cx="9311578" cy="646331"/>
          </a:xfrm>
          <a:prstGeom prst="rect">
            <a:avLst/>
          </a:prstGeom>
          <a:noFill/>
        </p:spPr>
        <p:txBody>
          <a:bodyPr wrap="square" rtlCol="0">
            <a:spAutoFit/>
          </a:bodyPr>
          <a:lstStyle/>
          <a:p>
            <a:pPr algn="just"/>
            <a:r>
              <a:rPr lang="en-US" dirty="0">
                <a:solidFill>
                  <a:schemeClr val="accent1">
                    <a:lumMod val="75000"/>
                  </a:schemeClr>
                </a:solidFill>
              </a:rPr>
              <a:t>Students are not allowed to copy and discuss anything  with his/her fellow students during the examination.</a:t>
            </a:r>
            <a:endParaRPr lang="en-IN" dirty="0">
              <a:solidFill>
                <a:schemeClr val="accent1">
                  <a:lumMod val="75000"/>
                </a:schemeClr>
              </a:solidFill>
            </a:endParaRPr>
          </a:p>
        </p:txBody>
      </p:sp>
      <p:sp>
        <p:nvSpPr>
          <p:cNvPr id="15" name="Oval 14">
            <a:extLst>
              <a:ext uri="{FF2B5EF4-FFF2-40B4-BE49-F238E27FC236}">
                <a16:creationId xmlns:a16="http://schemas.microsoft.com/office/drawing/2014/main" id="{5DDCC00D-4A6B-60A2-1DC1-0F48BE9775EE}"/>
              </a:ext>
            </a:extLst>
          </p:cNvPr>
          <p:cNvSpPr/>
          <p:nvPr/>
        </p:nvSpPr>
        <p:spPr>
          <a:xfrm>
            <a:off x="1245369" y="4869637"/>
            <a:ext cx="853762" cy="853762"/>
          </a:xfrm>
          <a:prstGeom prst="ellipse">
            <a:avLst/>
          </a:prstGeom>
          <a:solidFill>
            <a:srgbClr val="00144F"/>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4CAFBCD-E3E7-805E-5001-A08264F680C1}"/>
              </a:ext>
            </a:extLst>
          </p:cNvPr>
          <p:cNvSpPr/>
          <p:nvPr/>
        </p:nvSpPr>
        <p:spPr>
          <a:xfrm>
            <a:off x="1357269" y="4981537"/>
            <a:ext cx="629962" cy="629962"/>
          </a:xfrm>
          <a:prstGeom prst="ellipse">
            <a:avLst/>
          </a:prstGeom>
          <a:solidFill>
            <a:schemeClr val="bg1"/>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solidFill>
                  <a:schemeClr val="tx1"/>
                </a:solidFill>
                <a:latin typeface="Segoe UI" panose="020B0502040204020203" pitchFamily="34" charset="0"/>
                <a:cs typeface="Segoe UI" panose="020B0502040204020203" pitchFamily="34" charset="0"/>
              </a:rPr>
              <a:t>05</a:t>
            </a:r>
          </a:p>
        </p:txBody>
      </p:sp>
      <p:sp>
        <p:nvSpPr>
          <p:cNvPr id="17" name="TextBox 16">
            <a:extLst>
              <a:ext uri="{FF2B5EF4-FFF2-40B4-BE49-F238E27FC236}">
                <a16:creationId xmlns:a16="http://schemas.microsoft.com/office/drawing/2014/main" id="{DE8539F7-4A39-53A9-7CEF-192C2D4510C9}"/>
              </a:ext>
            </a:extLst>
          </p:cNvPr>
          <p:cNvSpPr txBox="1"/>
          <p:nvPr/>
        </p:nvSpPr>
        <p:spPr>
          <a:xfrm>
            <a:off x="2222694" y="4869637"/>
            <a:ext cx="9311579" cy="923330"/>
          </a:xfrm>
          <a:prstGeom prst="rect">
            <a:avLst/>
          </a:prstGeom>
          <a:noFill/>
        </p:spPr>
        <p:txBody>
          <a:bodyPr wrap="square" rtlCol="0">
            <a:spAutoFit/>
          </a:bodyPr>
          <a:lstStyle/>
          <a:p>
            <a:pPr algn="just"/>
            <a:r>
              <a:rPr lang="en-US" dirty="0">
                <a:solidFill>
                  <a:schemeClr val="accent1">
                    <a:lumMod val="75000"/>
                  </a:schemeClr>
                </a:solidFill>
              </a:rPr>
              <a:t>Students are not allowed to write/mark anything on the question paper except registration number on the designated space. Even a small mark or dot on the question paper will be considered as UMC. </a:t>
            </a:r>
            <a:endParaRPr lang="en-IN" dirty="0">
              <a:solidFill>
                <a:schemeClr val="accent1">
                  <a:lumMod val="75000"/>
                </a:schemeClr>
              </a:solidFill>
            </a:endParaRPr>
          </a:p>
        </p:txBody>
      </p:sp>
    </p:spTree>
    <p:extLst>
      <p:ext uri="{BB962C8B-B14F-4D97-AF65-F5344CB8AC3E}">
        <p14:creationId xmlns:p14="http://schemas.microsoft.com/office/powerpoint/2010/main" val="1012819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TotalTime>
  <Words>1265</Words>
  <Application>Microsoft Office PowerPoint</Application>
  <PresentationFormat>Widescreen</PresentationFormat>
  <Paragraphs>110</Paragraphs>
  <Slides>12</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Algerian</vt:lpstr>
      <vt:lpstr>Arial</vt:lpstr>
      <vt:lpstr>Calibri</vt:lpstr>
      <vt:lpstr>Calibri Light</vt:lpstr>
      <vt:lpstr>Cambria</vt:lpstr>
      <vt:lpstr>Segoe UI</vt:lpstr>
      <vt:lpstr>Segoe UI Black</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Communicable Infection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24slides 23</dc:creator>
  <cp:lastModifiedBy>lenovo</cp:lastModifiedBy>
  <cp:revision>97</cp:revision>
  <cp:lastPrinted>2023-11-29T03:49:11Z</cp:lastPrinted>
  <dcterms:created xsi:type="dcterms:W3CDTF">2022-08-02T02:08:09Z</dcterms:created>
  <dcterms:modified xsi:type="dcterms:W3CDTF">2024-02-19T07:50:31Z</dcterms:modified>
</cp:coreProperties>
</file>