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74" r:id="rId5"/>
    <p:sldId id="275" r:id="rId6"/>
    <p:sldId id="276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B14C-9809-4BFB-B886-CDBF75A0CEE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459C-E3D7-4A98-98EA-52BC21F9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Usage of Physical Certificates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Switching to electronic or dematerialized formats addresses most of these problems by improving security, transparency, and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Increased Visibility and Prestige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Being listed on a stock exchange enhances the company's visibility, credibility, and public profile. It signals financial strength and transparency to investors, partners, and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Valuation and Marketability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listing gives a company a market-determined valuation, allowing investors to assess the company’s worth based on stock prices and demand in the capital market.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Improved Corporate Governance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Listed companies must adhere to strict regulatory standards, including financial disclosures and governance norms. This can improve transparency and accountability to shareholders.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Attracts Institutional Investors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Listing shares allows institutional investors (such as mutual funds, pension funds, and insurance companies) to invest in the company, leading to a larger and more diverse shareholder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Mergers, Acquisitions, and Expansion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Listed shares can be used as a currency in mergers and acquisitions, where companies use their stock to fund acquisitions or mergers rather than cash.</a:t>
            </a:r>
          </a:p>
        </p:txBody>
      </p:sp>
    </p:spTree>
    <p:extLst>
      <p:ext uri="{BB962C8B-B14F-4D97-AF65-F5344CB8AC3E}">
        <p14:creationId xmlns:p14="http://schemas.microsoft.com/office/powerpoint/2010/main" val="22731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Benchmark for Performance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Listing provides a daily measure of company performance through stock price movements, helping stakeholders gauge investor confidence and the company’s market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Delisting of Shares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company may be delisted from a stock exchange due to the following situations discussed in the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Voluntary delisting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company decides to voluntarily delist its shares to avoid regulatory requirements or public scrutiny, often after a merger or acquisition.</a:t>
            </a:r>
          </a:p>
          <a:p>
            <a:pPr lvl="1"/>
            <a:r>
              <a:rPr lang="en-US" dirty="0" smtClean="0"/>
              <a:t>Promoters may buy back the shares to take the company private.</a:t>
            </a:r>
          </a:p>
        </p:txBody>
      </p:sp>
    </p:spTree>
    <p:extLst>
      <p:ext uri="{BB962C8B-B14F-4D97-AF65-F5344CB8AC3E}">
        <p14:creationId xmlns:p14="http://schemas.microsoft.com/office/powerpoint/2010/main" val="36953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Non-compliance with listing regulations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Failure to comply with stock exchange regulations, such as non-payment of listing fees, violation of disclosure norms, or corporate governance standards, can lead to mandatory delisting.</a:t>
            </a:r>
          </a:p>
        </p:txBody>
      </p:sp>
    </p:spTree>
    <p:extLst>
      <p:ext uri="{BB962C8B-B14F-4D97-AF65-F5344CB8AC3E}">
        <p14:creationId xmlns:p14="http://schemas.microsoft.com/office/powerpoint/2010/main" val="21397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Insufficient public shareholding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If the company's public shareholding falls below the minimum requirement set by regulatory authorities (e.g., 25% for listed companies in India), it can trigger delisting.</a:t>
            </a:r>
          </a:p>
        </p:txBody>
      </p:sp>
    </p:spTree>
    <p:extLst>
      <p:ext uri="{BB962C8B-B14F-4D97-AF65-F5344CB8AC3E}">
        <p14:creationId xmlns:p14="http://schemas.microsoft.com/office/powerpoint/2010/main" val="35772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5" y="365125"/>
            <a:ext cx="1094084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physical shares poses several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5135614"/>
          </a:xfrm>
        </p:spPr>
        <p:txBody>
          <a:bodyPr>
            <a:normAutofit/>
          </a:bodyPr>
          <a:lstStyle/>
          <a:p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Risk of Theft or Loss</a:t>
            </a:r>
            <a:r>
              <a:rPr lang="en-US" dirty="0" smtClean="0"/>
              <a:t>: Physical share certificates can be lost, stolen, or damaged. Replacing lost certificates involves a time-consuming and complicated process.</a:t>
            </a:r>
          </a:p>
          <a:p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Forgery and Fraud: </a:t>
            </a:r>
            <a:r>
              <a:rPr lang="en-US" dirty="0"/>
              <a:t>Physical certificates are susceptible to forgery and fraud. Unscrupulous individuals may duplicate or tamper with the certificates.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Transfer </a:t>
            </a:r>
            <a:r>
              <a:rPr lang="en-US" dirty="0">
                <a:solidFill>
                  <a:srgbClr val="FF0000"/>
                </a:solidFill>
              </a:rPr>
              <a:t>Delays: </a:t>
            </a:r>
            <a:r>
              <a:rPr lang="en-US" dirty="0"/>
              <a:t>Transferring physical shares requires manual processing, which can lead to delays in settlement. This reduces liquidity for shareholders. </a:t>
            </a:r>
          </a:p>
          <a:p>
            <a:r>
              <a:rPr lang="en-US" dirty="0">
                <a:solidFill>
                  <a:srgbClr val="FF0000"/>
                </a:solidFill>
              </a:rPr>
              <a:t>Lack of Transparency</a:t>
            </a:r>
            <a:r>
              <a:rPr lang="en-US" dirty="0"/>
              <a:t>: Maintaining and verifying ownership records manually can result in discrepancies and errors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Financial distress or insolvency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Companies facing severe financial difficulties, bankruptcy, or liquidation may be delisted if they are unable to meet the stock exchange’s financial viability criteria.</a:t>
            </a:r>
          </a:p>
        </p:txBody>
      </p:sp>
    </p:spTree>
    <p:extLst>
      <p:ext uri="{BB962C8B-B14F-4D97-AF65-F5344CB8AC3E}">
        <p14:creationId xmlns:p14="http://schemas.microsoft.com/office/powerpoint/2010/main" val="35549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Mergers or acquisitions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When a company is acquired or merges with another entity, the acquiring company may choose to delist the target company's shares as part of the consolidation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9951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Low trading volume or market capitalization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If a company's shares experience consistently low trading volumes or if the company has very low market capitalization, stock exchanges may delist the company due to lack of investor interest.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Regulatory actions or legal orders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Regulatory authorities or courts may order the delisting of a company due to fraudulent activities, legal violations, or significant mismanagement.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Failure to meet financial requirements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Companies failing to meet profitability, revenue, or asset criteria over a prolonged period may be delisted by stock exchanges as part of financial oversight.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Note: These situations lead to either voluntary or involuntary delisting, impacting the company’s access to public capital 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691" y="557263"/>
            <a:ext cx="10515600" cy="5710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Administrative Costs</a:t>
            </a:r>
            <a:r>
              <a:rPr lang="en-US" dirty="0" smtClean="0"/>
              <a:t>: Handling physical shares involves higher costs, including printing, handling, postage, and storage of certificates.  </a:t>
            </a:r>
          </a:p>
          <a:p>
            <a:r>
              <a:rPr lang="en-US" dirty="0">
                <a:solidFill>
                  <a:srgbClr val="FF0000"/>
                </a:solidFill>
              </a:rPr>
              <a:t>Risk of Misplacement</a:t>
            </a:r>
            <a:r>
              <a:rPr lang="en-US" dirty="0"/>
              <a:t>: Physical shares need proper care and storage to avoid misplacement or damage, which adds to the shareholder's responsibility. </a:t>
            </a:r>
          </a:p>
          <a:p>
            <a:r>
              <a:rPr lang="en-US" dirty="0">
                <a:solidFill>
                  <a:srgbClr val="FF0000"/>
                </a:solidFill>
              </a:rPr>
              <a:t>Difficulty in Accessing Corporate Benefits</a:t>
            </a:r>
            <a:r>
              <a:rPr lang="en-US" dirty="0"/>
              <a:t>: Corporate actions like dividend payments, bonus shares, or rights issues can be delayed or complicated when dealing with physical shares, as tracking physical shareholders is more cumbersome</a:t>
            </a:r>
          </a:p>
          <a:p>
            <a:r>
              <a:rPr lang="en-US" dirty="0">
                <a:solidFill>
                  <a:srgbClr val="FF0000"/>
                </a:solidFill>
              </a:rPr>
              <a:t>Tedious Paperwork</a:t>
            </a:r>
            <a:r>
              <a:rPr lang="en-US" dirty="0"/>
              <a:t>: Physical shares require a lot of documentation for transfer and sale, making the process cumbersome compared to electronic records. </a:t>
            </a:r>
          </a:p>
        </p:txBody>
      </p:sp>
    </p:spTree>
    <p:extLst>
      <p:ext uri="{BB962C8B-B14F-4D97-AF65-F5344CB8AC3E}">
        <p14:creationId xmlns:p14="http://schemas.microsoft.com/office/powerpoint/2010/main" val="11578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of Dematerialized shares into Physical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656"/>
            <a:ext cx="10960510" cy="4958633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Transmission of shares</a:t>
            </a:r>
            <a:r>
              <a:rPr lang="en-US" dirty="0" smtClean="0"/>
              <a:t>: In the case of inheritance or transfer due to the death of a shareholder, some </a:t>
            </a:r>
            <a:r>
              <a:rPr lang="en-US" dirty="0" smtClean="0">
                <a:solidFill>
                  <a:srgbClr val="FF0000"/>
                </a:solidFill>
              </a:rPr>
              <a:t>legal heirs </a:t>
            </a:r>
            <a:r>
              <a:rPr lang="en-US" dirty="0" smtClean="0"/>
              <a:t>may choose to convert dematerialized shares into physical form.</a:t>
            </a:r>
          </a:p>
          <a:p>
            <a:pPr algn="just"/>
            <a:r>
              <a:rPr lang="en-US" b="1" dirty="0" smtClean="0"/>
              <a:t>Delisting of a company</a:t>
            </a:r>
            <a:r>
              <a:rPr lang="en-US" dirty="0" smtClean="0"/>
              <a:t>: If a company gets delisted from stock exchanges, </a:t>
            </a:r>
            <a:r>
              <a:rPr lang="en-US" dirty="0" smtClean="0">
                <a:solidFill>
                  <a:srgbClr val="FF0000"/>
                </a:solidFill>
              </a:rPr>
              <a:t>shareholders might opt to convert their dematerialized shares into physical certificates </a:t>
            </a:r>
            <a:r>
              <a:rPr lang="en-US" dirty="0" smtClean="0"/>
              <a:t>for record-keeping or future reference.</a:t>
            </a:r>
          </a:p>
          <a:p>
            <a:pPr algn="just"/>
            <a:r>
              <a:rPr lang="en-US" b="1" dirty="0" smtClean="0"/>
              <a:t>Corporate restructuring</a:t>
            </a:r>
            <a:r>
              <a:rPr lang="en-US" dirty="0" smtClean="0"/>
              <a:t>: In certain instances of mergers, acquisitions, or restructuring, a </a:t>
            </a:r>
            <a:r>
              <a:rPr lang="en-US" dirty="0" smtClean="0">
                <a:solidFill>
                  <a:srgbClr val="FF0000"/>
                </a:solidFill>
              </a:rPr>
              <a:t>company may require shareholders to hold </a:t>
            </a:r>
            <a:r>
              <a:rPr lang="en-US" dirty="0" smtClean="0"/>
              <a:t>shares in physical form temporarily to complete the process.</a:t>
            </a:r>
          </a:p>
        </p:txBody>
      </p:sp>
    </p:spTree>
    <p:extLst>
      <p:ext uri="{BB962C8B-B14F-4D97-AF65-F5344CB8AC3E}">
        <p14:creationId xmlns:p14="http://schemas.microsoft.com/office/powerpoint/2010/main" val="21272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45" y="77849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Off-market trades or private transfers</a:t>
            </a:r>
            <a:r>
              <a:rPr lang="en-US" dirty="0" smtClean="0"/>
              <a:t>: For certain </a:t>
            </a:r>
            <a:r>
              <a:rPr lang="en-US" dirty="0" smtClean="0">
                <a:solidFill>
                  <a:srgbClr val="FF0000"/>
                </a:solidFill>
              </a:rPr>
              <a:t>private deals, family settlements, or off-market transfers</a:t>
            </a:r>
            <a:r>
              <a:rPr lang="en-US" dirty="0" smtClean="0"/>
              <a:t>, some parties may prefer holding shares in physical form.</a:t>
            </a:r>
          </a:p>
          <a:p>
            <a:pPr algn="just"/>
            <a:r>
              <a:rPr lang="en-US" b="1" dirty="0" smtClean="0"/>
              <a:t>Non-availability of </a:t>
            </a:r>
            <a:r>
              <a:rPr lang="en-US" b="1" dirty="0" err="1" smtClean="0"/>
              <a:t>demat</a:t>
            </a:r>
            <a:r>
              <a:rPr lang="en-US" b="1" dirty="0" smtClean="0"/>
              <a:t> facility for specific shares</a:t>
            </a:r>
            <a:r>
              <a:rPr lang="en-US" dirty="0" smtClean="0"/>
              <a:t>: Certain old or </a:t>
            </a:r>
            <a:r>
              <a:rPr lang="en-US" dirty="0" smtClean="0">
                <a:solidFill>
                  <a:srgbClr val="FF0000"/>
                </a:solidFill>
              </a:rPr>
              <a:t>illiquid shares </a:t>
            </a:r>
            <a:r>
              <a:rPr lang="en-US" dirty="0" smtClean="0"/>
              <a:t>might not be available for trading in dematerialized form, and in such cases, converting to physical form might be necessary.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Listing of a Share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Listing of a Share on the Capital Market</a:t>
            </a:r>
            <a:r>
              <a:rPr lang="en-US" dirty="0" smtClean="0"/>
              <a:t> refers to the process by which a company’s shares are officially registered and made available for trading on a recognized stock exchange. </a:t>
            </a:r>
          </a:p>
          <a:p>
            <a:r>
              <a:rPr lang="en-US" dirty="0" smtClean="0"/>
              <a:t>Once listed, the company’s shares can be bought and sold by the public in the secondary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Listing Shares: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1276"/>
            <a:ext cx="103063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Access to Capital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listing shares on a stock exchange, a company can raise capital from the public through an Initial Public Offering  (IPO), which helps fund expansion, new projects, or debt repayment.</a:t>
            </a:r>
          </a:p>
        </p:txBody>
      </p:sp>
    </p:spTree>
    <p:extLst>
      <p:ext uri="{BB962C8B-B14F-4D97-AF65-F5344CB8AC3E}">
        <p14:creationId xmlns:p14="http://schemas.microsoft.com/office/powerpoint/2010/main" val="21343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lvl="0"/>
            <a:r>
              <a:rPr lang="en-US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Liquidity for Investors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The listing </a:t>
            </a:r>
            <a:r>
              <a:rPr lang="en-US" altLang="en-US" dirty="0">
                <a:latin typeface="Arial" panose="020B0604020202020204" pitchFamily="34" charset="0"/>
              </a:rPr>
              <a:t>provides a marketplace for shareholders to buy and sell shares, offering liquidity and making it easier for investors to convert their holdings into cash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1042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Usage of Physical Certificates</vt:lpstr>
      <vt:lpstr>Using physical shares poses several problems:</vt:lpstr>
      <vt:lpstr>PowerPoint Presentation</vt:lpstr>
      <vt:lpstr>Conversion of Dematerialized shares into Physical form</vt:lpstr>
      <vt:lpstr>Examples </vt:lpstr>
      <vt:lpstr>PowerPoint Presentation</vt:lpstr>
      <vt:lpstr>Listing of a Share</vt:lpstr>
      <vt:lpstr>Rationale for Listing Shares:</vt:lpstr>
      <vt:lpstr>Liquidity for Investors:</vt:lpstr>
      <vt:lpstr>Increased Visibility and Prestige:</vt:lpstr>
      <vt:lpstr>Valuation and Marketability:</vt:lpstr>
      <vt:lpstr>Improved Corporate Governance:</vt:lpstr>
      <vt:lpstr>Attracts Institutional Investors:</vt:lpstr>
      <vt:lpstr>Mergers, Acquisitions, and Expansion:</vt:lpstr>
      <vt:lpstr>Benchmark for Performance:</vt:lpstr>
      <vt:lpstr>Delisting of Shares</vt:lpstr>
      <vt:lpstr>Voluntary delisting: </vt:lpstr>
      <vt:lpstr>Non-compliance with listing regulations:</vt:lpstr>
      <vt:lpstr>Insufficient public shareholding:</vt:lpstr>
      <vt:lpstr>Financial distress or insolvency:</vt:lpstr>
      <vt:lpstr>Mergers or acquisitions:</vt:lpstr>
      <vt:lpstr>Low trading volume or market capitalization:</vt:lpstr>
      <vt:lpstr>Regulatory actions or legal orders:</vt:lpstr>
      <vt:lpstr>Failure to meet financial requirements: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2024-09-18T05:43:30Z</dcterms:created>
  <dcterms:modified xsi:type="dcterms:W3CDTF">2024-09-23T11:21:19Z</dcterms:modified>
</cp:coreProperties>
</file>