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5"/>
  </p:notesMasterIdLst>
  <p:sldIdLst>
    <p:sldId id="276" r:id="rId2"/>
    <p:sldId id="315" r:id="rId3"/>
    <p:sldId id="314" r:id="rId4"/>
    <p:sldId id="292" r:id="rId5"/>
    <p:sldId id="278" r:id="rId6"/>
    <p:sldId id="279" r:id="rId7"/>
    <p:sldId id="304" r:id="rId8"/>
    <p:sldId id="280" r:id="rId9"/>
    <p:sldId id="281" r:id="rId10"/>
    <p:sldId id="282" r:id="rId11"/>
    <p:sldId id="283" r:id="rId12"/>
    <p:sldId id="284" r:id="rId13"/>
    <p:sldId id="285" r:id="rId14"/>
    <p:sldId id="293" r:id="rId15"/>
    <p:sldId id="294" r:id="rId16"/>
    <p:sldId id="295" r:id="rId17"/>
    <p:sldId id="296" r:id="rId18"/>
    <p:sldId id="297" r:id="rId19"/>
    <p:sldId id="299" r:id="rId20"/>
    <p:sldId id="301" r:id="rId21"/>
    <p:sldId id="298" r:id="rId22"/>
    <p:sldId id="313" r:id="rId23"/>
    <p:sldId id="305" r:id="rId24"/>
    <p:sldId id="303" r:id="rId25"/>
    <p:sldId id="3817" r:id="rId26"/>
    <p:sldId id="3818" r:id="rId27"/>
    <p:sldId id="3837" r:id="rId28"/>
    <p:sldId id="3847" r:id="rId29"/>
    <p:sldId id="3848" r:id="rId30"/>
    <p:sldId id="3830" r:id="rId31"/>
    <p:sldId id="3838" r:id="rId32"/>
    <p:sldId id="3839" r:id="rId33"/>
    <p:sldId id="3849" r:id="rId34"/>
    <p:sldId id="3850" r:id="rId35"/>
    <p:sldId id="3840" r:id="rId36"/>
    <p:sldId id="273" r:id="rId37"/>
    <p:sldId id="306" r:id="rId38"/>
    <p:sldId id="307" r:id="rId39"/>
    <p:sldId id="308" r:id="rId40"/>
    <p:sldId id="309" r:id="rId41"/>
    <p:sldId id="310" r:id="rId42"/>
    <p:sldId id="311" r:id="rId43"/>
    <p:sldId id="31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556" autoAdjust="0"/>
    <p:restoredTop sz="94660"/>
  </p:normalViewPr>
  <p:slideViewPr>
    <p:cSldViewPr>
      <p:cViewPr>
        <p:scale>
          <a:sx n="60" d="100"/>
          <a:sy n="60" d="100"/>
        </p:scale>
        <p:origin x="1116" y="1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936813-DDFB-4BC1-A6BA-72FE7D9C9CDB}" type="datetimeFigureOut">
              <a:rPr lang="en-IN" smtClean="0"/>
              <a:t>27-07-2024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F7CFE2-7C03-4D4A-B6D5-69A25678A497}" type="slidenum">
              <a:rPr lang="en-IN" smtClean="0"/>
              <a:t>‹#›</a:t>
            </a:fld>
            <a:endParaRPr lang="en-IN"/>
          </a:p>
        </p:txBody>
      </p:sp>
    </p:spTree>
    <p:extLst>
      <p:ext uri="{BB962C8B-B14F-4D97-AF65-F5344CB8AC3E}">
        <p14:creationId xmlns:p14="http://schemas.microsoft.com/office/powerpoint/2010/main" val="336657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54D74875-FFDB-46A6-B54C-833D27C586D2}" type="slidenum">
              <a:rPr lang="en-IN" altLang="en-US">
                <a:latin typeface="Calibri" pitchFamily="32" charset="0"/>
              </a:rPr>
              <a:pPr/>
              <a:t>1</a:t>
            </a:fld>
            <a:endParaRPr lang="en-IN" altLang="en-US">
              <a:latin typeface="Calibri" pitchFamily="32" charset="0"/>
            </a:endParaRPr>
          </a:p>
        </p:txBody>
      </p:sp>
      <p:sp>
        <p:nvSpPr>
          <p:cNvPr id="1331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75624903-4C3F-4E69-A041-338314DCC968}" type="slidenum">
              <a:rPr lang="en-IN" altLang="en-US">
                <a:latin typeface="Calibri" pitchFamily="32" charset="0"/>
              </a:rPr>
              <a:pPr/>
              <a:t>10</a:t>
            </a:fld>
            <a:endParaRPr lang="en-IN" altLang="en-US">
              <a:latin typeface="Calibri" pitchFamily="32" charset="0"/>
            </a:endParaRPr>
          </a:p>
        </p:txBody>
      </p:sp>
      <p:sp>
        <p:nvSpPr>
          <p:cNvPr id="2560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C8A9068B-7AF1-458F-A31A-0175A2683DCD}" type="slidenum">
              <a:rPr lang="en-IN" altLang="en-US">
                <a:latin typeface="Calibri" pitchFamily="32" charset="0"/>
              </a:rPr>
              <a:pPr/>
              <a:t>11</a:t>
            </a:fld>
            <a:endParaRPr lang="en-IN" altLang="en-US">
              <a:latin typeface="Calibri" pitchFamily="32" charset="0"/>
            </a:endParaRPr>
          </a:p>
        </p:txBody>
      </p:sp>
      <p:sp>
        <p:nvSpPr>
          <p:cNvPr id="2765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90CDD453-6B9F-4381-9F81-666849534983}" type="slidenum">
              <a:rPr lang="en-IN" altLang="en-US">
                <a:latin typeface="Calibri" pitchFamily="32" charset="0"/>
              </a:rPr>
              <a:pPr/>
              <a:t>12</a:t>
            </a:fld>
            <a:endParaRPr lang="en-IN" altLang="en-US">
              <a:latin typeface="Calibri" pitchFamily="32" charset="0"/>
            </a:endParaRPr>
          </a:p>
        </p:txBody>
      </p:sp>
      <p:sp>
        <p:nvSpPr>
          <p:cNvPr id="296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13</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14</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15</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16</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17</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18</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7EB5E4A0-B86E-45E4-92FF-F1C2D979DDE6}" type="slidenum">
              <a:rPr lang="en-IN" altLang="en-US">
                <a:latin typeface="Calibri" pitchFamily="32" charset="0"/>
              </a:rPr>
              <a:pPr/>
              <a:t>21</a:t>
            </a:fld>
            <a:endParaRPr lang="en-IN" altLang="en-US">
              <a:latin typeface="Calibri" pitchFamily="32" charset="0"/>
            </a:endParaRPr>
          </a:p>
        </p:txBody>
      </p:sp>
      <p:sp>
        <p:nvSpPr>
          <p:cNvPr id="378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5C59BFE7-9E71-446A-A874-0E5E8D2B8A91}" type="slidenum">
              <a:rPr lang="en-IN" altLang="en-US">
                <a:latin typeface="Calibri" pitchFamily="32" charset="0"/>
              </a:rPr>
              <a:pPr/>
              <a:t>2</a:t>
            </a:fld>
            <a:endParaRPr lang="en-IN" altLang="en-US">
              <a:latin typeface="Calibri" pitchFamily="32" charset="0"/>
            </a:endParaRPr>
          </a:p>
        </p:txBody>
      </p:sp>
      <p:sp>
        <p:nvSpPr>
          <p:cNvPr id="2355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1264145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7EB5E4A0-B86E-45E4-92FF-F1C2D979DDE6}" type="slidenum">
              <a:rPr lang="en-IN" altLang="en-US">
                <a:latin typeface="Calibri" pitchFamily="32" charset="0"/>
              </a:rPr>
              <a:pPr/>
              <a:t>22</a:t>
            </a:fld>
            <a:endParaRPr lang="en-IN" altLang="en-US">
              <a:latin typeface="Calibri" pitchFamily="32" charset="0"/>
            </a:endParaRPr>
          </a:p>
        </p:txBody>
      </p:sp>
      <p:sp>
        <p:nvSpPr>
          <p:cNvPr id="378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2904021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a:extLst>
              <a:ext uri="{FF2B5EF4-FFF2-40B4-BE49-F238E27FC236}">
                <a16:creationId xmlns:a16="http://schemas.microsoft.com/office/drawing/2014/main" id="{9E2CA8AB-1F6A-7994-7DF5-3864B7DCFF62}"/>
              </a:ext>
            </a:extLst>
          </p:cNvPr>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1" name="Rectangle 2">
            <a:extLst>
              <a:ext uri="{FF2B5EF4-FFF2-40B4-BE49-F238E27FC236}">
                <a16:creationId xmlns:a16="http://schemas.microsoft.com/office/drawing/2014/main" id="{44ED7C19-7336-E917-553D-15B6A100DA2C}"/>
              </a:ext>
            </a:extLst>
          </p:cNvPr>
          <p:cNvSpPr>
            <a:spLocks noGrp="1" noChangeArrowheads="1"/>
          </p:cNvSpPr>
          <p:nvPr>
            <p:ph type="body" idx="1"/>
          </p:nvPr>
        </p:nvSpPr>
        <p:spPr>
          <a:xfrm>
            <a:off x="914400" y="4343400"/>
            <a:ext cx="50292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7EB5E4A0-B86E-45E4-92FF-F1C2D979DDE6}" type="slidenum">
              <a:rPr lang="en-IN" altLang="en-US">
                <a:latin typeface="Calibri" pitchFamily="32" charset="0"/>
              </a:rPr>
              <a:pPr/>
              <a:t>24</a:t>
            </a:fld>
            <a:endParaRPr lang="en-IN" altLang="en-US">
              <a:latin typeface="Calibri" pitchFamily="32" charset="0"/>
            </a:endParaRPr>
          </a:p>
        </p:txBody>
      </p:sp>
      <p:sp>
        <p:nvSpPr>
          <p:cNvPr id="378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3368677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3">
            <a:extLst>
              <a:ext uri="{FF2B5EF4-FFF2-40B4-BE49-F238E27FC236}">
                <a16:creationId xmlns:a16="http://schemas.microsoft.com/office/drawing/2014/main" id="{0B17A2E4-E421-47C8-AC0C-2921F7473447}"/>
              </a:ext>
            </a:extLst>
          </p:cNvPr>
          <p:cNvSpPr>
            <a:spLocks noGrp="1" noChangeArrowheads="1"/>
          </p:cNvSpPr>
          <p:nvPr>
            <p:ph type="sldNum"/>
          </p:nvPr>
        </p:nvSpPr>
        <p:spPr>
          <a:ln/>
        </p:spPr>
        <p:txBody>
          <a:bodyPr/>
          <a:lstStyle/>
          <a:p>
            <a:fld id="{072B2BE0-D610-4FD7-BA76-52C7AD904DBD}" type="slidenum">
              <a:rPr lang="en-IN" altLang="en-US"/>
              <a:pPr/>
              <a:t>36</a:t>
            </a:fld>
            <a:endParaRPr lang="en-IN" altLang="en-US"/>
          </a:p>
        </p:txBody>
      </p:sp>
      <p:sp>
        <p:nvSpPr>
          <p:cNvPr id="48129" name="Rectangle 1">
            <a:extLst>
              <a:ext uri="{FF2B5EF4-FFF2-40B4-BE49-F238E27FC236}">
                <a16:creationId xmlns:a16="http://schemas.microsoft.com/office/drawing/2014/main" id="{E7BFACE5-7D83-419C-803B-3803623C0EAF}"/>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Rectangle 2">
            <a:extLst>
              <a:ext uri="{FF2B5EF4-FFF2-40B4-BE49-F238E27FC236}">
                <a16:creationId xmlns:a16="http://schemas.microsoft.com/office/drawing/2014/main" id="{1F831865-7117-48AE-8176-5EBF4B8C0316}"/>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5C59BFE7-9E71-446A-A874-0E5E8D2B8A91}" type="slidenum">
              <a:rPr lang="en-IN" altLang="en-US">
                <a:latin typeface="Calibri" pitchFamily="32" charset="0"/>
              </a:rPr>
              <a:pPr/>
              <a:t>3</a:t>
            </a:fld>
            <a:endParaRPr lang="en-IN" altLang="en-US">
              <a:latin typeface="Calibri" pitchFamily="32" charset="0"/>
            </a:endParaRPr>
          </a:p>
        </p:txBody>
      </p:sp>
      <p:sp>
        <p:nvSpPr>
          <p:cNvPr id="2355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756751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9A923778-2E09-4231-A87B-18EF33DB8B3E}" type="slidenum">
              <a:rPr lang="en-IN" altLang="en-US">
                <a:latin typeface="Calibri" pitchFamily="32" charset="0"/>
              </a:rPr>
              <a:pPr/>
              <a:t>4</a:t>
            </a:fld>
            <a:endParaRPr lang="en-IN" altLang="en-US">
              <a:latin typeface="Calibri" pitchFamily="32" charset="0"/>
            </a:endParaRPr>
          </a:p>
        </p:txBody>
      </p:sp>
      <p:sp>
        <p:nvSpPr>
          <p:cNvPr id="1536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1412774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160F8B6D-BB6C-4C26-966D-F78DA36CDA3D}" type="slidenum">
              <a:rPr lang="en-IN" altLang="en-US">
                <a:latin typeface="Calibri" pitchFamily="32" charset="0"/>
              </a:rPr>
              <a:pPr/>
              <a:t>5</a:t>
            </a:fld>
            <a:endParaRPr lang="en-IN" altLang="en-US">
              <a:latin typeface="Calibri" pitchFamily="32" charset="0"/>
            </a:endParaRPr>
          </a:p>
        </p:txBody>
      </p:sp>
      <p:sp>
        <p:nvSpPr>
          <p:cNvPr id="1741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AFFD434A-289D-4693-96AA-BF1EE5B6CB78}" type="slidenum">
              <a:rPr lang="en-IN" altLang="en-US">
                <a:latin typeface="Calibri" pitchFamily="32" charset="0"/>
              </a:rPr>
              <a:pPr/>
              <a:t>6</a:t>
            </a:fld>
            <a:endParaRPr lang="en-IN" altLang="en-US">
              <a:latin typeface="Calibri" pitchFamily="32" charset="0"/>
            </a:endParaRPr>
          </a:p>
        </p:txBody>
      </p:sp>
      <p:sp>
        <p:nvSpPr>
          <p:cNvPr id="1945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AFFD434A-289D-4693-96AA-BF1EE5B6CB78}" type="slidenum">
              <a:rPr lang="en-IN" altLang="en-US">
                <a:latin typeface="Calibri" pitchFamily="32" charset="0"/>
              </a:rPr>
              <a:pPr/>
              <a:t>7</a:t>
            </a:fld>
            <a:endParaRPr lang="en-IN" altLang="en-US">
              <a:latin typeface="Calibri" pitchFamily="32" charset="0"/>
            </a:endParaRPr>
          </a:p>
        </p:txBody>
      </p:sp>
      <p:sp>
        <p:nvSpPr>
          <p:cNvPr id="1945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191791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2155342E-F3BC-4F12-9901-4465B0BE7A49}" type="slidenum">
              <a:rPr lang="en-IN" altLang="en-US">
                <a:latin typeface="Calibri" pitchFamily="32" charset="0"/>
              </a:rPr>
              <a:pPr/>
              <a:t>8</a:t>
            </a:fld>
            <a:endParaRPr lang="en-IN" altLang="en-US">
              <a:latin typeface="Calibri" pitchFamily="32" charset="0"/>
            </a:endParaRPr>
          </a:p>
        </p:txBody>
      </p:sp>
      <p:sp>
        <p:nvSpPr>
          <p:cNvPr id="2150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5C59BFE7-9E71-446A-A874-0E5E8D2B8A91}" type="slidenum">
              <a:rPr lang="en-IN" altLang="en-US">
                <a:latin typeface="Calibri" pitchFamily="32" charset="0"/>
              </a:rPr>
              <a:pPr/>
              <a:t>9</a:t>
            </a:fld>
            <a:endParaRPr lang="en-IN" altLang="en-US">
              <a:latin typeface="Calibri" pitchFamily="32" charset="0"/>
            </a:endParaRPr>
          </a:p>
        </p:txBody>
      </p:sp>
      <p:sp>
        <p:nvSpPr>
          <p:cNvPr id="2355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39459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17315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183594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0B4FB4-92B0-4B03-8877-1ABBC6A29282}"/>
              </a:ext>
            </a:extLst>
          </p:cNvPr>
          <p:cNvSpPr/>
          <p:nvPr userDrawn="1"/>
        </p:nvSpPr>
        <p:spPr>
          <a:xfrm>
            <a:off x="0" y="6778625"/>
            <a:ext cx="9144000" cy="79375"/>
          </a:xfrm>
          <a:prstGeom prst="rect">
            <a:avLst/>
          </a:prstGeom>
          <a:solidFill>
            <a:srgbClr val="ED771F"/>
          </a:solidFill>
          <a:ln w="12700" cap="flat" cmpd="sng" algn="ctr">
            <a:noFill/>
            <a:prstDash val="solid"/>
            <a:miter lim="800000"/>
          </a:ln>
          <a:effectLst/>
        </p:spPr>
        <p:txBody>
          <a:bodyPr anchor="ctr"/>
          <a:lstStyle/>
          <a:p>
            <a:pPr algn="ctr" defTabSz="685800" eaLnBrk="1" fontAlgn="auto" hangingPunct="1">
              <a:spcBef>
                <a:spcPts val="0"/>
              </a:spcBef>
              <a:spcAft>
                <a:spcPts val="0"/>
              </a:spcAft>
              <a:defRPr/>
            </a:pPr>
            <a:endParaRPr lang="en-US" sz="1350" kern="0">
              <a:solidFill>
                <a:srgbClr val="FFFFFF"/>
              </a:solidFill>
            </a:endParaRPr>
          </a:p>
        </p:txBody>
      </p:sp>
      <p:sp>
        <p:nvSpPr>
          <p:cNvPr id="3" name="Rectangle 2">
            <a:extLst>
              <a:ext uri="{FF2B5EF4-FFF2-40B4-BE49-F238E27FC236}">
                <a16:creationId xmlns:a16="http://schemas.microsoft.com/office/drawing/2014/main" id="{D70383CE-66B3-49D6-A737-C885797C4908}"/>
              </a:ext>
            </a:extLst>
          </p:cNvPr>
          <p:cNvSpPr/>
          <p:nvPr userDrawn="1"/>
        </p:nvSpPr>
        <p:spPr>
          <a:xfrm>
            <a:off x="1558925" y="431800"/>
            <a:ext cx="6080125" cy="46038"/>
          </a:xfrm>
          <a:prstGeom prst="rect">
            <a:avLst/>
          </a:prstGeom>
          <a:solidFill>
            <a:srgbClr val="F47D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4" name="Picture 4">
            <a:extLst>
              <a:ext uri="{FF2B5EF4-FFF2-40B4-BE49-F238E27FC236}">
                <a16:creationId xmlns:a16="http://schemas.microsoft.com/office/drawing/2014/main" id="{A75A6FD3-E9D7-4EFF-9DEA-D1DDC04046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6050" y="177800"/>
            <a:ext cx="116046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A9486E07-92DC-42F1-A094-76E347B1D693}"/>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46063" y="177800"/>
            <a:ext cx="11858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9648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794485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C39394-7CD2-47B2-9792-B8E2B8E2D20A}"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025036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4C39394-7CD2-47B2-9792-B8E2B8E2D20A}" type="datetimeFigureOut">
              <a:rPr lang="en-IN" smtClean="0"/>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34013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4C39394-7CD2-47B2-9792-B8E2B8E2D20A}" type="datetimeFigureOut">
              <a:rPr lang="en-IN" smtClean="0"/>
              <a:t>27-07-2024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332950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4C39394-7CD2-47B2-9792-B8E2B8E2D20A}" type="datetimeFigureOut">
              <a:rPr lang="en-IN" smtClean="0"/>
              <a:t>27-07-2024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28130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39394-7CD2-47B2-9792-B8E2B8E2D20A}" type="datetimeFigureOut">
              <a:rPr lang="en-IN" smtClean="0"/>
              <a:t>27-07-2024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742606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491722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128625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39394-7CD2-47B2-9792-B8E2B8E2D20A}" type="datetimeFigureOut">
              <a:rPr lang="en-IN" smtClean="0"/>
              <a:t>27-07-2024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EB88E-4040-4B41-BBD0-F31C7B68EC80}" type="slidenum">
              <a:rPr lang="en-IN" smtClean="0"/>
              <a:t>‹#›</a:t>
            </a:fld>
            <a:endParaRPr lang="en-IN"/>
          </a:p>
        </p:txBody>
      </p:sp>
    </p:spTree>
    <p:extLst>
      <p:ext uri="{BB962C8B-B14F-4D97-AF65-F5344CB8AC3E}">
        <p14:creationId xmlns:p14="http://schemas.microsoft.com/office/powerpoint/2010/main" val="6963204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coursera.org/learn/web-applications-php"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hyperlink" Target="https://www.php.net/manual/en/language.oop5.php" TargetMode="External"/><Relationship Id="rId3" Type="http://schemas.openxmlformats.org/officeDocument/2006/relationships/hyperlink" Target="https://www.w3schools.com/php/php_install.asp" TargetMode="External"/><Relationship Id="rId7" Type="http://schemas.openxmlformats.org/officeDocument/2006/relationships/hyperlink" Target="https://www.youtube.com/watch?v=UZcVUfaby9U"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hyperlink" Target="https://www.tutorialrepublic.com/php-tutorial/php-form-validation.php" TargetMode="External"/><Relationship Id="rId5" Type="http://schemas.openxmlformats.org/officeDocument/2006/relationships/hyperlink" Target="https://www.youtube.com/watch?v=bOqTCDfc7Tk" TargetMode="External"/><Relationship Id="rId10" Type="http://schemas.openxmlformats.org/officeDocument/2006/relationships/image" Target="../media/image3.png"/><Relationship Id="rId4" Type="http://schemas.openxmlformats.org/officeDocument/2006/relationships/hyperlink" Target="https://www.tutorialrepublic.com/php-tutorial/php-arrays.php" TargetMode="External"/><Relationship Id="rId9" Type="http://schemas.openxmlformats.org/officeDocument/2006/relationships/hyperlink" Target="https://www.coursera.org/learn/database-applications-php?irclickid=XLt0rjwQOxyPWfrTyQuvwH6UkC0VgQTm1o9zw0&amp;irgwc=1&amp;utm_medium=partners&amp;utm_source=impact&amp;utm_campaign=315774&amp;utm_content=b2c#modules"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9.jpeg"/></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2.xml"/><Relationship Id="rId5" Type="http://schemas.openxmlformats.org/officeDocument/2006/relationships/image" Target="../media/image7.jpeg"/><Relationship Id="rId4" Type="http://schemas.openxmlformats.org/officeDocument/2006/relationships/image" Target="../media/image10.jpe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2.xml"/><Relationship Id="rId5" Type="http://schemas.openxmlformats.org/officeDocument/2006/relationships/image" Target="../media/image9.jpeg"/><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2.xml"/><Relationship Id="rId5" Type="http://schemas.openxmlformats.org/officeDocument/2006/relationships/image" Target="../media/image16.jpe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12.xml"/><Relationship Id="rId5" Type="http://schemas.openxmlformats.org/officeDocument/2006/relationships/image" Target="../media/image17.jpeg"/><Relationship Id="rId4" Type="http://schemas.openxmlformats.org/officeDocument/2006/relationships/image" Target="../media/image16.jpeg"/></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6.jpeg"/></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273050" y="1855787"/>
            <a:ext cx="7956550" cy="122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ctr" eaLnBrk="1" hangingPunct="1">
              <a:buClr>
                <a:srgbClr val="000000"/>
              </a:buClr>
              <a:buSzPct val="100000"/>
              <a:buFont typeface="Times New Roman" pitchFamily="16" charset="0"/>
              <a:buNone/>
            </a:pPr>
            <a:r>
              <a:rPr lang="en-US" altLang="en-US" sz="5400" dirty="0">
                <a:solidFill>
                  <a:srgbClr val="10253F"/>
                </a:solidFill>
                <a:latin typeface="Berlin Sans FB Demi" pitchFamily="32" charset="0"/>
              </a:rPr>
              <a:t>INT220</a:t>
            </a:r>
            <a:br>
              <a:rPr lang="en-US" altLang="en-US" sz="5400" dirty="0">
                <a:solidFill>
                  <a:srgbClr val="10253F"/>
                </a:solidFill>
                <a:latin typeface="Berlin Sans FB Demi" pitchFamily="32" charset="0"/>
              </a:rPr>
            </a:br>
            <a:r>
              <a:rPr lang="en-US" altLang="en-US" sz="5400" dirty="0">
                <a:solidFill>
                  <a:srgbClr val="10253F"/>
                </a:solidFill>
                <a:latin typeface="Berlin Sans FB Demi" pitchFamily="32" charset="0"/>
              </a:rPr>
              <a:t>SERVER SIDE SCRIPTING</a:t>
            </a:r>
          </a:p>
        </p:txBody>
      </p:sp>
      <p:pic>
        <p:nvPicPr>
          <p:cNvPr id="12291" name="Object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2" name="Line 3"/>
          <p:cNvSpPr>
            <a:spLocks noChangeShapeType="1"/>
          </p:cNvSpPr>
          <p:nvPr/>
        </p:nvSpPr>
        <p:spPr bwMode="auto">
          <a:xfrm>
            <a:off x="1042988" y="3789363"/>
            <a:ext cx="7058025"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
        <p:nvSpPr>
          <p:cNvPr id="12293" name="Text Box 4"/>
          <p:cNvSpPr txBox="1">
            <a:spLocks noChangeArrowheads="1"/>
          </p:cNvSpPr>
          <p:nvPr/>
        </p:nvSpPr>
        <p:spPr bwMode="auto">
          <a:xfrm>
            <a:off x="3768725" y="3917950"/>
            <a:ext cx="18764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2400">
                <a:solidFill>
                  <a:srgbClr val="376092"/>
                </a:solidFill>
                <a:latin typeface="Arial Rounded MT Bold" pitchFamily="32" charset="0"/>
                <a:cs typeface="Arial" charset="0"/>
              </a:rPr>
              <a:t>Lecture #0</a:t>
            </a:r>
          </a:p>
        </p:txBody>
      </p:sp>
      <p:sp>
        <p:nvSpPr>
          <p:cNvPr id="12294" name="Text Box 5"/>
          <p:cNvSpPr txBox="1">
            <a:spLocks noChangeArrowheads="1"/>
          </p:cNvSpPr>
          <p:nvPr/>
        </p:nvSpPr>
        <p:spPr bwMode="auto">
          <a:xfrm>
            <a:off x="1371600" y="4379913"/>
            <a:ext cx="64008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ctr" eaLnBrk="1" hangingPunct="1">
              <a:spcBef>
                <a:spcPts val="800"/>
              </a:spcBef>
              <a:buSzPct val="100000"/>
            </a:pPr>
            <a:r>
              <a:rPr lang="en-US" altLang="en-US">
                <a:solidFill>
                  <a:srgbClr val="898989"/>
                </a:solidFill>
              </a:rPr>
              <a:t>The kick start session</a:t>
            </a:r>
          </a:p>
        </p:txBody>
      </p:sp>
    </p:spTree>
    <p:extLst>
      <p:ext uri="{BB962C8B-B14F-4D97-AF65-F5344CB8AC3E}">
        <p14:creationId xmlns:p14="http://schemas.microsoft.com/office/powerpoint/2010/main" val="266138130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457200" y="274638"/>
            <a:ext cx="5698976"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ctr" eaLnBrk="1" hangingPunct="1">
              <a:buSzPct val="100000"/>
            </a:pPr>
            <a:r>
              <a:rPr lang="en-US" altLang="en-US" sz="4400" dirty="0">
                <a:solidFill>
                  <a:srgbClr val="FF0000"/>
                </a:solidFill>
              </a:rPr>
              <a:t>Program Outcomes</a:t>
            </a:r>
          </a:p>
        </p:txBody>
      </p:sp>
      <p:sp>
        <p:nvSpPr>
          <p:cNvPr id="24579" name="Text Box 2"/>
          <p:cNvSpPr txBox="1">
            <a:spLocks noChangeArrowheads="1"/>
          </p:cNvSpPr>
          <p:nvPr/>
        </p:nvSpPr>
        <p:spPr bwMode="auto">
          <a:xfrm>
            <a:off x="609600" y="1219200"/>
            <a:ext cx="7886700" cy="480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indent="-341313">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marL="342900">
              <a:lnSpc>
                <a:spcPct val="107000"/>
              </a:lnSpc>
              <a:spcBef>
                <a:spcPts val="400"/>
              </a:spcBef>
              <a:spcAft>
                <a:spcPts val="800"/>
              </a:spcAft>
              <a:buClr>
                <a:srgbClr val="000000"/>
              </a:buClr>
              <a:buSzPct val="100000"/>
              <a:buFont typeface="Times New Roman" pitchFamily="16" charset="0"/>
              <a:buNone/>
            </a:pPr>
            <a:r>
              <a:rPr lang="en-US" altLang="en-US" sz="1600" b="1" dirty="0">
                <a:latin typeface="Times New Roman" panose="02020603050405020304" pitchFamily="18" charset="0"/>
                <a:cs typeface="Times New Roman" panose="02020603050405020304" pitchFamily="18" charset="0"/>
              </a:rPr>
              <a:t>PO1 </a:t>
            </a:r>
            <a:br>
              <a:rPr lang="en-US" altLang="en-US" sz="1600" b="1" dirty="0">
                <a:latin typeface="Times New Roman" panose="02020603050405020304" pitchFamily="18" charset="0"/>
                <a:cs typeface="Times New Roman" panose="02020603050405020304" pitchFamily="18" charset="0"/>
              </a:rPr>
            </a:br>
            <a:r>
              <a:rPr lang="en-US" altLang="en-US" sz="1600" b="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Engineering knowledge: Apply the knowledge of mathematics, science, engineering fundamentals, and an engineering specialization to the solution of complex engineering problems.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dirty="0">
                <a:latin typeface="Times New Roman" panose="02020603050405020304" pitchFamily="18" charset="0"/>
                <a:cs typeface="Times New Roman" panose="02020603050405020304" pitchFamily="18" charset="0"/>
              </a:rPr>
              <a:t>PO2</a:t>
            </a:r>
            <a:br>
              <a:rPr lang="en-US" altLang="en-US" sz="1600" b="1" dirty="0">
                <a:latin typeface="Times New Roman" panose="02020603050405020304" pitchFamily="18" charset="0"/>
                <a:cs typeface="Times New Roman" panose="02020603050405020304" pitchFamily="18" charset="0"/>
              </a:rPr>
            </a:br>
            <a:r>
              <a:rPr lang="en-US" altLang="en-US" sz="1600" b="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Problem analysis::Identify, formulate, research literature, and analyze complex engineering problems reaching substantiated conclusions using first principles of mathematics, natural sciences, and engineering sciences.</a:t>
            </a:r>
            <a:r>
              <a:rPr lang="en-US" altLang="en-US" sz="1600" b="1" dirty="0">
                <a:latin typeface="Times New Roman" panose="02020603050405020304" pitchFamily="18" charset="0"/>
                <a:cs typeface="Times New Roman" panose="02020603050405020304" pitchFamily="18" charset="0"/>
              </a:rPr>
              <a:t>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dirty="0">
                <a:latin typeface="Times New Roman" panose="02020603050405020304" pitchFamily="18" charset="0"/>
                <a:cs typeface="Times New Roman" panose="02020603050405020304" pitchFamily="18" charset="0"/>
              </a:rPr>
              <a:t>PO3</a:t>
            </a:r>
            <a:br>
              <a:rPr lang="en-US" altLang="en-US" sz="1600" b="1" dirty="0">
                <a:latin typeface="Times New Roman" panose="02020603050405020304" pitchFamily="18" charset="0"/>
                <a:cs typeface="Times New Roman" panose="02020603050405020304" pitchFamily="18" charset="0"/>
              </a:rPr>
            </a:br>
            <a:r>
              <a:rPr lang="en-US" altLang="en-US" sz="1600" b="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Design/development of solutions::Design solutions for complex engineering problems and design system components or processes that meet the specified needs with appropriate consideration for the public health and safety, and the cultural, societal, and environmental considerations.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dirty="0">
                <a:latin typeface="Times New Roman" panose="02020603050405020304" pitchFamily="18" charset="0"/>
                <a:cs typeface="Times New Roman" panose="02020603050405020304" pitchFamily="18" charset="0"/>
              </a:rPr>
              <a:t>PO4</a:t>
            </a:r>
            <a:br>
              <a:rPr lang="en-US" altLang="en-US" sz="1600" b="1" dirty="0">
                <a:latin typeface="Times New Roman" panose="02020603050405020304" pitchFamily="18" charset="0"/>
                <a:cs typeface="Times New Roman" panose="02020603050405020304" pitchFamily="18" charset="0"/>
              </a:rPr>
            </a:br>
            <a:r>
              <a:rPr lang="en-US" altLang="en-US" sz="1600" b="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Conduct investigations of complex problems::Use research-based knowledge and research methods including design of experiments, analysis and interpretation of data, and synthesis of the information to provide valid conclusions. </a:t>
            </a:r>
          </a:p>
          <a:p>
            <a:pPr marL="342900" eaLnBrk="1" hangingPunct="1">
              <a:spcBef>
                <a:spcPts val="450"/>
              </a:spcBef>
              <a:buSzPct val="100000"/>
            </a:pPr>
            <a:endParaRPr lang="en-US" altLang="en-US" sz="1800" dirty="0">
              <a:latin typeface="Times New Roman" panose="02020603050405020304" pitchFamily="18" charset="0"/>
              <a:cs typeface="Times New Roman" panose="02020603050405020304" pitchFamily="18" charset="0"/>
            </a:endParaRPr>
          </a:p>
        </p:txBody>
      </p:sp>
      <p:pic>
        <p:nvPicPr>
          <p:cNvPr id="3" name="Object 3">
            <a:extLst>
              <a:ext uri="{FF2B5EF4-FFF2-40B4-BE49-F238E27FC236}">
                <a16:creationId xmlns:a16="http://schemas.microsoft.com/office/drawing/2014/main" id="{A242CD67-667F-3C78-425F-09063D8400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166688"/>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8320014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628650" y="365125"/>
            <a:ext cx="78867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ctr" eaLnBrk="1" hangingPunct="1">
              <a:buSzPct val="100000"/>
            </a:pPr>
            <a:r>
              <a:rPr lang="en-US" altLang="en-US" sz="4400">
                <a:solidFill>
                  <a:srgbClr val="FF0000"/>
                </a:solidFill>
              </a:rPr>
              <a:t>Program Outcomes</a:t>
            </a:r>
          </a:p>
        </p:txBody>
      </p:sp>
      <p:sp>
        <p:nvSpPr>
          <p:cNvPr id="26627" name="Text Box 2"/>
          <p:cNvSpPr txBox="1">
            <a:spLocks noChangeArrowheads="1"/>
          </p:cNvSpPr>
          <p:nvPr/>
        </p:nvSpPr>
        <p:spPr bwMode="auto">
          <a:xfrm>
            <a:off x="628650" y="1066800"/>
            <a:ext cx="8343900" cy="5110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indent="-341313">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marL="342900">
              <a:lnSpc>
                <a:spcPct val="107000"/>
              </a:lnSpc>
              <a:spcBef>
                <a:spcPts val="400"/>
              </a:spcBef>
              <a:spcAft>
                <a:spcPts val="800"/>
              </a:spcAft>
              <a:buClr>
                <a:srgbClr val="000000"/>
              </a:buClr>
              <a:buSzPct val="100000"/>
              <a:buFont typeface="Times New Roman" pitchFamily="16" charset="0"/>
              <a:buNone/>
            </a:pPr>
            <a:r>
              <a:rPr lang="en-US" altLang="en-US" sz="1600" b="1" dirty="0">
                <a:latin typeface="Times New Roman" panose="02020603050405020304" pitchFamily="18" charset="0"/>
                <a:cs typeface="Times New Roman" panose="02020603050405020304" pitchFamily="18" charset="0"/>
              </a:rPr>
              <a:t>PO5</a:t>
            </a:r>
            <a:br>
              <a:rPr lang="en-US" altLang="en-US" sz="1600" b="1" dirty="0">
                <a:latin typeface="Times New Roman" panose="02020603050405020304" pitchFamily="18" charset="0"/>
                <a:cs typeface="Times New Roman" panose="02020603050405020304" pitchFamily="18" charset="0"/>
              </a:rPr>
            </a:br>
            <a:r>
              <a:rPr lang="en-US" altLang="en-US" sz="1600" b="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Modern tool usage::Create, select, and apply appropriate techniques, resources, and modern engineering and IT tools including prediction and modeling to complex engineering activities with an understanding of the limitations.</a:t>
            </a:r>
          </a:p>
          <a:p>
            <a:pPr marL="342900">
              <a:lnSpc>
                <a:spcPct val="107000"/>
              </a:lnSpc>
              <a:spcBef>
                <a:spcPts val="400"/>
              </a:spcBef>
              <a:spcAft>
                <a:spcPts val="800"/>
              </a:spcAft>
              <a:buClr>
                <a:srgbClr val="000000"/>
              </a:buClr>
              <a:buSzPct val="100000"/>
              <a:buFont typeface="Times New Roman" pitchFamily="16" charset="0"/>
              <a:buNone/>
            </a:pPr>
            <a:r>
              <a:rPr lang="en-IN" altLang="en-US" sz="1600" b="1"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PO6</a:t>
            </a:r>
            <a:br>
              <a:rPr lang="en-US" altLang="en-US" sz="1600" b="1" dirty="0">
                <a:latin typeface="Times New Roman" panose="02020603050405020304" pitchFamily="18" charset="0"/>
                <a:cs typeface="Times New Roman" panose="02020603050405020304" pitchFamily="18" charset="0"/>
              </a:rPr>
            </a:br>
            <a:r>
              <a:rPr lang="en-US" altLang="en-US" sz="1600" b="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The engineer and society::Apply reasoning informed by the contextual knowledge to assess societal, health, safety, legal and cultural issues and the consequent responsibilities relevant to the professional engineering practice.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dirty="0">
                <a:latin typeface="Times New Roman" panose="02020603050405020304" pitchFamily="18" charset="0"/>
                <a:cs typeface="Times New Roman" panose="02020603050405020304" pitchFamily="18" charset="0"/>
              </a:rPr>
              <a:t>PO7</a:t>
            </a:r>
            <a:br>
              <a:rPr lang="en-US" altLang="en-US" sz="1600" b="1" dirty="0">
                <a:latin typeface="Times New Roman" panose="02020603050405020304" pitchFamily="18" charset="0"/>
                <a:cs typeface="Times New Roman" panose="02020603050405020304" pitchFamily="18" charset="0"/>
              </a:rPr>
            </a:br>
            <a:r>
              <a:rPr lang="en-US" altLang="en-US" sz="1600" b="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Environment and sustainability::Understand the impact of the professional engineering solutions in societal and environmental contexts, and demonstrate the knowledge of, and need for sustainable development.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dirty="0">
                <a:latin typeface="Times New Roman" panose="02020603050405020304" pitchFamily="18" charset="0"/>
                <a:cs typeface="Times New Roman" panose="02020603050405020304" pitchFamily="18" charset="0"/>
              </a:rPr>
              <a:t>PO8</a:t>
            </a:r>
            <a:br>
              <a:rPr lang="en-US" altLang="en-US" sz="1600" b="1" dirty="0">
                <a:latin typeface="Times New Roman" panose="02020603050405020304" pitchFamily="18" charset="0"/>
                <a:cs typeface="Times New Roman" panose="02020603050405020304" pitchFamily="18" charset="0"/>
              </a:rPr>
            </a:br>
            <a:r>
              <a:rPr lang="en-US" altLang="en-US" sz="1600" b="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Ethics::Apply ethical principles and commit to professional ethics and responsibilities and norms of the engineering practice.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dirty="0">
                <a:latin typeface="Times New Roman" panose="02020603050405020304" pitchFamily="18" charset="0"/>
                <a:cs typeface="Times New Roman" panose="02020603050405020304" pitchFamily="18" charset="0"/>
              </a:rPr>
              <a:t>PO9</a:t>
            </a:r>
            <a:br>
              <a:rPr lang="en-US" altLang="en-US" sz="1600" b="1" dirty="0">
                <a:latin typeface="Times New Roman" panose="02020603050405020304" pitchFamily="18" charset="0"/>
                <a:cs typeface="Times New Roman" panose="02020603050405020304" pitchFamily="18" charset="0"/>
              </a:rPr>
            </a:br>
            <a:r>
              <a:rPr lang="en-US" altLang="en-US" sz="1600" b="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Individual and team work::Function effectively as an individual, and as a member or leader in diverse teams, and in multidisciplinary settings. </a:t>
            </a:r>
          </a:p>
          <a:p>
            <a:pPr marL="342900">
              <a:lnSpc>
                <a:spcPct val="107000"/>
              </a:lnSpc>
              <a:spcBef>
                <a:spcPts val="400"/>
              </a:spcBef>
              <a:spcAft>
                <a:spcPts val="800"/>
              </a:spcAft>
              <a:buClr>
                <a:srgbClr val="000000"/>
              </a:buClr>
              <a:buSzPct val="100000"/>
              <a:buFont typeface="Times New Roman" pitchFamily="16" charset="0"/>
              <a:buNone/>
            </a:pPr>
            <a:endParaRPr lang="en-US" altLang="en-US" sz="1600" dirty="0">
              <a:latin typeface="Times New Roman" panose="02020603050405020304" pitchFamily="18" charset="0"/>
              <a:cs typeface="Times New Roman" panose="02020603050405020304" pitchFamily="18" charset="0"/>
            </a:endParaRPr>
          </a:p>
          <a:p>
            <a:pPr marL="342900" eaLnBrk="1" hangingPunct="1">
              <a:spcBef>
                <a:spcPts val="450"/>
              </a:spcBef>
              <a:buSzPct val="100000"/>
            </a:pPr>
            <a:endParaRPr lang="en-US" altLang="en-US" sz="1800" b="1" dirty="0">
              <a:latin typeface="Times New Roman" panose="02020603050405020304" pitchFamily="18" charset="0"/>
              <a:cs typeface="Times New Roman" panose="02020603050405020304" pitchFamily="18" charset="0"/>
            </a:endParaRPr>
          </a:p>
          <a:p>
            <a:pPr marL="342900" eaLnBrk="1" hangingPunct="1">
              <a:spcBef>
                <a:spcPts val="450"/>
              </a:spcBef>
              <a:buSzPct val="100000"/>
            </a:pPr>
            <a:endParaRPr lang="en-US" altLang="en-US" sz="1800" b="1" dirty="0">
              <a:latin typeface="Times New Roman" panose="02020603050405020304" pitchFamily="18" charset="0"/>
              <a:cs typeface="Times New Roman" panose="02020603050405020304" pitchFamily="18" charset="0"/>
            </a:endParaRPr>
          </a:p>
          <a:p>
            <a:pPr marL="342900" eaLnBrk="1" hangingPunct="1">
              <a:spcBef>
                <a:spcPts val="450"/>
              </a:spcBef>
              <a:buSzPct val="100000"/>
            </a:pPr>
            <a:endParaRPr lang="en-US" altLang="en-US" sz="1800" b="1" dirty="0">
              <a:latin typeface="Times New Roman" panose="02020603050405020304" pitchFamily="18" charset="0"/>
              <a:cs typeface="Times New Roman" panose="02020603050405020304" pitchFamily="18" charset="0"/>
            </a:endParaRPr>
          </a:p>
          <a:p>
            <a:pPr marL="342900" eaLnBrk="1" hangingPunct="1">
              <a:spcBef>
                <a:spcPts val="450"/>
              </a:spcBef>
              <a:buSzPct val="100000"/>
            </a:pPr>
            <a:endParaRPr lang="en-US" altLang="en-US" sz="1800" b="1" dirty="0">
              <a:latin typeface="Times New Roman" panose="02020603050405020304" pitchFamily="18" charset="0"/>
              <a:cs typeface="Times New Roman" panose="02020603050405020304" pitchFamily="18" charset="0"/>
            </a:endParaRPr>
          </a:p>
        </p:txBody>
      </p:sp>
      <p:pic>
        <p:nvPicPr>
          <p:cNvPr id="2" name="Object 3">
            <a:extLst>
              <a:ext uri="{FF2B5EF4-FFF2-40B4-BE49-F238E27FC236}">
                <a16:creationId xmlns:a16="http://schemas.microsoft.com/office/drawing/2014/main" id="{605DFA0D-2523-1ADE-E5EB-3606F7A9DD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6150" y="116632"/>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4640333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ctr" eaLnBrk="1" hangingPunct="1">
              <a:buSzPct val="100000"/>
            </a:pPr>
            <a:r>
              <a:rPr lang="en-US" altLang="en-US" sz="4400">
                <a:solidFill>
                  <a:srgbClr val="FF0000"/>
                </a:solidFill>
              </a:rPr>
              <a:t>Program Outcomes</a:t>
            </a:r>
          </a:p>
        </p:txBody>
      </p:sp>
      <p:sp>
        <p:nvSpPr>
          <p:cNvPr id="2867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nSpc>
                <a:spcPct val="107000"/>
              </a:lnSpc>
              <a:spcBef>
                <a:spcPts val="375"/>
              </a:spcBef>
              <a:spcAft>
                <a:spcPts val="800"/>
              </a:spcAft>
              <a:buClr>
                <a:srgbClr val="000000"/>
              </a:buClr>
              <a:buSzPct val="100000"/>
              <a:buFont typeface="Times New Roman" pitchFamily="16" charset="0"/>
              <a:buNone/>
            </a:pPr>
            <a:r>
              <a:rPr lang="en-US" altLang="en-US" sz="1600" b="1" dirty="0">
                <a:latin typeface="Times New Roman" panose="02020603050405020304" pitchFamily="18" charset="0"/>
                <a:cs typeface="Times New Roman" panose="02020603050405020304" pitchFamily="18" charset="0"/>
              </a:rPr>
              <a:t>PO10</a:t>
            </a:r>
            <a:br>
              <a:rPr lang="en-US" altLang="en-US" sz="1600" b="1" dirty="0">
                <a:latin typeface="Times New Roman" panose="02020603050405020304" pitchFamily="18" charset="0"/>
                <a:cs typeface="Times New Roman" panose="02020603050405020304" pitchFamily="18" charset="0"/>
              </a:rPr>
            </a:br>
            <a:r>
              <a:rPr lang="en-US" altLang="en-US" sz="1600" b="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Communication::Communicate effectively on complex engineering activities with the engineering community and with society at large, such as, being able to comprehend and write effective reports and design documentation, make effective presentations, and give and receive clear instructions. </a:t>
            </a:r>
          </a:p>
          <a:p>
            <a:pPr>
              <a:lnSpc>
                <a:spcPct val="107000"/>
              </a:lnSpc>
              <a:spcBef>
                <a:spcPts val="375"/>
              </a:spcBef>
              <a:spcAft>
                <a:spcPts val="800"/>
              </a:spcAft>
              <a:buClr>
                <a:srgbClr val="000000"/>
              </a:buClr>
              <a:buSzPct val="100000"/>
              <a:buFont typeface="Times New Roman" pitchFamily="16" charset="0"/>
              <a:buNone/>
            </a:pPr>
            <a:r>
              <a:rPr lang="en-US" altLang="en-US" sz="1600" b="1" dirty="0">
                <a:latin typeface="Times New Roman" panose="02020603050405020304" pitchFamily="18" charset="0"/>
                <a:cs typeface="Times New Roman" panose="02020603050405020304" pitchFamily="18" charset="0"/>
              </a:rPr>
              <a:t>PO11</a:t>
            </a:r>
            <a:br>
              <a:rPr lang="en-US" altLang="en-US" sz="1600" b="1" dirty="0">
                <a:latin typeface="Times New Roman" panose="02020603050405020304" pitchFamily="18" charset="0"/>
                <a:cs typeface="Times New Roman" panose="02020603050405020304" pitchFamily="18" charset="0"/>
              </a:rPr>
            </a:br>
            <a:r>
              <a:rPr lang="en-US" altLang="en-US" sz="1600" b="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Project management and finance::Demonstrate knowledge and understanding of the engineering, management principles and apply the same to one’s own work, as a member or a leader in a team, manage projects efficiently in respective disciplines and multidisciplinary environments after consideration of economic and financial factors.</a:t>
            </a:r>
            <a:r>
              <a:rPr lang="en-US" altLang="en-US" sz="1600" b="1" dirty="0">
                <a:latin typeface="Times New Roman" panose="02020603050405020304" pitchFamily="18" charset="0"/>
                <a:cs typeface="Times New Roman" panose="02020603050405020304" pitchFamily="18" charset="0"/>
              </a:rPr>
              <a:t> </a:t>
            </a:r>
          </a:p>
          <a:p>
            <a:pPr>
              <a:lnSpc>
                <a:spcPct val="107000"/>
              </a:lnSpc>
              <a:spcBef>
                <a:spcPts val="375"/>
              </a:spcBef>
              <a:spcAft>
                <a:spcPts val="800"/>
              </a:spcAft>
              <a:buClr>
                <a:srgbClr val="000000"/>
              </a:buClr>
              <a:buSzPct val="100000"/>
              <a:buFont typeface="Times New Roman" pitchFamily="16" charset="0"/>
              <a:buNone/>
            </a:pPr>
            <a:r>
              <a:rPr lang="en-US" altLang="en-US" sz="1600" b="1" dirty="0">
                <a:latin typeface="Times New Roman" panose="02020603050405020304" pitchFamily="18" charset="0"/>
                <a:cs typeface="Times New Roman" panose="02020603050405020304" pitchFamily="18" charset="0"/>
              </a:rPr>
              <a:t>PO12</a:t>
            </a:r>
            <a:br>
              <a:rPr lang="en-US" altLang="en-US" sz="1600" b="1" dirty="0">
                <a:latin typeface="Times New Roman" panose="02020603050405020304" pitchFamily="18" charset="0"/>
                <a:cs typeface="Times New Roman" panose="02020603050405020304" pitchFamily="18" charset="0"/>
              </a:rPr>
            </a:br>
            <a:r>
              <a:rPr lang="en-US" altLang="en-US" sz="1600" b="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Life-long learning::Recognize the need for, and have the preparation and ability to engage in independent and life-long learning in the broadest context of technological change.</a:t>
            </a:r>
          </a:p>
          <a:p>
            <a:pPr eaLnBrk="1" hangingPunct="1">
              <a:spcBef>
                <a:spcPts val="450"/>
              </a:spcBef>
              <a:buClr>
                <a:srgbClr val="000000"/>
              </a:buClr>
              <a:buSzPct val="100000"/>
              <a:buFont typeface="Arial" charset="0"/>
              <a:buNone/>
            </a:pPr>
            <a:endParaRPr lang="en-US" altLang="en-US" sz="1800" dirty="0">
              <a:latin typeface="Times New Roman" panose="02020603050405020304" pitchFamily="18" charset="0"/>
              <a:cs typeface="Times New Roman" panose="02020603050405020304" pitchFamily="18" charset="0"/>
            </a:endParaRPr>
          </a:p>
        </p:txBody>
      </p:sp>
      <p:pic>
        <p:nvPicPr>
          <p:cNvPr id="2" name="Object 3">
            <a:extLst>
              <a:ext uri="{FF2B5EF4-FFF2-40B4-BE49-F238E27FC236}">
                <a16:creationId xmlns:a16="http://schemas.microsoft.com/office/drawing/2014/main" id="{9B27AD48-8935-9798-7836-29E7DADDE8B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2006875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dirty="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eaLnBrk="1" hangingPunct="1">
              <a:spcBef>
                <a:spcPts val="700"/>
              </a:spcBef>
              <a:buClr>
                <a:srgbClr val="000000"/>
              </a:buClr>
              <a:buSzPct val="100000"/>
              <a:buFont typeface="Arial" charset="0"/>
              <a:buNone/>
            </a:pPr>
            <a:r>
              <a:rPr lang="en-US" altLang="en-US" sz="2800" dirty="0">
                <a:latin typeface="Times New Roman" panose="02020603050405020304" pitchFamily="18" charset="0"/>
                <a:cs typeface="Times New Roman" panose="02020603050405020304" pitchFamily="18" charset="0"/>
              </a:rPr>
              <a:t>Unit I</a:t>
            </a:r>
          </a:p>
          <a:p>
            <a:pPr algn="just"/>
            <a:r>
              <a:rPr lang="en-IN" sz="2800" b="1" dirty="0">
                <a:latin typeface="Times New Roman" panose="02020603050405020304" pitchFamily="18" charset="0"/>
                <a:cs typeface="Times New Roman" panose="02020603050405020304" pitchFamily="18" charset="0"/>
              </a:rPr>
              <a:t>PHP Fundamentals : </a:t>
            </a:r>
            <a:r>
              <a:rPr lang="en-IN" sz="2800" dirty="0">
                <a:latin typeface="Times New Roman" panose="02020603050405020304" pitchFamily="18" charset="0"/>
                <a:cs typeface="Times New Roman" panose="02020603050405020304" pitchFamily="18" charset="0"/>
              </a:rPr>
              <a:t>PHP, MySQL and XAMPP Installation, PHP Basic Syntax, PHP Data Types, PHP Variables, PHP Constants, PHP Expressions, PHP Operators, PHP Control Structures, PHP Loops 	</a:t>
            </a: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0725"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8428484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dirty="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eaLnBrk="1" hangingPunct="1">
              <a:spcBef>
                <a:spcPts val="700"/>
              </a:spcBef>
              <a:buClr>
                <a:srgbClr val="000000"/>
              </a:buClr>
              <a:buSzPct val="100000"/>
              <a:buFont typeface="Arial" charset="0"/>
              <a:buNone/>
            </a:pPr>
            <a:r>
              <a:rPr lang="en-US" altLang="en-US" sz="2800" dirty="0">
                <a:latin typeface="Times New Roman" panose="02020603050405020304" pitchFamily="18" charset="0"/>
                <a:cs typeface="Times New Roman" panose="02020603050405020304" pitchFamily="18" charset="0"/>
              </a:rPr>
              <a:t>Unit II</a:t>
            </a:r>
          </a:p>
          <a:p>
            <a:pPr algn="just"/>
            <a:r>
              <a:rPr lang="en-IN" sz="2800" b="1" dirty="0">
                <a:latin typeface="Times New Roman" panose="02020603050405020304" pitchFamily="18" charset="0"/>
                <a:cs typeface="Times New Roman" panose="02020603050405020304" pitchFamily="18" charset="0"/>
              </a:rPr>
              <a:t>PHP Arrays and Functions : </a:t>
            </a:r>
            <a:r>
              <a:rPr lang="en-IN" sz="2800" dirty="0">
                <a:latin typeface="Times New Roman" panose="02020603050405020304" pitchFamily="18" charset="0"/>
                <a:cs typeface="Times New Roman" panose="02020603050405020304" pitchFamily="18" charset="0"/>
              </a:rPr>
              <a:t>PHP Enumerated Arrays, PHP Associative Arrays, PHP Multi-Dimensional Arrays, PHP Functions, Syntax, Arguments and Variables, References, Pass by Value &amp; Pass by references, Return Values, Variable Scope, PHP include() and PHP require() 	</a:t>
            </a: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0725"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8702841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eaLnBrk="1" hangingPunct="1">
              <a:spcBef>
                <a:spcPts val="700"/>
              </a:spcBef>
              <a:buClr>
                <a:srgbClr val="000000"/>
              </a:buClr>
              <a:buSzPct val="100000"/>
              <a:buFont typeface="Arial" charset="0"/>
              <a:buNone/>
            </a:pPr>
            <a:r>
              <a:rPr lang="en-US" altLang="en-US" sz="2800" dirty="0">
                <a:latin typeface="Times New Roman" panose="02020603050405020304" pitchFamily="18" charset="0"/>
                <a:cs typeface="Times New Roman" panose="02020603050405020304" pitchFamily="18" charset="0"/>
              </a:rPr>
              <a:t>Unit III</a:t>
            </a:r>
          </a:p>
          <a:p>
            <a:pPr algn="just"/>
            <a:r>
              <a:rPr lang="en-IN" sz="2800" b="1" dirty="0">
                <a:latin typeface="Times New Roman" panose="02020603050405020304" pitchFamily="18" charset="0"/>
                <a:cs typeface="Times New Roman" panose="02020603050405020304" pitchFamily="18" charset="0"/>
              </a:rPr>
              <a:t>PHP Forms : </a:t>
            </a:r>
            <a:r>
              <a:rPr lang="en-IN" sz="2800" dirty="0">
                <a:latin typeface="Times New Roman" panose="02020603050405020304" pitchFamily="18" charset="0"/>
                <a:cs typeface="Times New Roman" panose="02020603050405020304" pitchFamily="18" charset="0"/>
              </a:rPr>
              <a:t>PHP Form handling, PHP GET and POST, PHP Form Validation, PHP Form Sanitization </a:t>
            </a:r>
            <a:r>
              <a:rPr lang="en-IN" sz="2800" dirty="0"/>
              <a:t>	</a:t>
            </a: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0725"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2973257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eaLnBrk="1" hangingPunct="1">
              <a:spcBef>
                <a:spcPts val="700"/>
              </a:spcBef>
              <a:buClr>
                <a:srgbClr val="000000"/>
              </a:buClr>
              <a:buSzPct val="100000"/>
              <a:buFont typeface="Arial" charset="0"/>
              <a:buNone/>
            </a:pPr>
            <a:r>
              <a:rPr lang="en-US" altLang="en-US" sz="2800" dirty="0">
                <a:latin typeface="Times New Roman" panose="02020603050405020304" pitchFamily="18" charset="0"/>
                <a:cs typeface="Times New Roman" panose="02020603050405020304" pitchFamily="18" charset="0"/>
              </a:rPr>
              <a:t>Unit IV</a:t>
            </a:r>
          </a:p>
          <a:p>
            <a:pPr algn="just"/>
            <a:r>
              <a:rPr lang="en-IN" sz="2800" b="1" dirty="0">
                <a:latin typeface="Times New Roman" panose="02020603050405020304" pitchFamily="18" charset="0"/>
                <a:cs typeface="Times New Roman" panose="02020603050405020304" pitchFamily="18" charset="0"/>
              </a:rPr>
              <a:t>PHP Cookies, Sessions and Strings Handling : </a:t>
            </a:r>
            <a:r>
              <a:rPr lang="en-IN" sz="2800" dirty="0">
                <a:latin typeface="Times New Roman" panose="02020603050405020304" pitchFamily="18" charset="0"/>
                <a:cs typeface="Times New Roman" panose="02020603050405020304" pitchFamily="18" charset="0"/>
              </a:rPr>
              <a:t>PHP Cookie Handling, PHP Session Handling, PHP Login Session, Strings and Patterns, Matching, PHP Sending Emails, PHP File Uploading, PHP Filters, PHP Error Handling 	</a:t>
            </a:r>
          </a:p>
          <a:p>
            <a:pPr algn="just">
              <a:spcBef>
                <a:spcPts val="700"/>
              </a:spcBef>
              <a:buClr>
                <a:srgbClr val="000000"/>
              </a:buClr>
              <a:buSzPct val="100000"/>
            </a:pPr>
            <a:endParaRPr lang="en-US" altLang="en-US" sz="2800" dirty="0"/>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0725"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704733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eaLnBrk="1" hangingPunct="1">
              <a:spcBef>
                <a:spcPts val="700"/>
              </a:spcBef>
              <a:buClr>
                <a:srgbClr val="000000"/>
              </a:buClr>
              <a:buSzPct val="100000"/>
              <a:buFont typeface="Arial" charset="0"/>
              <a:buNone/>
            </a:pPr>
            <a:r>
              <a:rPr lang="en-US" altLang="en-US" sz="2800" dirty="0">
                <a:latin typeface="Times New Roman" panose="02020603050405020304" pitchFamily="18" charset="0"/>
                <a:cs typeface="Times New Roman" panose="02020603050405020304" pitchFamily="18" charset="0"/>
              </a:rPr>
              <a:t>Unit V</a:t>
            </a:r>
          </a:p>
          <a:p>
            <a:pPr algn="just"/>
            <a:r>
              <a:rPr lang="en-IN" sz="2800" b="1" dirty="0">
                <a:latin typeface="Times New Roman" panose="02020603050405020304" pitchFamily="18" charset="0"/>
                <a:cs typeface="Times New Roman" panose="02020603050405020304" pitchFamily="18" charset="0"/>
              </a:rPr>
              <a:t>Object Oriented Programming in PHP : </a:t>
            </a:r>
            <a:r>
              <a:rPr lang="en-IN" sz="2800" dirty="0">
                <a:latin typeface="Times New Roman" panose="02020603050405020304" pitchFamily="18" charset="0"/>
                <a:cs typeface="Times New Roman" panose="02020603050405020304" pitchFamily="18" charset="0"/>
              </a:rPr>
              <a:t>Defining PHP Classes, Creating Objects in PHP, Calling Member Functions, Constructor Functions, Inheritance, Function Overriding, Interface, Abstract Classes 	</a:t>
            </a: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0725"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9700434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dirty="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eaLnBrk="1" hangingPunct="1">
              <a:spcBef>
                <a:spcPts val="700"/>
              </a:spcBef>
              <a:buClr>
                <a:srgbClr val="000000"/>
              </a:buClr>
              <a:buSzPct val="100000"/>
              <a:buFont typeface="Arial" charset="0"/>
              <a:buNone/>
            </a:pPr>
            <a:r>
              <a:rPr lang="en-US" altLang="en-US" sz="2800" dirty="0">
                <a:latin typeface="Times New Roman" panose="02020603050405020304" pitchFamily="18" charset="0"/>
                <a:cs typeface="Times New Roman" panose="02020603050405020304" pitchFamily="18" charset="0"/>
              </a:rPr>
              <a:t>Unit VI</a:t>
            </a:r>
          </a:p>
          <a:p>
            <a:pPr algn="just"/>
            <a:r>
              <a:rPr lang="en-IN" sz="2800" b="1" dirty="0">
                <a:latin typeface="Times New Roman" panose="02020603050405020304" pitchFamily="18" charset="0"/>
                <a:cs typeface="Times New Roman" panose="02020603050405020304" pitchFamily="18" charset="0"/>
              </a:rPr>
              <a:t>Basic MySQL and SQL Queries : </a:t>
            </a:r>
            <a:r>
              <a:rPr lang="en-IN" sz="2800" dirty="0">
                <a:latin typeface="Times New Roman" panose="02020603050405020304" pitchFamily="18" charset="0"/>
                <a:cs typeface="Times New Roman" panose="02020603050405020304" pitchFamily="18" charset="0"/>
              </a:rPr>
              <a:t>Database Basics, Indexes, PHP </a:t>
            </a:r>
            <a:r>
              <a:rPr lang="en-IN" sz="2800" dirty="0" err="1">
                <a:latin typeface="Times New Roman" panose="02020603050405020304" pitchFamily="18" charset="0"/>
                <a:cs typeface="Times New Roman" panose="02020603050405020304" pitchFamily="18" charset="0"/>
              </a:rPr>
              <a:t>MyAdmin</a:t>
            </a:r>
            <a:r>
              <a:rPr lang="en-IN" sz="2800" dirty="0">
                <a:latin typeface="Times New Roman" panose="02020603050405020304" pitchFamily="18" charset="0"/>
                <a:cs typeface="Times New Roman" panose="02020603050405020304" pitchFamily="18" charset="0"/>
              </a:rPr>
              <a:t>, Connect &amp; </a:t>
            </a:r>
            <a:r>
              <a:rPr lang="en-IN" sz="2800" dirty="0" err="1">
                <a:latin typeface="Times New Roman" panose="02020603050405020304" pitchFamily="18" charset="0"/>
                <a:cs typeface="Times New Roman" panose="02020603050405020304" pitchFamily="18" charset="0"/>
              </a:rPr>
              <a:t>Pconnect</a:t>
            </a:r>
            <a:r>
              <a:rPr lang="en-IN" sz="2800" dirty="0">
                <a:latin typeface="Times New Roman" panose="02020603050405020304" pitchFamily="18" charset="0"/>
                <a:cs typeface="Times New Roman" panose="02020603050405020304" pitchFamily="18" charset="0"/>
              </a:rPr>
              <a:t>, MySQL Create, MySQL Insert, MySQL Select, MySQL Update, MySQL Delete, MySQL Truncate, MySQL Drop, WHERE condition, Order By and Group By, Having, LIKE, AND OR operators, SQL functions AVG, COUNT, SUM, MIN, MAX, LCASE, UCASE </a:t>
            </a:r>
            <a:r>
              <a:rPr lang="en-IN" sz="2800" dirty="0"/>
              <a:t>	</a:t>
            </a:r>
          </a:p>
          <a:p>
            <a:pPr algn="just"/>
            <a:endParaRPr lang="en-IN" sz="2800" dirty="0"/>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0725"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36622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448" y="1268413"/>
            <a:ext cx="8568952" cy="4524315"/>
          </a:xfrm>
          <a:prstGeom prst="rect">
            <a:avLst/>
          </a:prstGeom>
        </p:spPr>
        <p:txBody>
          <a:bodyPr wrap="square">
            <a:spAutoFit/>
          </a:bodyPr>
          <a:lstStyle/>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Installation and configuration of XAMPP Web Server, PHP and MySQL.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Use data types of PHP including String, Integer, Float, Boolean, Array, Object and Resource.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 Constants in PHP and make them global.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 Various types of operators including Arithmetic, Assignment, Comparison, Increment/Decrement, Logical, String and array operators.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Use PHP control structures - if, if...else, if...</a:t>
            </a:r>
            <a:r>
              <a:rPr lang="en-US" sz="2400" dirty="0" err="1">
                <a:latin typeface="Times New Roman" panose="02020603050405020304" pitchFamily="18" charset="0"/>
                <a:cs typeface="Times New Roman" panose="02020603050405020304" pitchFamily="18" charset="0"/>
              </a:rPr>
              <a:t>elseif.else</a:t>
            </a:r>
            <a:r>
              <a:rPr lang="en-US" sz="2400" dirty="0">
                <a:latin typeface="Times New Roman" panose="02020603050405020304" pitchFamily="18" charset="0"/>
                <a:cs typeface="Times New Roman" panose="02020603050405020304" pitchFamily="18" charset="0"/>
              </a:rPr>
              <a:t>, switch statement and Loops. </a:t>
            </a:r>
          </a:p>
          <a:p>
            <a:pPr algn="just"/>
            <a:endParaRPr lang="en-US" sz="2000" dirty="0"/>
          </a:p>
          <a:p>
            <a:pPr algn="just"/>
            <a:endParaRPr lang="en-IN" sz="2800" dirty="0">
              <a:solidFill>
                <a:srgbClr val="000000"/>
              </a:solidFill>
              <a:latin typeface="Calibri" pitchFamily="32" charset="0"/>
              <a:ea typeface="Noto Sans CJK SC" charset="0"/>
              <a:cs typeface="Noto Sans CJK SC" charset="0"/>
            </a:endParaRPr>
          </a:p>
        </p:txBody>
      </p:sp>
      <p:sp>
        <p:nvSpPr>
          <p:cNvPr id="3" name="Text Box 1"/>
          <p:cNvSpPr txBox="1">
            <a:spLocks noChangeArrowheads="1"/>
          </p:cNvSpPr>
          <p:nvPr/>
        </p:nvSpPr>
        <p:spPr bwMode="auto">
          <a:xfrm>
            <a:off x="323528" y="276714"/>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a:r>
              <a:rPr lang="en-IN" sz="4800" dirty="0">
                <a:solidFill>
                  <a:srgbClr val="C00000"/>
                </a:solidFill>
              </a:rPr>
              <a:t>List of practical </a:t>
            </a:r>
          </a:p>
        </p:txBody>
      </p:sp>
      <p:sp>
        <p:nvSpPr>
          <p:cNvPr id="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5" name="Object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4450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dirty="0">
                <a:solidFill>
                  <a:srgbClr val="C00000"/>
                </a:solidFill>
              </a:rPr>
              <a:t>Vision</a:t>
            </a:r>
          </a:p>
        </p:txBody>
      </p:sp>
      <p:sp>
        <p:nvSpPr>
          <p:cNvPr id="22531" name="Line 2"/>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22532" name="Object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533" name="Rectangle 4"/>
          <p:cNvSpPr>
            <a:spLocks noChangeArrowheads="1"/>
          </p:cNvSpPr>
          <p:nvPr/>
        </p:nvSpPr>
        <p:spPr bwMode="auto">
          <a:xfrm>
            <a:off x="611188" y="2411413"/>
            <a:ext cx="8001000" cy="237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gn="just"/>
            <a:r>
              <a:rPr lang="en-US" sz="2400" dirty="0">
                <a:latin typeface="Times New Roman" panose="02020603050405020304" pitchFamily="18" charset="0"/>
                <a:cs typeface="Times New Roman" panose="02020603050405020304" pitchFamily="18" charset="0"/>
              </a:rPr>
              <a:t>To be a globally recognized school through excellence in teaching, learning and research for creating Computer Science professionals, leaders and entrepreneurs of future contributing to society and industry for sustainable growth.</a:t>
            </a:r>
          </a:p>
          <a:p>
            <a:pPr algn="just"/>
            <a:endParaRPr lang="en-IN" sz="2800" b="1" dirty="0"/>
          </a:p>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2400" dirty="0">
              <a:solidFill>
                <a:srgbClr val="000000"/>
              </a:solidFill>
              <a:latin typeface="+mj-lt"/>
            </a:endParaRPr>
          </a:p>
        </p:txBody>
      </p:sp>
    </p:spTree>
    <p:extLst>
      <p:ext uri="{BB962C8B-B14F-4D97-AF65-F5344CB8AC3E}">
        <p14:creationId xmlns:p14="http://schemas.microsoft.com/office/powerpoint/2010/main" val="129561950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589" y="1628800"/>
            <a:ext cx="7848872" cy="4893647"/>
          </a:xfrm>
          <a:prstGeom prst="rect">
            <a:avLst/>
          </a:prstGeom>
        </p:spPr>
        <p:txBody>
          <a:bodyPr wrap="square">
            <a:spAutoFit/>
          </a:bodyPr>
          <a:lstStyle/>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the concept of two-dimensional arrays.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Create a user-defined function in PHP, PHP function arguments, and various types for passing arguments in functions- call by value, call by reference.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 of PHP include and require statements.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HTML forms with PHP including validations using GET and POST.</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 the concept of PHP cookies, sessions and strings handling including filter functions.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 object oriented concepts in PHP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 the file handling functions.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a Web Page with database connectivity using MySQL and PHP</a:t>
            </a:r>
            <a:endParaRPr lang="en-IN" sz="2400" dirty="0">
              <a:solidFill>
                <a:srgbClr val="000000"/>
              </a:solidFill>
              <a:latin typeface="Times New Roman" panose="02020603050405020304" pitchFamily="18" charset="0"/>
              <a:ea typeface="Noto Sans CJK SC" charset="0"/>
              <a:cs typeface="Times New Roman" panose="02020603050405020304" pitchFamily="18" charset="0"/>
            </a:endParaRPr>
          </a:p>
        </p:txBody>
      </p:sp>
      <p:sp>
        <p:nvSpPr>
          <p:cNvPr id="3" name="Rectangle 2"/>
          <p:cNvSpPr/>
          <p:nvPr/>
        </p:nvSpPr>
        <p:spPr>
          <a:xfrm>
            <a:off x="179512" y="679103"/>
            <a:ext cx="4074513" cy="830997"/>
          </a:xfrm>
          <a:prstGeom prst="rect">
            <a:avLst/>
          </a:prstGeom>
        </p:spPr>
        <p:txBody>
          <a:bodyPr wrap="none">
            <a:spAutoFit/>
          </a:bodyPr>
          <a:lstStyle/>
          <a:p>
            <a:pPr algn="just"/>
            <a:r>
              <a:rPr lang="en-IN" sz="4800" dirty="0">
                <a:solidFill>
                  <a:srgbClr val="C00000"/>
                </a:solidFill>
                <a:latin typeface="Calibri" pitchFamily="32" charset="0"/>
                <a:ea typeface="Noto Sans CJK SC" charset="0"/>
                <a:cs typeface="Noto Sans CJK SC" charset="0"/>
              </a:rPr>
              <a:t>List of practical </a:t>
            </a:r>
          </a:p>
        </p:txBody>
      </p:sp>
      <p:sp>
        <p:nvSpPr>
          <p:cNvPr id="4" name="Line 3"/>
          <p:cNvSpPr>
            <a:spLocks noChangeShapeType="1"/>
          </p:cNvSpPr>
          <p:nvPr/>
        </p:nvSpPr>
        <p:spPr bwMode="auto">
          <a:xfrm>
            <a:off x="329589" y="15085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5" name="Object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43425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dirty="0">
                <a:solidFill>
                  <a:srgbClr val="C00000"/>
                </a:solidFill>
              </a:rPr>
              <a:t>Text &amp; Reference Books</a:t>
            </a:r>
          </a:p>
        </p:txBody>
      </p:sp>
      <p:sp>
        <p:nvSpPr>
          <p:cNvPr id="36867" name="Text Box 2"/>
          <p:cNvSpPr txBox="1">
            <a:spLocks noChangeArrowheads="1"/>
          </p:cNvSpPr>
          <p:nvPr/>
        </p:nvSpPr>
        <p:spPr bwMode="auto">
          <a:xfrm>
            <a:off x="457200" y="1625717"/>
            <a:ext cx="8229601" cy="36065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a:r>
              <a:rPr lang="en-US" sz="2400" b="1" dirty="0">
                <a:latin typeface="Times New Roman" panose="02020603050405020304" pitchFamily="18" charset="0"/>
                <a:cs typeface="Times New Roman" panose="02020603050405020304" pitchFamily="18" charset="0"/>
              </a:rPr>
              <a:t>Text Books: </a:t>
            </a:r>
          </a:p>
          <a:p>
            <a:pPr algn="just"/>
            <a:endParaRPr lang="en-US"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solidFill>
                <a:latin typeface="Times New Roman" panose="02020603050405020304" pitchFamily="18" charset="0"/>
                <a:ea typeface="+mn-ea"/>
                <a:cs typeface="Times New Roman" panose="02020603050405020304" pitchFamily="18" charset="0"/>
              </a:rPr>
              <a:t>UNLOCK PHP 8: FROM BASIC TO ADVANCED by RONI SOMMERFELD, BPB PUBLICATIONS.</a:t>
            </a:r>
          </a:p>
          <a:p>
            <a:pPr marL="457200" indent="-457200" algn="just">
              <a:buFont typeface="Arial" panose="020B0604020202020204" pitchFamily="34" charset="0"/>
              <a:buChar char="•"/>
            </a:pPr>
            <a:endParaRPr lang="en-US" sz="2400" b="1" dirty="0">
              <a:solidFill>
                <a:schemeClr val="tx1"/>
              </a:solidFill>
              <a:latin typeface="Times New Roman" panose="02020603050405020304" pitchFamily="18" charset="0"/>
              <a:ea typeface="+mn-ea"/>
              <a:cs typeface="Times New Roman" panose="02020603050405020304" pitchFamily="18" charset="0"/>
            </a:endParaRPr>
          </a:p>
          <a:p>
            <a:pPr marL="0" indent="0" algn="just"/>
            <a:r>
              <a:rPr lang="en-US" sz="2400" b="1" dirty="0">
                <a:solidFill>
                  <a:schemeClr val="tx1"/>
                </a:solidFill>
                <a:latin typeface="Times New Roman" panose="02020603050405020304" pitchFamily="18" charset="0"/>
                <a:ea typeface="+mn-ea"/>
                <a:cs typeface="Times New Roman" panose="02020603050405020304" pitchFamily="18" charset="0"/>
              </a:rPr>
              <a:t>References: </a:t>
            </a:r>
          </a:p>
          <a:p>
            <a:pPr marL="457200" indent="-457200" algn="just">
              <a:buFont typeface="Arial" panose="020B0604020202020204" pitchFamily="34" charset="0"/>
              <a:buChar char="•"/>
            </a:pPr>
            <a:r>
              <a:rPr lang="en-US" sz="2400" dirty="0">
                <a:solidFill>
                  <a:schemeClr val="tx1"/>
                </a:solidFill>
                <a:latin typeface="Times New Roman" panose="02020603050405020304" pitchFamily="18" charset="0"/>
                <a:ea typeface="+mn-ea"/>
                <a:cs typeface="Times New Roman" panose="02020603050405020304" pitchFamily="18" charset="0"/>
              </a:rPr>
              <a:t>PHP BEGINNERS PRACTICAL GUIDE by PRATIYUSH GULERIA, BPB PUBLICATIONS</a:t>
            </a:r>
            <a:r>
              <a:rPr lang="en-IN" sz="4000" dirty="0">
                <a:latin typeface="Times New Roman" panose="02020603050405020304" pitchFamily="18" charset="0"/>
                <a:cs typeface="Times New Roman" panose="02020603050405020304" pitchFamily="18" charset="0"/>
              </a:rPr>
              <a:t>	</a:t>
            </a:r>
          </a:p>
        </p:txBody>
      </p:sp>
      <p:sp>
        <p:nvSpPr>
          <p:cNvPr id="36868"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6869"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9008003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dirty="0" err="1">
                <a:solidFill>
                  <a:srgbClr val="C00000"/>
                </a:solidFill>
              </a:rPr>
              <a:t>Softwares</a:t>
            </a:r>
            <a:endParaRPr lang="en-US" altLang="en-US" sz="4800" dirty="0">
              <a:solidFill>
                <a:srgbClr val="C00000"/>
              </a:solidFill>
            </a:endParaRPr>
          </a:p>
        </p:txBody>
      </p:sp>
      <p:sp>
        <p:nvSpPr>
          <p:cNvPr id="36867" name="Text Box 2"/>
          <p:cNvSpPr txBox="1">
            <a:spLocks noChangeArrowheads="1"/>
          </p:cNvSpPr>
          <p:nvPr/>
        </p:nvSpPr>
        <p:spPr bwMode="auto">
          <a:xfrm>
            <a:off x="637962" y="1703388"/>
            <a:ext cx="8640763"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a:r>
              <a:rPr lang="en-IN" sz="2800" dirty="0">
                <a:latin typeface="Times New Roman" panose="02020603050405020304" pitchFamily="18" charset="0"/>
                <a:cs typeface="Times New Roman" panose="02020603050405020304" pitchFamily="18" charset="0"/>
              </a:rPr>
              <a:t> Editor-VS-Code</a:t>
            </a:r>
          </a:p>
          <a:p>
            <a:pPr algn="just"/>
            <a:r>
              <a:rPr lang="en-IN" sz="2800" dirty="0">
                <a:latin typeface="Times New Roman" panose="02020603050405020304" pitchFamily="18" charset="0"/>
                <a:cs typeface="Times New Roman" panose="02020603050405020304" pitchFamily="18" charset="0"/>
              </a:rPr>
              <a:t>Local Web Server-XAMPP </a:t>
            </a:r>
            <a:r>
              <a:rPr lang="en-IN" sz="4000" dirty="0">
                <a:latin typeface="Times New Roman" panose="02020603050405020304" pitchFamily="18" charset="0"/>
                <a:cs typeface="Times New Roman" panose="02020603050405020304" pitchFamily="18" charset="0"/>
              </a:rPr>
              <a:t>	</a:t>
            </a:r>
          </a:p>
        </p:txBody>
      </p:sp>
      <p:sp>
        <p:nvSpPr>
          <p:cNvPr id="36868"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6869"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4595686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a:extLst>
              <a:ext uri="{FF2B5EF4-FFF2-40B4-BE49-F238E27FC236}">
                <a16:creationId xmlns:a16="http://schemas.microsoft.com/office/drawing/2014/main" id="{C779C79F-50FF-8709-7449-A76EF1D5BF77}"/>
              </a:ext>
            </a:extLst>
          </p:cNvPr>
          <p:cNvSpPr txBox="1">
            <a:spLocks noChangeArrowheads="1"/>
          </p:cNvSpPr>
          <p:nvPr/>
        </p:nvSpPr>
        <p:spPr bwMode="auto">
          <a:xfrm>
            <a:off x="501650" y="103188"/>
            <a:ext cx="8139113"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spAutoFit/>
          </a:bodyPr>
          <a:lstStyle>
            <a:lvl1pPr>
              <a:spcBef>
                <a:spcPts val="7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Calibri" panose="020F0502020204030204" pitchFamily="34" charset="0"/>
              </a:defRPr>
            </a:lvl1pPr>
            <a:lvl2pPr>
              <a:spcBef>
                <a:spcPts val="7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Calibri" panose="020F0502020204030204" pitchFamily="34" charset="0"/>
              </a:defRPr>
            </a:lvl2pPr>
            <a:lvl3pPr>
              <a:spcBef>
                <a:spcPts val="7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Calibri" panose="020F0502020204030204" pitchFamily="34" charset="0"/>
              </a:defRPr>
            </a:lvl3pPr>
            <a:lvl4pPr>
              <a:spcBef>
                <a:spcPts val="7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Calibri" panose="020F0502020204030204" pitchFamily="34" charset="0"/>
              </a:defRPr>
            </a:lvl4pPr>
            <a:lvl5pPr>
              <a:spcBef>
                <a:spcPts val="7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Calibri" panose="020F0502020204030204" pitchFamily="34" charset="0"/>
              </a:defRPr>
            </a:lvl5pPr>
            <a:lvl6pPr marL="2514600" indent="-228600" defTabSz="457200" eaLnBrk="0" fontAlgn="base" hangingPunct="0">
              <a:spcBef>
                <a:spcPts val="7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Calibri" panose="020F0502020204030204" pitchFamily="34" charset="0"/>
              </a:defRPr>
            </a:lvl6pPr>
            <a:lvl7pPr marL="2971800" indent="-228600" defTabSz="457200" eaLnBrk="0" fontAlgn="base" hangingPunct="0">
              <a:spcBef>
                <a:spcPts val="7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Calibri" panose="020F0502020204030204" pitchFamily="34" charset="0"/>
              </a:defRPr>
            </a:lvl7pPr>
            <a:lvl8pPr marL="3429000" indent="-228600" defTabSz="457200" eaLnBrk="0" fontAlgn="base" hangingPunct="0">
              <a:spcBef>
                <a:spcPts val="7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Calibri" panose="020F0502020204030204" pitchFamily="34" charset="0"/>
              </a:defRPr>
            </a:lvl8pPr>
            <a:lvl9pPr marL="3886200" indent="-228600" defTabSz="457200" eaLnBrk="0" fontAlgn="base" hangingPunct="0">
              <a:spcBef>
                <a:spcPts val="7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Calibri" panose="020F0502020204030204" pitchFamily="34" charset="0"/>
              </a:defRPr>
            </a:lvl9pPr>
          </a:lstStyle>
          <a:p>
            <a:pPr eaLnBrk="1">
              <a:spcBef>
                <a:spcPts val="13"/>
              </a:spcBef>
              <a:buClrTx/>
              <a:buFontTx/>
              <a:buNone/>
            </a:pPr>
            <a:r>
              <a:rPr lang="en-US" altLang="en-US" sz="4800">
                <a:solidFill>
                  <a:srgbClr val="C00000"/>
                </a:solidFill>
              </a:rPr>
              <a:t>MOOCs/Competition</a:t>
            </a:r>
          </a:p>
        </p:txBody>
      </p:sp>
      <p:sp>
        <p:nvSpPr>
          <p:cNvPr id="41987" name="Text Box 2">
            <a:extLst>
              <a:ext uri="{FF2B5EF4-FFF2-40B4-BE49-F238E27FC236}">
                <a16:creationId xmlns:a16="http://schemas.microsoft.com/office/drawing/2014/main" id="{0EADE69B-9806-4003-36DB-62F09915885D}"/>
              </a:ext>
            </a:extLst>
          </p:cNvPr>
          <p:cNvSpPr txBox="1">
            <a:spLocks noChangeArrowheads="1"/>
          </p:cNvSpPr>
          <p:nvPr/>
        </p:nvSpPr>
        <p:spPr bwMode="auto">
          <a:xfrm>
            <a:off x="296863" y="1223963"/>
            <a:ext cx="8548687" cy="15029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marL="114300" indent="-114300">
              <a:spcBef>
                <a:spcPts val="7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Calibri" panose="020F0502020204030204" pitchFamily="34" charset="0"/>
              </a:defRPr>
            </a:lvl1pPr>
            <a:lvl2pPr>
              <a:spcBef>
                <a:spcPts val="7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Calibri" panose="020F0502020204030204" pitchFamily="34" charset="0"/>
              </a:defRPr>
            </a:lvl2pPr>
            <a:lvl3pPr>
              <a:spcBef>
                <a:spcPts val="7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Calibri" panose="020F0502020204030204" pitchFamily="34" charset="0"/>
              </a:defRPr>
            </a:lvl3pPr>
            <a:lvl4pPr>
              <a:spcBef>
                <a:spcPts val="7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Calibri" panose="020F0502020204030204" pitchFamily="34" charset="0"/>
              </a:defRPr>
            </a:lvl4pPr>
            <a:lvl5pPr>
              <a:spcBef>
                <a:spcPts val="7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Calibri" panose="020F0502020204030204" pitchFamily="34" charset="0"/>
              </a:defRPr>
            </a:lvl5pPr>
            <a:lvl6pPr marL="2514600" indent="-228600" defTabSz="457200" eaLnBrk="0" fontAlgn="base" hangingPunct="0">
              <a:spcBef>
                <a:spcPts val="7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Calibri" panose="020F0502020204030204" pitchFamily="34" charset="0"/>
              </a:defRPr>
            </a:lvl6pPr>
            <a:lvl7pPr marL="2971800" indent="-228600" defTabSz="457200" eaLnBrk="0" fontAlgn="base" hangingPunct="0">
              <a:spcBef>
                <a:spcPts val="7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Calibri" panose="020F0502020204030204" pitchFamily="34" charset="0"/>
              </a:defRPr>
            </a:lvl7pPr>
            <a:lvl8pPr marL="3429000" indent="-228600" defTabSz="457200" eaLnBrk="0" fontAlgn="base" hangingPunct="0">
              <a:spcBef>
                <a:spcPts val="7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Calibri" panose="020F0502020204030204" pitchFamily="34" charset="0"/>
              </a:defRPr>
            </a:lvl8pPr>
            <a:lvl9pPr marL="3886200" indent="-228600" defTabSz="457200" eaLnBrk="0" fontAlgn="base" hangingPunct="0">
              <a:spcBef>
                <a:spcPts val="7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Calibri" panose="020F0502020204030204" pitchFamily="34" charset="0"/>
              </a:defRPr>
            </a:lvl9pPr>
          </a:lstStyle>
          <a:p>
            <a:pPr algn="just" eaLnBrk="1">
              <a:buClrTx/>
              <a:buFontTx/>
              <a:buNone/>
            </a:pPr>
            <a:endParaRPr lang="en-US" altLang="en-US" sz="2800" dirty="0"/>
          </a:p>
          <a:p>
            <a:pPr algn="l"/>
            <a:r>
              <a:rPr lang="en-US" sz="2400" dirty="0">
                <a:effectLst/>
                <a:highlight>
                  <a:srgbClr val="FFFFFF"/>
                </a:highlight>
                <a:latin typeface="Times New Roman" panose="02020603050405020304" pitchFamily="18" charset="0"/>
                <a:cs typeface="Times New Roman" panose="02020603050405020304" pitchFamily="18" charset="0"/>
              </a:rPr>
              <a:t>Building Web Applications in PHP:</a:t>
            </a:r>
          </a:p>
          <a:p>
            <a:pPr algn="just" eaLnBrk="1">
              <a:buFont typeface="Arial" panose="020B0604020202020204" pitchFamily="34" charset="0"/>
              <a:buChar char="•"/>
            </a:pPr>
            <a:r>
              <a:rPr lang="en-US" altLang="en-US" sz="2800" dirty="0">
                <a:hlinkClick r:id="rId3"/>
              </a:rPr>
              <a:t>https://www.coursera.org/learn/web-applications-php</a:t>
            </a:r>
            <a:endParaRPr lang="en-US" altLang="en-US" sz="2800" dirty="0"/>
          </a:p>
        </p:txBody>
      </p:sp>
      <p:sp>
        <p:nvSpPr>
          <p:cNvPr id="41988" name="Line 3">
            <a:extLst>
              <a:ext uri="{FF2B5EF4-FFF2-40B4-BE49-F238E27FC236}">
                <a16:creationId xmlns:a16="http://schemas.microsoft.com/office/drawing/2014/main" id="{453643A9-D983-2364-C40A-AB059DE18996}"/>
              </a:ext>
            </a:extLst>
          </p:cNvPr>
          <p:cNvSpPr>
            <a:spLocks noChangeShapeType="1"/>
          </p:cNvSpPr>
          <p:nvPr/>
        </p:nvSpPr>
        <p:spPr bwMode="auto">
          <a:xfrm>
            <a:off x="230188" y="1217613"/>
            <a:ext cx="7054850" cy="1587"/>
          </a:xfrm>
          <a:prstGeom prst="line">
            <a:avLst/>
          </a:prstGeom>
          <a:noFill/>
          <a:ln w="38160">
            <a:solidFill>
              <a:srgbClr val="F79646"/>
            </a:solidFill>
            <a:round/>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41989" name="Picture 4">
            <a:extLst>
              <a:ext uri="{FF2B5EF4-FFF2-40B4-BE49-F238E27FC236}">
                <a16:creationId xmlns:a16="http://schemas.microsoft.com/office/drawing/2014/main" id="{82F9638F-FA9B-CA14-E1BF-53B9162BE67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24700" y="176213"/>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559033" y="193675"/>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sz="4800" dirty="0">
                <a:solidFill>
                  <a:srgbClr val="C00000"/>
                </a:solidFill>
              </a:rPr>
              <a:t>Open Education Resources</a:t>
            </a:r>
            <a:endParaRPr lang="en-US" altLang="en-US" sz="4800" dirty="0">
              <a:solidFill>
                <a:srgbClr val="C00000"/>
              </a:solidFill>
            </a:endParaRPr>
          </a:p>
        </p:txBody>
      </p:sp>
      <p:sp>
        <p:nvSpPr>
          <p:cNvPr id="36867" name="Text Box 2"/>
          <p:cNvSpPr txBox="1">
            <a:spLocks noChangeArrowheads="1"/>
          </p:cNvSpPr>
          <p:nvPr/>
        </p:nvSpPr>
        <p:spPr bwMode="auto">
          <a:xfrm>
            <a:off x="179512" y="1622634"/>
            <a:ext cx="8640763"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hlinkClick r:id="rId3"/>
              </a:rPr>
              <a:t>https://www.w3schools.com/php/php_install.asp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hlinkClick r:id="rId4"/>
              </a:rPr>
              <a:t>https://www.tutorialrepublic.com/php-tutorial/php-arrays.php</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r>
              <a:rPr lang="en-US" sz="24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https://www.youtube.com/watch?v=bOqTCDfc7Tk</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hlinkClick r:id="rId6"/>
              </a:rPr>
              <a:t>https://www.tutorialrepublic.com/php-tutorial/php-form-validation.php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hlinkClick r:id="rId7"/>
              </a:rPr>
              <a:t>https://www.youtube.com/watch?v=UZcVUfaby9U</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hlinkClick r:id="rId8"/>
              </a:rPr>
              <a:t>https://www.php.net/manual/en/language.oop5.php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hlinkClick r:id="rId9"/>
              </a:rPr>
              <a:t>https://www.coursera.org/learn/database-applications-php?irclickid=XLt0rjwQOxyPWfrTyQuvwH6UkC0VgQTm1o9zw0&amp;irgwc=1&amp;utm_medium=partners&amp;utm_source=impact&amp;utm_campaign=315774&amp;utm_content=b2c#modules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4000" dirty="0">
              <a:latin typeface="Times New Roman" panose="02020603050405020304" pitchFamily="18" charset="0"/>
              <a:cs typeface="Times New Roman" panose="02020603050405020304" pitchFamily="18" charset="0"/>
            </a:endParaRPr>
          </a:p>
        </p:txBody>
      </p:sp>
      <p:sp>
        <p:nvSpPr>
          <p:cNvPr id="36868"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6869" name="Object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36614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Box 7">
            <a:extLst>
              <a:ext uri="{FF2B5EF4-FFF2-40B4-BE49-F238E27FC236}">
                <a16:creationId xmlns:a16="http://schemas.microsoft.com/office/drawing/2014/main" id="{DF092C45-0628-4454-8957-FE5C41EBB00C}"/>
              </a:ext>
            </a:extLst>
          </p:cNvPr>
          <p:cNvSpPr txBox="1">
            <a:spLocks noChangeArrowheads="1"/>
          </p:cNvSpPr>
          <p:nvPr/>
        </p:nvSpPr>
        <p:spPr bwMode="auto">
          <a:xfrm>
            <a:off x="812800" y="1343025"/>
            <a:ext cx="6881813"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b="1">
                <a:solidFill>
                  <a:srgbClr val="002060"/>
                </a:solidFill>
                <a:latin typeface="Montserrat" panose="00000500000000000000" pitchFamily="2" charset="0"/>
                <a:cs typeface="Montserrat" panose="00000500000000000000" pitchFamily="2" charset="0"/>
              </a:rPr>
              <a:t>Jump Board Initiatives </a:t>
            </a:r>
          </a:p>
          <a:p>
            <a:pPr algn="ctr"/>
            <a:r>
              <a:rPr lang="en-US" altLang="en-US" sz="2400" b="1">
                <a:solidFill>
                  <a:srgbClr val="002060"/>
                </a:solidFill>
                <a:latin typeface="Montserrat" panose="00000500000000000000" pitchFamily="2" charset="0"/>
                <a:cs typeface="Montserrat" panose="00000500000000000000" pitchFamily="2" charset="0"/>
              </a:rPr>
              <a:t>to </a:t>
            </a:r>
          </a:p>
          <a:p>
            <a:pPr algn="ctr"/>
            <a:r>
              <a:rPr lang="en-US" altLang="en-US" sz="2400" b="1">
                <a:solidFill>
                  <a:srgbClr val="002060"/>
                </a:solidFill>
                <a:latin typeface="Montserrat" panose="00000500000000000000" pitchFamily="2" charset="0"/>
                <a:cs typeface="Montserrat" panose="00000500000000000000" pitchFamily="2" charset="0"/>
              </a:rPr>
              <a:t>foster your </a:t>
            </a:r>
          </a:p>
          <a:p>
            <a:pPr algn="ctr"/>
            <a:r>
              <a:rPr lang="en-US" altLang="en-US" sz="4500" b="1">
                <a:solidFill>
                  <a:schemeClr val="accent2"/>
                </a:solidFill>
                <a:latin typeface="Montserrat" panose="00000500000000000000" pitchFamily="2" charset="0"/>
                <a:cs typeface="Montserrat" panose="00000500000000000000" pitchFamily="2" charset="0"/>
              </a:rPr>
              <a:t>DREAM CAREER</a:t>
            </a:r>
          </a:p>
        </p:txBody>
      </p:sp>
      <p:pic>
        <p:nvPicPr>
          <p:cNvPr id="48131" name="Picture 2" descr="Jump Board Stock Illustrations, Cliparts and Royalty Free Jump Board Vectors">
            <a:extLst>
              <a:ext uri="{FF2B5EF4-FFF2-40B4-BE49-F238E27FC236}">
                <a16:creationId xmlns:a16="http://schemas.microsoft.com/office/drawing/2014/main" id="{DCD1F951-5F4A-460B-9394-E46CC4311F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363" y="3241675"/>
            <a:ext cx="3214687"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Basic Stock Illustrations – 239,516 Basic Stock Illustrations, Vectors &amp;  Clipart - Dreamstime">
            <a:extLst>
              <a:ext uri="{FF2B5EF4-FFF2-40B4-BE49-F238E27FC236}">
                <a16:creationId xmlns:a16="http://schemas.microsoft.com/office/drawing/2014/main" id="{60359C65-C1CF-4F01-B489-8DFF94D382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8200" y="3203575"/>
            <a:ext cx="2979738"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2">
            <a:extLst>
              <a:ext uri="{FF2B5EF4-FFF2-40B4-BE49-F238E27FC236}">
                <a16:creationId xmlns:a16="http://schemas.microsoft.com/office/drawing/2014/main" id="{6C5889BB-21B6-4720-B1E3-AC22A4BA28A1}"/>
              </a:ext>
            </a:extLst>
          </p:cNvPr>
          <p:cNvSpPr txBox="1">
            <a:spLocks/>
          </p:cNvSpPr>
          <p:nvPr/>
        </p:nvSpPr>
        <p:spPr>
          <a:xfrm>
            <a:off x="923925" y="2370138"/>
            <a:ext cx="7770813" cy="1665287"/>
          </a:xfrm>
          <a:prstGeom prst="rect">
            <a:avLst/>
          </a:prstGeom>
        </p:spPr>
        <p:txBody>
          <a:bodyPr/>
          <a:lstStyle>
            <a:lvl1pPr marL="228600" indent="-228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685800" indent="-2286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ts val="1000"/>
              </a:spcBef>
            </a:pPr>
            <a:r>
              <a:rPr lang="en-IN" altLang="en-US" sz="2100" b="1">
                <a:solidFill>
                  <a:srgbClr val="194A64"/>
                </a:solidFill>
                <a:latin typeface="Montserrat" panose="00000500000000000000" pitchFamily="2" charset="0"/>
                <a:cs typeface="Open Sans" panose="020B0606030504020204" pitchFamily="34" charset="0"/>
              </a:rPr>
              <a:t>Forgetfulness</a:t>
            </a:r>
          </a:p>
          <a:p>
            <a:pPr eaLnBrk="1" hangingPunct="1">
              <a:spcBef>
                <a:spcPts val="1000"/>
              </a:spcBef>
            </a:pPr>
            <a:r>
              <a:rPr lang="en-IN" altLang="en-US" sz="2100">
                <a:solidFill>
                  <a:srgbClr val="194A64"/>
                </a:solidFill>
                <a:latin typeface="Montserrat" panose="00000500000000000000" pitchFamily="2" charset="0"/>
                <a:cs typeface="Open Sans" panose="020B0606030504020204" pitchFamily="34" charset="0"/>
              </a:rPr>
              <a:t>Lack of </a:t>
            </a:r>
            <a:r>
              <a:rPr lang="en-IN" altLang="en-US" sz="2100" b="1">
                <a:solidFill>
                  <a:srgbClr val="194A64"/>
                </a:solidFill>
                <a:latin typeface="Montserrat" panose="00000500000000000000" pitchFamily="2" charset="0"/>
                <a:cs typeface="Open Sans" panose="020B0606030504020204" pitchFamily="34" charset="0"/>
              </a:rPr>
              <a:t>clarity of  concepts </a:t>
            </a:r>
            <a:endParaRPr lang="en-IN" altLang="en-US" sz="2100">
              <a:solidFill>
                <a:srgbClr val="194A64"/>
              </a:solidFill>
              <a:latin typeface="Montserrat" panose="00000500000000000000" pitchFamily="2" charset="0"/>
              <a:cs typeface="Open Sans" panose="020B0606030504020204" pitchFamily="34" charset="0"/>
            </a:endParaRPr>
          </a:p>
          <a:p>
            <a:pPr eaLnBrk="1" hangingPunct="1">
              <a:spcBef>
                <a:spcPts val="1000"/>
              </a:spcBef>
            </a:pPr>
            <a:r>
              <a:rPr lang="en-IN" altLang="en-US" sz="2100" b="1">
                <a:solidFill>
                  <a:srgbClr val="194A64"/>
                </a:solidFill>
                <a:latin typeface="Montserrat" panose="00000500000000000000" pitchFamily="2" charset="0"/>
                <a:cs typeface="Open Sans" panose="020B0606030504020204" pitchFamily="34" charset="0"/>
              </a:rPr>
              <a:t>Limited Retention</a:t>
            </a:r>
            <a:endParaRPr lang="en-IN" altLang="en-US" sz="2100">
              <a:solidFill>
                <a:srgbClr val="194A64"/>
              </a:solidFill>
              <a:latin typeface="Montserrat" panose="00000500000000000000" pitchFamily="2" charset="0"/>
              <a:cs typeface="Open Sans" panose="020B0606030504020204" pitchFamily="34" charset="0"/>
            </a:endParaRPr>
          </a:p>
          <a:p>
            <a:pPr eaLnBrk="1" hangingPunct="1">
              <a:spcBef>
                <a:spcPts val="1000"/>
              </a:spcBef>
            </a:pPr>
            <a:r>
              <a:rPr lang="en-IN" altLang="en-US" sz="2100" b="1">
                <a:solidFill>
                  <a:srgbClr val="194A64"/>
                </a:solidFill>
                <a:latin typeface="Montserrat" panose="00000500000000000000" pitchFamily="2" charset="0"/>
                <a:cs typeface="Open Sans" panose="020B0606030504020204" pitchFamily="34" charset="0"/>
              </a:rPr>
              <a:t>Uneven association</a:t>
            </a:r>
            <a:r>
              <a:rPr lang="en-IN" altLang="en-US" sz="2100">
                <a:solidFill>
                  <a:srgbClr val="194A64"/>
                </a:solidFill>
                <a:latin typeface="Montserrat" panose="00000500000000000000" pitchFamily="2" charset="0"/>
                <a:cs typeface="Open Sans" panose="020B0606030504020204" pitchFamily="34" charset="0"/>
              </a:rPr>
              <a:t> of basic to advance</a:t>
            </a:r>
          </a:p>
          <a:p>
            <a:pPr eaLnBrk="1" hangingPunct="1">
              <a:spcBef>
                <a:spcPts val="1000"/>
              </a:spcBef>
            </a:pPr>
            <a:r>
              <a:rPr lang="en-IN" altLang="en-US" sz="2100" b="1">
                <a:solidFill>
                  <a:srgbClr val="194A64"/>
                </a:solidFill>
                <a:latin typeface="Montserrat" panose="00000500000000000000" pitchFamily="2" charset="0"/>
                <a:cs typeface="Open Sans" panose="020B0606030504020204" pitchFamily="34" charset="0"/>
              </a:rPr>
              <a:t>Reading</a:t>
            </a:r>
            <a:r>
              <a:rPr lang="en-IN" altLang="en-US" sz="2100">
                <a:solidFill>
                  <a:srgbClr val="194A64"/>
                </a:solidFill>
                <a:latin typeface="Montserrat" panose="00000500000000000000" pitchFamily="2" charset="0"/>
                <a:cs typeface="Open Sans" panose="020B0606030504020204" pitchFamily="34" charset="0"/>
              </a:rPr>
              <a:t> – A dying habit</a:t>
            </a:r>
            <a:endParaRPr lang="en-IN" altLang="en-US" sz="2100" b="1">
              <a:solidFill>
                <a:srgbClr val="194A64"/>
              </a:solidFill>
              <a:latin typeface="Montserrat" panose="00000500000000000000" pitchFamily="2" charset="0"/>
              <a:cs typeface="Open Sans" panose="020B0606030504020204" pitchFamily="34" charset="0"/>
            </a:endParaRPr>
          </a:p>
          <a:p>
            <a:pPr eaLnBrk="1" hangingPunct="1">
              <a:spcBef>
                <a:spcPts val="1000"/>
              </a:spcBef>
            </a:pPr>
            <a:r>
              <a:rPr lang="en-IN" altLang="en-US" sz="2100" b="1">
                <a:solidFill>
                  <a:srgbClr val="194A64"/>
                </a:solidFill>
                <a:latin typeface="Montserrat" panose="00000500000000000000" pitchFamily="2" charset="0"/>
                <a:cs typeface="Open Sans" panose="020B0606030504020204" pitchFamily="34" charset="0"/>
              </a:rPr>
              <a:t>What to revise?</a:t>
            </a:r>
          </a:p>
          <a:p>
            <a:pPr eaLnBrk="1" hangingPunct="1">
              <a:spcBef>
                <a:spcPts val="1000"/>
              </a:spcBef>
            </a:pPr>
            <a:r>
              <a:rPr lang="en-IN" altLang="en-US" sz="2100" b="1">
                <a:solidFill>
                  <a:srgbClr val="194A64"/>
                </a:solidFill>
                <a:latin typeface="Montserrat" panose="00000500000000000000" pitchFamily="2" charset="0"/>
                <a:cs typeface="Open Sans" panose="020B0606030504020204" pitchFamily="34" charset="0"/>
              </a:rPr>
              <a:t>One shoe size does not fit all</a:t>
            </a:r>
          </a:p>
          <a:p>
            <a:pPr eaLnBrk="1" hangingPunct="1">
              <a:spcBef>
                <a:spcPts val="750"/>
              </a:spcBef>
              <a:buFont typeface="Arial" panose="020B0604020202020204" pitchFamily="34" charset="0"/>
              <a:buNone/>
            </a:pPr>
            <a:endParaRPr lang="en-IN" altLang="en-US" sz="1500">
              <a:solidFill>
                <a:srgbClr val="194A64"/>
              </a:solidFill>
              <a:latin typeface="Montserrat" panose="00000500000000000000" pitchFamily="2" charset="0"/>
              <a:cs typeface="Open Sans" panose="020B0606030504020204" pitchFamily="34" charset="0"/>
            </a:endParaRPr>
          </a:p>
          <a:p>
            <a:pPr eaLnBrk="1" hangingPunct="1">
              <a:spcBef>
                <a:spcPts val="750"/>
              </a:spcBef>
              <a:buFont typeface="Arial" panose="020B0604020202020204" pitchFamily="34" charset="0"/>
              <a:buNone/>
            </a:pPr>
            <a:r>
              <a:rPr lang="en-IN" altLang="en-US" sz="1500">
                <a:solidFill>
                  <a:srgbClr val="194A64"/>
                </a:solidFill>
                <a:latin typeface="Montserrat" panose="00000500000000000000" pitchFamily="2" charset="0"/>
                <a:cs typeface="Open Sans" panose="020B0606030504020204" pitchFamily="34" charset="0"/>
              </a:rPr>
              <a:t>	</a:t>
            </a:r>
          </a:p>
          <a:p>
            <a:pPr eaLnBrk="1" hangingPunct="1">
              <a:spcBef>
                <a:spcPts val="750"/>
              </a:spcBef>
              <a:buFont typeface="Arial" panose="020B0604020202020204" pitchFamily="34" charset="0"/>
              <a:buNone/>
            </a:pPr>
            <a:endParaRPr lang="en-IN" altLang="en-US" sz="1500">
              <a:solidFill>
                <a:srgbClr val="194A64"/>
              </a:solidFill>
              <a:latin typeface="Montserrat" panose="00000500000000000000" pitchFamily="2" charset="0"/>
              <a:cs typeface="Open Sans" panose="020B0606030504020204" pitchFamily="34" charset="0"/>
            </a:endParaRPr>
          </a:p>
          <a:p>
            <a:pPr eaLnBrk="1" hangingPunct="1">
              <a:spcBef>
                <a:spcPts val="750"/>
              </a:spcBef>
              <a:buFont typeface="Arial" panose="020B0604020202020204" pitchFamily="34" charset="0"/>
              <a:buNone/>
            </a:pPr>
            <a:endParaRPr lang="en-IN" altLang="en-US" sz="1500">
              <a:solidFill>
                <a:srgbClr val="194A64"/>
              </a:solidFill>
              <a:latin typeface="Montserrat" panose="00000500000000000000" pitchFamily="2" charset="0"/>
              <a:cs typeface="Open Sans" panose="020B0606030504020204" pitchFamily="34" charset="0"/>
            </a:endParaRPr>
          </a:p>
        </p:txBody>
      </p:sp>
      <p:sp>
        <p:nvSpPr>
          <p:cNvPr id="49156" name="TextBox 4">
            <a:extLst>
              <a:ext uri="{FF2B5EF4-FFF2-40B4-BE49-F238E27FC236}">
                <a16:creationId xmlns:a16="http://schemas.microsoft.com/office/drawing/2014/main" id="{F333D8FC-97A2-4114-9137-C349030FC3BC}"/>
              </a:ext>
            </a:extLst>
          </p:cNvPr>
          <p:cNvSpPr txBox="1">
            <a:spLocks noChangeArrowheads="1"/>
          </p:cNvSpPr>
          <p:nvPr/>
        </p:nvSpPr>
        <p:spPr bwMode="auto">
          <a:xfrm>
            <a:off x="812800" y="1343025"/>
            <a:ext cx="7999413"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4500" b="1">
                <a:solidFill>
                  <a:schemeClr val="accent2"/>
                </a:solidFill>
                <a:latin typeface="Montserrat" panose="00000500000000000000" pitchFamily="2" charset="0"/>
                <a:cs typeface="Montserrat" panose="00000500000000000000" pitchFamily="2" charset="0"/>
              </a:rPr>
              <a:t>B2B : Need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8" end="8"/>
                                            </p:txEl>
                                          </p:spTgt>
                                        </p:tgtEl>
                                        <p:attrNameLst>
                                          <p:attrName>style.visibility</p:attrName>
                                        </p:attrNameLst>
                                      </p:cBhvr>
                                      <p:to>
                                        <p:strVal val="visible"/>
                                      </p:to>
                                    </p:set>
                                    <p:anim calcmode="lin" valueType="num">
                                      <p:cBhvr additive="base">
                                        <p:cTn id="49"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9D845D-4AFD-455D-A031-0D958747D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588" y="2103438"/>
            <a:ext cx="2181225" cy="359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TextBox 4">
            <a:extLst>
              <a:ext uri="{FF2B5EF4-FFF2-40B4-BE49-F238E27FC236}">
                <a16:creationId xmlns:a16="http://schemas.microsoft.com/office/drawing/2014/main" id="{5DB069D0-0AAC-4A3A-AA4B-8582B07EAB58}"/>
              </a:ext>
            </a:extLst>
          </p:cNvPr>
          <p:cNvSpPr txBox="1">
            <a:spLocks noChangeArrowheads="1"/>
          </p:cNvSpPr>
          <p:nvPr/>
        </p:nvSpPr>
        <p:spPr bwMode="auto">
          <a:xfrm>
            <a:off x="812800" y="1343025"/>
            <a:ext cx="7999413"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4500" b="1">
                <a:solidFill>
                  <a:schemeClr val="accent2"/>
                </a:solidFill>
                <a:latin typeface="Montserrat" panose="00000500000000000000" pitchFamily="2" charset="0"/>
                <a:cs typeface="Montserrat" panose="00000500000000000000" pitchFamily="2" charset="0"/>
              </a:rPr>
              <a:t>B2B : Construct</a:t>
            </a:r>
          </a:p>
        </p:txBody>
      </p:sp>
      <p:pic>
        <p:nvPicPr>
          <p:cNvPr id="3" name="Picture 2">
            <a:extLst>
              <a:ext uri="{FF2B5EF4-FFF2-40B4-BE49-F238E27FC236}">
                <a16:creationId xmlns:a16="http://schemas.microsoft.com/office/drawing/2014/main" id="{D9E3C12E-539A-4E6F-BD79-FBEAA78E8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3" y="2103438"/>
            <a:ext cx="1663700" cy="359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E00BC66-58FE-4A58-B514-869E82F7F6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103438"/>
            <a:ext cx="2038350" cy="359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612D0C38-15D7-4DC9-837F-6A44CC9917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3538" y="2103438"/>
            <a:ext cx="2200275" cy="359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nodeType="afterGroup">
                            <p:stCondLst>
                              <p:cond delay="500"/>
                            </p:stCondLst>
                            <p:childTnLst>
                              <p:par>
                                <p:cTn id="9" presetID="22" presetClass="entr" presetSubtype="1" fill="hold"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par>
                          <p:cTn id="12" fill="hold" nodeType="afterGroup">
                            <p:stCondLst>
                              <p:cond delay="2000"/>
                            </p:stCondLst>
                            <p:childTnLst>
                              <p:par>
                                <p:cTn id="13" presetID="22" presetClass="entr" presetSubtype="1" fill="hold" nodeType="afterEffect">
                                  <p:stCondLst>
                                    <p:cond delay="10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nodeType="afterGroup">
                            <p:stCondLst>
                              <p:cond delay="3500"/>
                            </p:stCondLst>
                            <p:childTnLst>
                              <p:par>
                                <p:cTn id="17" presetID="22" presetClass="entr" presetSubtype="1" fill="hold" nodeType="afterEffect">
                                  <p:stCondLst>
                                    <p:cond delay="100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4">
            <a:extLst>
              <a:ext uri="{FF2B5EF4-FFF2-40B4-BE49-F238E27FC236}">
                <a16:creationId xmlns:a16="http://schemas.microsoft.com/office/drawing/2014/main" id="{FF1BB02B-9922-43C7-BC3F-1592252EAA33}"/>
              </a:ext>
            </a:extLst>
          </p:cNvPr>
          <p:cNvSpPr txBox="1">
            <a:spLocks noChangeArrowheads="1"/>
          </p:cNvSpPr>
          <p:nvPr/>
        </p:nvSpPr>
        <p:spPr bwMode="auto">
          <a:xfrm>
            <a:off x="812800" y="1343025"/>
            <a:ext cx="7999413"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4500" b="1">
                <a:solidFill>
                  <a:schemeClr val="accent2"/>
                </a:solidFill>
                <a:latin typeface="Montserrat" panose="00000500000000000000" pitchFamily="2" charset="0"/>
                <a:cs typeface="Montserrat" panose="00000500000000000000" pitchFamily="2" charset="0"/>
              </a:rPr>
              <a:t>B2B : Construct</a:t>
            </a:r>
          </a:p>
        </p:txBody>
      </p:sp>
      <p:pic>
        <p:nvPicPr>
          <p:cNvPr id="51203" name="Picture 2">
            <a:extLst>
              <a:ext uri="{FF2B5EF4-FFF2-40B4-BE49-F238E27FC236}">
                <a16:creationId xmlns:a16="http://schemas.microsoft.com/office/drawing/2014/main" id="{F82FD685-7B2A-4FF7-A7A5-D41B70190F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63" y="2103438"/>
            <a:ext cx="1663700" cy="359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4" name="Picture 5">
            <a:extLst>
              <a:ext uri="{FF2B5EF4-FFF2-40B4-BE49-F238E27FC236}">
                <a16:creationId xmlns:a16="http://schemas.microsoft.com/office/drawing/2014/main" id="{90534892-2191-4118-AA24-7A5003BC3E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103438"/>
            <a:ext cx="2038350" cy="359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6">
            <a:extLst>
              <a:ext uri="{FF2B5EF4-FFF2-40B4-BE49-F238E27FC236}">
                <a16:creationId xmlns:a16="http://schemas.microsoft.com/office/drawing/2014/main" id="{D1A6FCB2-327D-4884-9766-1E6178EFDB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3538" y="2103438"/>
            <a:ext cx="2200275" cy="359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3">
            <a:extLst>
              <a:ext uri="{FF2B5EF4-FFF2-40B4-BE49-F238E27FC236}">
                <a16:creationId xmlns:a16="http://schemas.microsoft.com/office/drawing/2014/main" id="{A809F183-D5AF-47D9-A6F6-B5D3F340C5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0825" y="841375"/>
            <a:ext cx="3108325" cy="511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3">
            <a:extLst>
              <a:ext uri="{FF2B5EF4-FFF2-40B4-BE49-F238E27FC236}">
                <a16:creationId xmlns:a16="http://schemas.microsoft.com/office/drawing/2014/main" id="{60209ADF-5EF1-41EB-A852-11EBDFB0DC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588" y="2103438"/>
            <a:ext cx="2181225" cy="359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TextBox 4">
            <a:extLst>
              <a:ext uri="{FF2B5EF4-FFF2-40B4-BE49-F238E27FC236}">
                <a16:creationId xmlns:a16="http://schemas.microsoft.com/office/drawing/2014/main" id="{11A8AF23-B953-47C6-9AD2-501E8D93C28E}"/>
              </a:ext>
            </a:extLst>
          </p:cNvPr>
          <p:cNvSpPr txBox="1">
            <a:spLocks noChangeArrowheads="1"/>
          </p:cNvSpPr>
          <p:nvPr/>
        </p:nvSpPr>
        <p:spPr bwMode="auto">
          <a:xfrm>
            <a:off x="812800" y="1343025"/>
            <a:ext cx="7999413"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4500" b="1">
                <a:solidFill>
                  <a:schemeClr val="accent2"/>
                </a:solidFill>
                <a:latin typeface="Montserrat" panose="00000500000000000000" pitchFamily="2" charset="0"/>
                <a:cs typeface="Montserrat" panose="00000500000000000000" pitchFamily="2" charset="0"/>
              </a:rPr>
              <a:t>B2B : Construct</a:t>
            </a:r>
          </a:p>
        </p:txBody>
      </p:sp>
      <p:pic>
        <p:nvPicPr>
          <p:cNvPr id="52228" name="Picture 2">
            <a:extLst>
              <a:ext uri="{FF2B5EF4-FFF2-40B4-BE49-F238E27FC236}">
                <a16:creationId xmlns:a16="http://schemas.microsoft.com/office/drawing/2014/main" id="{528E8775-4927-4DCF-A923-A17A4951A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3" y="2103438"/>
            <a:ext cx="1663700" cy="359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6">
            <a:extLst>
              <a:ext uri="{FF2B5EF4-FFF2-40B4-BE49-F238E27FC236}">
                <a16:creationId xmlns:a16="http://schemas.microsoft.com/office/drawing/2014/main" id="{0160846B-5734-4CE1-955C-F4843AFAD4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3538" y="2103438"/>
            <a:ext cx="2200275" cy="359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5">
            <a:extLst>
              <a:ext uri="{FF2B5EF4-FFF2-40B4-BE49-F238E27FC236}">
                <a16:creationId xmlns:a16="http://schemas.microsoft.com/office/drawing/2014/main" id="{4480A509-8212-4A9A-BB8A-B74FB00988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8738" y="865188"/>
            <a:ext cx="2922587" cy="514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dirty="0">
                <a:solidFill>
                  <a:srgbClr val="C00000"/>
                </a:solidFill>
              </a:rPr>
              <a:t>Mission</a:t>
            </a:r>
          </a:p>
        </p:txBody>
      </p:sp>
      <p:sp>
        <p:nvSpPr>
          <p:cNvPr id="22531" name="Line 2"/>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22532" name="Object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533" name="Rectangle 4"/>
          <p:cNvSpPr>
            <a:spLocks noChangeArrowheads="1"/>
          </p:cNvSpPr>
          <p:nvPr/>
        </p:nvSpPr>
        <p:spPr bwMode="auto">
          <a:xfrm>
            <a:off x="571500" y="1571625"/>
            <a:ext cx="8001000" cy="4588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build computational skills through hands-on and practice-based learning with measurable outcomes.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establish a strong connect with industry for in-demand technology driven curriculum.</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build the infrastructure for meaningful research around societal problems.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nurture future leaders through research-infused education and lifelong learning.</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create smart and ethical professionals and entrepreneurs who are recognized globally</a:t>
            </a:r>
          </a:p>
          <a:p>
            <a:endParaRPr lang="en-IN" sz="2800" b="1" dirty="0"/>
          </a:p>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2400" dirty="0">
              <a:solidFill>
                <a:srgbClr val="000000"/>
              </a:solidFill>
              <a:latin typeface="+mj-lt"/>
            </a:endParaRPr>
          </a:p>
        </p:txBody>
      </p:sp>
    </p:spTree>
    <p:extLst>
      <p:ext uri="{BB962C8B-B14F-4D97-AF65-F5344CB8AC3E}">
        <p14:creationId xmlns:p14="http://schemas.microsoft.com/office/powerpoint/2010/main" val="153947412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B18BB5DD-F1D1-49C2-B35D-61D9A887A366}"/>
              </a:ext>
            </a:extLst>
          </p:cNvPr>
          <p:cNvSpPr txBox="1">
            <a:spLocks/>
          </p:cNvSpPr>
          <p:nvPr/>
        </p:nvSpPr>
        <p:spPr>
          <a:xfrm>
            <a:off x="858838" y="1884363"/>
            <a:ext cx="5753100" cy="1973262"/>
          </a:xfrm>
          <a:prstGeom prst="rect">
            <a:avLst/>
          </a:prstGeom>
        </p:spPr>
        <p:txBody>
          <a:bodyPr/>
          <a:lstStyle>
            <a:lvl1pPr marL="228600" indent="-228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685800" indent="-2286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ts val="1000"/>
              </a:spcBef>
            </a:pPr>
            <a:endParaRPr lang="en-IN" altLang="en-US" sz="1500">
              <a:solidFill>
                <a:srgbClr val="194A64"/>
              </a:solidFill>
              <a:latin typeface="Montserrat" panose="00000500000000000000" pitchFamily="2" charset="0"/>
              <a:cs typeface="Open Sans" panose="020B0606030504020204" pitchFamily="34" charset="0"/>
            </a:endParaRPr>
          </a:p>
          <a:p>
            <a:pPr eaLnBrk="1" hangingPunct="1">
              <a:spcBef>
                <a:spcPts val="1000"/>
              </a:spcBef>
            </a:pPr>
            <a:r>
              <a:rPr lang="en-US" altLang="en-US" sz="2100" b="1">
                <a:solidFill>
                  <a:srgbClr val="C00000"/>
                </a:solidFill>
                <a:latin typeface="Montserrat" panose="00000500000000000000" pitchFamily="2" charset="0"/>
              </a:rPr>
              <a:t>Two reading/watching links every week</a:t>
            </a:r>
          </a:p>
          <a:p>
            <a:pPr eaLnBrk="1" hangingPunct="1">
              <a:spcBef>
                <a:spcPts val="1000"/>
              </a:spcBef>
            </a:pPr>
            <a:endParaRPr lang="en-US" altLang="en-US" sz="2100" b="1">
              <a:solidFill>
                <a:srgbClr val="C00000"/>
              </a:solidFill>
              <a:latin typeface="Montserrat" panose="00000500000000000000" pitchFamily="2" charset="0"/>
            </a:endParaRPr>
          </a:p>
          <a:p>
            <a:pPr eaLnBrk="1" hangingPunct="1">
              <a:spcBef>
                <a:spcPts val="1000"/>
              </a:spcBef>
            </a:pPr>
            <a:r>
              <a:rPr lang="en-US" altLang="en-US" sz="2100" b="1">
                <a:solidFill>
                  <a:srgbClr val="C00000"/>
                </a:solidFill>
                <a:latin typeface="Montserrat" panose="00000500000000000000" pitchFamily="2" charset="0"/>
              </a:rPr>
              <a:t>Monthly practice test from the content covered in the month</a:t>
            </a:r>
          </a:p>
          <a:p>
            <a:pPr eaLnBrk="1" hangingPunct="1">
              <a:spcBef>
                <a:spcPts val="1000"/>
              </a:spcBef>
            </a:pPr>
            <a:endParaRPr lang="en-IN" altLang="en-US" sz="2100" b="1">
              <a:solidFill>
                <a:srgbClr val="C00000"/>
              </a:solidFill>
              <a:latin typeface="Montserrat" panose="00000500000000000000" pitchFamily="2" charset="0"/>
              <a:cs typeface="Open Sans" panose="020B0606030504020204" pitchFamily="34" charset="0"/>
            </a:endParaRPr>
          </a:p>
          <a:p>
            <a:pPr eaLnBrk="1" hangingPunct="1">
              <a:spcBef>
                <a:spcPts val="1000"/>
              </a:spcBef>
            </a:pPr>
            <a:r>
              <a:rPr lang="en-IN" altLang="en-US" sz="2100" b="1">
                <a:solidFill>
                  <a:srgbClr val="C00000"/>
                </a:solidFill>
                <a:latin typeface="Montserrat" panose="00000500000000000000" pitchFamily="2" charset="0"/>
                <a:cs typeface="Open Sans" panose="020B0606030504020204" pitchFamily="34" charset="0"/>
              </a:rPr>
              <a:t>Final B2B test along with ETE</a:t>
            </a:r>
          </a:p>
          <a:p>
            <a:pPr eaLnBrk="1" hangingPunct="1">
              <a:spcBef>
                <a:spcPts val="1000"/>
              </a:spcBef>
            </a:pPr>
            <a:endParaRPr lang="en-IN" altLang="en-US" sz="2100" b="1">
              <a:solidFill>
                <a:srgbClr val="C00000"/>
              </a:solidFill>
              <a:latin typeface="Montserrat" panose="00000500000000000000" pitchFamily="2" charset="0"/>
              <a:cs typeface="Open Sans" panose="020B0606030504020204" pitchFamily="34" charset="0"/>
            </a:endParaRPr>
          </a:p>
          <a:p>
            <a:pPr eaLnBrk="1" hangingPunct="1">
              <a:spcBef>
                <a:spcPts val="1000"/>
              </a:spcBef>
            </a:pPr>
            <a:r>
              <a:rPr lang="en-IN" altLang="en-US" sz="2100" b="1">
                <a:solidFill>
                  <a:srgbClr val="C00000"/>
                </a:solidFill>
                <a:latin typeface="Montserrat" panose="00000500000000000000" pitchFamily="2" charset="0"/>
                <a:cs typeface="Open Sans" panose="020B0606030504020204" pitchFamily="34" charset="0"/>
              </a:rPr>
              <a:t>Capturing the learning and assimilating it in SMART</a:t>
            </a:r>
            <a:endParaRPr lang="en-IN" altLang="en-US" sz="1800">
              <a:solidFill>
                <a:srgbClr val="194A64"/>
              </a:solidFill>
              <a:latin typeface="Montserrat" panose="00000500000000000000" pitchFamily="2" charset="0"/>
              <a:cs typeface="Open Sans" panose="020B0606030504020204" pitchFamily="34" charset="0"/>
            </a:endParaRPr>
          </a:p>
          <a:p>
            <a:pPr eaLnBrk="1" hangingPunct="1">
              <a:spcBef>
                <a:spcPts val="1000"/>
              </a:spcBef>
              <a:buFont typeface="Arial" panose="020B0604020202020204" pitchFamily="34" charset="0"/>
              <a:buNone/>
            </a:pPr>
            <a:endParaRPr lang="en-US" altLang="en-US" sz="1500">
              <a:latin typeface="Montserrat" panose="00000500000000000000" pitchFamily="2" charset="0"/>
            </a:endParaRPr>
          </a:p>
          <a:p>
            <a:pPr eaLnBrk="1" hangingPunct="1">
              <a:spcBef>
                <a:spcPts val="1000"/>
              </a:spcBef>
              <a:buFont typeface="Arial" panose="020B0604020202020204" pitchFamily="34" charset="0"/>
              <a:buNone/>
            </a:pPr>
            <a:endParaRPr lang="en-IN" altLang="en-US" sz="1500">
              <a:solidFill>
                <a:srgbClr val="194A64"/>
              </a:solidFill>
              <a:latin typeface="Montserrat" panose="00000500000000000000" pitchFamily="2" charset="0"/>
              <a:cs typeface="Open Sans" panose="020B0606030504020204" pitchFamily="34" charset="0"/>
            </a:endParaRPr>
          </a:p>
          <a:p>
            <a:pPr eaLnBrk="1" hangingPunct="1">
              <a:spcBef>
                <a:spcPts val="750"/>
              </a:spcBef>
              <a:buFont typeface="Arial" panose="020B0604020202020204" pitchFamily="34" charset="0"/>
              <a:buNone/>
            </a:pPr>
            <a:endParaRPr lang="en-IN" altLang="en-US" sz="1500">
              <a:solidFill>
                <a:srgbClr val="194A64"/>
              </a:solidFill>
              <a:latin typeface="Montserrat" panose="00000500000000000000" pitchFamily="2" charset="0"/>
              <a:cs typeface="Open Sans" panose="020B0606030504020204" pitchFamily="34" charset="0"/>
            </a:endParaRPr>
          </a:p>
          <a:p>
            <a:pPr eaLnBrk="1" hangingPunct="1">
              <a:spcBef>
                <a:spcPts val="750"/>
              </a:spcBef>
              <a:buFont typeface="Arial" panose="020B0604020202020204" pitchFamily="34" charset="0"/>
              <a:buNone/>
            </a:pPr>
            <a:endParaRPr lang="en-IN" altLang="en-US" sz="1500">
              <a:solidFill>
                <a:srgbClr val="194A64"/>
              </a:solidFill>
              <a:latin typeface="Montserrat" panose="00000500000000000000" pitchFamily="2" charset="0"/>
              <a:cs typeface="Open Sans" panose="020B0606030504020204" pitchFamily="34" charset="0"/>
            </a:endParaRPr>
          </a:p>
        </p:txBody>
      </p:sp>
      <p:sp>
        <p:nvSpPr>
          <p:cNvPr id="53251" name="TextBox 3">
            <a:extLst>
              <a:ext uri="{FF2B5EF4-FFF2-40B4-BE49-F238E27FC236}">
                <a16:creationId xmlns:a16="http://schemas.microsoft.com/office/drawing/2014/main" id="{4413E4EB-41F7-4173-B7B9-57A39D5FFE83}"/>
              </a:ext>
            </a:extLst>
          </p:cNvPr>
          <p:cNvSpPr txBox="1">
            <a:spLocks noChangeArrowheads="1"/>
          </p:cNvSpPr>
          <p:nvPr/>
        </p:nvSpPr>
        <p:spPr bwMode="auto">
          <a:xfrm>
            <a:off x="812800" y="1343025"/>
            <a:ext cx="7999413"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4500" b="1">
                <a:solidFill>
                  <a:schemeClr val="accent2"/>
                </a:solidFill>
                <a:latin typeface="Montserrat" panose="00000500000000000000" pitchFamily="2" charset="0"/>
                <a:cs typeface="Montserrat" panose="00000500000000000000" pitchFamily="2" charset="0"/>
              </a:rPr>
              <a:t>B2B : Blueprint</a:t>
            </a:r>
          </a:p>
        </p:txBody>
      </p:sp>
      <p:pic>
        <p:nvPicPr>
          <p:cNvPr id="53252" name="Picture 2" descr="Blueprints Clipart Transparent PNG Hd, Blueprint, Architecture,  Construction PNG Image For Free Download">
            <a:extLst>
              <a:ext uri="{FF2B5EF4-FFF2-40B4-BE49-F238E27FC236}">
                <a16:creationId xmlns:a16="http://schemas.microsoft.com/office/drawing/2014/main" id="{1CBA74CA-6C2E-4A83-B7F3-2724E01CFAE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04063" y="4054475"/>
            <a:ext cx="1793875" cy="179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A6F1F820-CB71-46DB-8D26-24AA0B8F73FC}"/>
              </a:ext>
            </a:extLst>
          </p:cNvPr>
          <p:cNvSpPr txBox="1">
            <a:spLocks/>
          </p:cNvSpPr>
          <p:nvPr/>
        </p:nvSpPr>
        <p:spPr>
          <a:xfrm>
            <a:off x="812800" y="2049463"/>
            <a:ext cx="7770813" cy="1665287"/>
          </a:xfrm>
          <a:prstGeom prst="rect">
            <a:avLst/>
          </a:prstGeom>
        </p:spPr>
        <p:txBody>
          <a:bodyPr/>
          <a:lstStyle>
            <a:lvl1pPr marL="228600" indent="-228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685800" indent="-2286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ts val="1000"/>
              </a:spcBef>
            </a:pPr>
            <a:r>
              <a:rPr lang="en-IN" altLang="en-US" sz="2400" b="1">
                <a:solidFill>
                  <a:srgbClr val="194A64"/>
                </a:solidFill>
                <a:latin typeface="Montserrat" panose="00000500000000000000" pitchFamily="2" charset="0"/>
                <a:cs typeface="Open Sans" panose="020B0606030504020204" pitchFamily="34" charset="0"/>
              </a:rPr>
              <a:t>Missing Breadth</a:t>
            </a:r>
          </a:p>
          <a:p>
            <a:pPr eaLnBrk="1" hangingPunct="1">
              <a:spcBef>
                <a:spcPts val="1000"/>
              </a:spcBef>
            </a:pPr>
            <a:r>
              <a:rPr lang="en-IN" altLang="en-US" sz="2400" b="1">
                <a:solidFill>
                  <a:srgbClr val="194A64"/>
                </a:solidFill>
                <a:latin typeface="Montserrat" panose="00000500000000000000" pitchFamily="2" charset="0"/>
                <a:cs typeface="Open Sans" panose="020B0606030504020204" pitchFamily="34" charset="0"/>
              </a:rPr>
              <a:t>Inability to comprehend</a:t>
            </a:r>
          </a:p>
          <a:p>
            <a:pPr eaLnBrk="1" hangingPunct="1">
              <a:spcBef>
                <a:spcPts val="1000"/>
              </a:spcBef>
            </a:pPr>
            <a:r>
              <a:rPr lang="en-IN" altLang="en-US" sz="2400" b="1">
                <a:solidFill>
                  <a:srgbClr val="194A64"/>
                </a:solidFill>
                <a:latin typeface="Montserrat" panose="00000500000000000000" pitchFamily="2" charset="0"/>
                <a:cs typeface="Open Sans" panose="020B0606030504020204" pitchFamily="34" charset="0"/>
              </a:rPr>
              <a:t>Lack of expression</a:t>
            </a:r>
          </a:p>
          <a:p>
            <a:pPr eaLnBrk="1" hangingPunct="1">
              <a:spcBef>
                <a:spcPts val="1000"/>
              </a:spcBef>
            </a:pPr>
            <a:r>
              <a:rPr lang="en-IN" altLang="en-US" sz="2400" b="1">
                <a:solidFill>
                  <a:srgbClr val="194A64"/>
                </a:solidFill>
                <a:latin typeface="Montserrat" panose="00000500000000000000" pitchFamily="2" charset="0"/>
                <a:cs typeface="Open Sans" panose="020B0606030504020204" pitchFamily="34" charset="0"/>
              </a:rPr>
              <a:t>Missing crispness</a:t>
            </a:r>
          </a:p>
          <a:p>
            <a:pPr eaLnBrk="1" hangingPunct="1">
              <a:spcBef>
                <a:spcPts val="1000"/>
              </a:spcBef>
            </a:pPr>
            <a:r>
              <a:rPr lang="en-IN" altLang="en-US" sz="2400" b="1">
                <a:solidFill>
                  <a:srgbClr val="194A64"/>
                </a:solidFill>
                <a:latin typeface="Montserrat" panose="00000500000000000000" pitchFamily="2" charset="0"/>
                <a:cs typeface="Open Sans" panose="020B0606030504020204" pitchFamily="34" charset="0"/>
              </a:rPr>
              <a:t>Unable to pitch to the point</a:t>
            </a:r>
          </a:p>
          <a:p>
            <a:pPr eaLnBrk="1" hangingPunct="1">
              <a:spcBef>
                <a:spcPts val="1000"/>
              </a:spcBef>
            </a:pPr>
            <a:r>
              <a:rPr lang="en-IN" altLang="en-US" sz="2400" b="1">
                <a:solidFill>
                  <a:srgbClr val="194A64"/>
                </a:solidFill>
                <a:latin typeface="Montserrat" panose="00000500000000000000" pitchFamily="2" charset="0"/>
                <a:cs typeface="Open Sans" panose="020B0606030504020204" pitchFamily="34" charset="0"/>
              </a:rPr>
              <a:t>Public speaking fear</a:t>
            </a:r>
          </a:p>
          <a:p>
            <a:pPr eaLnBrk="1" hangingPunct="1">
              <a:spcBef>
                <a:spcPts val="750"/>
              </a:spcBef>
              <a:buFont typeface="Arial" panose="020B0604020202020204" pitchFamily="34" charset="0"/>
              <a:buNone/>
            </a:pPr>
            <a:endParaRPr lang="en-IN" altLang="en-US" sz="1500">
              <a:solidFill>
                <a:srgbClr val="194A64"/>
              </a:solidFill>
              <a:latin typeface="Montserrat" panose="00000500000000000000" pitchFamily="2" charset="0"/>
              <a:cs typeface="Open Sans" panose="020B0606030504020204" pitchFamily="34" charset="0"/>
            </a:endParaRPr>
          </a:p>
          <a:p>
            <a:pPr eaLnBrk="1" hangingPunct="1">
              <a:spcBef>
                <a:spcPts val="750"/>
              </a:spcBef>
              <a:buFont typeface="Arial" panose="020B0604020202020204" pitchFamily="34" charset="0"/>
              <a:buNone/>
            </a:pPr>
            <a:r>
              <a:rPr lang="en-IN" altLang="en-US" sz="1500">
                <a:solidFill>
                  <a:srgbClr val="194A64"/>
                </a:solidFill>
                <a:latin typeface="Montserrat" panose="00000500000000000000" pitchFamily="2" charset="0"/>
                <a:cs typeface="Open Sans" panose="020B0606030504020204" pitchFamily="34" charset="0"/>
              </a:rPr>
              <a:t>	</a:t>
            </a:r>
          </a:p>
          <a:p>
            <a:pPr eaLnBrk="1" hangingPunct="1">
              <a:spcBef>
                <a:spcPts val="750"/>
              </a:spcBef>
              <a:buFont typeface="Arial" panose="020B0604020202020204" pitchFamily="34" charset="0"/>
              <a:buNone/>
            </a:pPr>
            <a:endParaRPr lang="en-IN" altLang="en-US" sz="1500">
              <a:solidFill>
                <a:srgbClr val="194A64"/>
              </a:solidFill>
              <a:latin typeface="Montserrat" panose="00000500000000000000" pitchFamily="2" charset="0"/>
              <a:cs typeface="Open Sans" panose="020B0606030504020204" pitchFamily="34" charset="0"/>
            </a:endParaRPr>
          </a:p>
          <a:p>
            <a:pPr eaLnBrk="1" hangingPunct="1">
              <a:spcBef>
                <a:spcPts val="750"/>
              </a:spcBef>
              <a:buFont typeface="Arial" panose="020B0604020202020204" pitchFamily="34" charset="0"/>
              <a:buNone/>
            </a:pPr>
            <a:endParaRPr lang="en-IN" altLang="en-US" sz="1500">
              <a:solidFill>
                <a:srgbClr val="194A64"/>
              </a:solidFill>
              <a:latin typeface="Montserrat" panose="00000500000000000000" pitchFamily="2" charset="0"/>
              <a:cs typeface="Open Sans" panose="020B0606030504020204" pitchFamily="34" charset="0"/>
            </a:endParaRPr>
          </a:p>
        </p:txBody>
      </p:sp>
      <p:sp>
        <p:nvSpPr>
          <p:cNvPr id="54275" name="TextBox 4">
            <a:extLst>
              <a:ext uri="{FF2B5EF4-FFF2-40B4-BE49-F238E27FC236}">
                <a16:creationId xmlns:a16="http://schemas.microsoft.com/office/drawing/2014/main" id="{E513F3FA-928B-485F-A109-96F7162CE629}"/>
              </a:ext>
            </a:extLst>
          </p:cNvPr>
          <p:cNvSpPr txBox="1">
            <a:spLocks noChangeArrowheads="1"/>
          </p:cNvSpPr>
          <p:nvPr/>
        </p:nvSpPr>
        <p:spPr bwMode="auto">
          <a:xfrm>
            <a:off x="812800" y="1343025"/>
            <a:ext cx="7999413"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4500" b="1">
                <a:solidFill>
                  <a:schemeClr val="accent2"/>
                </a:solidFill>
                <a:latin typeface="Montserrat" panose="00000500000000000000" pitchFamily="2" charset="0"/>
                <a:cs typeface="Montserrat" panose="00000500000000000000" pitchFamily="2" charset="0"/>
              </a:rPr>
              <a:t>Ten to Thrive : Need</a:t>
            </a:r>
          </a:p>
        </p:txBody>
      </p:sp>
      <p:pic>
        <p:nvPicPr>
          <p:cNvPr id="54276" name="Picture 2" descr="Public Speaking Vector Hd PNG Images, Public Speaking Fear Speech  Communication, Person, Lecture, Speaks PNG Image For Free Download">
            <a:extLst>
              <a:ext uri="{FF2B5EF4-FFF2-40B4-BE49-F238E27FC236}">
                <a16:creationId xmlns:a16="http://schemas.microsoft.com/office/drawing/2014/main" id="{6A11BDEE-3DBF-4C19-8389-F65C364291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4963" y="2049463"/>
            <a:ext cx="3729037"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anim calcmode="lin" valueType="num">
                                      <p:cBhvr additive="base">
                                        <p:cTn id="43"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Box 4">
            <a:extLst>
              <a:ext uri="{FF2B5EF4-FFF2-40B4-BE49-F238E27FC236}">
                <a16:creationId xmlns:a16="http://schemas.microsoft.com/office/drawing/2014/main" id="{0CCEB629-63FA-41A4-A00D-1112E59274C4}"/>
              </a:ext>
            </a:extLst>
          </p:cNvPr>
          <p:cNvSpPr txBox="1">
            <a:spLocks noChangeArrowheads="1"/>
          </p:cNvSpPr>
          <p:nvPr/>
        </p:nvSpPr>
        <p:spPr bwMode="auto">
          <a:xfrm>
            <a:off x="812800" y="1343025"/>
            <a:ext cx="7999413"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4500" b="1">
                <a:solidFill>
                  <a:schemeClr val="accent2"/>
                </a:solidFill>
                <a:latin typeface="Montserrat" panose="00000500000000000000" pitchFamily="2" charset="0"/>
                <a:cs typeface="Montserrat" panose="00000500000000000000" pitchFamily="2" charset="0"/>
              </a:rPr>
              <a:t>TTT : Construct</a:t>
            </a:r>
          </a:p>
        </p:txBody>
      </p:sp>
      <p:pic>
        <p:nvPicPr>
          <p:cNvPr id="2" name="Picture 1">
            <a:extLst>
              <a:ext uri="{FF2B5EF4-FFF2-40B4-BE49-F238E27FC236}">
                <a16:creationId xmlns:a16="http://schemas.microsoft.com/office/drawing/2014/main" id="{B9EC7AE3-7EC7-4A45-94CC-9BC8DFEC5C0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50" y="2058988"/>
            <a:ext cx="2152650" cy="383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E16BCA8D-8529-49AC-97E6-6B86E5E46B5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2127250"/>
            <a:ext cx="2286000" cy="37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D398B54C-3D0A-40F1-AFCF-D073589B724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9950" y="2127250"/>
            <a:ext cx="2206625" cy="37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EAB05758-649D-4D04-A113-81F295984B5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18325" y="2127250"/>
            <a:ext cx="2022475" cy="376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nodeType="afterGroup">
                            <p:stCondLst>
                              <p:cond delay="500"/>
                            </p:stCondLst>
                            <p:childTnLst>
                              <p:par>
                                <p:cTn id="9" presetID="22" presetClass="entr" presetSubtype="1" fill="hold" nodeType="afterEffect">
                                  <p:stCondLst>
                                    <p:cond delay="200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nodeType="afterGroup">
                            <p:stCondLst>
                              <p:cond delay="3000"/>
                            </p:stCondLst>
                            <p:childTnLst>
                              <p:par>
                                <p:cTn id="13" presetID="22" presetClass="entr" presetSubtype="1" fill="hold" nodeType="afterEffect">
                                  <p:stCondLst>
                                    <p:cond delay="200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nodeType="afterGroup">
                            <p:stCondLst>
                              <p:cond delay="5500"/>
                            </p:stCondLst>
                            <p:childTnLst>
                              <p:par>
                                <p:cTn id="17" presetID="22" presetClass="entr" presetSubtype="1"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Box 4">
            <a:extLst>
              <a:ext uri="{FF2B5EF4-FFF2-40B4-BE49-F238E27FC236}">
                <a16:creationId xmlns:a16="http://schemas.microsoft.com/office/drawing/2014/main" id="{023E6B6F-8C41-4C28-AF7A-61C851AC071B}"/>
              </a:ext>
            </a:extLst>
          </p:cNvPr>
          <p:cNvSpPr txBox="1">
            <a:spLocks noChangeArrowheads="1"/>
          </p:cNvSpPr>
          <p:nvPr/>
        </p:nvSpPr>
        <p:spPr bwMode="auto">
          <a:xfrm>
            <a:off x="812800" y="1343025"/>
            <a:ext cx="7999413"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4500" b="1">
                <a:solidFill>
                  <a:schemeClr val="accent2"/>
                </a:solidFill>
                <a:latin typeface="Montserrat" panose="00000500000000000000" pitchFamily="2" charset="0"/>
                <a:cs typeface="Montserrat" panose="00000500000000000000" pitchFamily="2" charset="0"/>
              </a:rPr>
              <a:t>TTT : Construct</a:t>
            </a:r>
          </a:p>
        </p:txBody>
      </p:sp>
      <p:pic>
        <p:nvPicPr>
          <p:cNvPr id="56323" name="Picture 1">
            <a:extLst>
              <a:ext uri="{FF2B5EF4-FFF2-40B4-BE49-F238E27FC236}">
                <a16:creationId xmlns:a16="http://schemas.microsoft.com/office/drawing/2014/main" id="{B3618F9E-BEEE-4525-8D80-7FAAC33512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50" y="2058988"/>
            <a:ext cx="2152650" cy="383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Picture 8">
            <a:extLst>
              <a:ext uri="{FF2B5EF4-FFF2-40B4-BE49-F238E27FC236}">
                <a16:creationId xmlns:a16="http://schemas.microsoft.com/office/drawing/2014/main" id="{879119A1-5367-4D83-9EE5-EC0496D0D5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9950" y="2127250"/>
            <a:ext cx="2206625" cy="37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9">
            <a:extLst>
              <a:ext uri="{FF2B5EF4-FFF2-40B4-BE49-F238E27FC236}">
                <a16:creationId xmlns:a16="http://schemas.microsoft.com/office/drawing/2014/main" id="{F6822008-1D4E-4B47-93CA-19B3677074E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18325" y="2127250"/>
            <a:ext cx="2022475" cy="376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7">
            <a:extLst>
              <a:ext uri="{FF2B5EF4-FFF2-40B4-BE49-F238E27FC236}">
                <a16:creationId xmlns:a16="http://schemas.microsoft.com/office/drawing/2014/main" id="{AB9873C2-A553-41C1-9779-90ED4FFE8E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901700"/>
            <a:ext cx="3035300"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Box 4">
            <a:extLst>
              <a:ext uri="{FF2B5EF4-FFF2-40B4-BE49-F238E27FC236}">
                <a16:creationId xmlns:a16="http://schemas.microsoft.com/office/drawing/2014/main" id="{9E8C7044-1A70-4552-A79F-A018BB89C834}"/>
              </a:ext>
            </a:extLst>
          </p:cNvPr>
          <p:cNvSpPr txBox="1">
            <a:spLocks noChangeArrowheads="1"/>
          </p:cNvSpPr>
          <p:nvPr/>
        </p:nvSpPr>
        <p:spPr bwMode="auto">
          <a:xfrm>
            <a:off x="812800" y="1343025"/>
            <a:ext cx="7999413"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4500" b="1">
                <a:solidFill>
                  <a:schemeClr val="accent2"/>
                </a:solidFill>
                <a:latin typeface="Montserrat" panose="00000500000000000000" pitchFamily="2" charset="0"/>
                <a:cs typeface="Montserrat" panose="00000500000000000000" pitchFamily="2" charset="0"/>
              </a:rPr>
              <a:t>TTT : Construct</a:t>
            </a:r>
          </a:p>
        </p:txBody>
      </p:sp>
      <p:pic>
        <p:nvPicPr>
          <p:cNvPr id="57347" name="Picture 1">
            <a:extLst>
              <a:ext uri="{FF2B5EF4-FFF2-40B4-BE49-F238E27FC236}">
                <a16:creationId xmlns:a16="http://schemas.microsoft.com/office/drawing/2014/main" id="{734C5D00-FBE3-4B50-9C33-E6A9FA83CE1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50" y="2058988"/>
            <a:ext cx="2152650" cy="383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8" name="Picture 7">
            <a:extLst>
              <a:ext uri="{FF2B5EF4-FFF2-40B4-BE49-F238E27FC236}">
                <a16:creationId xmlns:a16="http://schemas.microsoft.com/office/drawing/2014/main" id="{85F8C2AE-BBA5-4238-9651-AE7DC9B6C1A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2127250"/>
            <a:ext cx="2286000" cy="37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9">
            <a:extLst>
              <a:ext uri="{FF2B5EF4-FFF2-40B4-BE49-F238E27FC236}">
                <a16:creationId xmlns:a16="http://schemas.microsoft.com/office/drawing/2014/main" id="{6963793C-3AA9-4CC0-8FBE-C158E750C43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18325" y="2127250"/>
            <a:ext cx="2022475" cy="376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Picture 8">
            <a:extLst>
              <a:ext uri="{FF2B5EF4-FFF2-40B4-BE49-F238E27FC236}">
                <a16:creationId xmlns:a16="http://schemas.microsoft.com/office/drawing/2014/main" id="{8EA6A681-B40A-4AFA-AAED-455B35B6DA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9950" y="874713"/>
            <a:ext cx="2946400" cy="499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Blueprints Clipart Transparent PNG Hd, Blueprint, Architecture,  Construction PNG Image For Free Download">
            <a:extLst>
              <a:ext uri="{FF2B5EF4-FFF2-40B4-BE49-F238E27FC236}">
                <a16:creationId xmlns:a16="http://schemas.microsoft.com/office/drawing/2014/main" id="{C1B5824B-C6E7-4292-8948-46963DC8C7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6775" y="3965575"/>
            <a:ext cx="1830388"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2">
            <a:extLst>
              <a:ext uri="{FF2B5EF4-FFF2-40B4-BE49-F238E27FC236}">
                <a16:creationId xmlns:a16="http://schemas.microsoft.com/office/drawing/2014/main" id="{D9567F33-9D65-4807-8A5F-FAFBC62184E4}"/>
              </a:ext>
            </a:extLst>
          </p:cNvPr>
          <p:cNvSpPr txBox="1">
            <a:spLocks/>
          </p:cNvSpPr>
          <p:nvPr/>
        </p:nvSpPr>
        <p:spPr>
          <a:xfrm>
            <a:off x="858838" y="1704975"/>
            <a:ext cx="7110412" cy="1973263"/>
          </a:xfrm>
          <a:prstGeom prst="rect">
            <a:avLst/>
          </a:prstGeom>
        </p:spPr>
        <p:txBody>
          <a:bodyPr/>
          <a:lstStyle>
            <a:lvl1pPr marL="228600" indent="-228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685800" indent="-2286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ts val="1000"/>
              </a:spcBef>
            </a:pPr>
            <a:endParaRPr lang="en-IN" altLang="en-US" sz="1300">
              <a:solidFill>
                <a:srgbClr val="194A64"/>
              </a:solidFill>
              <a:latin typeface="Montserrat" panose="00000500000000000000" pitchFamily="2" charset="0"/>
              <a:cs typeface="Open Sans" panose="020B0606030504020204" pitchFamily="34" charset="0"/>
            </a:endParaRPr>
          </a:p>
          <a:p>
            <a:pPr eaLnBrk="1" hangingPunct="1">
              <a:spcBef>
                <a:spcPts val="1000"/>
              </a:spcBef>
            </a:pPr>
            <a:r>
              <a:rPr lang="en-US" altLang="en-US" sz="1800" b="1">
                <a:solidFill>
                  <a:srgbClr val="C00000"/>
                </a:solidFill>
                <a:latin typeface="Montserrat" panose="00000500000000000000" pitchFamily="2" charset="0"/>
              </a:rPr>
              <a:t>Dialogue will be visible 2 days in advance to prepare well</a:t>
            </a:r>
          </a:p>
          <a:p>
            <a:pPr eaLnBrk="1" hangingPunct="1">
              <a:spcBef>
                <a:spcPts val="1000"/>
              </a:spcBef>
            </a:pPr>
            <a:r>
              <a:rPr lang="en-US" altLang="en-US" sz="1800" b="1">
                <a:solidFill>
                  <a:srgbClr val="C00000"/>
                </a:solidFill>
                <a:latin typeface="Montserrat" panose="00000500000000000000" pitchFamily="2" charset="0"/>
                <a:cs typeface="Open Sans" panose="020B0606030504020204" pitchFamily="34" charset="0"/>
              </a:rPr>
              <a:t>Three realms of dialogue  </a:t>
            </a:r>
          </a:p>
          <a:p>
            <a:pPr lvl="1" eaLnBrk="1" hangingPunct="1">
              <a:spcBef>
                <a:spcPts val="500"/>
              </a:spcBef>
              <a:buFont typeface="Arial" panose="020B0604020202020204" pitchFamily="34" charset="0"/>
              <a:buChar char="•"/>
            </a:pPr>
            <a:r>
              <a:rPr lang="en-US" altLang="en-US" sz="1500" b="1">
                <a:solidFill>
                  <a:srgbClr val="953735"/>
                </a:solidFill>
                <a:latin typeface="Montserrat" panose="00000500000000000000" pitchFamily="2" charset="0"/>
                <a:cs typeface="Open Sans" panose="020B0606030504020204" pitchFamily="34" charset="0"/>
              </a:rPr>
              <a:t>Domain</a:t>
            </a:r>
          </a:p>
          <a:p>
            <a:pPr lvl="1" eaLnBrk="1" hangingPunct="1">
              <a:spcBef>
                <a:spcPts val="500"/>
              </a:spcBef>
              <a:buFont typeface="Arial" panose="020B0604020202020204" pitchFamily="34" charset="0"/>
              <a:buChar char="•"/>
            </a:pPr>
            <a:r>
              <a:rPr lang="en-US" altLang="en-US" sz="1500" b="1">
                <a:solidFill>
                  <a:srgbClr val="953735"/>
                </a:solidFill>
                <a:latin typeface="Montserrat" panose="00000500000000000000" pitchFamily="2" charset="0"/>
                <a:cs typeface="Open Sans" panose="020B0606030504020204" pitchFamily="34" charset="0"/>
              </a:rPr>
              <a:t>Generic</a:t>
            </a:r>
          </a:p>
          <a:p>
            <a:pPr lvl="1" eaLnBrk="1" hangingPunct="1">
              <a:spcBef>
                <a:spcPts val="500"/>
              </a:spcBef>
              <a:buFont typeface="Arial" panose="020B0604020202020204" pitchFamily="34" charset="0"/>
              <a:buChar char="•"/>
            </a:pPr>
            <a:r>
              <a:rPr lang="en-US" altLang="en-US" sz="1500" b="1">
                <a:solidFill>
                  <a:srgbClr val="953735"/>
                </a:solidFill>
                <a:latin typeface="Montserrat" panose="00000500000000000000" pitchFamily="2" charset="0"/>
                <a:cs typeface="Open Sans" panose="020B0606030504020204" pitchFamily="34" charset="0"/>
              </a:rPr>
              <a:t>Current Affairs</a:t>
            </a:r>
          </a:p>
          <a:p>
            <a:pPr eaLnBrk="1" hangingPunct="1">
              <a:spcBef>
                <a:spcPts val="1000"/>
              </a:spcBef>
            </a:pPr>
            <a:r>
              <a:rPr lang="en-US" altLang="en-US" sz="1800" b="1">
                <a:solidFill>
                  <a:srgbClr val="C00000"/>
                </a:solidFill>
                <a:latin typeface="Montserrat" panose="00000500000000000000" pitchFamily="2" charset="0"/>
                <a:cs typeface="Open Sans" panose="020B0606030504020204" pitchFamily="34" charset="0"/>
              </a:rPr>
              <a:t>Pitch in 3 minutes only</a:t>
            </a:r>
          </a:p>
          <a:p>
            <a:pPr eaLnBrk="1" hangingPunct="1">
              <a:spcBef>
                <a:spcPts val="1000"/>
              </a:spcBef>
            </a:pPr>
            <a:r>
              <a:rPr lang="en-US" altLang="en-US" sz="1800" b="1">
                <a:solidFill>
                  <a:srgbClr val="C00000"/>
                </a:solidFill>
                <a:latin typeface="Montserrat" panose="00000500000000000000" pitchFamily="2" charset="0"/>
                <a:cs typeface="Open Sans" panose="020B0606030504020204" pitchFamily="34" charset="0"/>
              </a:rPr>
              <a:t>No PPT, Notes or any other reference material</a:t>
            </a:r>
          </a:p>
          <a:p>
            <a:pPr eaLnBrk="1" hangingPunct="1">
              <a:spcBef>
                <a:spcPts val="1000"/>
              </a:spcBef>
            </a:pPr>
            <a:r>
              <a:rPr lang="en-US" altLang="en-US" sz="1800" b="1">
                <a:solidFill>
                  <a:srgbClr val="C00000"/>
                </a:solidFill>
                <a:latin typeface="Montserrat" panose="00000500000000000000" pitchFamily="2" charset="0"/>
                <a:cs typeface="Open Sans" panose="020B0606030504020204" pitchFamily="34" charset="0"/>
              </a:rPr>
              <a:t>Stars from 0 to 5 based on </a:t>
            </a:r>
            <a:r>
              <a:rPr lang="en-US" altLang="en-US" sz="1800" b="1">
                <a:solidFill>
                  <a:srgbClr val="FF0000"/>
                </a:solidFill>
                <a:latin typeface="Montserrat" panose="00000500000000000000" pitchFamily="2" charset="0"/>
                <a:cs typeface="Open Sans" panose="020B0606030504020204" pitchFamily="34" charset="0"/>
              </a:rPr>
              <a:t>preparedness</a:t>
            </a:r>
            <a:r>
              <a:rPr lang="en-US" altLang="en-US" sz="1800" b="1">
                <a:solidFill>
                  <a:srgbClr val="C00000"/>
                </a:solidFill>
                <a:latin typeface="Montserrat" panose="00000500000000000000" pitchFamily="2" charset="0"/>
                <a:cs typeface="Open Sans" panose="020B0606030504020204" pitchFamily="34" charset="0"/>
              </a:rPr>
              <a:t>, </a:t>
            </a:r>
            <a:r>
              <a:rPr lang="en-US" altLang="en-US" sz="1800" b="1">
                <a:solidFill>
                  <a:srgbClr val="FFC000"/>
                </a:solidFill>
                <a:latin typeface="Montserrat" panose="00000500000000000000" pitchFamily="2" charset="0"/>
                <a:cs typeface="Open Sans" panose="020B0606030504020204" pitchFamily="34" charset="0"/>
              </a:rPr>
              <a:t>confidence</a:t>
            </a:r>
            <a:r>
              <a:rPr lang="en-US" altLang="en-US" sz="1800" b="1">
                <a:solidFill>
                  <a:srgbClr val="C00000"/>
                </a:solidFill>
                <a:latin typeface="Montserrat" panose="00000500000000000000" pitchFamily="2" charset="0"/>
                <a:cs typeface="Open Sans" panose="020B0606030504020204" pitchFamily="34" charset="0"/>
              </a:rPr>
              <a:t>, </a:t>
            </a:r>
            <a:r>
              <a:rPr lang="en-US" altLang="en-US" sz="1800" b="1">
                <a:solidFill>
                  <a:srgbClr val="00B0F0"/>
                </a:solidFill>
                <a:latin typeface="Montserrat" panose="00000500000000000000" pitchFamily="2" charset="0"/>
                <a:cs typeface="Open Sans" panose="020B0606030504020204" pitchFamily="34" charset="0"/>
              </a:rPr>
              <a:t>coherence</a:t>
            </a:r>
            <a:r>
              <a:rPr lang="en-US" altLang="en-US" sz="1800" b="1">
                <a:solidFill>
                  <a:srgbClr val="C00000"/>
                </a:solidFill>
                <a:latin typeface="Montserrat" panose="00000500000000000000" pitchFamily="2" charset="0"/>
                <a:cs typeface="Open Sans" panose="020B0606030504020204" pitchFamily="34" charset="0"/>
              </a:rPr>
              <a:t>, </a:t>
            </a:r>
            <a:r>
              <a:rPr lang="en-US" altLang="en-US" sz="1800" b="1">
                <a:solidFill>
                  <a:srgbClr val="0070C0"/>
                </a:solidFill>
                <a:latin typeface="Montserrat" panose="00000500000000000000" pitchFamily="2" charset="0"/>
                <a:cs typeface="Open Sans" panose="020B0606030504020204" pitchFamily="34" charset="0"/>
              </a:rPr>
              <a:t>fluency</a:t>
            </a:r>
            <a:r>
              <a:rPr lang="en-US" altLang="en-US" sz="1800" b="1">
                <a:solidFill>
                  <a:srgbClr val="C00000"/>
                </a:solidFill>
                <a:latin typeface="Montserrat" panose="00000500000000000000" pitchFamily="2" charset="0"/>
                <a:cs typeface="Open Sans" panose="020B0606030504020204" pitchFamily="34" charset="0"/>
              </a:rPr>
              <a:t> and </a:t>
            </a:r>
            <a:r>
              <a:rPr lang="en-US" altLang="en-US" sz="1800" b="1">
                <a:solidFill>
                  <a:srgbClr val="002060"/>
                </a:solidFill>
                <a:latin typeface="Montserrat" panose="00000500000000000000" pitchFamily="2" charset="0"/>
                <a:cs typeface="Open Sans" panose="020B0606030504020204" pitchFamily="34" charset="0"/>
              </a:rPr>
              <a:t>timely accomplishment</a:t>
            </a:r>
          </a:p>
          <a:p>
            <a:pPr eaLnBrk="1" hangingPunct="1">
              <a:spcBef>
                <a:spcPts val="1000"/>
              </a:spcBef>
            </a:pPr>
            <a:r>
              <a:rPr lang="en-US" altLang="en-US" sz="1800" b="1">
                <a:solidFill>
                  <a:srgbClr val="C00000"/>
                </a:solidFill>
                <a:latin typeface="Montserrat" panose="00000500000000000000" pitchFamily="2" charset="0"/>
                <a:cs typeface="Open Sans" panose="020B0606030504020204" pitchFamily="34" charset="0"/>
              </a:rPr>
              <a:t>A student will get 6 chances in a term, 4 best would be counted</a:t>
            </a:r>
          </a:p>
          <a:p>
            <a:pPr eaLnBrk="1" hangingPunct="1">
              <a:spcBef>
                <a:spcPts val="1000"/>
              </a:spcBef>
            </a:pPr>
            <a:r>
              <a:rPr lang="en-US" altLang="en-US" sz="1800" b="1">
                <a:solidFill>
                  <a:srgbClr val="C00000"/>
                </a:solidFill>
                <a:latin typeface="Montserrat" panose="00000500000000000000" pitchFamily="2" charset="0"/>
                <a:cs typeface="Open Sans" panose="020B0606030504020204" pitchFamily="34" charset="0"/>
              </a:rPr>
              <a:t>One of the game elements for PO - I</a:t>
            </a:r>
            <a:endParaRPr lang="en-IN" altLang="en-US" sz="1800">
              <a:solidFill>
                <a:srgbClr val="194A64"/>
              </a:solidFill>
              <a:latin typeface="Montserrat" panose="00000500000000000000" pitchFamily="2" charset="0"/>
              <a:cs typeface="Open Sans" panose="020B0606030504020204" pitchFamily="34" charset="0"/>
            </a:endParaRPr>
          </a:p>
          <a:p>
            <a:pPr eaLnBrk="1" hangingPunct="1">
              <a:spcBef>
                <a:spcPts val="1000"/>
              </a:spcBef>
              <a:buFont typeface="Arial" panose="020B0604020202020204" pitchFamily="34" charset="0"/>
              <a:buNone/>
            </a:pPr>
            <a:endParaRPr lang="en-US" altLang="en-US" sz="1500">
              <a:latin typeface="Montserrat" panose="00000500000000000000" pitchFamily="2" charset="0"/>
            </a:endParaRPr>
          </a:p>
          <a:p>
            <a:pPr eaLnBrk="1" hangingPunct="1">
              <a:spcBef>
                <a:spcPts val="1000"/>
              </a:spcBef>
              <a:buFont typeface="Arial" panose="020B0604020202020204" pitchFamily="34" charset="0"/>
              <a:buNone/>
            </a:pPr>
            <a:endParaRPr lang="en-IN" altLang="en-US" sz="1500">
              <a:solidFill>
                <a:srgbClr val="194A64"/>
              </a:solidFill>
              <a:latin typeface="Montserrat" panose="00000500000000000000" pitchFamily="2" charset="0"/>
              <a:cs typeface="Open Sans" panose="020B0606030504020204" pitchFamily="34" charset="0"/>
            </a:endParaRPr>
          </a:p>
          <a:p>
            <a:pPr eaLnBrk="1" hangingPunct="1">
              <a:spcBef>
                <a:spcPts val="750"/>
              </a:spcBef>
              <a:buFont typeface="Arial" panose="020B0604020202020204" pitchFamily="34" charset="0"/>
              <a:buNone/>
            </a:pPr>
            <a:endParaRPr lang="en-IN" altLang="en-US" sz="1500">
              <a:solidFill>
                <a:srgbClr val="194A64"/>
              </a:solidFill>
              <a:latin typeface="Montserrat" panose="00000500000000000000" pitchFamily="2" charset="0"/>
              <a:cs typeface="Open Sans" panose="020B0606030504020204" pitchFamily="34" charset="0"/>
            </a:endParaRPr>
          </a:p>
          <a:p>
            <a:pPr eaLnBrk="1" hangingPunct="1">
              <a:spcBef>
                <a:spcPts val="750"/>
              </a:spcBef>
              <a:buFont typeface="Arial" panose="020B0604020202020204" pitchFamily="34" charset="0"/>
              <a:buNone/>
            </a:pPr>
            <a:endParaRPr lang="en-IN" altLang="en-US" sz="1500">
              <a:solidFill>
                <a:srgbClr val="194A64"/>
              </a:solidFill>
              <a:latin typeface="Montserrat" panose="00000500000000000000" pitchFamily="2" charset="0"/>
              <a:cs typeface="Open Sans" panose="020B0606030504020204" pitchFamily="34" charset="0"/>
            </a:endParaRPr>
          </a:p>
        </p:txBody>
      </p:sp>
      <p:sp>
        <p:nvSpPr>
          <p:cNvPr id="58372" name="TextBox 3">
            <a:extLst>
              <a:ext uri="{FF2B5EF4-FFF2-40B4-BE49-F238E27FC236}">
                <a16:creationId xmlns:a16="http://schemas.microsoft.com/office/drawing/2014/main" id="{E02C18AE-895C-430F-A456-7D9CEA2906F6}"/>
              </a:ext>
            </a:extLst>
          </p:cNvPr>
          <p:cNvSpPr txBox="1">
            <a:spLocks noChangeArrowheads="1"/>
          </p:cNvSpPr>
          <p:nvPr/>
        </p:nvSpPr>
        <p:spPr bwMode="auto">
          <a:xfrm>
            <a:off x="812800" y="1343025"/>
            <a:ext cx="7999413"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4500" b="1">
                <a:solidFill>
                  <a:schemeClr val="accent2"/>
                </a:solidFill>
                <a:latin typeface="Montserrat" panose="00000500000000000000" pitchFamily="2" charset="0"/>
                <a:cs typeface="Montserrat" panose="00000500000000000000" pitchFamily="2" charset="0"/>
              </a:rPr>
              <a:t>TTT : Blueprint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a:extLst>
              <a:ext uri="{FF2B5EF4-FFF2-40B4-BE49-F238E27FC236}">
                <a16:creationId xmlns:a16="http://schemas.microsoft.com/office/drawing/2014/main" id="{D9DA55BF-A0EB-48F7-8105-14328231D365}"/>
              </a:ext>
            </a:extLst>
          </p:cNvPr>
          <p:cNvSpPr txBox="1">
            <a:spLocks noChangeArrowheads="1"/>
          </p:cNvSpPr>
          <p:nvPr/>
        </p:nvSpPr>
        <p:spPr bwMode="auto">
          <a:xfrm>
            <a:off x="684213" y="3789363"/>
            <a:ext cx="7154862"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spcBef>
                <a:spcPts val="88"/>
              </a:spcBef>
              <a:spcAft>
                <a:spcPts val="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spcBef>
                <a:spcPts val="88"/>
              </a:spcBef>
              <a:spcAft>
                <a:spcPts val="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spcBef>
                <a:spcPts val="88"/>
              </a:spcBef>
              <a:spcAft>
                <a:spcPts val="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spcBef>
                <a:spcPts val="88"/>
              </a:spcBef>
              <a:spcAft>
                <a:spcPts val="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9pPr>
          </a:lstStyle>
          <a:p>
            <a:pPr algn="r" eaLnBrk="1" hangingPunct="1">
              <a:buClrTx/>
              <a:buFontTx/>
              <a:buNone/>
            </a:pPr>
            <a:r>
              <a:rPr lang="en-US" altLang="en-US" sz="3600" dirty="0">
                <a:solidFill>
                  <a:srgbClr val="C00000"/>
                </a:solidFill>
                <a:latin typeface="Times New Roman" panose="02020603050405020304" pitchFamily="18" charset="0"/>
                <a:cs typeface="Times New Roman" panose="02020603050405020304" pitchFamily="18" charset="0"/>
              </a:rPr>
              <a:t>Next Class: Introduction to PHP</a:t>
            </a:r>
          </a:p>
        </p:txBody>
      </p:sp>
      <p:sp>
        <p:nvSpPr>
          <p:cNvPr id="29698" name="Line 2">
            <a:extLst>
              <a:ext uri="{FF2B5EF4-FFF2-40B4-BE49-F238E27FC236}">
                <a16:creationId xmlns:a16="http://schemas.microsoft.com/office/drawing/2014/main" id="{CC7DCF0F-4EDC-466B-BE4C-A30C41E96A44}"/>
              </a:ext>
            </a:extLst>
          </p:cNvPr>
          <p:cNvSpPr>
            <a:spLocks noChangeShapeType="1"/>
          </p:cNvSpPr>
          <p:nvPr/>
        </p:nvSpPr>
        <p:spPr bwMode="auto">
          <a:xfrm>
            <a:off x="755650" y="4076700"/>
            <a:ext cx="7056438" cy="1588"/>
          </a:xfrm>
          <a:prstGeom prst="line">
            <a:avLst/>
          </a:prstGeom>
          <a:noFill/>
          <a:ln w="38160" cap="flat">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US"/>
          </a:p>
        </p:txBody>
      </p:sp>
      <p:pic>
        <p:nvPicPr>
          <p:cNvPr id="29699" name="Picture 3">
            <a:extLst>
              <a:ext uri="{FF2B5EF4-FFF2-40B4-BE49-F238E27FC236}">
                <a16:creationId xmlns:a16="http://schemas.microsoft.com/office/drawing/2014/main" id="{FEF10031-3499-4D4E-8CD3-0AF2E25123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588" y="1628799"/>
            <a:ext cx="8058835" cy="3046988"/>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PHP stands for Hypertext Preprocessor. </a:t>
            </a:r>
          </a:p>
          <a:p>
            <a:pPr algn="just"/>
            <a:r>
              <a:rPr lang="en-US" sz="2800" dirty="0">
                <a:latin typeface="Times New Roman" panose="02020603050405020304" pitchFamily="18" charset="0"/>
                <a:cs typeface="Times New Roman" panose="02020603050405020304" pitchFamily="18" charset="0"/>
              </a:rPr>
              <a:t>It is a very popular and widely-used open source server-side scripting language to write dynamically generated web pages. </a:t>
            </a:r>
          </a:p>
          <a:p>
            <a:pPr algn="just"/>
            <a:r>
              <a:rPr lang="en-US" sz="2800" dirty="0">
                <a:latin typeface="Times New Roman" panose="02020603050405020304" pitchFamily="18" charset="0"/>
                <a:cs typeface="Times New Roman" panose="02020603050405020304" pitchFamily="18" charset="0"/>
              </a:rPr>
              <a:t>It was originally created by Rasmus </a:t>
            </a:r>
            <a:r>
              <a:rPr lang="en-US" sz="2800" dirty="0" err="1">
                <a:latin typeface="Times New Roman" panose="02020603050405020304" pitchFamily="18" charset="0"/>
                <a:cs typeface="Times New Roman" panose="02020603050405020304" pitchFamily="18" charset="0"/>
              </a:rPr>
              <a:t>Lerdorf</a:t>
            </a:r>
            <a:r>
              <a:rPr lang="en-US" sz="2800" dirty="0">
                <a:latin typeface="Times New Roman" panose="02020603050405020304" pitchFamily="18" charset="0"/>
                <a:cs typeface="Times New Roman" panose="02020603050405020304" pitchFamily="18" charset="0"/>
              </a:rPr>
              <a:t> in 1994. </a:t>
            </a:r>
          </a:p>
          <a:p>
            <a:pPr algn="just"/>
            <a:r>
              <a:rPr lang="en-US" sz="2800" dirty="0">
                <a:latin typeface="Times New Roman" panose="02020603050405020304" pitchFamily="18" charset="0"/>
                <a:cs typeface="Times New Roman" panose="02020603050405020304" pitchFamily="18" charset="0"/>
              </a:rPr>
              <a:t>It was initially known as Personal Home Page.</a:t>
            </a:r>
          </a:p>
          <a:p>
            <a:pPr algn="just"/>
            <a:endParaRPr lang="en-IN" sz="2400" dirty="0">
              <a:solidFill>
                <a:srgbClr val="000000"/>
              </a:solidFill>
              <a:latin typeface="Calibri" pitchFamily="32" charset="0"/>
              <a:ea typeface="Noto Sans CJK SC" charset="0"/>
              <a:cs typeface="Noto Sans CJK SC" charset="0"/>
            </a:endParaRPr>
          </a:p>
        </p:txBody>
      </p:sp>
      <p:sp>
        <p:nvSpPr>
          <p:cNvPr id="3" name="Rectangle 2"/>
          <p:cNvSpPr/>
          <p:nvPr/>
        </p:nvSpPr>
        <p:spPr>
          <a:xfrm>
            <a:off x="497194" y="679103"/>
            <a:ext cx="3439147" cy="830997"/>
          </a:xfrm>
          <a:prstGeom prst="rect">
            <a:avLst/>
          </a:prstGeom>
        </p:spPr>
        <p:txBody>
          <a:bodyPr wrap="none">
            <a:spAutoFit/>
          </a:bodyPr>
          <a:lstStyle/>
          <a:p>
            <a:pPr algn="just"/>
            <a:r>
              <a:rPr lang="en-IN" sz="4800" dirty="0">
                <a:solidFill>
                  <a:srgbClr val="C00000"/>
                </a:solidFill>
                <a:latin typeface="Calibri" pitchFamily="32" charset="0"/>
                <a:ea typeface="Noto Sans CJK SC" charset="0"/>
                <a:cs typeface="Noto Sans CJK SC" charset="0"/>
              </a:rPr>
              <a:t>Introduction </a:t>
            </a:r>
          </a:p>
        </p:txBody>
      </p:sp>
      <p:sp>
        <p:nvSpPr>
          <p:cNvPr id="4" name="Line 3"/>
          <p:cNvSpPr>
            <a:spLocks noChangeShapeType="1"/>
          </p:cNvSpPr>
          <p:nvPr/>
        </p:nvSpPr>
        <p:spPr bwMode="auto">
          <a:xfrm>
            <a:off x="329589" y="15085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5" name="Object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353960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589" y="1628800"/>
            <a:ext cx="7848872" cy="4370427"/>
          </a:xfrm>
          <a:prstGeom prst="rect">
            <a:avLst/>
          </a:prstGeom>
        </p:spPr>
        <p:txBody>
          <a:bodyPr wrap="square">
            <a:spAutoFit/>
          </a:bodyPr>
          <a:lstStyle/>
          <a:p>
            <a:pPr marL="0" indent="0" algn="just">
              <a:buNone/>
            </a:pPr>
            <a:r>
              <a:rPr lang="en-US" sz="2400" b="1" dirty="0">
                <a:latin typeface="Times New Roman" panose="02020603050405020304" pitchFamily="18" charset="0"/>
                <a:cs typeface="Times New Roman" panose="02020603050405020304" pitchFamily="18" charset="0"/>
              </a:rPr>
              <a:t>Versions:</a:t>
            </a:r>
          </a:p>
          <a:p>
            <a:pPr algn="just"/>
            <a:r>
              <a:rPr lang="en-US" sz="2400" dirty="0">
                <a:latin typeface="Times New Roman" panose="02020603050405020304" pitchFamily="18" charset="0"/>
                <a:cs typeface="Times New Roman" panose="02020603050405020304" pitchFamily="18" charset="0"/>
              </a:rPr>
              <a:t>PHP Version 1.0</a:t>
            </a:r>
          </a:p>
          <a:p>
            <a:pPr algn="just"/>
            <a:r>
              <a:rPr lang="en-US" sz="2400" dirty="0">
                <a:latin typeface="Times New Roman" panose="02020603050405020304" pitchFamily="18" charset="0"/>
                <a:cs typeface="Times New Roman" panose="02020603050405020304" pitchFamily="18" charset="0"/>
              </a:rPr>
              <a:t>PHP Version 2.0</a:t>
            </a:r>
          </a:p>
          <a:p>
            <a:pPr algn="just"/>
            <a:r>
              <a:rPr lang="en-US" sz="2400" dirty="0">
                <a:latin typeface="Times New Roman" panose="02020603050405020304" pitchFamily="18" charset="0"/>
                <a:cs typeface="Times New Roman" panose="02020603050405020304" pitchFamily="18" charset="0"/>
              </a:rPr>
              <a:t>PHP Version 3.0</a:t>
            </a:r>
          </a:p>
          <a:p>
            <a:pPr algn="just"/>
            <a:r>
              <a:rPr lang="en-US" sz="2400" dirty="0">
                <a:latin typeface="Times New Roman" panose="02020603050405020304" pitchFamily="18" charset="0"/>
                <a:cs typeface="Times New Roman" panose="02020603050405020304" pitchFamily="18" charset="0"/>
              </a:rPr>
              <a:t>PHP Version 4.0</a:t>
            </a:r>
          </a:p>
          <a:p>
            <a:pPr algn="just"/>
            <a:r>
              <a:rPr lang="en-US" sz="2400" dirty="0">
                <a:latin typeface="Times New Roman" panose="02020603050405020304" pitchFamily="18" charset="0"/>
                <a:cs typeface="Times New Roman" panose="02020603050405020304" pitchFamily="18" charset="0"/>
              </a:rPr>
              <a:t>PHP Version 5.0</a:t>
            </a:r>
          </a:p>
          <a:p>
            <a:pPr algn="just"/>
            <a:r>
              <a:rPr lang="en-US" sz="2400" dirty="0">
                <a:latin typeface="Times New Roman" panose="02020603050405020304" pitchFamily="18" charset="0"/>
                <a:cs typeface="Times New Roman" panose="02020603050405020304" pitchFamily="18" charset="0"/>
              </a:rPr>
              <a:t>PHP Version 6.0</a:t>
            </a:r>
          </a:p>
          <a:p>
            <a:pPr algn="just"/>
            <a:r>
              <a:rPr lang="en-US" sz="2400" b="1" dirty="0">
                <a:latin typeface="Times New Roman" panose="02020603050405020304" pitchFamily="18" charset="0"/>
                <a:cs typeface="Times New Roman" panose="02020603050405020304" pitchFamily="18" charset="0"/>
              </a:rPr>
              <a:t>PHP Version 7.0</a:t>
            </a:r>
          </a:p>
          <a:p>
            <a:pPr algn="just"/>
            <a:r>
              <a:rPr lang="en-US" sz="2400" dirty="0">
                <a:latin typeface="Times New Roman" panose="02020603050405020304" pitchFamily="18" charset="0"/>
                <a:cs typeface="Times New Roman" panose="02020603050405020304" pitchFamily="18" charset="0"/>
              </a:rPr>
              <a:t>PHP Version 8.0 -&gt; 8.3</a:t>
            </a:r>
          </a:p>
          <a:p>
            <a:pPr marL="0" indent="0" algn="just">
              <a:buNone/>
            </a:pPr>
            <a:r>
              <a:rPr lang="en-US" sz="2400" dirty="0">
                <a:latin typeface="Times New Roman" panose="02020603050405020304" pitchFamily="18" charset="0"/>
                <a:cs typeface="Times New Roman" panose="02020603050405020304" pitchFamily="18" charset="0"/>
              </a:rPr>
              <a:t>For more information, check :</a:t>
            </a:r>
          </a:p>
          <a:p>
            <a:pPr marL="0" indent="0" algn="just">
              <a:buNone/>
            </a:pPr>
            <a:r>
              <a:rPr lang="en-US" sz="2400" dirty="0">
                <a:latin typeface="Times New Roman" panose="02020603050405020304" pitchFamily="18" charset="0"/>
                <a:cs typeface="Times New Roman" panose="02020603050405020304" pitchFamily="18" charset="0"/>
              </a:rPr>
              <a:t>https://php.watch/versions</a:t>
            </a:r>
          </a:p>
          <a:p>
            <a:pPr algn="just"/>
            <a:endParaRPr lang="en-IN" sz="1200" dirty="0">
              <a:solidFill>
                <a:srgbClr val="000000"/>
              </a:solidFill>
              <a:latin typeface="Times New Roman" panose="02020603050405020304" pitchFamily="18" charset="0"/>
              <a:ea typeface="Noto Sans CJK SC" charset="0"/>
              <a:cs typeface="Times New Roman" panose="02020603050405020304" pitchFamily="18" charset="0"/>
            </a:endParaRPr>
          </a:p>
        </p:txBody>
      </p:sp>
      <p:sp>
        <p:nvSpPr>
          <p:cNvPr id="3" name="Rectangle 2"/>
          <p:cNvSpPr/>
          <p:nvPr/>
        </p:nvSpPr>
        <p:spPr>
          <a:xfrm>
            <a:off x="329589" y="677516"/>
            <a:ext cx="5442003" cy="830997"/>
          </a:xfrm>
          <a:prstGeom prst="rect">
            <a:avLst/>
          </a:prstGeom>
        </p:spPr>
        <p:txBody>
          <a:bodyPr wrap="none">
            <a:spAutoFit/>
          </a:bodyPr>
          <a:lstStyle/>
          <a:p>
            <a:pPr algn="just"/>
            <a:r>
              <a:rPr lang="en-IN" sz="4800" dirty="0">
                <a:solidFill>
                  <a:srgbClr val="C00000"/>
                </a:solidFill>
                <a:latin typeface="Calibri" pitchFamily="32" charset="0"/>
                <a:ea typeface="Noto Sans CJK SC" charset="0"/>
                <a:cs typeface="Noto Sans CJK SC" charset="0"/>
              </a:rPr>
              <a:t>Introduction(Conti..) </a:t>
            </a:r>
          </a:p>
        </p:txBody>
      </p:sp>
      <p:sp>
        <p:nvSpPr>
          <p:cNvPr id="4" name="Line 3"/>
          <p:cNvSpPr>
            <a:spLocks noChangeShapeType="1"/>
          </p:cNvSpPr>
          <p:nvPr/>
        </p:nvSpPr>
        <p:spPr bwMode="auto">
          <a:xfrm>
            <a:off x="329589" y="15085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5" name="Object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94743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589" y="1628800"/>
            <a:ext cx="7848872" cy="3724096"/>
          </a:xfrm>
          <a:prstGeom prst="rect">
            <a:avLst/>
          </a:prstGeom>
        </p:spPr>
        <p:txBody>
          <a:bodyPr wrap="square">
            <a:spAutoFit/>
          </a:bodyPr>
          <a:lstStyle/>
          <a:p>
            <a:pPr algn="just"/>
            <a:r>
              <a:rPr lang="en-US" sz="1600" dirty="0">
                <a:latin typeface="Times New Roman" panose="02020603050405020304" pitchFamily="18" charset="0"/>
                <a:cs typeface="Times New Roman" panose="02020603050405020304" pitchFamily="18" charset="0"/>
              </a:rPr>
              <a:t>A PHP interpreter, which can be implemented as a module, is commonly used to process PHP code on a web server.</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 outcome of the interpreted and executed PHP code – which is an HTML data, CSS, JavaScript, images – would make up the entirety or portion of an HTTP response on a web server.</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PHP scripts are executed on the server and the result is sent to the web browser as plain HTML.</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PHP can be integrated with the number of popular databases, including MySQL, Oracle, Microsoft SQL Server, Sybase, and so on. </a:t>
            </a:r>
          </a:p>
          <a:p>
            <a:pPr marL="0" indent="0" algn="just">
              <a:buNone/>
            </a:pPr>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PHP files have extension ".</a:t>
            </a:r>
            <a:r>
              <a:rPr lang="en-IN" sz="1600" dirty="0" err="1">
                <a:latin typeface="Times New Roman" panose="02020603050405020304" pitchFamily="18" charset="0"/>
                <a:cs typeface="Times New Roman" panose="02020603050405020304" pitchFamily="18" charset="0"/>
              </a:rPr>
              <a:t>php</a:t>
            </a:r>
            <a:r>
              <a:rPr lang="en-IN" sz="1600" dirty="0">
                <a:latin typeface="Times New Roman" panose="02020603050405020304" pitchFamily="18" charset="0"/>
                <a:cs typeface="Times New Roman" panose="02020603050405020304" pitchFamily="18" charset="0"/>
              </a:rPr>
              <a:t>"</a:t>
            </a:r>
          </a:p>
          <a:p>
            <a:pPr algn="just"/>
            <a:endParaRPr lang="en-IN" sz="1200" dirty="0">
              <a:solidFill>
                <a:srgbClr val="000000"/>
              </a:solidFill>
              <a:latin typeface="Times New Roman" panose="02020603050405020304" pitchFamily="18" charset="0"/>
              <a:ea typeface="Noto Sans CJK SC" charset="0"/>
              <a:cs typeface="Times New Roman" panose="02020603050405020304" pitchFamily="18" charset="0"/>
            </a:endParaRPr>
          </a:p>
        </p:txBody>
      </p:sp>
      <p:sp>
        <p:nvSpPr>
          <p:cNvPr id="3" name="Rectangle 2"/>
          <p:cNvSpPr/>
          <p:nvPr/>
        </p:nvSpPr>
        <p:spPr>
          <a:xfrm>
            <a:off x="329589" y="677516"/>
            <a:ext cx="5442003" cy="830997"/>
          </a:xfrm>
          <a:prstGeom prst="rect">
            <a:avLst/>
          </a:prstGeom>
        </p:spPr>
        <p:txBody>
          <a:bodyPr wrap="none">
            <a:spAutoFit/>
          </a:bodyPr>
          <a:lstStyle/>
          <a:p>
            <a:pPr algn="just"/>
            <a:r>
              <a:rPr lang="en-IN" sz="4800" dirty="0">
                <a:solidFill>
                  <a:srgbClr val="C00000"/>
                </a:solidFill>
                <a:latin typeface="Calibri" pitchFamily="32" charset="0"/>
                <a:ea typeface="Noto Sans CJK SC" charset="0"/>
                <a:cs typeface="Noto Sans CJK SC" charset="0"/>
              </a:rPr>
              <a:t>Introduction(Conti..) </a:t>
            </a:r>
          </a:p>
        </p:txBody>
      </p:sp>
      <p:sp>
        <p:nvSpPr>
          <p:cNvPr id="4" name="Line 3"/>
          <p:cNvSpPr>
            <a:spLocks noChangeShapeType="1"/>
          </p:cNvSpPr>
          <p:nvPr/>
        </p:nvSpPr>
        <p:spPr bwMode="auto">
          <a:xfrm>
            <a:off x="329589" y="15085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5" name="Object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55803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dirty="0">
                <a:solidFill>
                  <a:srgbClr val="C00000"/>
                </a:solidFill>
              </a:rPr>
              <a:t>Course details</a:t>
            </a:r>
          </a:p>
        </p:txBody>
      </p:sp>
      <p:sp>
        <p:nvSpPr>
          <p:cNvPr id="13314" name="Text Box 2"/>
          <p:cNvSpPr txBox="1">
            <a:spLocks noChangeArrowheads="1"/>
          </p:cNvSpPr>
          <p:nvPr/>
        </p:nvSpPr>
        <p:spPr bwMode="auto">
          <a:xfrm>
            <a:off x="457200" y="1455738"/>
            <a:ext cx="8229600" cy="5068887"/>
          </a:xfrm>
          <a:prstGeom prst="rect">
            <a:avLst/>
          </a:prstGeom>
          <a:noFill/>
          <a:ln>
            <a:noFill/>
          </a:ln>
          <a:effec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9pPr>
          </a:lstStyle>
          <a:p>
            <a:pPr eaLnBrk="1" hangingPunct="1">
              <a:spcBef>
                <a:spcPts val="1000"/>
              </a:spcBef>
              <a:buClr>
                <a:srgbClr val="C00000"/>
              </a:buClr>
              <a:buSzPct val="100000"/>
              <a:buFont typeface="Arial" panose="020B0604020202020204" pitchFamily="34" charset="0"/>
              <a:buChar char="•"/>
              <a:defRPr/>
            </a:pPr>
            <a:r>
              <a:rPr lang="en-US" altLang="en-US" sz="4000" dirty="0">
                <a:solidFill>
                  <a:srgbClr val="C00000"/>
                </a:solidFill>
                <a:latin typeface="Calibri" panose="020F0502020204030204" pitchFamily="34" charset="0"/>
                <a:cs typeface="Noto Sans CJK SC" charset="0"/>
              </a:rPr>
              <a:t>LTP – 2 0 2</a:t>
            </a:r>
          </a:p>
          <a:p>
            <a:pPr eaLnBrk="1" hangingPunct="1">
              <a:spcBef>
                <a:spcPts val="1000"/>
              </a:spcBef>
              <a:buClr>
                <a:srgbClr val="C00000"/>
              </a:buClr>
              <a:buSzPct val="100000"/>
              <a:buFont typeface="Arial" panose="020B0604020202020204" pitchFamily="34" charset="0"/>
              <a:buChar char="•"/>
              <a:defRPr/>
            </a:pPr>
            <a:r>
              <a:rPr lang="en-US" altLang="en-US" sz="4000" dirty="0">
                <a:solidFill>
                  <a:srgbClr val="C00000"/>
                </a:solidFill>
                <a:latin typeface="Calibri" panose="020F0502020204030204" pitchFamily="34" charset="0"/>
                <a:cs typeface="Noto Sans CJK SC" charset="0"/>
              </a:rPr>
              <a:t>Credit – 3 </a:t>
            </a:r>
          </a:p>
          <a:p>
            <a:pPr marL="0" indent="0" eaLnBrk="1" hangingPunct="1">
              <a:spcBef>
                <a:spcPts val="1000"/>
              </a:spcBef>
              <a:buClr>
                <a:srgbClr val="C00000"/>
              </a:buClr>
              <a:buSzPct val="100000"/>
              <a:defRPr/>
            </a:pPr>
            <a:endParaRPr lang="en-US" altLang="en-US" sz="4000" dirty="0">
              <a:solidFill>
                <a:srgbClr val="C00000"/>
              </a:solidFill>
              <a:latin typeface="Calibri" panose="020F0502020204030204" pitchFamily="34" charset="0"/>
              <a:cs typeface="Noto Sans CJK SC" charset="0"/>
            </a:endParaRPr>
          </a:p>
          <a:p>
            <a:pPr marL="342900">
              <a:spcBef>
                <a:spcPts val="800"/>
              </a:spcBef>
              <a:buSzPct val="100000"/>
              <a:defRPr/>
            </a:pPr>
            <a:endParaRPr lang="de-DE" altLang="en-US" sz="3200" b="1" dirty="0">
              <a:latin typeface="Calibri" panose="020F0502020204030204" pitchFamily="34" charset="0"/>
              <a:cs typeface="Noto Sans CJK SC" charset="0"/>
            </a:endParaRPr>
          </a:p>
          <a:p>
            <a:pPr eaLnBrk="1" hangingPunct="1">
              <a:spcBef>
                <a:spcPts val="800"/>
              </a:spcBef>
              <a:buClr>
                <a:srgbClr val="000000"/>
              </a:buClr>
              <a:buSzPct val="100000"/>
              <a:buFont typeface="Arial" panose="020B0604020202020204" pitchFamily="34" charset="0"/>
              <a:buNone/>
              <a:defRPr/>
            </a:pPr>
            <a:endParaRPr lang="de-DE" altLang="en-US" sz="3200" b="1" dirty="0">
              <a:latin typeface="Calibri" panose="020F0502020204030204" pitchFamily="34" charset="0"/>
              <a:cs typeface="Noto Sans CJK SC" charset="0"/>
            </a:endParaRPr>
          </a:p>
        </p:txBody>
      </p:sp>
      <p:sp>
        <p:nvSpPr>
          <p:cNvPr id="14340"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14341"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2987730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589" y="1628800"/>
            <a:ext cx="7848872" cy="1015663"/>
          </a:xfrm>
          <a:prstGeom prst="rect">
            <a:avLst/>
          </a:prstGeom>
        </p:spPr>
        <p:txBody>
          <a:bodyPr wrap="square">
            <a:spAutoFit/>
          </a:bodyPr>
          <a:lstStyle/>
          <a:p>
            <a:pPr algn="just"/>
            <a:r>
              <a:rPr lang="en-IN" sz="1600" dirty="0" err="1"/>
              <a:t>ele”PHP”ant</a:t>
            </a:r>
            <a:endParaRPr lang="en-IN" sz="1600" dirty="0"/>
          </a:p>
          <a:p>
            <a:pPr algn="just"/>
            <a:endParaRPr lang="en-IN" sz="1600" dirty="0"/>
          </a:p>
          <a:p>
            <a:pPr algn="just"/>
            <a:endParaRPr lang="en-IN" sz="1600" dirty="0"/>
          </a:p>
          <a:p>
            <a:pPr algn="just"/>
            <a:endParaRPr lang="en-IN" sz="1200" dirty="0">
              <a:solidFill>
                <a:srgbClr val="000000"/>
              </a:solidFill>
              <a:latin typeface="Times New Roman" panose="02020603050405020304" pitchFamily="18" charset="0"/>
              <a:ea typeface="Noto Sans CJK SC" charset="0"/>
              <a:cs typeface="Times New Roman" panose="02020603050405020304" pitchFamily="18" charset="0"/>
            </a:endParaRPr>
          </a:p>
        </p:txBody>
      </p:sp>
      <p:sp>
        <p:nvSpPr>
          <p:cNvPr id="3" name="Rectangle 2"/>
          <p:cNvSpPr/>
          <p:nvPr/>
        </p:nvSpPr>
        <p:spPr>
          <a:xfrm>
            <a:off x="329589" y="677516"/>
            <a:ext cx="5442003" cy="830997"/>
          </a:xfrm>
          <a:prstGeom prst="rect">
            <a:avLst/>
          </a:prstGeom>
        </p:spPr>
        <p:txBody>
          <a:bodyPr wrap="none">
            <a:spAutoFit/>
          </a:bodyPr>
          <a:lstStyle/>
          <a:p>
            <a:pPr algn="just"/>
            <a:r>
              <a:rPr lang="en-IN" sz="4800" dirty="0">
                <a:solidFill>
                  <a:srgbClr val="C00000"/>
                </a:solidFill>
                <a:latin typeface="Calibri" pitchFamily="32" charset="0"/>
                <a:ea typeface="Noto Sans CJK SC" charset="0"/>
                <a:cs typeface="Noto Sans CJK SC" charset="0"/>
              </a:rPr>
              <a:t>Introduction(Conti..) </a:t>
            </a:r>
          </a:p>
        </p:txBody>
      </p:sp>
      <p:sp>
        <p:nvSpPr>
          <p:cNvPr id="4" name="Line 3"/>
          <p:cNvSpPr>
            <a:spLocks noChangeShapeType="1"/>
          </p:cNvSpPr>
          <p:nvPr/>
        </p:nvSpPr>
        <p:spPr bwMode="auto">
          <a:xfrm>
            <a:off x="329589" y="15085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5" name="Object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3">
            <a:extLst>
              <a:ext uri="{FF2B5EF4-FFF2-40B4-BE49-F238E27FC236}">
                <a16:creationId xmlns:a16="http://schemas.microsoft.com/office/drawing/2014/main" id="{36496EA9-E030-39CA-B8AB-D12786AF50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2636912"/>
            <a:ext cx="3816424"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28706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7564" y="1916832"/>
            <a:ext cx="7848872" cy="2062103"/>
          </a:xfrm>
          <a:prstGeom prst="rect">
            <a:avLst/>
          </a:prstGeom>
        </p:spPr>
        <p:txBody>
          <a:bodyPr wrap="square">
            <a:spAutoFit/>
          </a:bodyPr>
          <a:lstStyle/>
          <a:p>
            <a:pPr algn="just"/>
            <a:r>
              <a:rPr lang="en-US" sz="1600" dirty="0">
                <a:latin typeface="Times New Roman" panose="02020603050405020304" pitchFamily="18" charset="0"/>
                <a:cs typeface="Times New Roman" panose="02020603050405020304" pitchFamily="18" charset="0"/>
              </a:rPr>
              <a:t>You can generate pages and files dynamically.</a:t>
            </a:r>
          </a:p>
          <a:p>
            <a:pPr algn="just"/>
            <a:r>
              <a:rPr lang="en-US" sz="1600" dirty="0">
                <a:latin typeface="Times New Roman" panose="02020603050405020304" pitchFamily="18" charset="0"/>
                <a:cs typeface="Times New Roman" panose="02020603050405020304" pitchFamily="18" charset="0"/>
              </a:rPr>
              <a:t>You can create, open, read, write and close files on the server.</a:t>
            </a:r>
          </a:p>
          <a:p>
            <a:pPr algn="just"/>
            <a:r>
              <a:rPr lang="en-US" sz="1600" dirty="0">
                <a:latin typeface="Times New Roman" panose="02020603050405020304" pitchFamily="18" charset="0"/>
                <a:cs typeface="Times New Roman" panose="02020603050405020304" pitchFamily="18" charset="0"/>
              </a:rPr>
              <a:t>You can collect data from a web form such as user information, email, phone no, etc.</a:t>
            </a:r>
          </a:p>
          <a:p>
            <a:pPr algn="just"/>
            <a:r>
              <a:rPr lang="en-US" sz="1600" dirty="0">
                <a:latin typeface="Times New Roman" panose="02020603050405020304" pitchFamily="18" charset="0"/>
                <a:cs typeface="Times New Roman" panose="02020603050405020304" pitchFamily="18" charset="0"/>
              </a:rPr>
              <a:t>You can send emails to the users of your website.</a:t>
            </a:r>
          </a:p>
          <a:p>
            <a:pPr algn="just"/>
            <a:r>
              <a:rPr lang="en-US" sz="1600" dirty="0">
                <a:latin typeface="Times New Roman" panose="02020603050405020304" pitchFamily="18" charset="0"/>
                <a:cs typeface="Times New Roman" panose="02020603050405020304" pitchFamily="18" charset="0"/>
              </a:rPr>
              <a:t>You can send and receive cookies to track the visitor of your website.</a:t>
            </a:r>
          </a:p>
          <a:p>
            <a:pPr algn="just"/>
            <a:r>
              <a:rPr lang="en-US" sz="1600" dirty="0">
                <a:latin typeface="Times New Roman" panose="02020603050405020304" pitchFamily="18" charset="0"/>
                <a:cs typeface="Times New Roman" panose="02020603050405020304" pitchFamily="18" charset="0"/>
              </a:rPr>
              <a:t>You can store, delete, and modify information in your database.</a:t>
            </a:r>
          </a:p>
          <a:p>
            <a:pPr algn="just"/>
            <a:r>
              <a:rPr lang="en-US" sz="1600" dirty="0">
                <a:latin typeface="Times New Roman" panose="02020603050405020304" pitchFamily="18" charset="0"/>
                <a:cs typeface="Times New Roman" panose="02020603050405020304" pitchFamily="18" charset="0"/>
              </a:rPr>
              <a:t>You can restrict unauthorized access to your website.</a:t>
            </a:r>
          </a:p>
          <a:p>
            <a:pPr algn="just"/>
            <a:r>
              <a:rPr lang="en-US" sz="1600" dirty="0">
                <a:latin typeface="Times New Roman" panose="02020603050405020304" pitchFamily="18" charset="0"/>
                <a:cs typeface="Times New Roman" panose="02020603050405020304" pitchFamily="18" charset="0"/>
              </a:rPr>
              <a:t>You can encrypt data for safe transmission over internet</a:t>
            </a:r>
            <a:endParaRPr lang="en-IN" sz="1200" dirty="0">
              <a:solidFill>
                <a:srgbClr val="000000"/>
              </a:solidFill>
              <a:latin typeface="Times New Roman" panose="02020603050405020304" pitchFamily="18" charset="0"/>
              <a:ea typeface="Noto Sans CJK SC" charset="0"/>
              <a:cs typeface="Times New Roman" panose="02020603050405020304" pitchFamily="18" charset="0"/>
            </a:endParaRPr>
          </a:p>
        </p:txBody>
      </p:sp>
      <p:sp>
        <p:nvSpPr>
          <p:cNvPr id="3" name="Rectangle 2"/>
          <p:cNvSpPr/>
          <p:nvPr/>
        </p:nvSpPr>
        <p:spPr>
          <a:xfrm>
            <a:off x="329589" y="635847"/>
            <a:ext cx="6823856" cy="830997"/>
          </a:xfrm>
          <a:prstGeom prst="rect">
            <a:avLst/>
          </a:prstGeom>
        </p:spPr>
        <p:txBody>
          <a:bodyPr wrap="none">
            <a:spAutoFit/>
          </a:bodyPr>
          <a:lstStyle/>
          <a:p>
            <a:pPr algn="just"/>
            <a:r>
              <a:rPr lang="en-US" sz="4800" dirty="0">
                <a:solidFill>
                  <a:srgbClr val="C00000"/>
                </a:solidFill>
                <a:latin typeface="Calibri" pitchFamily="32" charset="0"/>
                <a:ea typeface="Noto Sans CJK SC" charset="0"/>
                <a:cs typeface="Noto Sans CJK SC" charset="0"/>
              </a:rPr>
              <a:t>What you can do with PHP</a:t>
            </a:r>
            <a:endParaRPr lang="en-IN" sz="4800" dirty="0">
              <a:solidFill>
                <a:srgbClr val="C00000"/>
              </a:solidFill>
              <a:latin typeface="Calibri" pitchFamily="32" charset="0"/>
              <a:ea typeface="Noto Sans CJK SC" charset="0"/>
              <a:cs typeface="Noto Sans CJK SC" charset="0"/>
            </a:endParaRPr>
          </a:p>
        </p:txBody>
      </p:sp>
      <p:sp>
        <p:nvSpPr>
          <p:cNvPr id="4" name="Line 3"/>
          <p:cNvSpPr>
            <a:spLocks noChangeShapeType="1"/>
          </p:cNvSpPr>
          <p:nvPr/>
        </p:nvSpPr>
        <p:spPr bwMode="auto">
          <a:xfrm>
            <a:off x="329589" y="15085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5" name="Object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476004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589" y="1628800"/>
            <a:ext cx="7848872" cy="2862322"/>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Easy to learn: </a:t>
            </a:r>
            <a:r>
              <a:rPr lang="en-US" sz="2000" dirty="0">
                <a:latin typeface="Times New Roman" panose="02020603050405020304" pitchFamily="18" charset="0"/>
                <a:cs typeface="Times New Roman" panose="02020603050405020304" pitchFamily="18" charset="0"/>
              </a:rPr>
              <a:t>PHP is easy to learn and use. For beginner programmers who just started out in web development, PHP is often considered as the preferable choice of language to learn.</a:t>
            </a:r>
          </a:p>
          <a:p>
            <a:pPr algn="just"/>
            <a:r>
              <a:rPr lang="en-US" sz="2000" b="1" dirty="0">
                <a:latin typeface="Times New Roman" panose="02020603050405020304" pitchFamily="18" charset="0"/>
                <a:cs typeface="Times New Roman" panose="02020603050405020304" pitchFamily="18" charset="0"/>
              </a:rPr>
              <a:t>Open source: </a:t>
            </a:r>
            <a:r>
              <a:rPr lang="en-US" sz="2000" dirty="0">
                <a:latin typeface="Times New Roman" panose="02020603050405020304" pitchFamily="18" charset="0"/>
                <a:cs typeface="Times New Roman" panose="02020603050405020304" pitchFamily="18" charset="0"/>
              </a:rPr>
              <a:t>PHP is an open-source project. It is developed and maintained by a worldwide community of developers who make its source code freely available to download and use.</a:t>
            </a:r>
          </a:p>
          <a:p>
            <a:pPr algn="just"/>
            <a:r>
              <a:rPr lang="en-US" sz="2000" b="1" dirty="0">
                <a:latin typeface="Times New Roman" panose="02020603050405020304" pitchFamily="18" charset="0"/>
                <a:cs typeface="Times New Roman" panose="02020603050405020304" pitchFamily="18" charset="0"/>
              </a:rPr>
              <a:t>Portability: </a:t>
            </a:r>
            <a:r>
              <a:rPr lang="en-US" sz="2000" dirty="0">
                <a:latin typeface="Times New Roman" panose="02020603050405020304" pitchFamily="18" charset="0"/>
                <a:cs typeface="Times New Roman" panose="02020603050405020304" pitchFamily="18" charset="0"/>
              </a:rPr>
              <a:t>PHP runs on various platforms such as Microsoft Windows, Linux, Mac OS, etc. and it is compatible with almost all servers used today such Apache.</a:t>
            </a:r>
            <a:endParaRPr lang="en-IN" sz="2000" dirty="0">
              <a:latin typeface="Times New Roman" panose="02020603050405020304" pitchFamily="18" charset="0"/>
              <a:cs typeface="Times New Roman" panose="02020603050405020304" pitchFamily="18" charset="0"/>
            </a:endParaRPr>
          </a:p>
        </p:txBody>
      </p:sp>
      <p:sp>
        <p:nvSpPr>
          <p:cNvPr id="3" name="Rectangle 2"/>
          <p:cNvSpPr/>
          <p:nvPr/>
        </p:nvSpPr>
        <p:spPr>
          <a:xfrm>
            <a:off x="248316" y="618166"/>
            <a:ext cx="8647367" cy="830997"/>
          </a:xfrm>
          <a:prstGeom prst="rect">
            <a:avLst/>
          </a:prstGeom>
        </p:spPr>
        <p:txBody>
          <a:bodyPr wrap="none">
            <a:spAutoFit/>
          </a:bodyPr>
          <a:lstStyle/>
          <a:p>
            <a:pPr algn="just"/>
            <a:r>
              <a:rPr lang="en-US" sz="4800" dirty="0">
                <a:solidFill>
                  <a:srgbClr val="C00000"/>
                </a:solidFill>
                <a:latin typeface="Calibri" pitchFamily="32" charset="0"/>
                <a:ea typeface="Noto Sans CJK SC" charset="0"/>
                <a:cs typeface="Noto Sans CJK SC" charset="0"/>
              </a:rPr>
              <a:t>Advantages over other languages:</a:t>
            </a:r>
            <a:endParaRPr lang="en-IN" sz="4800" dirty="0">
              <a:solidFill>
                <a:srgbClr val="C00000"/>
              </a:solidFill>
              <a:latin typeface="Calibri" pitchFamily="32" charset="0"/>
              <a:ea typeface="Noto Sans CJK SC" charset="0"/>
              <a:cs typeface="Noto Sans CJK SC" charset="0"/>
            </a:endParaRPr>
          </a:p>
        </p:txBody>
      </p:sp>
      <p:sp>
        <p:nvSpPr>
          <p:cNvPr id="4" name="Line 3"/>
          <p:cNvSpPr>
            <a:spLocks noChangeShapeType="1"/>
          </p:cNvSpPr>
          <p:nvPr/>
        </p:nvSpPr>
        <p:spPr bwMode="auto">
          <a:xfrm>
            <a:off x="329589" y="15085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5" name="Object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53617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700808"/>
            <a:ext cx="7848872" cy="4708981"/>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Easy to learn: </a:t>
            </a:r>
            <a:r>
              <a:rPr lang="en-US" sz="2000" dirty="0">
                <a:latin typeface="Times New Roman" panose="02020603050405020304" pitchFamily="18" charset="0"/>
                <a:cs typeface="Times New Roman" panose="02020603050405020304" pitchFamily="18" charset="0"/>
              </a:rPr>
              <a:t>PHP is easy to learn and use. For beginner programmers who just started out in web development, PHP is often considered as the preferable choice of language to learn.</a:t>
            </a:r>
          </a:p>
          <a:p>
            <a:pPr algn="just"/>
            <a:r>
              <a:rPr lang="en-US" sz="2000" b="1" dirty="0">
                <a:latin typeface="Times New Roman" panose="02020603050405020304" pitchFamily="18" charset="0"/>
                <a:cs typeface="Times New Roman" panose="02020603050405020304" pitchFamily="18" charset="0"/>
              </a:rPr>
              <a:t>Open source: </a:t>
            </a:r>
            <a:r>
              <a:rPr lang="en-US" sz="2000" dirty="0">
                <a:latin typeface="Times New Roman" panose="02020603050405020304" pitchFamily="18" charset="0"/>
                <a:cs typeface="Times New Roman" panose="02020603050405020304" pitchFamily="18" charset="0"/>
              </a:rPr>
              <a:t>PHP is an open-source project. It is developed and maintained by a worldwide community of developers who make its source code freely available to download and use.</a:t>
            </a:r>
          </a:p>
          <a:p>
            <a:pPr algn="just"/>
            <a:r>
              <a:rPr lang="en-US" sz="2000" b="1" dirty="0">
                <a:latin typeface="Times New Roman" panose="02020603050405020304" pitchFamily="18" charset="0"/>
                <a:cs typeface="Times New Roman" panose="02020603050405020304" pitchFamily="18" charset="0"/>
              </a:rPr>
              <a:t>Portability: </a:t>
            </a:r>
            <a:r>
              <a:rPr lang="en-US" sz="2000" dirty="0">
                <a:latin typeface="Times New Roman" panose="02020603050405020304" pitchFamily="18" charset="0"/>
                <a:cs typeface="Times New Roman" panose="02020603050405020304" pitchFamily="18" charset="0"/>
              </a:rPr>
              <a:t>PHP runs on various platforms such as Microsoft Windows, Linux, Mac OS, etc. and it is compatible with almost all servers used today such Apache.</a:t>
            </a:r>
          </a:p>
          <a:p>
            <a:pPr algn="just"/>
            <a:r>
              <a:rPr lang="en-US" sz="2000" b="1" dirty="0">
                <a:latin typeface="Times New Roman" panose="02020603050405020304" pitchFamily="18" charset="0"/>
                <a:cs typeface="Times New Roman" panose="02020603050405020304" pitchFamily="18" charset="0"/>
              </a:rPr>
              <a:t>Fast Performance: </a:t>
            </a:r>
            <a:r>
              <a:rPr lang="en-US" sz="2000" dirty="0">
                <a:latin typeface="Times New Roman" panose="02020603050405020304" pitchFamily="18" charset="0"/>
                <a:cs typeface="Times New Roman" panose="02020603050405020304" pitchFamily="18" charset="0"/>
              </a:rPr>
              <a:t>Scripts written in PHP usually execute or runs faster than those written in other scripting languages like ASP, Ruby, Python, Java, etc.</a:t>
            </a:r>
          </a:p>
          <a:p>
            <a:pPr algn="just"/>
            <a:r>
              <a:rPr lang="en-US" sz="2000" b="1" dirty="0">
                <a:latin typeface="Times New Roman" panose="02020603050405020304" pitchFamily="18" charset="0"/>
                <a:cs typeface="Times New Roman" panose="02020603050405020304" pitchFamily="18" charset="0"/>
              </a:rPr>
              <a:t>Vast Community: </a:t>
            </a:r>
            <a:r>
              <a:rPr lang="en-US" sz="2000" dirty="0">
                <a:latin typeface="Times New Roman" panose="02020603050405020304" pitchFamily="18" charset="0"/>
                <a:cs typeface="Times New Roman" panose="02020603050405020304" pitchFamily="18" charset="0"/>
              </a:rPr>
              <a:t>Since PHP is supported by the worldwide community, finding help or documentation related to PHP online is extremely easy.</a:t>
            </a:r>
            <a:endParaRPr lang="en-IN" sz="2000" dirty="0">
              <a:latin typeface="Times New Roman" panose="02020603050405020304" pitchFamily="18" charset="0"/>
              <a:cs typeface="Times New Roman" panose="02020603050405020304" pitchFamily="18" charset="0"/>
            </a:endParaRPr>
          </a:p>
          <a:p>
            <a:pPr algn="just"/>
            <a:endParaRPr lang="en-IN" sz="2000" dirty="0"/>
          </a:p>
        </p:txBody>
      </p:sp>
      <p:sp>
        <p:nvSpPr>
          <p:cNvPr id="3" name="Rectangle 2"/>
          <p:cNvSpPr/>
          <p:nvPr/>
        </p:nvSpPr>
        <p:spPr>
          <a:xfrm>
            <a:off x="248316" y="618166"/>
            <a:ext cx="8647367" cy="830997"/>
          </a:xfrm>
          <a:prstGeom prst="rect">
            <a:avLst/>
          </a:prstGeom>
        </p:spPr>
        <p:txBody>
          <a:bodyPr wrap="none">
            <a:spAutoFit/>
          </a:bodyPr>
          <a:lstStyle/>
          <a:p>
            <a:pPr algn="just"/>
            <a:r>
              <a:rPr lang="en-US" sz="4800" dirty="0">
                <a:solidFill>
                  <a:srgbClr val="C00000"/>
                </a:solidFill>
                <a:latin typeface="Calibri" pitchFamily="32" charset="0"/>
                <a:ea typeface="Noto Sans CJK SC" charset="0"/>
                <a:cs typeface="Noto Sans CJK SC" charset="0"/>
              </a:rPr>
              <a:t>Advantages over other languages:</a:t>
            </a:r>
            <a:endParaRPr lang="en-IN" sz="4800" dirty="0">
              <a:solidFill>
                <a:srgbClr val="C00000"/>
              </a:solidFill>
              <a:latin typeface="Calibri" pitchFamily="32" charset="0"/>
              <a:ea typeface="Noto Sans CJK SC" charset="0"/>
              <a:cs typeface="Noto Sans CJK SC" charset="0"/>
            </a:endParaRPr>
          </a:p>
        </p:txBody>
      </p:sp>
      <p:sp>
        <p:nvSpPr>
          <p:cNvPr id="4" name="Line 3"/>
          <p:cNvSpPr>
            <a:spLocks noChangeShapeType="1"/>
          </p:cNvSpPr>
          <p:nvPr/>
        </p:nvSpPr>
        <p:spPr bwMode="auto">
          <a:xfrm>
            <a:off x="329589" y="15085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5" name="Object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5500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Assessment/Evaluation Scheme</a:t>
            </a:r>
          </a:p>
        </p:txBody>
      </p:sp>
      <p:sp>
        <p:nvSpPr>
          <p:cNvPr id="13314" name="Text Box 2"/>
          <p:cNvSpPr txBox="1">
            <a:spLocks noChangeArrowheads="1"/>
          </p:cNvSpPr>
          <p:nvPr/>
        </p:nvSpPr>
        <p:spPr bwMode="auto">
          <a:xfrm>
            <a:off x="457200" y="1455738"/>
            <a:ext cx="8229600" cy="5068887"/>
          </a:xfrm>
          <a:prstGeom prst="rect">
            <a:avLst/>
          </a:prstGeom>
          <a:noFill/>
          <a:ln>
            <a:noFill/>
          </a:ln>
          <a:effec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9pPr>
          </a:lstStyle>
          <a:p>
            <a:pPr eaLnBrk="1" hangingPunct="1">
              <a:spcBef>
                <a:spcPts val="1000"/>
              </a:spcBef>
              <a:buClr>
                <a:srgbClr val="C00000"/>
              </a:buClr>
              <a:buSzPct val="100000"/>
              <a:buFont typeface="Arial" panose="020B0604020202020204" pitchFamily="34" charset="0"/>
              <a:buChar char="•"/>
              <a:defRPr/>
            </a:pPr>
            <a:r>
              <a:rPr lang="en-US" altLang="en-US" sz="4000" dirty="0">
                <a:solidFill>
                  <a:srgbClr val="C00000"/>
                </a:solidFill>
                <a:latin typeface="Calibri" panose="020F0502020204030204" pitchFamily="34" charset="0"/>
                <a:cs typeface="Noto Sans CJK SC" charset="0"/>
              </a:rPr>
              <a:t>Attendance: 5</a:t>
            </a:r>
          </a:p>
          <a:p>
            <a:pPr eaLnBrk="1" hangingPunct="1">
              <a:spcBef>
                <a:spcPts val="1000"/>
              </a:spcBef>
              <a:buClr>
                <a:srgbClr val="C00000"/>
              </a:buClr>
              <a:buSzPct val="100000"/>
              <a:buFont typeface="Arial" panose="020B0604020202020204" pitchFamily="34" charset="0"/>
              <a:buChar char="•"/>
              <a:defRPr/>
            </a:pPr>
            <a:r>
              <a:rPr lang="en-US" altLang="en-US" sz="4000" dirty="0">
                <a:solidFill>
                  <a:srgbClr val="C00000"/>
                </a:solidFill>
                <a:latin typeface="Calibri" panose="020F0502020204030204" pitchFamily="34" charset="0"/>
                <a:cs typeface="Noto Sans CJK SC" charset="0"/>
              </a:rPr>
              <a:t>CA: 45</a:t>
            </a:r>
          </a:p>
          <a:p>
            <a:pPr eaLnBrk="1" hangingPunct="1">
              <a:spcBef>
                <a:spcPts val="1000"/>
              </a:spcBef>
              <a:buClr>
                <a:srgbClr val="C00000"/>
              </a:buClr>
              <a:buSzPct val="100000"/>
              <a:buFont typeface="Arial" panose="020B0604020202020204" pitchFamily="34" charset="0"/>
              <a:buChar char="•"/>
              <a:defRPr/>
            </a:pPr>
            <a:r>
              <a:rPr lang="en-US" altLang="en-US" sz="4000" dirty="0">
                <a:solidFill>
                  <a:srgbClr val="C00000"/>
                </a:solidFill>
                <a:latin typeface="Calibri" panose="020F0502020204030204" pitchFamily="34" charset="0"/>
                <a:cs typeface="Noto Sans CJK SC" charset="0"/>
              </a:rPr>
              <a:t>ETP: 50</a:t>
            </a:r>
          </a:p>
          <a:p>
            <a:pPr marL="0" indent="0" eaLnBrk="1" hangingPunct="1">
              <a:spcBef>
                <a:spcPts val="1000"/>
              </a:spcBef>
              <a:buClr>
                <a:srgbClr val="C00000"/>
              </a:buClr>
              <a:buSzPct val="100000"/>
              <a:defRPr/>
            </a:pPr>
            <a:endParaRPr lang="en-US" altLang="en-US" sz="4000" dirty="0">
              <a:solidFill>
                <a:srgbClr val="C00000"/>
              </a:solidFill>
              <a:latin typeface="Calibri" panose="020F0502020204030204" pitchFamily="34" charset="0"/>
              <a:cs typeface="Noto Sans CJK SC" charset="0"/>
            </a:endParaRPr>
          </a:p>
          <a:p>
            <a:pPr marL="342900">
              <a:spcBef>
                <a:spcPts val="800"/>
              </a:spcBef>
              <a:buSzPct val="100000"/>
              <a:defRPr/>
            </a:pPr>
            <a:endParaRPr lang="de-DE" altLang="en-US" sz="3200" b="1" dirty="0">
              <a:latin typeface="Calibri" panose="020F0502020204030204" pitchFamily="34" charset="0"/>
              <a:cs typeface="Noto Sans CJK SC" charset="0"/>
            </a:endParaRPr>
          </a:p>
          <a:p>
            <a:pPr eaLnBrk="1" hangingPunct="1">
              <a:spcBef>
                <a:spcPts val="800"/>
              </a:spcBef>
              <a:buClr>
                <a:srgbClr val="000000"/>
              </a:buClr>
              <a:buSzPct val="100000"/>
              <a:buFont typeface="Arial" panose="020B0604020202020204" pitchFamily="34" charset="0"/>
              <a:buNone/>
              <a:defRPr/>
            </a:pPr>
            <a:endParaRPr lang="de-DE" altLang="en-US" sz="3200" b="1" dirty="0">
              <a:latin typeface="Calibri" panose="020F0502020204030204" pitchFamily="34" charset="0"/>
              <a:cs typeface="Noto Sans CJK SC" charset="0"/>
            </a:endParaRPr>
          </a:p>
        </p:txBody>
      </p:sp>
      <p:sp>
        <p:nvSpPr>
          <p:cNvPr id="16388"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16389"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8485900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5" name="Text Box 1"/>
          <p:cNvSpPr txBox="1">
            <a:spLocks noChangeArrowheads="1"/>
          </p:cNvSpPr>
          <p:nvPr/>
        </p:nvSpPr>
        <p:spPr bwMode="auto">
          <a:xfrm>
            <a:off x="303213" y="354013"/>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3600" dirty="0">
                <a:solidFill>
                  <a:srgbClr val="C00000"/>
                </a:solidFill>
                <a:latin typeface="Times New Roman" panose="02020603050405020304" pitchFamily="18" charset="0"/>
                <a:cs typeface="Times New Roman" panose="02020603050405020304" pitchFamily="18" charset="0"/>
              </a:rPr>
              <a:t>Complete evaluation criteria for the course</a:t>
            </a:r>
          </a:p>
        </p:txBody>
      </p:sp>
      <p:sp>
        <p:nvSpPr>
          <p:cNvPr id="18436" name="Text Box 2"/>
          <p:cNvSpPr txBox="1">
            <a:spLocks noChangeArrowheads="1"/>
          </p:cNvSpPr>
          <p:nvPr/>
        </p:nvSpPr>
        <p:spPr bwMode="auto">
          <a:xfrm>
            <a:off x="338138" y="1655763"/>
            <a:ext cx="8482012" cy="4652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nSpc>
                <a:spcPct val="80000"/>
              </a:lnSpc>
              <a:spcBef>
                <a:spcPts val="675"/>
              </a:spcBef>
              <a:buSzPct val="100000"/>
            </a:pPr>
            <a:r>
              <a:rPr lang="en-US" altLang="en-US" sz="2000" dirty="0">
                <a:solidFill>
                  <a:srgbClr val="E46C0A"/>
                </a:solidFill>
                <a:latin typeface="Times New Roman" panose="02020603050405020304" pitchFamily="18" charset="0"/>
                <a:cs typeface="Times New Roman" panose="02020603050405020304" pitchFamily="18" charset="0"/>
              </a:rPr>
              <a:t>CA1: 30 marks (Visual Implementation -VI)</a:t>
            </a:r>
          </a:p>
          <a:p>
            <a:pPr>
              <a:lnSpc>
                <a:spcPct val="80000"/>
              </a:lnSpc>
              <a:spcBef>
                <a:spcPts val="675"/>
              </a:spcBef>
            </a:pPr>
            <a:r>
              <a:rPr lang="en-US" altLang="en-US" sz="2000" dirty="0">
                <a:latin typeface="Times New Roman" panose="02020603050405020304" pitchFamily="18" charset="0"/>
                <a:cs typeface="Times New Roman" panose="02020603050405020304" pitchFamily="18" charset="0"/>
              </a:rPr>
              <a:t>To assess the student’s skills in PHP Fundamentals, Arrays and Functions.</a:t>
            </a:r>
          </a:p>
          <a:p>
            <a:pPr>
              <a:lnSpc>
                <a:spcPct val="80000"/>
              </a:lnSpc>
              <a:spcBef>
                <a:spcPts val="675"/>
              </a:spcBef>
            </a:pPr>
            <a:r>
              <a:rPr lang="en-US" altLang="en-US" sz="2000" dirty="0">
                <a:solidFill>
                  <a:srgbClr val="E46C0A"/>
                </a:solidFill>
                <a:latin typeface="Times New Roman" panose="02020603050405020304" pitchFamily="18" charset="0"/>
                <a:cs typeface="Times New Roman" panose="02020603050405020304" pitchFamily="18" charset="0"/>
              </a:rPr>
              <a:t>CA2: 30 marks (Visual Implementation –VI)</a:t>
            </a:r>
          </a:p>
          <a:p>
            <a:pPr>
              <a:lnSpc>
                <a:spcPct val="80000"/>
              </a:lnSpc>
              <a:spcBef>
                <a:spcPts val="675"/>
              </a:spcBef>
            </a:pPr>
            <a:r>
              <a:rPr lang="en-US" altLang="en-US" sz="2000" dirty="0">
                <a:latin typeface="Times New Roman" panose="02020603050405020304" pitchFamily="18" charset="0"/>
                <a:cs typeface="Times New Roman" panose="02020603050405020304" pitchFamily="18" charset="0"/>
              </a:rPr>
              <a:t>To assess the student’s skills in PHP forms , PHP cookies, sessions and string handling.</a:t>
            </a:r>
          </a:p>
          <a:p>
            <a:pPr>
              <a:lnSpc>
                <a:spcPct val="80000"/>
              </a:lnSpc>
              <a:spcBef>
                <a:spcPts val="675"/>
              </a:spcBef>
            </a:pPr>
            <a:r>
              <a:rPr lang="en-US" altLang="en-US" sz="2000" dirty="0">
                <a:solidFill>
                  <a:srgbClr val="E46C0A"/>
                </a:solidFill>
                <a:latin typeface="Times New Roman" panose="02020603050405020304" pitchFamily="18" charset="0"/>
                <a:cs typeface="Times New Roman" panose="02020603050405020304" pitchFamily="18" charset="0"/>
              </a:rPr>
              <a:t>CA3:  30 marks (Project)(Compulsory)                  </a:t>
            </a:r>
          </a:p>
          <a:p>
            <a:r>
              <a:rPr lang="en-IN" sz="2000" dirty="0">
                <a:latin typeface="Times New Roman" panose="02020603050405020304" pitchFamily="18" charset="0"/>
                <a:cs typeface="Times New Roman" panose="02020603050405020304" pitchFamily="18" charset="0"/>
              </a:rPr>
              <a:t>To access the student’s web designing skills.</a:t>
            </a:r>
          </a:p>
          <a:p>
            <a:endParaRPr lang="en-IN" altLang="en-US" sz="2000" dirty="0">
              <a:latin typeface="Times New Roman" panose="02020603050405020304" pitchFamily="18" charset="0"/>
              <a:cs typeface="Times New Roman" panose="02020603050405020304" pitchFamily="18" charset="0"/>
            </a:endParaRPr>
          </a:p>
          <a:p>
            <a:r>
              <a:rPr lang="en-IN" altLang="en-US" sz="2000" dirty="0">
                <a:solidFill>
                  <a:srgbClr val="FF0000"/>
                </a:solidFill>
                <a:latin typeface="Times New Roman" panose="02020603050405020304" pitchFamily="18" charset="0"/>
                <a:cs typeface="Times New Roman" panose="02020603050405020304" pitchFamily="18" charset="0"/>
              </a:rPr>
              <a:t>CA1 and CA2 (best 1 out of 2)</a:t>
            </a:r>
            <a:endParaRPr lang="en-US" altLang="en-US" sz="2000" dirty="0">
              <a:solidFill>
                <a:srgbClr val="FF0000"/>
              </a:solidFill>
              <a:latin typeface="Times New Roman" panose="02020603050405020304" pitchFamily="18" charset="0"/>
              <a:cs typeface="Times New Roman" panose="02020603050405020304" pitchFamily="18" charset="0"/>
            </a:endParaRPr>
          </a:p>
          <a:p>
            <a:pPr eaLnBrk="1" hangingPunct="1">
              <a:lnSpc>
                <a:spcPct val="80000"/>
              </a:lnSpc>
              <a:spcBef>
                <a:spcPts val="675"/>
              </a:spcBef>
              <a:buClr>
                <a:srgbClr val="000000"/>
              </a:buClr>
              <a:buSzPct val="100000"/>
              <a:buFont typeface="Arial" charset="0"/>
              <a:buNone/>
            </a:pPr>
            <a:endParaRPr lang="en-US" altLang="en-US" sz="2000" dirty="0">
              <a:latin typeface="Times New Roman" panose="02020603050405020304" pitchFamily="18" charset="0"/>
              <a:cs typeface="Times New Roman" panose="02020603050405020304" pitchFamily="18" charset="0"/>
            </a:endParaRPr>
          </a:p>
        </p:txBody>
      </p:sp>
      <p:sp>
        <p:nvSpPr>
          <p:cNvPr id="18437"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656968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5" name="Text Box 1"/>
          <p:cNvSpPr txBox="1">
            <a:spLocks noChangeArrowheads="1"/>
          </p:cNvSpPr>
          <p:nvPr/>
        </p:nvSpPr>
        <p:spPr bwMode="auto">
          <a:xfrm>
            <a:off x="555662" y="319882"/>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3600" dirty="0">
                <a:solidFill>
                  <a:srgbClr val="C00000"/>
                </a:solidFill>
              </a:rPr>
              <a:t>CA 3 – Project rubrics</a:t>
            </a:r>
          </a:p>
        </p:txBody>
      </p:sp>
      <p:sp>
        <p:nvSpPr>
          <p:cNvPr id="18436" name="Text Box 2"/>
          <p:cNvSpPr txBox="1">
            <a:spLocks noChangeArrowheads="1"/>
          </p:cNvSpPr>
          <p:nvPr/>
        </p:nvSpPr>
        <p:spPr bwMode="auto">
          <a:xfrm>
            <a:off x="338138" y="1655763"/>
            <a:ext cx="8482012" cy="4652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marL="342900" indent="-342900">
              <a:buClr>
                <a:srgbClr val="C00000"/>
              </a:buClr>
              <a:buFont typeface="Arial" panose="020B0604020202020204" pitchFamily="34" charset="0"/>
              <a:buChar char="•"/>
              <a:defRPr/>
            </a:pPr>
            <a:r>
              <a:rPr lang="en-US" altLang="en-US" sz="2000" dirty="0">
                <a:solidFill>
                  <a:schemeClr val="tx1"/>
                </a:solidFill>
                <a:latin typeface="Calibri" panose="020F0502020204030204" pitchFamily="34" charset="0"/>
                <a:cs typeface="Noto Sans CJK SC" charset="0"/>
              </a:rPr>
              <a:t>Functionality and Deployment(5), </a:t>
            </a:r>
          </a:p>
          <a:p>
            <a:pPr marL="342900" indent="-342900">
              <a:buClr>
                <a:srgbClr val="C00000"/>
              </a:buClr>
              <a:buFont typeface="Arial" panose="020B0604020202020204" pitchFamily="34" charset="0"/>
              <a:buChar char="•"/>
              <a:defRPr/>
            </a:pPr>
            <a:r>
              <a:rPr lang="en-US" altLang="en-US" sz="2000" dirty="0">
                <a:solidFill>
                  <a:schemeClr val="tx1"/>
                </a:solidFill>
                <a:latin typeface="Calibri" panose="020F0502020204030204" pitchFamily="34" charset="0"/>
                <a:cs typeface="Noto Sans CJK SC" charset="0"/>
              </a:rPr>
              <a:t>User Interface(5), </a:t>
            </a:r>
          </a:p>
          <a:p>
            <a:pPr marL="342900" indent="-342900">
              <a:buClr>
                <a:srgbClr val="C00000"/>
              </a:buClr>
              <a:buFont typeface="Arial" panose="020B0604020202020204" pitchFamily="34" charset="0"/>
              <a:buChar char="•"/>
              <a:defRPr/>
            </a:pPr>
            <a:r>
              <a:rPr lang="en-US" altLang="en-US" sz="2000" dirty="0">
                <a:solidFill>
                  <a:schemeClr val="tx1"/>
                </a:solidFill>
                <a:latin typeface="Calibri" panose="020F0502020204030204" pitchFamily="34" charset="0"/>
                <a:cs typeface="Noto Sans CJK SC" charset="0"/>
              </a:rPr>
              <a:t>Novelty/Uniqueness(5), </a:t>
            </a:r>
          </a:p>
          <a:p>
            <a:pPr marL="342900" indent="-342900">
              <a:buClr>
                <a:srgbClr val="C00000"/>
              </a:buClr>
              <a:buFont typeface="Arial" panose="020B0604020202020204" pitchFamily="34" charset="0"/>
              <a:buChar char="•"/>
              <a:defRPr/>
            </a:pPr>
            <a:r>
              <a:rPr lang="en-US" altLang="en-US" sz="2000" dirty="0">
                <a:solidFill>
                  <a:schemeClr val="tx1"/>
                </a:solidFill>
                <a:latin typeface="Calibri" panose="020F0502020204030204" pitchFamily="34" charset="0"/>
                <a:cs typeface="Noto Sans CJK SC" charset="0"/>
              </a:rPr>
              <a:t>Documentation(5), </a:t>
            </a:r>
          </a:p>
          <a:p>
            <a:pPr marL="342900" indent="-342900">
              <a:buClr>
                <a:srgbClr val="C00000"/>
              </a:buClr>
              <a:buFont typeface="Arial" panose="020B0604020202020204" pitchFamily="34" charset="0"/>
              <a:buChar char="•"/>
              <a:defRPr/>
            </a:pPr>
            <a:r>
              <a:rPr lang="en-US" altLang="en-US" sz="2000" dirty="0">
                <a:solidFill>
                  <a:schemeClr val="tx1"/>
                </a:solidFill>
                <a:latin typeface="Calibri" panose="020F0502020204030204" pitchFamily="34" charset="0"/>
                <a:cs typeface="Noto Sans CJK SC" charset="0"/>
              </a:rPr>
              <a:t>Presentation(5), </a:t>
            </a:r>
          </a:p>
          <a:p>
            <a:pPr marL="342900" indent="-342900">
              <a:buClr>
                <a:srgbClr val="C00000"/>
              </a:buClr>
              <a:buFont typeface="Arial" panose="020B0604020202020204" pitchFamily="34" charset="0"/>
              <a:buChar char="•"/>
              <a:defRPr/>
            </a:pPr>
            <a:r>
              <a:rPr lang="en-US" altLang="en-US" sz="2000" dirty="0">
                <a:solidFill>
                  <a:schemeClr val="tx1"/>
                </a:solidFill>
                <a:latin typeface="Calibri" panose="020F0502020204030204" pitchFamily="34" charset="0"/>
                <a:cs typeface="Noto Sans CJK SC" charset="0"/>
              </a:rPr>
              <a:t>Client Involvement(5)</a:t>
            </a:r>
          </a:p>
          <a:p>
            <a:pPr marL="0" indent="0">
              <a:buClr>
                <a:srgbClr val="C00000"/>
              </a:buClr>
              <a:buNone/>
              <a:defRPr/>
            </a:pPr>
            <a:endParaRPr lang="en-US" altLang="en-US" sz="2000" dirty="0">
              <a:solidFill>
                <a:schemeClr val="tx1"/>
              </a:solidFill>
              <a:latin typeface="Calibri" panose="020F0502020204030204" pitchFamily="34" charset="0"/>
              <a:cs typeface="Noto Sans CJK SC" charset="0"/>
            </a:endParaRPr>
          </a:p>
          <a:p>
            <a:pPr marL="0" indent="0">
              <a:buClr>
                <a:srgbClr val="C00000"/>
              </a:buClr>
              <a:buNone/>
              <a:defRPr/>
            </a:pPr>
            <a:r>
              <a:rPr lang="en-US" altLang="en-US" sz="2000" dirty="0">
                <a:solidFill>
                  <a:schemeClr val="tx1"/>
                </a:solidFill>
                <a:latin typeface="Calibri" panose="020F0502020204030204" pitchFamily="34" charset="0"/>
                <a:cs typeface="Noto Sans CJK SC" charset="0"/>
              </a:rPr>
              <a:t>NOTE:- </a:t>
            </a:r>
            <a:r>
              <a:rPr lang="en-US" altLang="en-US" sz="2000" b="1" dirty="0">
                <a:solidFill>
                  <a:schemeClr val="tx1"/>
                </a:solidFill>
                <a:latin typeface="Calibri" panose="020F0502020204030204" pitchFamily="34" charset="0"/>
                <a:cs typeface="Noto Sans CJK SC" charset="0"/>
              </a:rPr>
              <a:t>Client involvement </a:t>
            </a:r>
            <a:r>
              <a:rPr lang="en-US" altLang="en-US" sz="2000" dirty="0">
                <a:solidFill>
                  <a:schemeClr val="tx1"/>
                </a:solidFill>
                <a:latin typeface="Calibri" panose="020F0502020204030204" pitchFamily="34" charset="0"/>
                <a:cs typeface="Noto Sans CJK SC" charset="0"/>
              </a:rPr>
              <a:t>depicts the revenue generated by the students through the client. Students will be required to submit the proof of revenue generation</a:t>
            </a:r>
          </a:p>
          <a:p>
            <a:pPr eaLnBrk="1" hangingPunct="1">
              <a:lnSpc>
                <a:spcPct val="80000"/>
              </a:lnSpc>
              <a:spcBef>
                <a:spcPts val="675"/>
              </a:spcBef>
              <a:buClr>
                <a:srgbClr val="000000"/>
              </a:buClr>
              <a:buSzPct val="100000"/>
              <a:buFont typeface="Arial" charset="0"/>
              <a:buNone/>
            </a:pPr>
            <a:endParaRPr lang="en-US" altLang="en-US" sz="2000" dirty="0"/>
          </a:p>
        </p:txBody>
      </p:sp>
      <p:sp>
        <p:nvSpPr>
          <p:cNvPr id="18437"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220216573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
          <p:cNvPicPr>
            <a:picLocks noChangeAspect="1" noChangeArrowheads="1"/>
          </p:cNvPicPr>
          <p:nvPr/>
        </p:nvPicPr>
        <p:blipFill>
          <a:blip r:embed="rId3">
            <a:extLst>
              <a:ext uri="{28A0092B-C50C-407E-A947-70E740481C1C}">
                <a14:useLocalDpi xmlns:a14="http://schemas.microsoft.com/office/drawing/2010/main" val="0"/>
              </a:ext>
            </a:extLst>
          </a:blip>
          <a:srcRect t="12807"/>
          <a:stretch>
            <a:fillRect/>
          </a:stretch>
        </p:blipFill>
        <p:spPr bwMode="auto">
          <a:xfrm>
            <a:off x="879475" y="2286000"/>
            <a:ext cx="6602413" cy="3541713"/>
          </a:xfrm>
          <a:prstGeom prst="rect">
            <a:avLst/>
          </a:prstGeom>
          <a:noFill/>
          <a:ln>
            <a:noFill/>
          </a:ln>
          <a:effectLst>
            <a:outerShdw dist="153753" dir="2700000" algn="ctr" rotWithShape="0">
              <a:srgbClr val="000000">
                <a:alpha val="40033"/>
              </a:srgbClr>
            </a:outerShdw>
          </a:effectLst>
          <a:extLst>
            <a:ext uri="{909E8E84-426E-40DD-AFC4-6F175D3DCCD1}">
              <a14:hiddenFill xmlns:a14="http://schemas.microsoft.com/office/drawing/2010/main">
                <a:blipFill dpi="0" rotWithShape="0">
                  <a:blip/>
                  <a:srcRect t="12807"/>
                  <a:stretch>
                    <a:fillRect/>
                  </a:stretch>
                </a:blipFill>
              </a14:hiddenFill>
            </a:ext>
            <a:ext uri="{91240B29-F687-4F45-9708-019B960494DF}">
              <a14:hiddenLine xmlns:a14="http://schemas.microsoft.com/office/drawing/2010/main" w="9525">
                <a:solidFill>
                  <a:srgbClr val="3465A4"/>
                </a:solidFill>
                <a:round/>
                <a:headEnd/>
                <a:tailEnd/>
              </a14:hiddenLine>
            </a:ext>
          </a:extLst>
        </p:spPr>
      </p:pic>
      <p:sp>
        <p:nvSpPr>
          <p:cNvPr id="20483" name="Rectangle 2"/>
          <p:cNvSpPr>
            <a:spLocks noChangeArrowheads="1"/>
          </p:cNvSpPr>
          <p:nvPr/>
        </p:nvSpPr>
        <p:spPr bwMode="auto">
          <a:xfrm>
            <a:off x="0" y="857250"/>
            <a:ext cx="9144000" cy="993775"/>
          </a:xfrm>
          <a:prstGeom prst="rect">
            <a:avLst/>
          </a:prstGeom>
          <a:solidFill>
            <a:srgbClr val="17375E"/>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itchFamily="16" charset="0"/>
              <a:buNone/>
            </a:pPr>
            <a:endParaRPr lang="en-IN" altLang="en-US"/>
          </a:p>
        </p:txBody>
      </p:sp>
      <p:sp>
        <p:nvSpPr>
          <p:cNvPr id="20484" name="Text Box 3"/>
          <p:cNvSpPr txBox="1">
            <a:spLocks noChangeArrowheads="1"/>
          </p:cNvSpPr>
          <p:nvPr/>
        </p:nvSpPr>
        <p:spPr bwMode="auto">
          <a:xfrm>
            <a:off x="0" y="857250"/>
            <a:ext cx="9144000"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8760" tIns="34200" rIns="68760" bIns="34200"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3200">
                <a:solidFill>
                  <a:srgbClr val="000000"/>
                </a:solidFill>
                <a:latin typeface="Calibri" pitchFamily="32" charset="0"/>
                <a:ea typeface="Noto Sans CJK SC" charset="0"/>
                <a:cs typeface="Noto Sans CJK SC"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2800">
                <a:solidFill>
                  <a:srgbClr val="000000"/>
                </a:solidFill>
                <a:latin typeface="Calibri" pitchFamily="32" charset="0"/>
                <a:ea typeface="Noto Sans CJK SC" charset="0"/>
                <a:cs typeface="Noto Sans CJK SC"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2400">
                <a:solidFill>
                  <a:srgbClr val="000000"/>
                </a:solidFill>
                <a:latin typeface="Calibri" pitchFamily="32" charset="0"/>
                <a:ea typeface="Noto Sans CJK SC" charset="0"/>
                <a:cs typeface="Noto Sans CJK SC"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2000">
                <a:solidFill>
                  <a:srgbClr val="000000"/>
                </a:solidFill>
                <a:latin typeface="Calibri" pitchFamily="32" charset="0"/>
                <a:ea typeface="Noto Sans CJK SC" charset="0"/>
                <a:cs typeface="Noto Sans CJK SC"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2000">
                <a:solidFill>
                  <a:srgbClr val="000000"/>
                </a:solidFill>
                <a:latin typeface="Calibri" pitchFamily="32" charset="0"/>
                <a:ea typeface="Noto Sans CJK SC" charset="0"/>
                <a:cs typeface="Noto Sans CJK SC" charset="0"/>
              </a:defRPr>
            </a:lvl9pPr>
          </a:lstStyle>
          <a:p>
            <a:pPr algn="ctr" eaLnBrk="1" hangingPunct="1">
              <a:lnSpc>
                <a:spcPct val="90000"/>
              </a:lnSpc>
              <a:buSzPct val="100000"/>
            </a:pPr>
            <a:r>
              <a:rPr lang="en-IN" altLang="en-US" sz="3600">
                <a:solidFill>
                  <a:srgbClr val="FFFFFF"/>
                </a:solidFill>
                <a:latin typeface="Tw Cen MT Condensed Extra Bold" pitchFamily="32" charset="0"/>
                <a:cs typeface="Arial" charset="0"/>
              </a:rPr>
              <a:t>Revised Bloom’s Taxonomy</a:t>
            </a:r>
          </a:p>
        </p:txBody>
      </p:sp>
      <p:sp>
        <p:nvSpPr>
          <p:cNvPr id="20485" name="Rectangle 4"/>
          <p:cNvSpPr>
            <a:spLocks noChangeArrowheads="1"/>
          </p:cNvSpPr>
          <p:nvPr/>
        </p:nvSpPr>
        <p:spPr bwMode="auto">
          <a:xfrm>
            <a:off x="0" y="1889125"/>
            <a:ext cx="9144000" cy="47625"/>
          </a:xfrm>
          <a:prstGeom prst="rect">
            <a:avLst/>
          </a:prstGeom>
          <a:solidFill>
            <a:srgbClr val="17375E"/>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itchFamily="16" charset="0"/>
              <a:buNone/>
            </a:pPr>
            <a:endParaRPr lang="en-IN" altLang="en-US"/>
          </a:p>
        </p:txBody>
      </p:sp>
      <p:pic>
        <p:nvPicPr>
          <p:cNvPr id="2" name="Object 3">
            <a:extLst>
              <a:ext uri="{FF2B5EF4-FFF2-40B4-BE49-F238E27FC236}">
                <a16:creationId xmlns:a16="http://schemas.microsoft.com/office/drawing/2014/main" id="{967627F2-5588-75AC-BB99-F259B87086B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2667884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outcome</a:t>
            </a:r>
          </a:p>
        </p:txBody>
      </p:sp>
      <p:sp>
        <p:nvSpPr>
          <p:cNvPr id="22531" name="Line 2"/>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22532" name="Object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533" name="Rectangle 4"/>
          <p:cNvSpPr>
            <a:spLocks noChangeArrowheads="1"/>
          </p:cNvSpPr>
          <p:nvPr/>
        </p:nvSpPr>
        <p:spPr bwMode="auto">
          <a:xfrm>
            <a:off x="571500" y="1571625"/>
            <a:ext cx="8001000" cy="489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400" dirty="0">
                <a:solidFill>
                  <a:srgbClr val="000000"/>
                </a:solidFill>
                <a:latin typeface="+mj-lt"/>
              </a:rPr>
              <a:t>Through this course students should be able to: </a:t>
            </a:r>
          </a:p>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t>CO1 :: employ web development concepts including server setup and basic programming syntax </a:t>
            </a:r>
          </a:p>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t>CO2 :: use PHP arrays and functions to enhance web development efficiency. </a:t>
            </a:r>
          </a:p>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t>CO3 :: develop PHP form handling, validation, and sanitization techniques for secure data processing.</a:t>
            </a:r>
          </a:p>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dirty="0"/>
              <a:t>CO4 :: employ PHP techniques for enhanced web functionality, encompassing cookies, sessions. </a:t>
            </a:r>
          </a:p>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dirty="0"/>
              <a:t>CO5 :: apply object-oriented programming principles in PHP for enhanced code organization and functionality. CO6 :: demonstrate proficiency in MySQL fundamentals including database basics, SQL queries and functions.</a:t>
            </a:r>
            <a:endParaRPr lang="en-US" altLang="en-US" sz="2400" dirty="0">
              <a:solidFill>
                <a:srgbClr val="000000"/>
              </a:solidFill>
              <a:latin typeface="+mj-lt"/>
            </a:endParaRPr>
          </a:p>
        </p:txBody>
      </p:sp>
    </p:spTree>
    <p:extLst>
      <p:ext uri="{BB962C8B-B14F-4D97-AF65-F5344CB8AC3E}">
        <p14:creationId xmlns:p14="http://schemas.microsoft.com/office/powerpoint/2010/main" val="304168465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1075</TotalTime>
  <Words>2292</Words>
  <Application>Microsoft Office PowerPoint</Application>
  <PresentationFormat>On-screen Show (4:3)</PresentationFormat>
  <Paragraphs>248</Paragraphs>
  <Slides>43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Arial Rounded MT Bold</vt:lpstr>
      <vt:lpstr>Berlin Sans FB Demi</vt:lpstr>
      <vt:lpstr>Calibri</vt:lpstr>
      <vt:lpstr>Montserrat</vt:lpstr>
      <vt:lpstr>Times New Roman</vt:lpstr>
      <vt:lpstr>Tw Cen MT Condensed Extra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Sonia Jassi</cp:lastModifiedBy>
  <cp:revision>223</cp:revision>
  <dcterms:created xsi:type="dcterms:W3CDTF">2020-07-17T10:32:53Z</dcterms:created>
  <dcterms:modified xsi:type="dcterms:W3CDTF">2024-07-27T14:33:01Z</dcterms:modified>
</cp:coreProperties>
</file>