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07-03-2022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CACC0-EF57-4142-BFFE-04930428335F}" type="datetimeFigureOut">
              <a:rPr lang="en-IN" smtClean="0"/>
              <a:t>07-03-2022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07-03-2022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07-03-2022</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Regular expression</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What is Regular Expression</a:t>
            </a:r>
          </a:p>
        </p:txBody>
      </p:sp>
      <p:sp>
        <p:nvSpPr>
          <p:cNvPr id="3" name="Content Placeholder 2"/>
          <p:cNvSpPr>
            <a:spLocks noGrp="1"/>
          </p:cNvSpPr>
          <p:nvPr>
            <p:ph idx="1"/>
          </p:nvPr>
        </p:nvSpPr>
        <p:spPr/>
        <p:txBody>
          <a:bodyPr>
            <a:normAutofit/>
          </a:bodyPr>
          <a:lstStyle/>
          <a:p>
            <a:pPr algn="just"/>
            <a:r>
              <a:rPr lang="en-US" dirty="0"/>
              <a:t>Regular Expressions, commonly known as "regex" or "</a:t>
            </a:r>
            <a:r>
              <a:rPr lang="en-US" dirty="0" err="1"/>
              <a:t>RegExp</a:t>
            </a:r>
            <a:r>
              <a:rPr lang="en-US" dirty="0"/>
              <a:t>", are a specially formatted text strings used to find patterns in text. </a:t>
            </a:r>
            <a:endParaRPr lang="en-US" dirty="0" smtClean="0"/>
          </a:p>
          <a:p>
            <a:pPr algn="just"/>
            <a:endParaRPr lang="en-US" dirty="0"/>
          </a:p>
          <a:p>
            <a:pPr algn="just"/>
            <a:r>
              <a:rPr lang="en-US" dirty="0" smtClean="0"/>
              <a:t>Regular </a:t>
            </a:r>
            <a:r>
              <a:rPr lang="en-US" dirty="0"/>
              <a:t>expressions are one of the most powerful tools available today for effective and efficient text processing and manipulations. </a:t>
            </a:r>
            <a:endParaRPr lang="en-US" dirty="0" smtClean="0"/>
          </a:p>
          <a:p>
            <a:pPr algn="just"/>
            <a:endParaRPr lang="en-US" dirty="0"/>
          </a:p>
          <a:p>
            <a:pPr algn="just"/>
            <a:r>
              <a:rPr lang="en-US" dirty="0" smtClean="0"/>
              <a:t>For </a:t>
            </a:r>
            <a:r>
              <a:rPr lang="en-US" dirty="0"/>
              <a:t>example, it can be used to verify whether the format of data i.e. name, email, phone number, etc. entered by the user was correct or not, find or replace matching string within text content, and so on.</a:t>
            </a:r>
          </a:p>
        </p:txBody>
      </p:sp>
    </p:spTree>
    <p:extLst>
      <p:ext uri="{BB962C8B-B14F-4D97-AF65-F5344CB8AC3E}">
        <p14:creationId xmlns:p14="http://schemas.microsoft.com/office/powerpoint/2010/main" val="4115982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t>PHP's built-in pattern-matching functions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40966457"/>
              </p:ext>
            </p:extLst>
          </p:nvPr>
        </p:nvGraphicFramePr>
        <p:xfrm>
          <a:off x="942975" y="1893570"/>
          <a:ext cx="7258050" cy="3646170"/>
        </p:xfrm>
        <a:graphic>
          <a:graphicData uri="http://schemas.openxmlformats.org/drawingml/2006/table">
            <a:tbl>
              <a:tblPr/>
              <a:tblGrid>
                <a:gridCol w="3629025"/>
                <a:gridCol w="3629025"/>
              </a:tblGrid>
              <a:tr h="0">
                <a:tc>
                  <a:txBody>
                    <a:bodyPr/>
                    <a:lstStyle/>
                    <a:p>
                      <a:pPr algn="l" fontAlgn="t"/>
                      <a:r>
                        <a:rPr lang="en-IN" b="1" dirty="0">
                          <a:solidFill>
                            <a:srgbClr val="000000"/>
                          </a:solidFill>
                          <a:effectLst/>
                        </a:rPr>
                        <a:t>Function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IN" b="1" dirty="0">
                          <a:solidFill>
                            <a:srgbClr val="000000"/>
                          </a:solidFill>
                          <a:effectLst/>
                        </a:rPr>
                        <a:t>What it Does</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IN">
                          <a:solidFill>
                            <a:srgbClr val="484848"/>
                          </a:solidFill>
                          <a:effectLst/>
                        </a:rPr>
                        <a:t>preg_match()</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Perform a regular expression match.</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preg_match_all()</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Perform a global regular expression match.</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preg_replace()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Perform a regular expression search and replace.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preg_grep()</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Returns the elements of the input array that matched the pattern.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preg_split()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Splits up a string into substrings using a regular expression.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89926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Character Classes</a:t>
            </a:r>
          </a:p>
        </p:txBody>
      </p:sp>
      <p:sp>
        <p:nvSpPr>
          <p:cNvPr id="3" name="Content Placeholder 2"/>
          <p:cNvSpPr>
            <a:spLocks noGrp="1"/>
          </p:cNvSpPr>
          <p:nvPr>
            <p:ph idx="1"/>
          </p:nvPr>
        </p:nvSpPr>
        <p:spPr/>
        <p:txBody>
          <a:bodyPr/>
          <a:lstStyle/>
          <a:p>
            <a:r>
              <a:rPr lang="en-US" dirty="0"/>
              <a:t>Square brackets surrounding a pattern of characters are called a character class e.g. [</a:t>
            </a:r>
            <a:r>
              <a:rPr lang="en-US" dirty="0" err="1"/>
              <a:t>abc</a:t>
            </a:r>
            <a:r>
              <a:rPr lang="en-US" dirty="0" smtClean="0"/>
              <a:t>].</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86593269"/>
              </p:ext>
            </p:extLst>
          </p:nvPr>
        </p:nvGraphicFramePr>
        <p:xfrm>
          <a:off x="1187624" y="2420888"/>
          <a:ext cx="6796126" cy="4228953"/>
        </p:xfrm>
        <a:graphic>
          <a:graphicData uri="http://schemas.openxmlformats.org/drawingml/2006/table">
            <a:tbl>
              <a:tblPr/>
              <a:tblGrid>
                <a:gridCol w="3398063"/>
                <a:gridCol w="3398063"/>
              </a:tblGrid>
              <a:tr h="344983">
                <a:tc>
                  <a:txBody>
                    <a:bodyPr/>
                    <a:lstStyle/>
                    <a:p>
                      <a:pPr algn="l" fontAlgn="t"/>
                      <a:r>
                        <a:rPr lang="en-IN" sz="1400" b="1" dirty="0" err="1">
                          <a:solidFill>
                            <a:srgbClr val="000000"/>
                          </a:solidFill>
                          <a:effectLst/>
                        </a:rPr>
                        <a:t>RegExp</a:t>
                      </a:r>
                      <a:endParaRPr lang="en-IN" sz="1400" b="1" dirty="0">
                        <a:solidFill>
                          <a:srgbClr val="000000"/>
                        </a:solidFill>
                        <a:effectLst/>
                      </a:endParaRPr>
                    </a:p>
                  </a:txBody>
                  <a:tcPr marL="62432" marR="62432" marT="71350" marB="7135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IN" sz="1400" b="1" dirty="0">
                          <a:solidFill>
                            <a:srgbClr val="000000"/>
                          </a:solidFill>
                          <a:effectLst/>
                        </a:rPr>
                        <a:t>What it Does</a:t>
                      </a:r>
                    </a:p>
                  </a:txBody>
                  <a:tcPr marL="62432" marR="62432" marT="71350" marB="7135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521491">
                <a:tc>
                  <a:txBody>
                    <a:bodyPr/>
                    <a:lstStyle/>
                    <a:p>
                      <a:pPr fontAlgn="t"/>
                      <a:r>
                        <a:rPr lang="en-IN" sz="1400">
                          <a:solidFill>
                            <a:srgbClr val="484848"/>
                          </a:solidFill>
                          <a:effectLst/>
                        </a:rPr>
                        <a:t>[abc]</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400">
                          <a:solidFill>
                            <a:srgbClr val="484848"/>
                          </a:solidFill>
                          <a:effectLst/>
                        </a:rPr>
                        <a:t>Matches any one of the characters a, b, or c.</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21491">
                <a:tc>
                  <a:txBody>
                    <a:bodyPr/>
                    <a:lstStyle/>
                    <a:p>
                      <a:pPr fontAlgn="t"/>
                      <a:r>
                        <a:rPr lang="en-IN" sz="1400">
                          <a:solidFill>
                            <a:srgbClr val="484848"/>
                          </a:solidFill>
                          <a:effectLst/>
                        </a:rPr>
                        <a:t>[^abc]</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400" dirty="0">
                          <a:solidFill>
                            <a:srgbClr val="484848"/>
                          </a:solidFill>
                          <a:effectLst/>
                        </a:rPr>
                        <a:t>Matches any one character other than a, b, or c.</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21491">
                <a:tc>
                  <a:txBody>
                    <a:bodyPr/>
                    <a:lstStyle/>
                    <a:p>
                      <a:pPr fontAlgn="t"/>
                      <a:r>
                        <a:rPr lang="en-IN" sz="1400">
                          <a:solidFill>
                            <a:srgbClr val="484848"/>
                          </a:solidFill>
                          <a:effectLst/>
                        </a:rPr>
                        <a:t>[a-z]</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400">
                          <a:solidFill>
                            <a:srgbClr val="484848"/>
                          </a:solidFill>
                          <a:effectLst/>
                        </a:rPr>
                        <a:t>Matches any one character from lowercase a to lowercase z.</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21491">
                <a:tc>
                  <a:txBody>
                    <a:bodyPr/>
                    <a:lstStyle/>
                    <a:p>
                      <a:pPr fontAlgn="t"/>
                      <a:r>
                        <a:rPr lang="en-IN" sz="1400">
                          <a:solidFill>
                            <a:srgbClr val="484848"/>
                          </a:solidFill>
                          <a:effectLst/>
                        </a:rPr>
                        <a:t>[A-Z]</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400" dirty="0">
                          <a:solidFill>
                            <a:srgbClr val="484848"/>
                          </a:solidFill>
                          <a:effectLst/>
                        </a:rPr>
                        <a:t>Matches any one character from uppercase a to uppercase z.</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21491">
                <a:tc>
                  <a:txBody>
                    <a:bodyPr/>
                    <a:lstStyle/>
                    <a:p>
                      <a:pPr fontAlgn="t"/>
                      <a:r>
                        <a:rPr lang="en-IN" sz="1400">
                          <a:solidFill>
                            <a:srgbClr val="484848"/>
                          </a:solidFill>
                          <a:effectLst/>
                        </a:rPr>
                        <a:t>[a-Z]</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400">
                          <a:solidFill>
                            <a:srgbClr val="484848"/>
                          </a:solidFill>
                          <a:effectLst/>
                        </a:rPr>
                        <a:t>Matches any one character from lowercase a to uppercase Z.</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21491">
                <a:tc>
                  <a:txBody>
                    <a:bodyPr/>
                    <a:lstStyle/>
                    <a:p>
                      <a:pPr fontAlgn="t"/>
                      <a:r>
                        <a:rPr lang="en-IN" sz="1400">
                          <a:solidFill>
                            <a:srgbClr val="484848"/>
                          </a:solidFill>
                          <a:effectLst/>
                        </a:rPr>
                        <a:t>[0-9]</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400">
                          <a:solidFill>
                            <a:srgbClr val="484848"/>
                          </a:solidFill>
                          <a:effectLst/>
                        </a:rPr>
                        <a:t>Matches a single digit between 0 and 9.</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43947">
                <a:tc>
                  <a:txBody>
                    <a:bodyPr/>
                    <a:lstStyle/>
                    <a:p>
                      <a:pPr fontAlgn="t"/>
                      <a:r>
                        <a:rPr lang="en-IN" sz="1400">
                          <a:solidFill>
                            <a:srgbClr val="484848"/>
                          </a:solidFill>
                          <a:effectLst/>
                        </a:rPr>
                        <a:t>[a-z0-9]</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400" dirty="0">
                          <a:solidFill>
                            <a:srgbClr val="484848"/>
                          </a:solidFill>
                          <a:effectLst/>
                        </a:rPr>
                        <a:t>Matches a single character between a and z or between 0 and 9.</a:t>
                      </a:r>
                    </a:p>
                  </a:txBody>
                  <a:tcPr marL="62432" marR="62432" marT="44594" marB="44594">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86008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Predefined Character Classes</a:t>
            </a:r>
          </a:p>
        </p:txBody>
      </p:sp>
      <p:sp>
        <p:nvSpPr>
          <p:cNvPr id="3" name="Content Placeholder 2"/>
          <p:cNvSpPr>
            <a:spLocks noGrp="1"/>
          </p:cNvSpPr>
          <p:nvPr>
            <p:ph idx="1"/>
          </p:nvPr>
        </p:nvSpPr>
        <p:spPr/>
        <p:txBody>
          <a:bodyPr/>
          <a:lstStyle/>
          <a:p>
            <a:pPr algn="just"/>
            <a:r>
              <a:rPr lang="en-US" dirty="0"/>
              <a:t>Some character classes such as digits, letters, and whitespaces are used so frequently that there are shortcut names for them</a:t>
            </a:r>
            <a:r>
              <a:rPr lang="en-US" dirty="0" smtClean="0"/>
              <a:t>.</a:t>
            </a:r>
          </a:p>
          <a:p>
            <a:pPr algn="just"/>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584596472"/>
              </p:ext>
            </p:extLst>
          </p:nvPr>
        </p:nvGraphicFramePr>
        <p:xfrm>
          <a:off x="323528" y="2996952"/>
          <a:ext cx="8568951" cy="3288030"/>
        </p:xfrm>
        <a:graphic>
          <a:graphicData uri="http://schemas.openxmlformats.org/drawingml/2006/table">
            <a:tbl>
              <a:tblPr/>
              <a:tblGrid>
                <a:gridCol w="1080120"/>
                <a:gridCol w="7488831"/>
              </a:tblGrid>
              <a:tr h="0">
                <a:tc>
                  <a:txBody>
                    <a:bodyPr/>
                    <a:lstStyle/>
                    <a:p>
                      <a:pPr algn="l" fontAlgn="t"/>
                      <a:r>
                        <a:rPr lang="en-IN" b="1" dirty="0">
                          <a:solidFill>
                            <a:srgbClr val="000000"/>
                          </a:solidFill>
                          <a:effectLst/>
                        </a:rPr>
                        <a:t>Shortcut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IN" b="1" dirty="0">
                          <a:solidFill>
                            <a:srgbClr val="000000"/>
                          </a:solidFill>
                          <a:effectLst/>
                        </a:rPr>
                        <a:t>What it Does</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IN">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Matches any single character except newline \n.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matches any digit character. Same as [0-9]</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Matches any non-digit character. Same as [^0-9]</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\s</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Matches any whitespace character (space, tab, </a:t>
                      </a:r>
                      <a:r>
                        <a:rPr lang="en-US" dirty="0" smtClean="0">
                          <a:solidFill>
                            <a:srgbClr val="484848"/>
                          </a:solidFill>
                          <a:effectLst/>
                        </a:rPr>
                        <a:t>newline. </a:t>
                      </a:r>
                      <a:r>
                        <a:rPr lang="en-US" dirty="0">
                          <a:solidFill>
                            <a:srgbClr val="484848"/>
                          </a:solidFill>
                          <a:effectLst/>
                        </a:rPr>
                        <a:t>Same as [ </a:t>
                      </a:r>
                      <a:r>
                        <a:rPr lang="en-US">
                          <a:solidFill>
                            <a:srgbClr val="484848"/>
                          </a:solidFill>
                          <a:effectLst/>
                        </a:rPr>
                        <a:t>\</a:t>
                      </a:r>
                      <a:r>
                        <a:rPr lang="en-US" smtClean="0">
                          <a:solidFill>
                            <a:srgbClr val="484848"/>
                          </a:solidFill>
                          <a:effectLst/>
                        </a:rPr>
                        <a:t>t\n]</a:t>
                      </a:r>
                      <a:endParaRPr lang="en-US" dirty="0">
                        <a:solidFill>
                          <a:srgbClr val="484848"/>
                        </a:solidFill>
                        <a:effectLst/>
                      </a:endParaRP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\S</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Matches any non-whitespace character. Same as [^ \t\n\r]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\w</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Matches any word character (definned as a to z, A to Z,0 to 9, and the underscore). Same as [a-zA-Z_0-9]</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\W</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Matches any non-word character. Same as [^a-zA-Z_0-9]</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08797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Position Anchors</a:t>
            </a:r>
          </a:p>
        </p:txBody>
      </p:sp>
      <p:sp>
        <p:nvSpPr>
          <p:cNvPr id="3" name="Content Placeholder 2"/>
          <p:cNvSpPr>
            <a:spLocks noGrp="1"/>
          </p:cNvSpPr>
          <p:nvPr>
            <p:ph idx="1"/>
          </p:nvPr>
        </p:nvSpPr>
        <p:spPr/>
        <p:txBody>
          <a:bodyPr/>
          <a:lstStyle/>
          <a:p>
            <a:pPr algn="just"/>
            <a:r>
              <a:rPr lang="en-US" dirty="0"/>
              <a:t>There are certain situations where you want to match at the beginning or end of a line, word, or string. To do this you can use anchors. </a:t>
            </a:r>
            <a:endParaRPr lang="en-US" dirty="0" smtClean="0"/>
          </a:p>
          <a:p>
            <a:pPr algn="just"/>
            <a:endParaRPr lang="en-US" dirty="0"/>
          </a:p>
          <a:p>
            <a:pPr algn="just"/>
            <a:r>
              <a:rPr lang="en-US" dirty="0" smtClean="0"/>
              <a:t>Two </a:t>
            </a:r>
            <a:r>
              <a:rPr lang="en-US" dirty="0"/>
              <a:t>common anchors are caret (^) which represent the start of the string, and the dollar ($) sign which represent the end of the string</a:t>
            </a:r>
            <a:r>
              <a:rPr lang="en-US" dirty="0" smtClean="0"/>
              <a:t>.</a:t>
            </a:r>
          </a:p>
          <a:p>
            <a:pPr algn="just"/>
            <a:endParaRPr lang="en-US" dirty="0"/>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71420488"/>
              </p:ext>
            </p:extLst>
          </p:nvPr>
        </p:nvGraphicFramePr>
        <p:xfrm>
          <a:off x="899592" y="4797152"/>
          <a:ext cx="7258050" cy="1714500"/>
        </p:xfrm>
        <a:graphic>
          <a:graphicData uri="http://schemas.openxmlformats.org/drawingml/2006/table">
            <a:tbl>
              <a:tblPr/>
              <a:tblGrid>
                <a:gridCol w="3629025"/>
                <a:gridCol w="3629025"/>
              </a:tblGrid>
              <a:tr h="0">
                <a:tc>
                  <a:txBody>
                    <a:bodyPr/>
                    <a:lstStyle/>
                    <a:p>
                      <a:pPr algn="l" fontAlgn="t"/>
                      <a:r>
                        <a:rPr lang="en-IN" b="1" dirty="0" err="1">
                          <a:solidFill>
                            <a:srgbClr val="000000"/>
                          </a:solidFill>
                          <a:effectLst/>
                        </a:rPr>
                        <a:t>RegExp</a:t>
                      </a:r>
                      <a:endParaRPr lang="en-IN" b="1" dirty="0">
                        <a:solidFill>
                          <a:srgbClr val="000000"/>
                        </a:solidFill>
                        <a:effectLst/>
                      </a:endParaRP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IN" b="1" dirty="0">
                          <a:solidFill>
                            <a:srgbClr val="000000"/>
                          </a:solidFill>
                          <a:effectLst/>
                        </a:rPr>
                        <a:t>What it Does</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IN">
                          <a:solidFill>
                            <a:srgbClr val="484848"/>
                          </a:solidFill>
                          <a:effectLst/>
                        </a:rPr>
                        <a:t>^p</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Matches the letter p at the beginning of a line.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IN">
                          <a:solidFill>
                            <a:srgbClr val="484848"/>
                          </a:solidFill>
                          <a:effectLst/>
                        </a:rPr>
                        <a:t>p$</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Matches the letter p at the end of a line.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52158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Pattern Modifiers</a:t>
            </a:r>
          </a:p>
        </p:txBody>
      </p:sp>
      <p:sp>
        <p:nvSpPr>
          <p:cNvPr id="3" name="Content Placeholder 2"/>
          <p:cNvSpPr>
            <a:spLocks noGrp="1"/>
          </p:cNvSpPr>
          <p:nvPr>
            <p:ph idx="1"/>
          </p:nvPr>
        </p:nvSpPr>
        <p:spPr/>
        <p:txBody>
          <a:bodyPr/>
          <a:lstStyle/>
          <a:p>
            <a:pPr algn="just"/>
            <a:r>
              <a:rPr lang="en-US" dirty="0"/>
              <a:t>A pattern modifier allows you to control the way a pattern match is handled. </a:t>
            </a:r>
            <a:endParaRPr lang="en-US" dirty="0" smtClean="0"/>
          </a:p>
          <a:p>
            <a:pPr algn="just"/>
            <a:endParaRPr lang="en-US" dirty="0" smtClean="0"/>
          </a:p>
          <a:p>
            <a:pPr algn="just"/>
            <a:r>
              <a:rPr lang="en-US" dirty="0" smtClean="0"/>
              <a:t>Pattern </a:t>
            </a:r>
            <a:r>
              <a:rPr lang="en-US" dirty="0"/>
              <a:t>modifiers are placed directly after the regular expression, for example, if you want to search for a pattern in a case-insensitive manner, you can use the i modifier, like this: /pattern/i. The following table lists some of the most commonly used pattern modifiers.</a:t>
            </a:r>
            <a:endParaRPr lang="en-IN" dirty="0"/>
          </a:p>
        </p:txBody>
      </p:sp>
    </p:spTree>
    <p:extLst>
      <p:ext uri="{BB962C8B-B14F-4D97-AF65-F5344CB8AC3E}">
        <p14:creationId xmlns:p14="http://schemas.microsoft.com/office/powerpoint/2010/main" val="1949993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Pattern </a:t>
            </a:r>
            <a:r>
              <a:rPr lang="en-IN" b="1" dirty="0" smtClean="0"/>
              <a:t>Modifiers(contd.)</a:t>
            </a:r>
            <a:endParaRPr lang="en-IN"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61272290"/>
              </p:ext>
            </p:extLst>
          </p:nvPr>
        </p:nvGraphicFramePr>
        <p:xfrm>
          <a:off x="539552" y="1569535"/>
          <a:ext cx="8136904" cy="4987606"/>
        </p:xfrm>
        <a:graphic>
          <a:graphicData uri="http://schemas.openxmlformats.org/drawingml/2006/table">
            <a:tbl>
              <a:tblPr/>
              <a:tblGrid>
                <a:gridCol w="4068452"/>
                <a:gridCol w="4068452"/>
              </a:tblGrid>
              <a:tr h="350579">
                <a:tc>
                  <a:txBody>
                    <a:bodyPr/>
                    <a:lstStyle/>
                    <a:p>
                      <a:pPr algn="l" fontAlgn="t"/>
                      <a:r>
                        <a:rPr lang="en-IN" sz="1600" b="1" dirty="0">
                          <a:solidFill>
                            <a:srgbClr val="000000"/>
                          </a:solidFill>
                          <a:effectLst/>
                        </a:rPr>
                        <a:t>Modifier</a:t>
                      </a:r>
                    </a:p>
                  </a:txBody>
                  <a:tcPr marL="54778" marR="54778" marT="62603" marB="62603">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IN" sz="1600" b="1" dirty="0">
                          <a:solidFill>
                            <a:srgbClr val="000000"/>
                          </a:solidFill>
                          <a:effectLst/>
                        </a:rPr>
                        <a:t>What it Does</a:t>
                      </a:r>
                    </a:p>
                  </a:txBody>
                  <a:tcPr marL="54778" marR="54778" marT="62603" marB="62603">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528998">
                <a:tc>
                  <a:txBody>
                    <a:bodyPr/>
                    <a:lstStyle/>
                    <a:p>
                      <a:pPr fontAlgn="t"/>
                      <a:r>
                        <a:rPr lang="en-IN" sz="1600">
                          <a:solidFill>
                            <a:srgbClr val="484848"/>
                          </a:solidFill>
                          <a:effectLst/>
                        </a:rPr>
                        <a:t>i</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Makes the match case-insensitive manner.</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430486">
                <a:tc>
                  <a:txBody>
                    <a:bodyPr/>
                    <a:lstStyle/>
                    <a:p>
                      <a:pPr fontAlgn="t"/>
                      <a:r>
                        <a:rPr lang="en-IN" sz="1600">
                          <a:solidFill>
                            <a:srgbClr val="484848"/>
                          </a:solidFill>
                          <a:effectLst/>
                        </a:rPr>
                        <a:t>m</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Changes the behavior of ^ and $ to match against a newline boundary (i.e. start or end of each line within a multiline string), instead of a string boundary.</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28998">
                <a:tc>
                  <a:txBody>
                    <a:bodyPr/>
                    <a:lstStyle/>
                    <a:p>
                      <a:pPr fontAlgn="t"/>
                      <a:r>
                        <a:rPr lang="en-IN" sz="1600">
                          <a:solidFill>
                            <a:srgbClr val="484848"/>
                          </a:solidFill>
                          <a:effectLst/>
                        </a:rPr>
                        <a:t>g</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Perform a global match i.e. finds all occurrences.</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28998">
                <a:tc>
                  <a:txBody>
                    <a:bodyPr/>
                    <a:lstStyle/>
                    <a:p>
                      <a:pPr fontAlgn="t"/>
                      <a:r>
                        <a:rPr lang="en-IN" sz="1600">
                          <a:solidFill>
                            <a:srgbClr val="484848"/>
                          </a:solidFill>
                          <a:effectLst/>
                        </a:rPr>
                        <a:t>o</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Evaluates the expression only once.</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4370">
                <a:tc>
                  <a:txBody>
                    <a:bodyPr/>
                    <a:lstStyle/>
                    <a:p>
                      <a:pPr fontAlgn="t"/>
                      <a:r>
                        <a:rPr lang="en-IN" sz="1600">
                          <a:solidFill>
                            <a:srgbClr val="484848"/>
                          </a:solidFill>
                          <a:effectLst/>
                        </a:rPr>
                        <a:t>s</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Changes the behavior of . (dot) to match all characters, including newlines.</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4370">
                <a:tc>
                  <a:txBody>
                    <a:bodyPr/>
                    <a:lstStyle/>
                    <a:p>
                      <a:pPr fontAlgn="t"/>
                      <a:r>
                        <a:rPr lang="en-IN" sz="1600">
                          <a:solidFill>
                            <a:srgbClr val="484848"/>
                          </a:solidFill>
                          <a:effectLst/>
                        </a:rPr>
                        <a:t>x</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Allows you to use whitespace and comments within a regular expression for clarity.</a:t>
                      </a:r>
                    </a:p>
                  </a:txBody>
                  <a:tcPr marL="54778" marR="54778" marT="39127" marB="3912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686085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826</TotalTime>
  <Words>616</Words>
  <Application>Microsoft Office PowerPoint</Application>
  <PresentationFormat>On-screen Show (4:3)</PresentationFormat>
  <Paragraphs>85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Regular expression</vt:lpstr>
      <vt:lpstr>What is Regular Expression</vt:lpstr>
      <vt:lpstr>PHP's built-in pattern-matching functions</vt:lpstr>
      <vt:lpstr>Character Classes</vt:lpstr>
      <vt:lpstr>Predefined Character Classes</vt:lpstr>
      <vt:lpstr>Position Anchors</vt:lpstr>
      <vt:lpstr>Pattern Modifiers</vt:lpstr>
      <vt:lpstr>Pattern Modifiers(contd.)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324</cp:revision>
  <dcterms:created xsi:type="dcterms:W3CDTF">2020-12-03T16:29:07Z</dcterms:created>
  <dcterms:modified xsi:type="dcterms:W3CDTF">2022-03-07T16:29:35Z</dcterms:modified>
</cp:coreProperties>
</file>