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58" r:id="rId19"/>
    <p:sldId id="260" r:id="rId20"/>
    <p:sldId id="25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24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DBCACC0-EF57-4142-BFFE-04930428335F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Form </a:t>
            </a:r>
            <a:r>
              <a:rPr lang="en-US" b="1" dirty="0" smtClean="0"/>
              <a:t>validation and sanitization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666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Validation Techniques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String Length Validation</a:t>
            </a:r>
          </a:p>
          <a:p>
            <a:pPr marL="0" indent="0">
              <a:buNone/>
            </a:pPr>
            <a:r>
              <a:rPr lang="en-US" dirty="0" smtClean="0"/>
              <a:t>Check </a:t>
            </a:r>
            <a:r>
              <a:rPr lang="en-US" dirty="0"/>
              <a:t>that a string meets minimum and maximum </a:t>
            </a:r>
            <a:r>
              <a:rPr lang="en-US" dirty="0" smtClean="0"/>
              <a:t>length    requirements.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if ($_SERVER["REQUEST_METHOD"] == "POST")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$password = trim($_POST["password"]);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if (</a:t>
            </a:r>
            <a:r>
              <a:rPr lang="en-US" sz="2000" dirty="0" err="1">
                <a:solidFill>
                  <a:srgbClr val="FF0000"/>
                </a:solidFill>
              </a:rPr>
              <a:t>strlen</a:t>
            </a:r>
            <a:r>
              <a:rPr lang="en-US" sz="2000" dirty="0">
                <a:solidFill>
                  <a:srgbClr val="FF0000"/>
                </a:solidFill>
              </a:rPr>
              <a:t>($password) &lt; 6 || </a:t>
            </a:r>
            <a:r>
              <a:rPr lang="en-US" sz="2000" dirty="0" err="1">
                <a:solidFill>
                  <a:srgbClr val="FF0000"/>
                </a:solidFill>
              </a:rPr>
              <a:t>strlen</a:t>
            </a:r>
            <a:r>
              <a:rPr lang="en-US" sz="2000" dirty="0">
                <a:solidFill>
                  <a:srgbClr val="FF0000"/>
                </a:solidFill>
              </a:rPr>
              <a:t>($password) &gt; 12)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    echo "Password must be between 6 and 12 characters.";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57301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Validation Techniques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Regular Expression Validation</a:t>
            </a:r>
          </a:p>
          <a:p>
            <a:pPr marL="0" indent="0">
              <a:buNone/>
            </a:pPr>
            <a:r>
              <a:rPr lang="en-US" dirty="0"/>
              <a:t>Use regex to validate specific formats, such as phone numbers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if ($_SERVER["REQUEST_METHOD"] == "POST")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$phone = trim($_POST["phone"]);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if (!</a:t>
            </a:r>
            <a:r>
              <a:rPr lang="en-US" sz="2000" dirty="0" err="1">
                <a:solidFill>
                  <a:srgbClr val="FF0000"/>
                </a:solidFill>
              </a:rPr>
              <a:t>preg_match</a:t>
            </a:r>
            <a:r>
              <a:rPr lang="en-US" sz="2000" dirty="0">
                <a:solidFill>
                  <a:srgbClr val="FF0000"/>
                </a:solidFill>
              </a:rPr>
              <a:t>("/^[0-9]{10}$/", $phone))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    echo "Phone number must be 10 digits.";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418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Validation Techniques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sz="3400" b="1" dirty="0"/>
              <a:t>Cross-Field </a:t>
            </a:r>
            <a:r>
              <a:rPr lang="en-IN" sz="3400" b="1" dirty="0" smtClean="0"/>
              <a:t>Validation</a:t>
            </a:r>
          </a:p>
          <a:p>
            <a:pPr marL="0" indent="0">
              <a:buNone/>
            </a:pPr>
            <a:r>
              <a:rPr lang="en-US" sz="3400" dirty="0"/>
              <a:t>Ensure that one field is dependent on </a:t>
            </a:r>
            <a:r>
              <a:rPr lang="en-US" sz="3400" dirty="0" smtClean="0"/>
              <a:t>another.</a:t>
            </a:r>
          </a:p>
          <a:p>
            <a:endParaRPr lang="en-US" dirty="0"/>
          </a:p>
          <a:p>
            <a:pPr marL="0" indent="0">
              <a:buNone/>
            </a:pPr>
            <a:r>
              <a:rPr lang="en-IN" sz="2900" dirty="0">
                <a:solidFill>
                  <a:srgbClr val="FF0000"/>
                </a:solidFill>
              </a:rPr>
              <a:t>if ($_SERVER["REQUEST_METHOD"] == "POST") {</a:t>
            </a:r>
          </a:p>
          <a:p>
            <a:pPr marL="0" indent="0">
              <a:buNone/>
            </a:pPr>
            <a:r>
              <a:rPr lang="en-IN" sz="2900" dirty="0">
                <a:solidFill>
                  <a:srgbClr val="FF0000"/>
                </a:solidFill>
              </a:rPr>
              <a:t>    $file = $_FILES["file"];</a:t>
            </a:r>
          </a:p>
          <a:p>
            <a:pPr marL="0" indent="0">
              <a:buNone/>
            </a:pPr>
            <a:r>
              <a:rPr lang="en-IN" sz="2900" dirty="0">
                <a:solidFill>
                  <a:srgbClr val="FF0000"/>
                </a:solidFill>
              </a:rPr>
              <a:t>    </a:t>
            </a:r>
          </a:p>
          <a:p>
            <a:pPr marL="0" indent="0">
              <a:buNone/>
            </a:pPr>
            <a:r>
              <a:rPr lang="en-IN" sz="2900" dirty="0" smtClean="0">
                <a:solidFill>
                  <a:srgbClr val="FF0000"/>
                </a:solidFill>
              </a:rPr>
              <a:t>if </a:t>
            </a:r>
            <a:r>
              <a:rPr lang="en-IN" sz="2900" dirty="0">
                <a:solidFill>
                  <a:srgbClr val="FF0000"/>
                </a:solidFill>
              </a:rPr>
              <a:t>($file["error"] != 0</a:t>
            </a:r>
            <a:r>
              <a:rPr lang="en-IN" sz="2900" dirty="0" smtClean="0">
                <a:solidFill>
                  <a:srgbClr val="FF0000"/>
                </a:solidFill>
              </a:rPr>
              <a:t>)        //</a:t>
            </a:r>
            <a:r>
              <a:rPr lang="en-IN" sz="2900" dirty="0">
                <a:solidFill>
                  <a:srgbClr val="FF0000"/>
                </a:solidFill>
              </a:rPr>
              <a:t>// </a:t>
            </a:r>
            <a:r>
              <a:rPr lang="en-IN" sz="2900" dirty="0" smtClean="0">
                <a:solidFill>
                  <a:srgbClr val="FF0000"/>
                </a:solidFill>
              </a:rPr>
              <a:t>Check </a:t>
            </a:r>
            <a:r>
              <a:rPr lang="en-IN" sz="2900" dirty="0">
                <a:solidFill>
                  <a:srgbClr val="FF0000"/>
                </a:solidFill>
              </a:rPr>
              <a:t>for errors</a:t>
            </a:r>
          </a:p>
          <a:p>
            <a:pPr marL="0" indent="0">
              <a:buNone/>
            </a:pPr>
            <a:r>
              <a:rPr lang="en-IN" sz="2900" dirty="0" smtClean="0">
                <a:solidFill>
                  <a:srgbClr val="FF0000"/>
                </a:solidFill>
              </a:rPr>
              <a:t> </a:t>
            </a:r>
            <a:r>
              <a:rPr lang="en-IN" sz="2900" dirty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IN" sz="2900" dirty="0">
                <a:solidFill>
                  <a:srgbClr val="FF0000"/>
                </a:solidFill>
              </a:rPr>
              <a:t>        echo "Error uploading file.";</a:t>
            </a:r>
          </a:p>
          <a:p>
            <a:pPr marL="0" indent="0">
              <a:buNone/>
            </a:pPr>
            <a:r>
              <a:rPr lang="en-IN" sz="2900" dirty="0">
                <a:solidFill>
                  <a:srgbClr val="FF0000"/>
                </a:solidFill>
              </a:rPr>
              <a:t>    }</a:t>
            </a:r>
          </a:p>
          <a:p>
            <a:pPr marL="0" indent="0">
              <a:buNone/>
            </a:pPr>
            <a:r>
              <a:rPr lang="en-IN" sz="2900" dirty="0">
                <a:solidFill>
                  <a:srgbClr val="FF0000"/>
                </a:solidFill>
              </a:rPr>
              <a:t>    </a:t>
            </a:r>
          </a:p>
          <a:p>
            <a:pPr marL="0" indent="0">
              <a:buNone/>
            </a:pPr>
            <a:r>
              <a:rPr lang="en-IN" sz="2900" dirty="0">
                <a:solidFill>
                  <a:srgbClr val="FF0000"/>
                </a:solidFill>
              </a:rPr>
              <a:t>    // Validate file type</a:t>
            </a:r>
          </a:p>
          <a:p>
            <a:pPr marL="0" indent="0">
              <a:buNone/>
            </a:pPr>
            <a:r>
              <a:rPr lang="en-IN" sz="2900" dirty="0">
                <a:solidFill>
                  <a:srgbClr val="FF0000"/>
                </a:solidFill>
              </a:rPr>
              <a:t>    $</a:t>
            </a:r>
            <a:r>
              <a:rPr lang="en-IN" sz="2900" dirty="0" err="1">
                <a:solidFill>
                  <a:srgbClr val="FF0000"/>
                </a:solidFill>
              </a:rPr>
              <a:t>allowedTypes</a:t>
            </a:r>
            <a:r>
              <a:rPr lang="en-IN" sz="2900" dirty="0">
                <a:solidFill>
                  <a:srgbClr val="FF0000"/>
                </a:solidFill>
              </a:rPr>
              <a:t> = ['image/jpeg', 'image/</a:t>
            </a:r>
            <a:r>
              <a:rPr lang="en-IN" sz="2900" dirty="0" err="1">
                <a:solidFill>
                  <a:srgbClr val="FF0000"/>
                </a:solidFill>
              </a:rPr>
              <a:t>png</a:t>
            </a:r>
            <a:r>
              <a:rPr lang="en-IN" sz="2900" dirty="0">
                <a:solidFill>
                  <a:srgbClr val="FF0000"/>
                </a:solidFill>
              </a:rPr>
              <a:t>'];</a:t>
            </a:r>
          </a:p>
          <a:p>
            <a:pPr marL="0" indent="0">
              <a:buNone/>
            </a:pPr>
            <a:r>
              <a:rPr lang="en-IN" sz="2900" dirty="0">
                <a:solidFill>
                  <a:srgbClr val="FF0000"/>
                </a:solidFill>
              </a:rPr>
              <a:t>    if (!</a:t>
            </a:r>
            <a:r>
              <a:rPr lang="en-IN" sz="2900" dirty="0" err="1">
                <a:solidFill>
                  <a:srgbClr val="FF0000"/>
                </a:solidFill>
              </a:rPr>
              <a:t>in_array</a:t>
            </a:r>
            <a:r>
              <a:rPr lang="en-IN" sz="2900" dirty="0">
                <a:solidFill>
                  <a:srgbClr val="FF0000"/>
                </a:solidFill>
              </a:rPr>
              <a:t>($file["type"], $</a:t>
            </a:r>
            <a:r>
              <a:rPr lang="en-IN" sz="2900" dirty="0" err="1">
                <a:solidFill>
                  <a:srgbClr val="FF0000"/>
                </a:solidFill>
              </a:rPr>
              <a:t>allowedTypes</a:t>
            </a:r>
            <a:r>
              <a:rPr lang="en-IN" sz="2900" dirty="0">
                <a:solidFill>
                  <a:srgbClr val="FF0000"/>
                </a:solidFill>
              </a:rPr>
              <a:t>)) {</a:t>
            </a:r>
          </a:p>
          <a:p>
            <a:pPr marL="0" indent="0">
              <a:buNone/>
            </a:pPr>
            <a:r>
              <a:rPr lang="en-IN" sz="2900" dirty="0">
                <a:solidFill>
                  <a:srgbClr val="FF0000"/>
                </a:solidFill>
              </a:rPr>
              <a:t>        echo "Only JPEG and PNG files are allowed.";</a:t>
            </a:r>
          </a:p>
          <a:p>
            <a:pPr marL="0" indent="0">
              <a:buNone/>
            </a:pPr>
            <a:r>
              <a:rPr lang="en-IN" sz="2900" dirty="0">
                <a:solidFill>
                  <a:srgbClr val="FF0000"/>
                </a:solidFill>
              </a:rPr>
              <a:t>    }</a:t>
            </a:r>
          </a:p>
          <a:p>
            <a:pPr marL="0" indent="0">
              <a:buNone/>
            </a:pPr>
            <a:r>
              <a:rPr lang="en-IN" sz="2900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endParaRPr lang="en-IN" sz="2900" dirty="0"/>
          </a:p>
        </p:txBody>
      </p:sp>
    </p:spTree>
    <p:extLst>
      <p:ext uri="{BB962C8B-B14F-4D97-AF65-F5344CB8AC3E}">
        <p14:creationId xmlns:p14="http://schemas.microsoft.com/office/powerpoint/2010/main" val="1567971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5693"/>
            <a:ext cx="8229600" cy="990600"/>
          </a:xfrm>
        </p:spPr>
        <p:txBody>
          <a:bodyPr/>
          <a:lstStyle/>
          <a:p>
            <a:r>
              <a:rPr lang="en-US" b="1" dirty="0"/>
              <a:t>Validation Techniques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CSRF Protection</a:t>
            </a:r>
          </a:p>
          <a:p>
            <a:r>
              <a:rPr lang="en-US" dirty="0"/>
              <a:t>Validate against Cross-Site Request Forgery by using tokens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 err="1">
                <a:solidFill>
                  <a:srgbClr val="FF0000"/>
                </a:solidFill>
              </a:rPr>
              <a:t>session_start</a:t>
            </a:r>
            <a:r>
              <a:rPr lang="en-US" sz="2000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if ($_SERVER["REQUEST_METHOD"] == "POST")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if ($_POST['token'] !== $_SESSION['token'])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    echo "CSRF token validation failed.";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752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Sanitization Techniques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HTML Escaping</a:t>
            </a:r>
          </a:p>
          <a:p>
            <a:pPr marL="0" indent="0">
              <a:buNone/>
            </a:pPr>
            <a:r>
              <a:rPr lang="en-US" dirty="0"/>
              <a:t>This technique converts special characters to HTML entities to prevent XSS attacks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$name = </a:t>
            </a:r>
            <a:r>
              <a:rPr lang="en-US" sz="2000" dirty="0" err="1">
                <a:solidFill>
                  <a:srgbClr val="FF0000"/>
                </a:solidFill>
              </a:rPr>
              <a:t>htmlspecialchars</a:t>
            </a:r>
            <a:r>
              <a:rPr lang="en-US" sz="2000" dirty="0">
                <a:solidFill>
                  <a:srgbClr val="FF0000"/>
                </a:solidFill>
              </a:rPr>
              <a:t>($_POST['name'], </a:t>
            </a:r>
            <a:r>
              <a:rPr lang="en-US" sz="2000" dirty="0" smtClean="0">
                <a:solidFill>
                  <a:srgbClr val="FF0000"/>
                </a:solidFill>
              </a:rPr>
              <a:t>NT_QUOTES</a:t>
            </a:r>
            <a:r>
              <a:rPr lang="en-US" sz="2000" dirty="0">
                <a:solidFill>
                  <a:srgbClr val="FF0000"/>
                </a:solidFill>
              </a:rPr>
              <a:t>, 'UTF-8</a:t>
            </a:r>
            <a:r>
              <a:rPr lang="en-US" sz="2000" dirty="0" smtClean="0">
                <a:solidFill>
                  <a:srgbClr val="FF0000"/>
                </a:solidFill>
              </a:rPr>
              <a:t>');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r>
              <a:rPr lang="en-US" b="1" dirty="0"/>
              <a:t>Strip Tags</a:t>
            </a:r>
          </a:p>
          <a:p>
            <a:pPr marL="0" indent="0">
              <a:buNone/>
            </a:pPr>
            <a:r>
              <a:rPr lang="en-US" dirty="0"/>
              <a:t>Removes all HTML and PHP tags from a string, which is useful when you want plain text</a:t>
            </a:r>
            <a:r>
              <a:rPr lang="en-US" dirty="0" smtClean="0"/>
              <a:t>.</a:t>
            </a:r>
            <a:endParaRPr lang="en-US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$comment = </a:t>
            </a:r>
            <a:r>
              <a:rPr lang="en-US" sz="2000" dirty="0" err="1">
                <a:solidFill>
                  <a:srgbClr val="FF0000"/>
                </a:solidFill>
              </a:rPr>
              <a:t>strip_tags</a:t>
            </a:r>
            <a:r>
              <a:rPr lang="en-US" sz="2000" dirty="0">
                <a:solidFill>
                  <a:srgbClr val="FF0000"/>
                </a:solidFill>
              </a:rPr>
              <a:t>($_POST['comment']);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9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Sanitization Techniques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Trimming Whitespace</a:t>
            </a:r>
          </a:p>
          <a:p>
            <a:pPr marL="0" indent="0">
              <a:buNone/>
            </a:pPr>
            <a:r>
              <a:rPr lang="en-US" dirty="0"/>
              <a:t>Removes whitespace from the beginning and end of a string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$email = trim($_POST['email</a:t>
            </a:r>
            <a:r>
              <a:rPr lang="en-US" sz="2000" dirty="0" smtClean="0">
                <a:solidFill>
                  <a:srgbClr val="FF0000"/>
                </a:solidFill>
              </a:rPr>
              <a:t>']);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b="1" dirty="0"/>
              <a:t>Type Casting</a:t>
            </a:r>
          </a:p>
          <a:p>
            <a:pPr marL="0" indent="0">
              <a:buNone/>
            </a:pPr>
            <a:r>
              <a:rPr lang="en-US" dirty="0"/>
              <a:t>This ensures the variable is of a specific type, such as an integer.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$age = (</a:t>
            </a:r>
            <a:r>
              <a:rPr lang="en-US" sz="2000" dirty="0" err="1">
                <a:solidFill>
                  <a:srgbClr val="FF0000"/>
                </a:solidFill>
              </a:rPr>
              <a:t>int</a:t>
            </a:r>
            <a:r>
              <a:rPr lang="en-US" sz="2000" dirty="0">
                <a:solidFill>
                  <a:srgbClr val="FF0000"/>
                </a:solidFill>
              </a:rPr>
              <a:t>)$_POST['age'];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954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Sanitization Techniques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Regular Expressions</a:t>
            </a:r>
          </a:p>
          <a:p>
            <a:pPr marL="0" indent="0">
              <a:buNone/>
            </a:pPr>
            <a:r>
              <a:rPr lang="en-US" dirty="0"/>
              <a:t>You can use regex to filter out unwanted characters or formats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$phone = </a:t>
            </a:r>
            <a:r>
              <a:rPr lang="en-US" sz="2200" dirty="0" err="1">
                <a:solidFill>
                  <a:srgbClr val="FF0000"/>
                </a:solidFill>
              </a:rPr>
              <a:t>preg_replace</a:t>
            </a:r>
            <a:r>
              <a:rPr lang="en-US" sz="2200" dirty="0">
                <a:solidFill>
                  <a:srgbClr val="FF0000"/>
                </a:solidFill>
              </a:rPr>
              <a:t>("/[^0-9]/", "", $_POST['phone']); </a:t>
            </a:r>
            <a:endParaRPr lang="en-US" sz="22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FF0000"/>
                </a:solidFill>
              </a:rPr>
              <a:t>// </a:t>
            </a:r>
            <a:r>
              <a:rPr lang="en-US" sz="2200" dirty="0">
                <a:solidFill>
                  <a:srgbClr val="FF0000"/>
                </a:solidFill>
              </a:rPr>
              <a:t>Only allow </a:t>
            </a:r>
            <a:r>
              <a:rPr lang="en-US" sz="2200" dirty="0" smtClean="0">
                <a:solidFill>
                  <a:srgbClr val="FF0000"/>
                </a:solidFill>
              </a:rPr>
              <a:t>digits</a:t>
            </a:r>
          </a:p>
          <a:p>
            <a:pPr marL="0" indent="0">
              <a:buNone/>
            </a:pPr>
            <a:endParaRPr lang="en-US" sz="2200" dirty="0">
              <a:solidFill>
                <a:srgbClr val="FF0000"/>
              </a:solidFill>
            </a:endParaRPr>
          </a:p>
          <a:p>
            <a:r>
              <a:rPr lang="en-US" b="1" dirty="0"/>
              <a:t>Sanitizing for SQL</a:t>
            </a:r>
          </a:p>
          <a:p>
            <a:pPr marL="0" indent="0">
              <a:buNone/>
            </a:pPr>
            <a:r>
              <a:rPr lang="en-US" dirty="0"/>
              <a:t>Use prepared statements to avoid SQL injection attacks.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$</a:t>
            </a:r>
            <a:r>
              <a:rPr lang="en-US" sz="2200" dirty="0" err="1">
                <a:solidFill>
                  <a:srgbClr val="FF0000"/>
                </a:solidFill>
              </a:rPr>
              <a:t>stmt</a:t>
            </a:r>
            <a:r>
              <a:rPr lang="en-US" sz="2200" dirty="0">
                <a:solidFill>
                  <a:srgbClr val="FF0000"/>
                </a:solidFill>
              </a:rPr>
              <a:t> = $</a:t>
            </a:r>
            <a:r>
              <a:rPr lang="en-US" sz="2200" dirty="0" err="1">
                <a:solidFill>
                  <a:srgbClr val="FF0000"/>
                </a:solidFill>
              </a:rPr>
              <a:t>pdo</a:t>
            </a:r>
            <a:r>
              <a:rPr lang="en-US" sz="2200" dirty="0">
                <a:solidFill>
                  <a:srgbClr val="FF0000"/>
                </a:solidFill>
              </a:rPr>
              <a:t>-&gt;prepare("INSERT INTO users (name, email) VALUES (:name, :email)");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$</a:t>
            </a:r>
            <a:r>
              <a:rPr lang="en-US" sz="2200" dirty="0" err="1">
                <a:solidFill>
                  <a:srgbClr val="FF0000"/>
                </a:solidFill>
              </a:rPr>
              <a:t>stmt</a:t>
            </a:r>
            <a:r>
              <a:rPr lang="en-US" sz="2200" dirty="0">
                <a:solidFill>
                  <a:srgbClr val="FF0000"/>
                </a:solidFill>
              </a:rPr>
              <a:t>-&gt;execute([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    'name' =&gt; </a:t>
            </a:r>
            <a:r>
              <a:rPr lang="en-US" sz="2200" dirty="0" err="1">
                <a:solidFill>
                  <a:srgbClr val="FF0000"/>
                </a:solidFill>
              </a:rPr>
              <a:t>htmlspecialchars</a:t>
            </a:r>
            <a:r>
              <a:rPr lang="en-US" sz="2200" dirty="0">
                <a:solidFill>
                  <a:srgbClr val="FF0000"/>
                </a:solidFill>
              </a:rPr>
              <a:t>($_POST['name']),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    'email' =&gt; </a:t>
            </a:r>
            <a:r>
              <a:rPr lang="en-US" sz="2200" dirty="0" err="1">
                <a:solidFill>
                  <a:srgbClr val="FF0000"/>
                </a:solidFill>
              </a:rPr>
              <a:t>filter_var</a:t>
            </a:r>
            <a:r>
              <a:rPr lang="en-US" sz="2200" dirty="0">
                <a:solidFill>
                  <a:srgbClr val="FF0000"/>
                </a:solidFill>
              </a:rPr>
              <a:t>($_POST['email'], FILTER_SANITIZE_EMAIL)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]);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886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Combining Validation and Sanitization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Sanitize Before </a:t>
            </a:r>
            <a:r>
              <a:rPr lang="en-IN" dirty="0" smtClean="0"/>
              <a:t>Validate.</a:t>
            </a:r>
          </a:p>
          <a:p>
            <a:endParaRPr lang="en-US" dirty="0" smtClean="0"/>
          </a:p>
          <a:p>
            <a:r>
              <a:rPr lang="en-US" dirty="0" smtClean="0"/>
              <a:t>Why </a:t>
            </a:r>
            <a:r>
              <a:rPr lang="en-US" dirty="0"/>
              <a:t>Order </a:t>
            </a:r>
            <a:r>
              <a:rPr lang="en-US" dirty="0" smtClean="0"/>
              <a:t>Matters?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Sanitizing </a:t>
            </a:r>
            <a:r>
              <a:rPr lang="en-US" dirty="0"/>
              <a:t>first ensures validation operates on clean data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73" y="4221088"/>
            <a:ext cx="8449854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888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PHP Global Variables - </a:t>
            </a:r>
            <a:r>
              <a:rPr lang="en-US" b="1" dirty="0" err="1"/>
              <a:t>Superglobals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Some predefined variables in PHP are "</a:t>
            </a:r>
            <a:r>
              <a:rPr lang="en-US" dirty="0" err="1"/>
              <a:t>superglobals</a:t>
            </a:r>
            <a:r>
              <a:rPr lang="en-US" dirty="0"/>
              <a:t>", which means that they are always accessible, regardless of scope - and you can access them from any function, class or file without having to do anything special</a:t>
            </a:r>
            <a:r>
              <a:rPr lang="en-US" dirty="0" smtClean="0"/>
              <a:t>.</a:t>
            </a:r>
          </a:p>
          <a:p>
            <a:r>
              <a:rPr lang="en-US" dirty="0"/>
              <a:t>The PHP </a:t>
            </a:r>
            <a:r>
              <a:rPr lang="en-US" dirty="0" err="1"/>
              <a:t>superglobal</a:t>
            </a:r>
            <a:r>
              <a:rPr lang="en-US" dirty="0"/>
              <a:t> variables are:</a:t>
            </a:r>
          </a:p>
          <a:p>
            <a:pPr marL="0" indent="0">
              <a:buNone/>
            </a:pPr>
            <a:r>
              <a:rPr lang="en-US" dirty="0" smtClean="0"/>
              <a:t> - $GLOBALS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- $_SERVER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- $_REQUEST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- $_POST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smtClean="0"/>
              <a:t>- $_</a:t>
            </a:r>
            <a:r>
              <a:rPr lang="en-US" dirty="0"/>
              <a:t>GET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98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PHP Global Variables - </a:t>
            </a:r>
            <a:r>
              <a:rPr lang="en-US" b="1" dirty="0" err="1"/>
              <a:t>Superglobals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b="1" dirty="0" smtClean="0"/>
          </a:p>
          <a:p>
            <a:pPr algn="just"/>
            <a:r>
              <a:rPr lang="en-US" b="1" dirty="0" smtClean="0"/>
              <a:t>$_</a:t>
            </a:r>
            <a:r>
              <a:rPr lang="en-US" b="1" dirty="0"/>
              <a:t>SERVER["PHP_SELF"] </a:t>
            </a:r>
            <a:r>
              <a:rPr lang="en-US" b="1" dirty="0" smtClean="0"/>
              <a:t>variable</a:t>
            </a:r>
          </a:p>
          <a:p>
            <a:pPr marL="0" indent="0" algn="just">
              <a:buNone/>
            </a:pPr>
            <a:r>
              <a:rPr lang="en-US" dirty="0" smtClean="0"/>
              <a:t>The </a:t>
            </a:r>
            <a:r>
              <a:rPr lang="en-US" dirty="0"/>
              <a:t>$_SERVER["PHP_SELF"] is a super global variable that returns the filename of the currently executing script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sz="2800" b="1" dirty="0" err="1" smtClean="0"/>
              <a:t>preg_match</a:t>
            </a:r>
            <a:r>
              <a:rPr lang="en-US" sz="2800" b="1" dirty="0"/>
              <a:t>() </a:t>
            </a:r>
            <a:r>
              <a:rPr lang="en-US" sz="2800" b="1" dirty="0" smtClean="0"/>
              <a:t>function</a:t>
            </a:r>
          </a:p>
          <a:p>
            <a:pPr marL="0" indent="0" algn="just">
              <a:buNone/>
            </a:pPr>
            <a:r>
              <a:rPr lang="en-US" dirty="0"/>
              <a:t>The </a:t>
            </a:r>
            <a:r>
              <a:rPr lang="en-US" dirty="0" err="1"/>
              <a:t>preg_match</a:t>
            </a:r>
            <a:r>
              <a:rPr lang="en-US" dirty="0"/>
              <a:t>() function searches a string for pattern, returning true if the pattern exists, and false otherwise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77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What is Form Validation?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Definition</a:t>
            </a:r>
            <a:r>
              <a:rPr lang="en-US" b="1" dirty="0"/>
              <a:t>:</a:t>
            </a:r>
            <a:r>
              <a:rPr lang="en-US" dirty="0"/>
              <a:t> Checking user input against defined criteria</a:t>
            </a:r>
            <a:r>
              <a:rPr lang="en-US" dirty="0" smtClean="0"/>
              <a:t>.</a:t>
            </a:r>
            <a:endParaRPr lang="en-IN" dirty="0"/>
          </a:p>
          <a:p>
            <a:endParaRPr lang="en-US" dirty="0" smtClean="0"/>
          </a:p>
          <a:p>
            <a:r>
              <a:rPr lang="en-US" b="1" dirty="0"/>
              <a:t>Purpose:</a:t>
            </a:r>
            <a:r>
              <a:rPr lang="en-US" dirty="0"/>
              <a:t> Ensures accuracy and appropriateness of data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039886"/>
            <a:ext cx="7173326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494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htmlspecialchars</a:t>
            </a:r>
            <a:r>
              <a:rPr lang="en-US" b="1" dirty="0"/>
              <a:t>() function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</a:t>
            </a:r>
            <a:r>
              <a:rPr lang="en-US" dirty="0" err="1"/>
              <a:t>htmlspecialchars</a:t>
            </a:r>
            <a:r>
              <a:rPr lang="en-US" dirty="0"/>
              <a:t>() function converts special characters to HTML entities.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means that it will replace HTML characters like &lt; and &gt; with &amp;</a:t>
            </a:r>
            <a:r>
              <a:rPr lang="en-US" dirty="0" err="1"/>
              <a:t>lt</a:t>
            </a:r>
            <a:r>
              <a:rPr lang="en-US" dirty="0"/>
              <a:t>; and &amp;</a:t>
            </a:r>
            <a:r>
              <a:rPr lang="en-US" dirty="0" err="1"/>
              <a:t>gt</a:t>
            </a:r>
            <a:r>
              <a:rPr lang="en-US" dirty="0"/>
              <a:t>;.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prevents attackers from exploiting the code by injecting HTML or </a:t>
            </a:r>
            <a:r>
              <a:rPr lang="en-US" dirty="0" err="1"/>
              <a:t>Javascript</a:t>
            </a:r>
            <a:r>
              <a:rPr lang="en-US" dirty="0"/>
              <a:t> code (Cross-site Scripting attacks) in forms.</a:t>
            </a:r>
          </a:p>
        </p:txBody>
      </p:sp>
    </p:spTree>
    <p:extLst>
      <p:ext uri="{BB962C8B-B14F-4D97-AF65-F5344CB8AC3E}">
        <p14:creationId xmlns:p14="http://schemas.microsoft.com/office/powerpoint/2010/main" val="138218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What is Form Sanitization?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Definition</a:t>
            </a:r>
            <a:r>
              <a:rPr lang="en-US" b="1" dirty="0"/>
              <a:t>:</a:t>
            </a:r>
            <a:r>
              <a:rPr lang="en-US" dirty="0"/>
              <a:t> Cleaning user input to remove unwanted characters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IN" b="1" dirty="0"/>
              <a:t>Purpose:</a:t>
            </a:r>
            <a:r>
              <a:rPr lang="en-IN" dirty="0"/>
              <a:t> Prevents security issues</a:t>
            </a:r>
            <a:r>
              <a:rPr lang="en-IN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437112"/>
            <a:ext cx="7039957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118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Importance of Validation and Sanitization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Security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Prevents Attacks: Proper validation and sanitization help protect against common attacks like SQL injection, cross-site scripting (XSS), and command </a:t>
            </a:r>
            <a:r>
              <a:rPr lang="en-US" sz="2000" dirty="0" smtClean="0"/>
              <a:t>injection.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Data </a:t>
            </a:r>
            <a:r>
              <a:rPr lang="en-US" sz="2000" dirty="0"/>
              <a:t>Integrity: Ensures that only valid data is processed, reducing the risk of malicious inputs affecting your application</a:t>
            </a:r>
            <a:r>
              <a:rPr lang="en-US" sz="2000" dirty="0" smtClean="0"/>
              <a:t>.</a:t>
            </a:r>
          </a:p>
          <a:p>
            <a:endParaRPr lang="en-IN" dirty="0" smtClean="0"/>
          </a:p>
          <a:p>
            <a:r>
              <a:rPr lang="en-IN" b="1" dirty="0" smtClean="0"/>
              <a:t>User Experience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Immediate Feedback: Real-time validation can guide users to correct mistakes, improving their experience and reducing </a:t>
            </a:r>
            <a:r>
              <a:rPr lang="en-US" sz="2000" dirty="0" smtClean="0"/>
              <a:t>frustration.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Guided </a:t>
            </a:r>
            <a:r>
              <a:rPr lang="en-US" sz="2000" dirty="0"/>
              <a:t>Inputs: Clearly defined validation rules help users understand the required format and expectations.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28646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Importance of Validation and Sanitization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876800"/>
          </a:xfrm>
        </p:spPr>
        <p:txBody>
          <a:bodyPr>
            <a:normAutofit/>
          </a:bodyPr>
          <a:lstStyle/>
          <a:p>
            <a:r>
              <a:rPr lang="en-IN" b="1" dirty="0" smtClean="0"/>
              <a:t>Data Integrity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Consistency: Ensures that the data collected meets specific criteria, leading to more accurate and reliable data in </a:t>
            </a:r>
            <a:r>
              <a:rPr lang="en-US" sz="2000" dirty="0" smtClean="0"/>
              <a:t>databases.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Business </a:t>
            </a:r>
            <a:r>
              <a:rPr lang="en-US" sz="2000" dirty="0"/>
              <a:t>Logic: Validated data aligns with application requirements, maintaining the integrity of business processes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IN" b="1" dirty="0" smtClean="0"/>
              <a:t>Compliance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Legal Requirements: Many industries have regulations that require data protection and validation practices, ensuring compliance with standards like GDPR or HIPAA</a:t>
            </a:r>
            <a:r>
              <a:rPr lang="en-US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3936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Importance of Validation and Sanitization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Performance</a:t>
            </a:r>
            <a:endParaRPr lang="en-IN" b="1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Resource Optimization: Filtering out invalid data early in the process reduces the load on server resources and databases</a:t>
            </a:r>
            <a:r>
              <a:rPr lang="en-US" sz="2000" dirty="0" smtClean="0"/>
              <a:t>.</a:t>
            </a:r>
          </a:p>
          <a:p>
            <a:endParaRPr lang="en-US" dirty="0"/>
          </a:p>
          <a:p>
            <a:r>
              <a:rPr lang="en-IN" b="1" dirty="0" smtClean="0"/>
              <a:t>Maintainability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Easier Debugging: Clear validation rules make it easier to trace issues back to user inputs, simplifying debugging and maintenance.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23702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Validation Techniques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Basic Required Field </a:t>
            </a:r>
            <a:r>
              <a:rPr lang="en-IN" dirty="0" smtClean="0"/>
              <a:t>Validation</a:t>
            </a:r>
          </a:p>
          <a:p>
            <a:r>
              <a:rPr lang="en-US" dirty="0"/>
              <a:t>Ensure that fields are not left empty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if ($_SERVER["REQUEST_METHOD"] == "POST")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$name = trim($_POST["name"]);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if (empty($name))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    echo "Name is required.";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106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Validation </a:t>
            </a:r>
            <a:r>
              <a:rPr lang="en-US" b="1" dirty="0" smtClean="0"/>
              <a:t>Techniques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Email Validation</a:t>
            </a:r>
          </a:p>
          <a:p>
            <a:r>
              <a:rPr lang="en-US" dirty="0"/>
              <a:t>Check if the input is a valid email address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if ($_SERVER["REQUEST_METHOD"] == "POST") 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$email = trim($_POST["email"]);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if (!</a:t>
            </a:r>
            <a:r>
              <a:rPr lang="en-US" dirty="0" err="1">
                <a:solidFill>
                  <a:srgbClr val="FF0000"/>
                </a:solidFill>
              </a:rPr>
              <a:t>filter_var</a:t>
            </a:r>
            <a:r>
              <a:rPr lang="en-US" dirty="0">
                <a:solidFill>
                  <a:srgbClr val="FF0000"/>
                </a:solidFill>
              </a:rPr>
              <a:t>($email, FILTER_VALIDATE_EMAIL)) 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echo "Invalid email format.";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379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Validation </a:t>
            </a:r>
            <a:r>
              <a:rPr lang="en-US" b="1" dirty="0" smtClean="0"/>
              <a:t>Techniques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Number Validation</a:t>
            </a:r>
          </a:p>
          <a:p>
            <a:pPr marL="0" indent="0">
              <a:buNone/>
            </a:pPr>
            <a:r>
              <a:rPr lang="en-US" dirty="0" smtClean="0"/>
              <a:t>  Ensure </a:t>
            </a:r>
            <a:r>
              <a:rPr lang="en-US" dirty="0"/>
              <a:t>that a field contains only numeric values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if ($_SERVER["REQUEST_METHOD"] == "POST")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$age = trim($_POST["age"]);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if (!</a:t>
            </a:r>
            <a:r>
              <a:rPr lang="en-US" sz="2000" dirty="0" err="1">
                <a:solidFill>
                  <a:srgbClr val="FF0000"/>
                </a:solidFill>
              </a:rPr>
              <a:t>is_numeric</a:t>
            </a:r>
            <a:r>
              <a:rPr lang="en-US" sz="2000" dirty="0">
                <a:solidFill>
                  <a:srgbClr val="FF0000"/>
                </a:solidFill>
              </a:rPr>
              <a:t>($age))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    echo "Age must be a number.";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73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767</TotalTime>
  <Words>1119</Words>
  <Application>Microsoft Office PowerPoint</Application>
  <PresentationFormat>On-screen Show (4:3)</PresentationFormat>
  <Paragraphs>169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Wingdings</vt:lpstr>
      <vt:lpstr>Clarity</vt:lpstr>
      <vt:lpstr>Form validation and sanitization</vt:lpstr>
      <vt:lpstr>What is Form Validation?</vt:lpstr>
      <vt:lpstr>What is Form Sanitization?</vt:lpstr>
      <vt:lpstr>Importance of Validation and Sanitization</vt:lpstr>
      <vt:lpstr>Importance of Validation and Sanitization</vt:lpstr>
      <vt:lpstr>Importance of Validation and Sanitization</vt:lpstr>
      <vt:lpstr>Validation Techniques</vt:lpstr>
      <vt:lpstr>Validation Techniques</vt:lpstr>
      <vt:lpstr>Validation Techniques</vt:lpstr>
      <vt:lpstr>Validation Techniques</vt:lpstr>
      <vt:lpstr>Validation Techniques</vt:lpstr>
      <vt:lpstr>Validation Techniques</vt:lpstr>
      <vt:lpstr>Validation Techniques</vt:lpstr>
      <vt:lpstr>Sanitization Techniques</vt:lpstr>
      <vt:lpstr>Sanitization Techniques</vt:lpstr>
      <vt:lpstr>Sanitization Techniques</vt:lpstr>
      <vt:lpstr>Combining Validation and Sanitization</vt:lpstr>
      <vt:lpstr>PHP Global Variables - Superglobals</vt:lpstr>
      <vt:lpstr>PHP Global Variables - Superglobals</vt:lpstr>
      <vt:lpstr>htmlspecialchars()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user</cp:lastModifiedBy>
  <cp:revision>290</cp:revision>
  <dcterms:created xsi:type="dcterms:W3CDTF">2020-12-03T16:29:07Z</dcterms:created>
  <dcterms:modified xsi:type="dcterms:W3CDTF">2024-09-20T04:54:47Z</dcterms:modified>
</cp:coreProperties>
</file>