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84YtMqihyK4utOpgVOUxrj2rC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6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26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6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2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l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l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l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l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8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28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2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l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l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30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30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30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l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l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l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3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33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3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3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3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l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4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34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3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3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3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3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l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899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2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2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2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l-P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towson.edu/ows/aux_verbs.ht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247200" y="1612650"/>
            <a:ext cx="10330200" cy="26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fil-PH" sz="8600"/>
              <a:t>VERB TENSE CONSISTENCY</a:t>
            </a:r>
            <a:endParaRPr sz="8600"/>
          </a:p>
        </p:txBody>
      </p:sp>
      <p:sp>
        <p:nvSpPr>
          <p:cNvPr id="105" name="Google Shape;105;p1"/>
          <p:cNvSpPr txBox="1"/>
          <p:nvPr/>
        </p:nvSpPr>
        <p:spPr>
          <a:xfrm>
            <a:off x="4502210" y="350400"/>
            <a:ext cx="382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il-PH" sz="5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UNIT 1</a:t>
            </a:r>
            <a:endParaRPr b="0" i="0" sz="5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fil-PH"/>
              <a:t>VERB TENSE CONSISTENCY ON THE PARAGRAPH LEVEL</a:t>
            </a:r>
            <a:endParaRPr/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fil-PH" sz="4000"/>
              <a:t>•Generally, establish a primary tense and keep tenses consistent from sentence to sentence.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rPr lang="fil-PH" sz="4000"/>
              <a:t>•Do not shift tenses between sentences unless there is a time change that must be shown.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fil-PH"/>
              <a:t> PRESENT TENSE PARAGRAPH</a:t>
            </a:r>
            <a:endParaRPr/>
          </a:p>
        </p:txBody>
      </p:sp>
      <p:pic>
        <p:nvPicPr>
          <p:cNvPr descr="http://www.towson.edu/ows/tenseconsistency7.jpg" id="163" name="Google Shape;16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307" y="1690688"/>
            <a:ext cx="9927845" cy="195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 txBox="1"/>
          <p:nvPr/>
        </p:nvSpPr>
        <p:spPr>
          <a:xfrm>
            <a:off x="1091821" y="4080681"/>
            <a:ext cx="92505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il-PH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All actions in the above paragraph happen in the present except for 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il-PH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future possibility dependent upon a present action taking place: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il-PH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" If a cat sees the bird, the cat will kill it."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4400">
        <p14:honeycomb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fil-PH"/>
              <a:t> PAST TENSE PARAGRAPH</a:t>
            </a:r>
            <a:endParaRPr/>
          </a:p>
        </p:txBody>
      </p:sp>
      <p:pic>
        <p:nvPicPr>
          <p:cNvPr id="170" name="Google Shape;17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11012798" cy="218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 txBox="1"/>
          <p:nvPr/>
        </p:nvSpPr>
        <p:spPr>
          <a:xfrm>
            <a:off x="1050878" y="4517409"/>
            <a:ext cx="1015239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il-PH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All of the actions in the above paragraph happen in the past except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il-PH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for the possibility dependent upon one action taking place: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il-PH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"If a cat saw the bird, the cat would kill it."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fil-PH"/>
              <a:t>VERB TENSE CONSISTENCY ON THE ESSAY LEVEL 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fil-PH"/>
              <a:t> 1.  Use present tense when writing essays about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fil-PH"/>
              <a:t>•	your own ideas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fil-PH"/>
              <a:t>•	factual topics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fil-PH"/>
              <a:t>•	the action in a specific movie, play, or book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fil-PH"/>
              <a:t> YOUR OWN IDEAS</a:t>
            </a:r>
            <a:endParaRPr/>
          </a:p>
        </p:txBody>
      </p:sp>
      <p:pic>
        <p:nvPicPr>
          <p:cNvPr descr="http://www.towson.edu/ows/tenseconsistency9.jpg" id="183" name="Google Shape;18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7"/>
            <a:ext cx="10298373" cy="4437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fil-PH"/>
              <a:t> FACTUAL TOPIC</a:t>
            </a:r>
            <a:endParaRPr/>
          </a:p>
        </p:txBody>
      </p:sp>
      <p:pic>
        <p:nvPicPr>
          <p:cNvPr id="189" name="Google Shape;18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7"/>
            <a:ext cx="9861645" cy="506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fil-PH"/>
              <a:t> ACTION IN A SPECIFIC MOVIE OR BOOK</a:t>
            </a:r>
            <a:endParaRPr/>
          </a:p>
        </p:txBody>
      </p:sp>
      <p:pic>
        <p:nvPicPr>
          <p:cNvPr id="195" name="Google Shape;19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147888"/>
            <a:ext cx="10987500" cy="23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 txBox="1"/>
          <p:nvPr/>
        </p:nvSpPr>
        <p:spPr>
          <a:xfrm>
            <a:off x="838200" y="4694830"/>
            <a:ext cx="894724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il-PH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NOTE:  When quoting from a work, maintain the present tense in your own writing, while keeping the original tense of the quoted material.</a:t>
            </a:r>
            <a:endParaRPr b="0" i="0" sz="3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fil-PH"/>
              <a:t>VERB TENSE CONSISTENCY ON THE ESSAY LEVEL </a:t>
            </a:r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fil-PH"/>
              <a:t> 2. Use past tense when writing about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fil-PH"/>
              <a:t>•	past events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fil-PH"/>
              <a:t>•	completed studies or findings,  arguments presented in scientific literature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31" y="682388"/>
            <a:ext cx="11767412" cy="405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171" y="655092"/>
            <a:ext cx="11551229" cy="438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66800" y="65024"/>
            <a:ext cx="10058400" cy="1194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fil-PH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VERB TENSE CONSISTENCY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066800" y="1511798"/>
            <a:ext cx="10058400" cy="4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7155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three main verb forms for showing time or tense: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7155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</a:pPr>
            <a:r>
              <a:rPr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fil-PH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il-PH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Tense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use </a:t>
            </a:r>
            <a:r>
              <a:rPr b="1" lang="fil-PH" sz="1600" u="sng">
                <a:latin typeface="Arial"/>
                <a:ea typeface="Arial"/>
                <a:cs typeface="Arial"/>
                <a:sym typeface="Arial"/>
                <a:hlinkClick r:id="rId3"/>
              </a:rPr>
              <a:t>auxiliary verbs</a:t>
            </a:r>
            <a:b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specific time period during which</a:t>
            </a:r>
            <a:b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  something happens</a:t>
            </a:r>
            <a:b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      OR</a:t>
            </a:r>
            <a:b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   something happened and is over</a:t>
            </a:r>
            <a:b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       OR</a:t>
            </a:r>
            <a:b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    something will happen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7155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</a:pPr>
            <a:br>
              <a:rPr lang="fil-PH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 Simple present (action goes on now): </a:t>
            </a:r>
            <a:r>
              <a:rPr b="1" i="1"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 sit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7155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</a:pPr>
            <a:r>
              <a:rPr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 Simple past:  (action happened and is over):   </a:t>
            </a:r>
            <a:r>
              <a:rPr b="1" i="1"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sat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7155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</a:pPr>
            <a:r>
              <a:rPr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 Simple future  (action will happen):  </a:t>
            </a:r>
            <a:r>
              <a:rPr b="1" i="1"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 will </a:t>
            </a:r>
            <a:r>
              <a:rPr b="1" i="1" lang="fil-PH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765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fil-PH"/>
              <a:t>VERB TENSE CONSISTENCY ON THE ESSAY LEVEL 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fil-PH"/>
              <a:t> 3. Use future tense when writing about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fil-PH"/>
              <a:t>•	an event that will occur in the future.</a:t>
            </a:r>
            <a:endParaRPr/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11207"/>
            <a:ext cx="10789693" cy="3506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1178973" y="7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b="1" lang="fil-PH"/>
              <a:t>TENSE CONSISTENCY EXERCISE</a:t>
            </a:r>
            <a:endParaRPr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1981200" y="16002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Complete the following sentences using an appropriate verb form.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b="1" lang="fil-PH" sz="2000"/>
              <a:t>1. If the company followed the quality guidelines, they ……………………… not land in trouble</a:t>
            </a:r>
            <a:r>
              <a:rPr lang="fil-PH" sz="2000"/>
              <a:t>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AutoNum type="alphaLcParenR"/>
            </a:pPr>
            <a:r>
              <a:rPr lang="fil-PH" sz="2000"/>
              <a:t>Would   b) will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b="1" lang="fil-PH" sz="2000"/>
              <a:t>2. The telephone ……………………. while I was having a bath.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AutoNum type="alphaLcParenR"/>
            </a:pPr>
            <a:r>
              <a:rPr lang="fil-PH" sz="2000"/>
              <a:t>Rings   b) rang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b="1" lang="fil-PH" sz="2000"/>
              <a:t>3. Since its conception in the early 1970s, the internet ………………………. in popularity.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AutoNum type="alphaLcParenR"/>
            </a:pPr>
            <a:r>
              <a:rPr lang="fil-PH" sz="2000"/>
              <a:t>Grew  b) has grown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 </a:t>
            </a:r>
            <a:r>
              <a:rPr b="1" lang="fil-PH" sz="2000"/>
              <a:t>4. If she had acted more responsibly, everything …………………………… all right.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AutoNum type="alphaLcParenR"/>
            </a:pPr>
            <a:r>
              <a:rPr lang="fil-PH" sz="2000"/>
              <a:t>would be  b) would have been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 </a:t>
            </a:r>
            <a:r>
              <a:rPr b="1" lang="fil-PH" sz="2000"/>
              <a:t>5. Thousands of people ………………………… see the art exhibition before it closes on Friday.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a) Will  b) would have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1069848" y="103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b="1" lang="fil-PH"/>
              <a:t>TENSE CONSISTENCY EXERCISE</a:t>
            </a:r>
            <a:endParaRPr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1981200" y="1676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Complete the following sentences using an appropriate verb form.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b="1" lang="fil-PH" sz="2000"/>
              <a:t>6. Captain James Cook ………………………. by Hawaiian islanders in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b="1" lang="fil-PH"/>
              <a:t>    </a:t>
            </a:r>
            <a:r>
              <a:rPr b="1" lang="fil-PH" sz="2000"/>
              <a:t> 1779 while he was on a visit to Alaska.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AutoNum type="alphaLcParenR"/>
            </a:pPr>
            <a:r>
              <a:rPr lang="fil-PH" sz="2000"/>
              <a:t>Killed  b) was killed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b="1" lang="fil-PH" sz="2000"/>
              <a:t>7. I was terribly disappointed with my marks because I ……………………… really hard.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AutoNum type="alphaLcParenR"/>
            </a:pPr>
            <a:r>
              <a:rPr lang="fil-PH" sz="2000"/>
              <a:t>Worked   b) had worked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b="1" lang="fil-PH" sz="2000"/>
              <a:t>8.The teacher started asking questions as soon as she ………………………… the lessons.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AutoNum type="alphaLcParenR"/>
            </a:pPr>
            <a:r>
              <a:rPr lang="fil-PH" sz="2000"/>
              <a:t>Finished b) finishes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b="1" lang="fil-PH" sz="2000"/>
              <a:t>9. Everyone ……………………… that she would return safely.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AutoNum type="alphaLcParenR"/>
            </a:pPr>
            <a:r>
              <a:rPr lang="fil-PH" sz="2000"/>
              <a:t>Hopes b) hoped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b="1" lang="fil-PH" sz="2000"/>
              <a:t>10. The boy confessed that he ………………………. the money.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a) has taken  b) had taken</a:t>
            </a:r>
            <a:endParaRPr/>
          </a:p>
          <a:p>
            <a:pPr indent="-357346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fil-PH"/>
              <a:t>ANSWERS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1981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1. If the company followed the quality guidelines, they </a:t>
            </a:r>
            <a:r>
              <a:rPr b="1" lang="fil-PH" sz="2000"/>
              <a:t>would not land in trouble.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2. The telephone </a:t>
            </a:r>
            <a:r>
              <a:rPr b="1" lang="fil-PH" sz="2000"/>
              <a:t>rang while I was having a bath.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3. Since its conception in the 1970s the internet </a:t>
            </a:r>
            <a:r>
              <a:rPr b="1" lang="fil-PH" sz="2000"/>
              <a:t>has grown in popularity.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4. If she had acted more responsibly everything </a:t>
            </a:r>
            <a:r>
              <a:rPr b="1" lang="fil-PH" sz="2000"/>
              <a:t>would have been all right.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5. Thousands of people </a:t>
            </a:r>
            <a:r>
              <a:rPr b="1" lang="fil-PH" sz="2000"/>
              <a:t>will see the art exhibition before it closes on Friday.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6. Captain James Cook </a:t>
            </a:r>
            <a:r>
              <a:rPr b="1" lang="fil-PH" sz="2000"/>
              <a:t>was killed by Hawaiian islanders in 1779 while he was on a visit to Alaska.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7. I was terribly disappointed with my marks because I </a:t>
            </a:r>
            <a:r>
              <a:rPr b="1" lang="fil-PH" sz="2000"/>
              <a:t>had worked really hard.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8. The teacher started asking questions as soon as she </a:t>
            </a:r>
            <a:r>
              <a:rPr b="1" lang="fil-PH" sz="2000"/>
              <a:t>finished the lessons.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9. Everyone </a:t>
            </a:r>
            <a:r>
              <a:rPr b="1" lang="fil-PH" sz="2000"/>
              <a:t>hoped that she would return safely.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None/>
            </a:pPr>
            <a:r>
              <a:rPr lang="fil-PH" sz="2000"/>
              <a:t>10. The boy confessed that he </a:t>
            </a:r>
            <a:r>
              <a:rPr b="1" lang="fil-PH" sz="2000"/>
              <a:t>had taken the money.</a:t>
            </a:r>
            <a:endParaRPr/>
          </a:p>
          <a:p>
            <a:pPr indent="-83025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fil-PH" sz="6000"/>
              <a:t>Thank you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fil-PH"/>
              <a:t>VERB TENSE CONSISTENCY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fil-PH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il-PH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fil-PH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Perfect Tense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fil-P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 </a:t>
            </a:r>
            <a:r>
              <a:rPr i="1" lang="fil-P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fil-P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i="1" lang="fil-P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has,</a:t>
            </a:r>
            <a:r>
              <a:rPr lang="fil-P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i="1" lang="fil-P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</a:t>
            </a:r>
            <a:r>
              <a:rPr lang="fil-P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as auxiliary verb</a:t>
            </a:r>
            <a:br>
              <a:rPr lang="fil-P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l-P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fil-P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action to continue over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fil-PH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 Present perfect (action happened and may still be going on):  </a:t>
            </a:r>
            <a:r>
              <a:rPr b="1" lang="fil-PH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1" lang="fil-PH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have sat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040"/>
              <a:buChar char="▪"/>
            </a:pPr>
            <a:r>
              <a:rPr lang="fil-PH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 Past perfect (action happened before something happened in the past):  </a:t>
            </a:r>
            <a:r>
              <a:rPr b="1" i="1" lang="fil-PH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had sat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040"/>
              <a:buChar char="▪"/>
            </a:pPr>
            <a:r>
              <a:rPr lang="fil-PH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 Future perfect (action will be considered in the future, by which time it will have already happened):</a:t>
            </a:r>
            <a:r>
              <a:rPr b="1" i="1" lang="fil-PH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	will have sat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sz="12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600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069848" y="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fil-PH"/>
              <a:t>VERB TENSE CONSISTENCY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958088" y="1403604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fil-PH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fil-PH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Progressive Tense</a:t>
            </a:r>
            <a:r>
              <a:rPr lang="fil-P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 </a:t>
            </a:r>
            <a:r>
              <a:rPr i="1"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is, are, was</a:t>
            </a: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 </a:t>
            </a:r>
            <a:r>
              <a:rPr i="1"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</a:t>
            </a: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as auxiliary verb with -</a:t>
            </a:r>
            <a:r>
              <a:rPr i="1"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 </a:t>
            </a: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ending on main verb</a:t>
            </a:r>
            <a:b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focuses on “progress” of action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7155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 Present progressive (action is in progress right now):  </a:t>
            </a:r>
            <a:r>
              <a:rPr b="1" i="1"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 am sitting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7155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</a:pPr>
            <a:r>
              <a:rPr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 Past: progressive (action was in progress in the past): </a:t>
            </a:r>
            <a:r>
              <a:rPr b="1" i="1"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 was sitting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7155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</a:pPr>
            <a:r>
              <a:rPr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 Future progressive (action will be in progress in the future): </a:t>
            </a:r>
            <a:r>
              <a:rPr b="1" i="1"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 will be sitting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7155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</a:pPr>
            <a:r>
              <a:rPr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7155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</a:pPr>
            <a:r>
              <a:rPr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 above tenses denotes a </a:t>
            </a:r>
            <a:r>
              <a:rPr b="1"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time</a:t>
            </a:r>
            <a:r>
              <a:rPr lang="fil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for an action or event to take place.  Writers should be careful to use the exact tense needed to describe, narrate, or explain. 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040"/>
              <a:buChar char="▪"/>
            </a:pPr>
            <a:r>
              <a:rPr b="1" lang="fil-PH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 . . 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switch from one tense to another</a:t>
            </a:r>
            <a:r>
              <a:rPr lang="fil-PH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unless the timing of an action demands that you do</a:t>
            </a: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b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fil-P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verb  tense consistent in sentences, paragraphs, and essays.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205601" y="256132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lang="fil-PH" sz="4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Verb tense consistency on the sentence level</a:t>
            </a:r>
            <a:endParaRPr>
              <a:solidFill>
                <a:schemeClr val="dk1"/>
              </a:solidFill>
            </a:endParaRPr>
          </a:p>
          <a:p>
            <a:pPr indent="-1079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fil-PH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tenses consistent within sentences.</a:t>
            </a:r>
            <a:r>
              <a:rPr lang="fil-P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fil-PH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change tenses when there is no time change for the action.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•"/>
            </a:pPr>
            <a:r>
              <a:rPr lang="fil-PH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Incorrect:</a:t>
            </a:r>
            <a:br>
              <a:rPr lang="fil-PH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l-PH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lang="fil-PH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descr="http://www.towson.edu/ows/tenseconsistency1.jpg"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33" y="3841489"/>
            <a:ext cx="7411989" cy="1931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478554" y="283428"/>
            <a:ext cx="9648084" cy="183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Char char="▪"/>
            </a:pPr>
            <a:r>
              <a:rPr lang="fil-PH" sz="6000"/>
              <a:t>Correct:</a:t>
            </a:r>
            <a:endParaRPr/>
          </a:p>
        </p:txBody>
      </p:sp>
      <p:pic>
        <p:nvPicPr>
          <p:cNvPr descr="http://www.towson.edu/ows/tenseconsistency2.jpg"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54" y="1199415"/>
            <a:ext cx="7955761" cy="3488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478554" y="4845856"/>
            <a:ext cx="108661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fil-PH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      </a:t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il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there is no indication that the actions happened apart from one another.,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fil-PH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reason to shift the tense of the second verb.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913" y="276971"/>
            <a:ext cx="9089409" cy="627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792454" y="256133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431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3060"/>
              <a:buChar char="▪"/>
            </a:pPr>
            <a:r>
              <a:rPr lang="fil-PH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above sentence means that Mary walks into a room at times.  The action is habitual present.  The second action happens when the first one does.  Therefore, the second verb should be present as well.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431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60"/>
              <a:buChar char="▪"/>
            </a:pPr>
            <a:r>
              <a:rPr lang="fil-PH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431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60"/>
              <a:buChar char="▪"/>
            </a:pPr>
            <a:r>
              <a:rPr lang="fil-PH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Change tense only when there is a need to do so. </a:t>
            </a:r>
            <a:br>
              <a:rPr lang="fil-PH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l-PH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Usually, the timing of actions within a sentence will dictate when the tense must change.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662" y="207549"/>
            <a:ext cx="9498842" cy="641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2014-01-16T12:50:08Z</dcterms:created>
  <dc:creator>Gabriel Morales</dc:creator>
</cp:coreProperties>
</file>