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gO75QkufzHzvL2PLb6lmBN66q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8A76F0-FA4C-4F78-9212-742F1C9A3ABD}">
  <a:tblStyle styleId="{288A76F0-FA4C-4F78-9212-742F1C9A3ABD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enturyGothic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56f1763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56f176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56f1763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f56f1763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5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5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5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4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3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3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8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944813" y="214884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7200"/>
              <a:t>Time Reference with Tenses</a:t>
            </a:r>
            <a:endParaRPr/>
          </a:p>
        </p:txBody>
      </p:sp>
      <p:sp>
        <p:nvSpPr>
          <p:cNvPr id="165" name="Google Shape;165;p1"/>
          <p:cNvSpPr txBox="1"/>
          <p:nvPr/>
        </p:nvSpPr>
        <p:spPr>
          <a:xfrm>
            <a:off x="4277360" y="589280"/>
            <a:ext cx="4480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1</a:t>
            </a:r>
            <a:endParaRPr b="1"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0"/>
          <p:cNvGrpSpPr/>
          <p:nvPr/>
        </p:nvGrpSpPr>
        <p:grpSpPr>
          <a:xfrm>
            <a:off x="2280942" y="1416215"/>
            <a:ext cx="9020540" cy="5043657"/>
            <a:chOff x="-4233069" y="-649485"/>
            <a:chExt cx="9020540" cy="5043657"/>
          </a:xfrm>
        </p:grpSpPr>
        <p:sp>
          <p:nvSpPr>
            <p:cNvPr id="265" name="Google Shape;265;p10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Indefinite Tense</a:t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4631" y="21588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 txBox="1"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Continuous Tense</a:t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94912" y="1080154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Tense</a:t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94912" y="1944428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Continuous Tense</a:t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64631" y="280870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Type of Tense</a:t>
            </a: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-2626927" y="1416215"/>
            <a:ext cx="8651015" cy="5043657"/>
            <a:chOff x="-4233069" y="-649485"/>
            <a:chExt cx="8651015" cy="5043657"/>
          </a:xfrm>
        </p:grpSpPr>
        <p:sp>
          <p:nvSpPr>
            <p:cNvPr id="280" name="Google Shape;280;p10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entury Gothic"/>
                <a:buNone/>
              </a:pPr>
              <a:r>
                <a:t/>
              </a:r>
              <a:endParaRPr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3209" y="280851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 txBox="1"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</a:t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325448" y="1404257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entury Gothic"/>
                <a:buNone/>
              </a:pPr>
              <a:r>
                <a:t/>
              </a:r>
              <a:endParaRPr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53209" y="2527663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11"/>
          <p:cNvGrpSpPr/>
          <p:nvPr/>
        </p:nvGrpSpPr>
        <p:grpSpPr>
          <a:xfrm>
            <a:off x="2280942" y="1416215"/>
            <a:ext cx="9020540" cy="5043657"/>
            <a:chOff x="-4233069" y="-649485"/>
            <a:chExt cx="9020540" cy="5043657"/>
          </a:xfrm>
        </p:grpSpPr>
        <p:sp>
          <p:nvSpPr>
            <p:cNvPr id="295" name="Google Shape;295;p11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 txBox="1"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Indefinite Tense</a:t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4631" y="21588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 txBox="1"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Continuous Tense</a:t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94912" y="1080154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 txBox="1"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Tense</a:t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94912" y="1944428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 txBox="1"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Continuous Tense</a:t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64631" y="280870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Type of Tense</a:t>
            </a:r>
            <a:endParaRPr/>
          </a:p>
        </p:txBody>
      </p:sp>
      <p:grpSp>
        <p:nvGrpSpPr>
          <p:cNvPr id="309" name="Google Shape;309;p11"/>
          <p:cNvGrpSpPr/>
          <p:nvPr/>
        </p:nvGrpSpPr>
        <p:grpSpPr>
          <a:xfrm>
            <a:off x="-2626927" y="1416215"/>
            <a:ext cx="8651015" cy="5043657"/>
            <a:chOff x="-4233069" y="-649485"/>
            <a:chExt cx="8651015" cy="5043657"/>
          </a:xfrm>
        </p:grpSpPr>
        <p:sp>
          <p:nvSpPr>
            <p:cNvPr id="310" name="Google Shape;310;p11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 txBox="1"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entury Gothic"/>
                <a:buNone/>
              </a:pPr>
              <a:r>
                <a:t/>
              </a:r>
              <a:endParaRPr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3209" y="280851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entury Gothic"/>
                <a:buNone/>
              </a:pPr>
              <a:r>
                <a:t/>
              </a:r>
              <a:endParaRPr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325448" y="1404257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 txBox="1"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</a:t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3209" y="2527663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2"/>
          <p:cNvGrpSpPr/>
          <p:nvPr/>
        </p:nvGrpSpPr>
        <p:grpSpPr>
          <a:xfrm>
            <a:off x="2280942" y="1416215"/>
            <a:ext cx="9020540" cy="5043657"/>
            <a:chOff x="-4233069" y="-649485"/>
            <a:chExt cx="9020540" cy="5043657"/>
          </a:xfrm>
        </p:grpSpPr>
        <p:sp>
          <p:nvSpPr>
            <p:cNvPr id="325" name="Google Shape;325;p12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 txBox="1"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Indefinite Tense</a:t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64631" y="21588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2"/>
            <p:cNvSpPr txBox="1"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Continuous Tense</a:t>
              </a: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394912" y="1080154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2"/>
            <p:cNvSpPr txBox="1"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Tense</a:t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394912" y="1944428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2"/>
            <p:cNvSpPr txBox="1"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Continuous Tense</a:t>
              </a:r>
              <a:endParaRPr/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64631" y="280870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Type of Tense</a:t>
            </a:r>
            <a:endParaRPr/>
          </a:p>
        </p:txBody>
      </p:sp>
      <p:grpSp>
        <p:nvGrpSpPr>
          <p:cNvPr id="339" name="Google Shape;339;p12"/>
          <p:cNvGrpSpPr/>
          <p:nvPr/>
        </p:nvGrpSpPr>
        <p:grpSpPr>
          <a:xfrm>
            <a:off x="-2626927" y="1416215"/>
            <a:ext cx="8651015" cy="5043657"/>
            <a:chOff x="-4233069" y="-649485"/>
            <a:chExt cx="8651015" cy="5043657"/>
          </a:xfrm>
        </p:grpSpPr>
        <p:sp>
          <p:nvSpPr>
            <p:cNvPr id="340" name="Google Shape;340;p12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2"/>
            <p:cNvSpPr txBox="1"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</a:t>
              </a:r>
              <a:endParaRPr/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53209" y="280851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</a:t>
              </a: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325448" y="1404257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2"/>
            <p:cNvSpPr txBox="1"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</a:t>
              </a:r>
              <a:endParaRPr/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3209" y="2527663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4800"/>
              <a:t>There are twelve possible tenses</a:t>
            </a:r>
            <a:endParaRPr/>
          </a:p>
        </p:txBody>
      </p:sp>
      <p:grpSp>
        <p:nvGrpSpPr>
          <p:cNvPr id="355" name="Google Shape;355;p13"/>
          <p:cNvGrpSpPr/>
          <p:nvPr/>
        </p:nvGrpSpPr>
        <p:grpSpPr>
          <a:xfrm>
            <a:off x="420645" y="1827242"/>
            <a:ext cx="11633739" cy="4252445"/>
            <a:chOff x="2633" y="99664"/>
            <a:chExt cx="11633739" cy="4252445"/>
          </a:xfrm>
        </p:grpSpPr>
        <p:sp>
          <p:nvSpPr>
            <p:cNvPr id="356" name="Google Shape;356;p13"/>
            <p:cNvSpPr/>
            <p:nvPr/>
          </p:nvSpPr>
          <p:spPr>
            <a:xfrm>
              <a:off x="7919954" y="2764331"/>
              <a:ext cx="330330" cy="10130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952B0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" name="Google Shape;357;p13"/>
            <p:cNvSpPr/>
            <p:nvPr/>
          </p:nvSpPr>
          <p:spPr>
            <a:xfrm>
              <a:off x="4952285" y="1200766"/>
              <a:ext cx="3848550" cy="46246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8" name="Google Shape;358;p13"/>
            <p:cNvSpPr/>
            <p:nvPr/>
          </p:nvSpPr>
          <p:spPr>
            <a:xfrm>
              <a:off x="4071404" y="2764331"/>
              <a:ext cx="330330" cy="10130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952B0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" name="Google Shape;359;p13"/>
            <p:cNvSpPr/>
            <p:nvPr/>
          </p:nvSpPr>
          <p:spPr>
            <a:xfrm>
              <a:off x="4906565" y="1200766"/>
              <a:ext cx="91440" cy="46246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" name="Google Shape;360;p13"/>
            <p:cNvSpPr/>
            <p:nvPr/>
          </p:nvSpPr>
          <p:spPr>
            <a:xfrm>
              <a:off x="222853" y="2764331"/>
              <a:ext cx="209253" cy="10372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952B0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1" name="Google Shape;361;p13"/>
            <p:cNvSpPr/>
            <p:nvPr/>
          </p:nvSpPr>
          <p:spPr>
            <a:xfrm>
              <a:off x="1103735" y="1200766"/>
              <a:ext cx="3848550" cy="46246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" name="Google Shape;362;p13"/>
            <p:cNvSpPr/>
            <p:nvPr/>
          </p:nvSpPr>
          <p:spPr>
            <a:xfrm>
              <a:off x="3851183" y="99664"/>
              <a:ext cx="2202204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 txBox="1"/>
            <p:nvPr/>
          </p:nvSpPr>
          <p:spPr>
            <a:xfrm>
              <a:off x="3851183" y="99664"/>
              <a:ext cx="2202204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Tense</a:t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633" y="1663229"/>
              <a:ext cx="2202204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 txBox="1"/>
            <p:nvPr/>
          </p:nvSpPr>
          <p:spPr>
            <a:xfrm>
              <a:off x="2633" y="1663229"/>
              <a:ext cx="2202204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Tense</a:t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32106" y="3251007"/>
              <a:ext cx="3386087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 txBox="1"/>
            <p:nvPr/>
          </p:nvSpPr>
          <p:spPr>
            <a:xfrm>
              <a:off x="432106" y="3251007"/>
              <a:ext cx="3386087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Indefinite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Continuous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Perfect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Perfect Continuous Tense</a:t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851183" y="1663229"/>
              <a:ext cx="2202204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 txBox="1"/>
            <p:nvPr/>
          </p:nvSpPr>
          <p:spPr>
            <a:xfrm>
              <a:off x="3851183" y="1663229"/>
              <a:ext cx="2202204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 Tense</a:t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401734" y="3226794"/>
              <a:ext cx="3386087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 txBox="1"/>
            <p:nvPr/>
          </p:nvSpPr>
          <p:spPr>
            <a:xfrm>
              <a:off x="4401734" y="3226794"/>
              <a:ext cx="3386087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 Indefinite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 Continuous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Perfect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 Perfect Continuous Tense</a:t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699734" y="1663229"/>
              <a:ext cx="2202204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 txBox="1"/>
            <p:nvPr/>
          </p:nvSpPr>
          <p:spPr>
            <a:xfrm>
              <a:off x="7699734" y="1663229"/>
              <a:ext cx="2202204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Tense</a:t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250285" y="3226794"/>
              <a:ext cx="3386087" cy="1101102"/>
            </a:xfrm>
            <a:prstGeom prst="rect">
              <a:avLst/>
            </a:prstGeom>
            <a:gradFill>
              <a:gsLst>
                <a:gs pos="0">
                  <a:srgbClr val="B04B3E"/>
                </a:gs>
                <a:gs pos="100000">
                  <a:srgbClr val="992B0B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 txBox="1"/>
            <p:nvPr/>
          </p:nvSpPr>
          <p:spPr>
            <a:xfrm>
              <a:off x="8250285" y="3226794"/>
              <a:ext cx="3386087" cy="1101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Indefinite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Continuous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Perfect Tense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Perfect Continuous Tense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/>
          <p:nvPr>
            <p:ph idx="1" type="body"/>
          </p:nvPr>
        </p:nvSpPr>
        <p:spPr>
          <a:xfrm>
            <a:off x="2493962" y="241987"/>
            <a:ext cx="9374188" cy="664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Present Indefinite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	</a:t>
            </a:r>
            <a:r>
              <a:rPr lang="en-US"/>
              <a:t>The simple present is used to describe an action or an event or condition that occurring in the present, at the moment of speaking or writing.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plays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Present Continuous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	</a:t>
            </a:r>
            <a:r>
              <a:rPr lang="en-US"/>
              <a:t>The present continuous emphasizes the continuing nature of an act, event or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am playing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is playing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Present Perfect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</a:t>
            </a:r>
            <a:r>
              <a:rPr lang="en-US"/>
              <a:t>The present perfect tense is used to describe action that began the past and continues into the present or has just been completed.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have 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has played.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Present Perfect Continuous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</a:t>
            </a:r>
            <a:r>
              <a:rPr lang="en-US" sz="2400"/>
              <a:t>	</a:t>
            </a:r>
            <a:r>
              <a:rPr lang="en-US" sz="2000"/>
              <a:t>The present perfect continuous tense is used to describe an action, event or condition that began the past and continues to the present.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For Example : 	I have been playing.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	He / She has been playing.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/>
          <p:nvPr>
            <p:ph idx="1" type="body"/>
          </p:nvPr>
        </p:nvSpPr>
        <p:spPr>
          <a:xfrm>
            <a:off x="2493962" y="241987"/>
            <a:ext cx="9488488" cy="664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Past Indefinite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	</a:t>
            </a:r>
            <a:r>
              <a:rPr lang="en-US"/>
              <a:t>The simple past is used to describe an action, an event or condition that occurred in the past.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played.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Past Continuous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	</a:t>
            </a:r>
            <a:r>
              <a:rPr lang="en-US"/>
              <a:t>The past continuous tense is used to described actions ongoing in the past.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was playing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was playing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Past Perfect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</a:t>
            </a:r>
            <a:r>
              <a:rPr lang="en-US"/>
              <a:t>The past perfect tense is used to refer to actions that took place and were completed in the past.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had 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had played.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Past Perfect Continuous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</a:t>
            </a:r>
            <a:r>
              <a:rPr lang="en-US" sz="2400"/>
              <a:t>	</a:t>
            </a:r>
            <a:r>
              <a:rPr lang="en-US" sz="2000"/>
              <a:t>The past perfect continuous tense is used to indicate that a continuing action in the past began before another past action began on interrupted the first 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For Example : 	I had been playing.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	He / She had been playing.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"/>
          <p:cNvSpPr txBox="1"/>
          <p:nvPr>
            <p:ph idx="1" type="body"/>
          </p:nvPr>
        </p:nvSpPr>
        <p:spPr>
          <a:xfrm>
            <a:off x="2493962" y="93703"/>
            <a:ext cx="9488488" cy="664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Future Indefinite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	</a:t>
            </a:r>
            <a:r>
              <a:rPr lang="en-US"/>
              <a:t>The simple future is used to refer to actions that will take place after the act of speaking of writing.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shall 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will played.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Future Continuous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	</a:t>
            </a:r>
            <a:r>
              <a:rPr lang="en-US"/>
              <a:t>The future continuous tense is used to describe actions ongoing in the future. The future progressive is used to refer to continuing action that will occur in the 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shall be playing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will be playing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Future Perfect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</a:t>
            </a:r>
            <a:r>
              <a:rPr lang="en-US"/>
              <a:t>The future perfect is used to refer to an action that will be completed some time in the future  before another action takes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 : 	I shall have 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He / She will have played.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 sz="2000"/>
              <a:t>Future Perfect Continuous Tense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	</a:t>
            </a:r>
            <a:r>
              <a:rPr lang="en-US" sz="2400"/>
              <a:t>	</a:t>
            </a:r>
            <a:r>
              <a:rPr lang="en-US" sz="2000"/>
              <a:t>The future perfect continuous tense is used to indicate a continuing action that will be completed at same specified time in the 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For Example : 	I have been playing.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	He / She have been playing.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/>
          <p:nvPr>
            <p:ph type="title"/>
          </p:nvPr>
        </p:nvSpPr>
        <p:spPr>
          <a:xfrm>
            <a:off x="2592925" y="27811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4800"/>
              <a:t>Here is a list of rules of these tenses:</a:t>
            </a:r>
            <a:endParaRPr/>
          </a:p>
        </p:txBody>
      </p:sp>
      <p:graphicFrame>
        <p:nvGraphicFramePr>
          <p:cNvPr id="396" name="Google Shape;396;p17"/>
          <p:cNvGraphicFramePr/>
          <p:nvPr/>
        </p:nvGraphicFramePr>
        <p:xfrm>
          <a:off x="2684238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{288A76F0-FA4C-4F78-9212-742F1C9A3ABD}</a:tableStyleId>
              </a:tblPr>
              <a:tblGrid>
                <a:gridCol w="1783075"/>
                <a:gridCol w="1783075"/>
                <a:gridCol w="1783075"/>
                <a:gridCol w="1783075"/>
                <a:gridCol w="178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Indefinite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Continuous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Perfect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Perfect Continuous Tense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Present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+ s/es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am/is/are + 1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+ ing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have/has 3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rd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have/has been + 1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+ ing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Past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b="0" baseline="3000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nd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was/were + 1</a:t>
                      </a:r>
                      <a:r>
                        <a:rPr b="0" baseline="3000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ing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had + 3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rd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had been + 1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 + ing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Future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shall/will + 1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will be 1</a:t>
                      </a:r>
                      <a:r>
                        <a:rPr b="0" baseline="3000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+ ing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will have + 3</a:t>
                      </a:r>
                      <a:r>
                        <a:rPr b="0" baseline="3000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rd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will have been 1</a:t>
                      </a:r>
                      <a:r>
                        <a:rPr baseline="30000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</a:t>
                      </a: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from + ing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/>
          <p:nvPr>
            <p:ph type="title"/>
          </p:nvPr>
        </p:nvSpPr>
        <p:spPr>
          <a:xfrm>
            <a:off x="2592925" y="27811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4800"/>
              <a:t>Here is a list of examples of those tenses and their definitions:</a:t>
            </a:r>
            <a:endParaRPr/>
          </a:p>
        </p:txBody>
      </p:sp>
      <p:graphicFrame>
        <p:nvGraphicFramePr>
          <p:cNvPr id="402" name="Google Shape;402;p18"/>
          <p:cNvGraphicFramePr/>
          <p:nvPr/>
        </p:nvGraphicFramePr>
        <p:xfrm>
          <a:off x="2684238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{288A76F0-FA4C-4F78-9212-742F1C9A3ABD}</a:tableStyleId>
              </a:tblPr>
              <a:tblGrid>
                <a:gridCol w="1783075"/>
                <a:gridCol w="1783075"/>
                <a:gridCol w="1783075"/>
                <a:gridCol w="1783075"/>
                <a:gridCol w="178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Indefinite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Continuous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Perfect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Perfect Continuous Tense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Present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Play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am playing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have played.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have been playing.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Past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Played.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was playing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had played.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had been playing.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Future Tense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shall Played.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shall be playing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shall have played.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will have been playing.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/>
          <p:nvPr>
            <p:ph type="title"/>
          </p:nvPr>
        </p:nvSpPr>
        <p:spPr>
          <a:xfrm>
            <a:off x="625641" y="577516"/>
            <a:ext cx="10659979" cy="1756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lang="en-US" sz="3200"/>
              <a:t>EXERCISE 1</a:t>
            </a:r>
            <a:br>
              <a:rPr b="1" lang="en-US" sz="3200"/>
            </a:br>
            <a:r>
              <a:rPr b="1" lang="en-US" sz="3200"/>
              <a:t>CORRECT THE FOLLOWING. </a:t>
            </a:r>
            <a:endParaRPr/>
          </a:p>
        </p:txBody>
      </p:sp>
      <p:sp>
        <p:nvSpPr>
          <p:cNvPr id="408" name="Google Shape;408;p19"/>
          <p:cNvSpPr txBox="1"/>
          <p:nvPr>
            <p:ph idx="1" type="body"/>
          </p:nvPr>
        </p:nvSpPr>
        <p:spPr>
          <a:xfrm>
            <a:off x="573503" y="1826831"/>
            <a:ext cx="110451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4038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The boys plays cricket daily.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The nurse have gone home.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Every doctor look after his patient.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Allopathic medicines has side effects.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Many a doctor were present in the operation theatre.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The doctor and the nurse was present in the hospital.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It will be raining since morning. 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He has been playing.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He did not went to hospital.</a:t>
            </a:r>
            <a:endParaRPr/>
          </a:p>
          <a:p>
            <a:pPr indent="-4038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800"/>
              <a:t>The doctor will has left the hospital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What is Time reference?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4000"/>
              <a:t>Time reference in English grammar refers to the point of time or the period of time that a verb or a sentence is describing or referring to.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4000"/>
              <a:t>Verbs and sentences can refer to the past, present or future.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4000"/>
              <a:t>Different tenses and forms are used to indicate the specific point or period of time being referred 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56f1763f1_0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f56f1763f1_0_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56f1763f1_0_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f56f1763f1_0_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/>
          <p:nvPr>
            <p:ph type="ctrTitle"/>
          </p:nvPr>
        </p:nvSpPr>
        <p:spPr>
          <a:xfrm>
            <a:off x="2680653" y="189484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Parallelism and  Parallel Structures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Parallelism?</a:t>
            </a:r>
            <a:endParaRPr/>
          </a:p>
        </p:txBody>
      </p:sp>
      <p:sp>
        <p:nvSpPr>
          <p:cNvPr id="431" name="Google Shape;431;p21"/>
          <p:cNvSpPr txBox="1"/>
          <p:nvPr>
            <p:ph idx="1" type="body"/>
          </p:nvPr>
        </p:nvSpPr>
        <p:spPr>
          <a:xfrm>
            <a:off x="3048268" y="19050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Parallelism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 writing means that similar parts in a sentence (2 or more) must have the same structure.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Their parts are comparable and balanced.	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Allows writing to flow smoothly and helps avoid misunderstandings.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similar parts do not follow the same structure, you have created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Faulty Parallelism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type="title"/>
          </p:nvPr>
        </p:nvSpPr>
        <p:spPr>
          <a:xfrm>
            <a:off x="3280313" y="45139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Understanding Parallelism</a:t>
            </a:r>
            <a:endParaRPr/>
          </a:p>
        </p:txBody>
      </p:sp>
      <p:sp>
        <p:nvSpPr>
          <p:cNvPr id="437" name="Google Shape;437;p22"/>
          <p:cNvSpPr txBox="1"/>
          <p:nvPr>
            <p:ph idx="1" type="body"/>
          </p:nvPr>
        </p:nvSpPr>
        <p:spPr>
          <a:xfrm>
            <a:off x="3088640" y="173809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Use similar structures to express similar ideas.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Put nouns with nouns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 sz="1800"/>
              <a:t>Faulty: </a:t>
            </a:r>
            <a:r>
              <a:rPr lang="en-US" sz="1800"/>
              <a:t>I enjoy basketball more than playing video games.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 sz="1800"/>
              <a:t>Correct: </a:t>
            </a:r>
            <a:r>
              <a:rPr lang="en-US" sz="1800"/>
              <a:t>I enjoy basketball more than video games.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Put verbs with verbs (and use same tense)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 sz="1800"/>
              <a:t>Faulty: </a:t>
            </a:r>
            <a:r>
              <a:rPr lang="en-US" sz="1800"/>
              <a:t>On our anniversary, we ate, danced, and were singing.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 sz="1800"/>
              <a:t>Correct: </a:t>
            </a:r>
            <a:r>
              <a:rPr lang="en-US" sz="1800"/>
              <a:t>On our anniversary, we ate, danced, and sang.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Put adjectives with adjectives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 sz="1800"/>
              <a:t>Faulty: </a:t>
            </a:r>
            <a:r>
              <a:rPr lang="en-US" sz="1800"/>
              <a:t>My history class was both interesting and a challenge.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 sz="1800"/>
              <a:t>Correct: </a:t>
            </a:r>
            <a:r>
              <a:rPr lang="en-US" sz="1800"/>
              <a:t>My history class was both interesting and challenging.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/>
          <p:nvPr>
            <p:ph type="title"/>
          </p:nvPr>
        </p:nvSpPr>
        <p:spPr>
          <a:xfrm>
            <a:off x="4249005" y="619030"/>
            <a:ext cx="720131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Parallelism in Pairs &amp; Lists</a:t>
            </a:r>
            <a:endParaRPr/>
          </a:p>
        </p:txBody>
      </p:sp>
      <p:sp>
        <p:nvSpPr>
          <p:cNvPr id="443" name="Google Shape;443;p23"/>
          <p:cNvSpPr txBox="1"/>
          <p:nvPr>
            <p:ph idx="1" type="body"/>
          </p:nvPr>
        </p:nvSpPr>
        <p:spPr>
          <a:xfrm>
            <a:off x="2761932" y="189992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When you present two or more items in a series joined by </a:t>
            </a:r>
            <a:r>
              <a:rPr i="1" lang="en-US" sz="2800"/>
              <a:t>and</a:t>
            </a:r>
            <a:r>
              <a:rPr lang="en-US" sz="2800"/>
              <a:t> or </a:t>
            </a:r>
            <a:r>
              <a:rPr i="1" lang="en-US" sz="2800"/>
              <a:t>or</a:t>
            </a:r>
            <a:r>
              <a:rPr lang="en-US" sz="2800"/>
              <a:t>, use similar form for each item.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Faulty: </a:t>
            </a:r>
            <a:r>
              <a:rPr lang="en-US" sz="2400"/>
              <a:t>I am doing well in my English class, in my math class, and in history.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Faulty: </a:t>
            </a:r>
            <a:r>
              <a:rPr lang="en-US" sz="2400"/>
              <a:t>I am doing well in my English class, in my math class, and my history class.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Correct: </a:t>
            </a:r>
            <a:r>
              <a:rPr lang="en-US" sz="2400"/>
              <a:t>I am doing well in my English class, in my math class, and in my history class.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>
            <p:ph type="title"/>
          </p:nvPr>
        </p:nvSpPr>
        <p:spPr>
          <a:xfrm>
            <a:off x="3832445" y="533400"/>
            <a:ext cx="646979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Parallelism in Comparisons</a:t>
            </a:r>
            <a:endParaRPr/>
          </a:p>
        </p:txBody>
      </p:sp>
      <p:sp>
        <p:nvSpPr>
          <p:cNvPr id="449" name="Google Shape;449;p25"/>
          <p:cNvSpPr txBox="1"/>
          <p:nvPr>
            <p:ph idx="1" type="body"/>
          </p:nvPr>
        </p:nvSpPr>
        <p:spPr>
          <a:xfrm>
            <a:off x="3220829" y="19050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In comparisons, the items being compared must have parallel structure.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n-US" sz="2000"/>
              <a:t>Faulty: </a:t>
            </a:r>
            <a:r>
              <a:rPr lang="en-US" sz="2000"/>
              <a:t>Driving to Austin is as fast as to fly.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n-US" sz="2000"/>
              <a:t>Correct: </a:t>
            </a:r>
            <a:r>
              <a:rPr lang="en-US" sz="2000"/>
              <a:t>Driving to Austin is as fast as flying.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n-US" sz="2000"/>
              <a:t>Faulty: </a:t>
            </a:r>
            <a:r>
              <a:rPr lang="en-US" sz="2000"/>
              <a:t>Buying textbooks is almost as expensive as tuition.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n-US" sz="2000"/>
              <a:t>Correct: </a:t>
            </a:r>
            <a:r>
              <a:rPr lang="en-US" sz="2000"/>
              <a:t>Buying textbooks is almost as expensive as paying tuition.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n-US" sz="2000"/>
              <a:t>Correct: </a:t>
            </a:r>
            <a:r>
              <a:rPr lang="en-US" sz="2000"/>
              <a:t>Textbooks are almost as expensive as tuition.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/>
          <p:nvPr>
            <p:ph type="title"/>
          </p:nvPr>
        </p:nvSpPr>
        <p:spPr>
          <a:xfrm>
            <a:off x="3595162" y="518160"/>
            <a:ext cx="715051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Parallelism with Paired Words</a:t>
            </a:r>
            <a:endParaRPr/>
          </a:p>
        </p:txBody>
      </p:sp>
      <p:sp>
        <p:nvSpPr>
          <p:cNvPr id="455" name="Google Shape;455;p26"/>
          <p:cNvSpPr txBox="1"/>
          <p:nvPr>
            <p:ph idx="1" type="body"/>
          </p:nvPr>
        </p:nvSpPr>
        <p:spPr>
          <a:xfrm>
            <a:off x="3246120" y="1996440"/>
            <a:ext cx="784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400"/>
              <a:t>When a sentence uses correlative conjunctions, the items joined by them must be parallel.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000"/>
              <a:t>Faulty: </a:t>
            </a:r>
            <a:r>
              <a:rPr lang="en-US" sz="2000"/>
              <a:t>My history course is both interesting and a challenge.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000"/>
              <a:t>Correct: </a:t>
            </a:r>
            <a:r>
              <a:rPr lang="en-US" sz="2000"/>
              <a:t>My history course is both interesting and challenging.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000"/>
              <a:t>Faulty: </a:t>
            </a:r>
            <a:r>
              <a:rPr lang="en-US" sz="2000"/>
              <a:t>You must either make a C in the course or taking it again will be the consequence.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000"/>
              <a:t>Correct: </a:t>
            </a:r>
            <a:r>
              <a:rPr lang="en-US" sz="2000"/>
              <a:t>You must either make a C in the course or take it again.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000"/>
              <a:t>Faulty: </a:t>
            </a:r>
            <a:r>
              <a:rPr lang="en-US" sz="2000"/>
              <a:t>I would rather work hard and pass than to repeat the course.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000"/>
              <a:t>Correct: </a:t>
            </a:r>
            <a:r>
              <a:rPr lang="en-US" sz="2000"/>
              <a:t>I would rather work hard and pass than repeat the course.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Parallelism with correlative (paired) conjunctions</a:t>
            </a:r>
            <a:endParaRPr/>
          </a:p>
        </p:txBody>
      </p:sp>
      <p:sp>
        <p:nvSpPr>
          <p:cNvPr id="461" name="Google Shape;461;p27"/>
          <p:cNvSpPr txBox="1"/>
          <p:nvPr>
            <p:ph idx="1" type="body"/>
          </p:nvPr>
        </p:nvSpPr>
        <p:spPr>
          <a:xfrm>
            <a:off x="3042921" y="2407921"/>
            <a:ext cx="7693025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both…and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either…or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neither….nor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not only…but also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Understanding Parallel Structure</a:t>
            </a:r>
            <a:endParaRPr/>
          </a:p>
        </p:txBody>
      </p:sp>
      <p:sp>
        <p:nvSpPr>
          <p:cNvPr id="467" name="Google Shape;467;p28"/>
          <p:cNvSpPr txBox="1"/>
          <p:nvPr>
            <p:ph idx="1" type="body"/>
          </p:nvPr>
        </p:nvSpPr>
        <p:spPr>
          <a:xfrm>
            <a:off x="2592925" y="180848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400"/>
              <a:t>Parallel structure (also called parallelism) is the repetition of a chosen grammatical form within a sentence. By making each compared item or idea in your sentence follow the same grammatical pattern, you create a </a:t>
            </a:r>
            <a:r>
              <a:rPr i="1" lang="en-US" sz="2400"/>
              <a:t>parallel </a:t>
            </a:r>
            <a:r>
              <a:rPr lang="en-US" sz="2400"/>
              <a:t>construction.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1800"/>
              <a:t>Example: 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i="1" lang="en-US" sz="2000"/>
              <a:t>Not Parallel: </a:t>
            </a:r>
            <a:r>
              <a:rPr lang="en-US" sz="2000"/>
              <a:t>Ellen likes hiking, the rodeo, and to take afternoon naps.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i="1" lang="en-US" sz="2000"/>
              <a:t>Parallel: </a:t>
            </a:r>
            <a:r>
              <a:rPr lang="en-US" sz="2000"/>
              <a:t>Ellen likes hik</a:t>
            </a:r>
            <a:r>
              <a:rPr i="1" lang="en-US" sz="2000"/>
              <a:t>ing</a:t>
            </a:r>
            <a:r>
              <a:rPr lang="en-US" sz="2000"/>
              <a:t>, attend</a:t>
            </a:r>
            <a:r>
              <a:rPr i="1" lang="en-US" sz="2000"/>
              <a:t>ing </a:t>
            </a:r>
            <a:r>
              <a:rPr lang="en-US" sz="2000"/>
              <a:t>the rodeo, and tak</a:t>
            </a:r>
            <a:r>
              <a:rPr i="1" lang="en-US" sz="2000"/>
              <a:t>ing </a:t>
            </a:r>
            <a:r>
              <a:rPr lang="en-US" sz="2000"/>
              <a:t>afternoon naps.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b="1" lang="en-US" sz="2400"/>
              <a:t>OR 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/>
              <a:t>Ellen likes to </a:t>
            </a:r>
            <a:r>
              <a:rPr i="1" lang="en-US" sz="2000"/>
              <a:t>hike</a:t>
            </a:r>
            <a:r>
              <a:rPr lang="en-US" sz="2000"/>
              <a:t>, </a:t>
            </a:r>
            <a:r>
              <a:rPr i="1" lang="en-US" sz="2000"/>
              <a:t>attend </a:t>
            </a:r>
            <a:r>
              <a:rPr lang="en-US" sz="2000"/>
              <a:t>the rodeo, and </a:t>
            </a:r>
            <a:r>
              <a:rPr i="1" lang="en-US" sz="2000"/>
              <a:t>take </a:t>
            </a:r>
            <a:r>
              <a:rPr lang="en-US" sz="2000"/>
              <a:t>afternoon naps.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2203132" y="995680"/>
            <a:ext cx="9043988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000"/>
              <a:t>Time reference: the point of time or period of time a verb or sentence describes-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4000"/>
              <a:t>Examples: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000"/>
              <a:t> </a:t>
            </a:r>
            <a:r>
              <a:rPr b="1" lang="en-US" sz="4000"/>
              <a:t>Past:</a:t>
            </a:r>
            <a:r>
              <a:rPr lang="en-US" sz="4000"/>
              <a:t> I went to the store yesterday    - </a:t>
            </a:r>
            <a:r>
              <a:rPr b="1" lang="en-US" sz="4000"/>
              <a:t>Present: </a:t>
            </a:r>
            <a:r>
              <a:rPr lang="en-US" sz="4000"/>
              <a:t>I am studying for my exam    - </a:t>
            </a:r>
            <a:r>
              <a:rPr b="1" lang="en-US" sz="4000"/>
              <a:t>Future: </a:t>
            </a:r>
            <a:r>
              <a:rPr lang="en-US" sz="4000"/>
              <a:t>I will attend the meeting tomorrow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>
            <p:ph type="title"/>
          </p:nvPr>
        </p:nvSpPr>
        <p:spPr>
          <a:xfrm>
            <a:off x="4716365" y="641613"/>
            <a:ext cx="661203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Using Parallel Structure</a:t>
            </a:r>
            <a:endParaRPr/>
          </a:p>
        </p:txBody>
      </p:sp>
      <p:sp>
        <p:nvSpPr>
          <p:cNvPr id="473" name="Google Shape;473;p29"/>
          <p:cNvSpPr txBox="1"/>
          <p:nvPr>
            <p:ph idx="1" type="body"/>
          </p:nvPr>
        </p:nvSpPr>
        <p:spPr>
          <a:xfrm>
            <a:off x="2843212" y="179832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 </a:t>
            </a:r>
            <a:r>
              <a:rPr b="1" lang="en-US" sz="2400"/>
              <a:t>With Coordinating Conjunctions 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When you connect two or more clauses or phrases with a coordinating conjunction (</a:t>
            </a:r>
            <a:r>
              <a:rPr i="1" lang="en-US" sz="2000"/>
              <a:t>for, and, nor, but, or, yet</a:t>
            </a:r>
            <a:r>
              <a:rPr lang="en-US" sz="2000"/>
              <a:t>, or </a:t>
            </a:r>
            <a:r>
              <a:rPr i="1" lang="en-US" sz="2000"/>
              <a:t>so</a:t>
            </a:r>
            <a:r>
              <a:rPr lang="en-US" sz="2000"/>
              <a:t>), use parallel structure. 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     </a:t>
            </a:r>
            <a:r>
              <a:rPr b="1" lang="en-US" sz="2000"/>
              <a:t>Example: 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i="1" lang="en-US" sz="2000"/>
              <a:t>Not Parallel: </a:t>
            </a:r>
            <a:r>
              <a:rPr lang="en-US" sz="2000"/>
              <a:t>My best friend took me dancing and to a show.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i="1" lang="en-US" sz="2000"/>
              <a:t>Parallel:  </a:t>
            </a:r>
            <a:r>
              <a:rPr lang="en-US" sz="2000"/>
              <a:t>My best friend took me to </a:t>
            </a:r>
            <a:r>
              <a:rPr i="1" lang="en-US" sz="2000"/>
              <a:t>a dance </a:t>
            </a:r>
            <a:r>
              <a:rPr lang="en-US" sz="2000"/>
              <a:t>and </a:t>
            </a:r>
            <a:r>
              <a:rPr i="1" lang="en-US" sz="2000"/>
              <a:t>a show</a:t>
            </a:r>
            <a:r>
              <a:rPr lang="en-US" sz="2000"/>
              <a:t>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title"/>
          </p:nvPr>
        </p:nvSpPr>
        <p:spPr>
          <a:xfrm>
            <a:off x="4767165" y="542830"/>
            <a:ext cx="6073555" cy="89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Using Parallel Structure</a:t>
            </a:r>
            <a:endParaRPr/>
          </a:p>
        </p:txBody>
      </p:sp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2660332" y="174244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0193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/>
              <a:t> </a:t>
            </a:r>
            <a:r>
              <a:rPr b="1" lang="en-US" sz="2400"/>
              <a:t>With Correlative Conjunctions 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/>
              <a:t>When you connect two clauses or phrases with a correlative conjunction (</a:t>
            </a:r>
            <a:r>
              <a:rPr i="1" lang="en-US" sz="2000"/>
              <a:t>not only…but also</a:t>
            </a:r>
            <a:r>
              <a:rPr lang="en-US" sz="2000"/>
              <a:t>, </a:t>
            </a:r>
            <a:r>
              <a:rPr i="1" lang="en-US" sz="2000"/>
              <a:t>either…or</a:t>
            </a:r>
            <a:r>
              <a:rPr lang="en-US" sz="2000"/>
              <a:t>, </a:t>
            </a:r>
            <a:r>
              <a:rPr i="1" lang="en-US" sz="2000"/>
              <a:t>neither…nor</a:t>
            </a:r>
            <a:r>
              <a:rPr lang="en-US" sz="2000"/>
              <a:t>, </a:t>
            </a:r>
            <a:r>
              <a:rPr i="1" lang="en-US" sz="2000"/>
              <a:t>if…then</a:t>
            </a:r>
            <a:r>
              <a:rPr lang="en-US" sz="2000"/>
              <a:t>, etc.), use parallel structure.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000"/>
              <a:t>Example: 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i="1" lang="en-US" sz="2000"/>
              <a:t>Not Parallel: </a:t>
            </a:r>
            <a:r>
              <a:rPr lang="en-US" sz="2000"/>
              <a:t>My dog not only likes to play fetch, but also chase cars.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i="1" lang="en-US" sz="2000"/>
              <a:t>Parallel</a:t>
            </a:r>
            <a:r>
              <a:rPr i="1" lang="en-US" sz="2000"/>
              <a:t>: </a:t>
            </a:r>
            <a:r>
              <a:rPr lang="en-US" sz="2000"/>
              <a:t>My dog not only </a:t>
            </a:r>
            <a:r>
              <a:rPr i="1" lang="en-US" sz="2000"/>
              <a:t>likes to play fetch</a:t>
            </a:r>
            <a:r>
              <a:rPr lang="en-US" sz="2000"/>
              <a:t>, but he also </a:t>
            </a:r>
            <a:r>
              <a:rPr i="1" lang="en-US" sz="2000"/>
              <a:t>likes to chase cars</a:t>
            </a:r>
            <a:r>
              <a:rPr lang="en-US" sz="2000"/>
              <a:t>. </a:t>
            </a:r>
            <a:endParaRPr/>
          </a:p>
          <a:p>
            <a:pPr indent="-285750" lvl="1" marL="7429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None/>
            </a:pPr>
            <a:r>
              <a:rPr b="1" lang="en-US" sz="2000"/>
              <a:t>OR 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800"/>
              <a:t>My dog likes not only </a:t>
            </a:r>
            <a:r>
              <a:rPr i="1" lang="en-US" sz="1800"/>
              <a:t>to play fetch</a:t>
            </a:r>
            <a:r>
              <a:rPr lang="en-US" sz="1800"/>
              <a:t>, but also </a:t>
            </a:r>
            <a:r>
              <a:rPr i="1" lang="en-US" sz="1800"/>
              <a:t>to chase cars.</a:t>
            </a:r>
            <a:r>
              <a:rPr lang="en-US" sz="1800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/>
          <p:nvPr>
            <p:ph type="title"/>
          </p:nvPr>
        </p:nvSpPr>
        <p:spPr>
          <a:xfrm>
            <a:off x="4045805" y="534933"/>
            <a:ext cx="568747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Using Parallel Structure</a:t>
            </a:r>
            <a:endParaRPr/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2782252" y="19050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 </a:t>
            </a:r>
            <a:r>
              <a:rPr b="1" lang="en-US" sz="2400"/>
              <a:t>With Phrases or Clauses of Comparison 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When you connect two clauses or phrases with a word of comparison, such as </a:t>
            </a:r>
            <a:r>
              <a:rPr i="1" lang="en-US" sz="2000"/>
              <a:t>than </a:t>
            </a:r>
            <a:r>
              <a:rPr lang="en-US" sz="2000"/>
              <a:t>or </a:t>
            </a:r>
            <a:r>
              <a:rPr i="1" lang="en-US" sz="2000"/>
              <a:t>as</a:t>
            </a:r>
            <a:r>
              <a:rPr lang="en-US" sz="2000"/>
              <a:t>, use parallel structure.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Example: </a:t>
            </a:r>
            <a:endParaRPr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i="1" lang="en-US" sz="2000"/>
              <a:t>Not Parallel: </a:t>
            </a:r>
            <a:r>
              <a:rPr lang="en-US" sz="2000"/>
              <a:t>I would rather pay for my education than be getting financial aid.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i="1" lang="en-US" sz="2000"/>
              <a:t>Parallel: </a:t>
            </a:r>
            <a:r>
              <a:rPr lang="en-US" sz="2000"/>
              <a:t>I would rather </a:t>
            </a:r>
            <a:r>
              <a:rPr i="1" lang="en-US" sz="2000"/>
              <a:t>pay </a:t>
            </a:r>
            <a:r>
              <a:rPr lang="en-US" sz="2000"/>
              <a:t>for my education than </a:t>
            </a:r>
            <a:r>
              <a:rPr i="1" lang="en-US" sz="2000"/>
              <a:t>receive </a:t>
            </a:r>
            <a:r>
              <a:rPr lang="en-US" sz="2000"/>
              <a:t>financial aid.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3537805" y="55299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Using Parallel Structure </a:t>
            </a:r>
            <a:endParaRPr/>
          </a:p>
        </p:txBody>
      </p:sp>
      <p:sp>
        <p:nvSpPr>
          <p:cNvPr id="491" name="Google Shape;491;p3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b="1" lang="en-US" sz="2800"/>
              <a:t>With Lists 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When you are comparing items in a list, use parallel structure.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Example: 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i="1" lang="en-US" sz="2400"/>
              <a:t>Not Parallel: </a:t>
            </a:r>
            <a:r>
              <a:rPr lang="en-US" sz="2400"/>
              <a:t>John Taylor needed to go to the store to get milk, and he also had to buy eggs, and he was going to get oranges too.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i="1" lang="en-US" sz="2400"/>
              <a:t>Parallel: </a:t>
            </a:r>
            <a:r>
              <a:rPr lang="en-US" sz="2400"/>
              <a:t>John Taylor needed to go to the store to get </a:t>
            </a:r>
            <a:r>
              <a:rPr i="1" lang="en-US" sz="2400"/>
              <a:t>milk</a:t>
            </a:r>
            <a:r>
              <a:rPr lang="en-US" sz="2400"/>
              <a:t>, </a:t>
            </a:r>
            <a:r>
              <a:rPr i="1" lang="en-US" sz="2400"/>
              <a:t>eggs</a:t>
            </a:r>
            <a:r>
              <a:rPr lang="en-US" sz="2400"/>
              <a:t>, and </a:t>
            </a:r>
            <a:r>
              <a:rPr i="1" lang="en-US" sz="2400"/>
              <a:t>oranges</a:t>
            </a:r>
            <a:r>
              <a:rPr lang="en-US" sz="2400"/>
              <a:t>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Mini – Quiz: Choose the sentence that contains parallelism</a:t>
            </a:r>
            <a:endParaRPr/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2286000" y="2362201"/>
            <a:ext cx="815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en-US" sz="1600"/>
              <a:t>1.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en-US" sz="1600"/>
              <a:t>	</a:t>
            </a:r>
            <a:r>
              <a:rPr b="1" lang="en-US" sz="2000"/>
              <a:t>a. Cynthia has wit, charm, and she has an extremely pleasant personality.</a:t>
            </a:r>
            <a:br>
              <a:rPr b="1" lang="en-US" sz="2000"/>
            </a:br>
            <a:r>
              <a:rPr b="1" lang="en-US" sz="2000"/>
              <a:t>b. Cynthia has wit, charm, and personality.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 sz="2000"/>
              <a:t>2.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 sz="2000"/>
              <a:t>	a. Coach Espinoza was a brilliant strategist, a caring mentor, and a wise friend.</a:t>
            </a:r>
            <a:br>
              <a:rPr b="1" lang="en-US" sz="2000"/>
            </a:br>
            <a:r>
              <a:rPr b="1" lang="en-US" sz="2000"/>
              <a:t>b. Coach Espinoza was a brilliant strategist, a caring mentor, and friend.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 sz="2000"/>
              <a:t>3.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 sz="2000"/>
              <a:t> 	a. We found the film repulsive, offensive, and we thought it was embarrassing.</a:t>
            </a:r>
            <a:br>
              <a:rPr b="1" lang="en-US" sz="2000"/>
            </a:br>
            <a:r>
              <a:rPr b="1" lang="en-US" sz="2000"/>
              <a:t>b. We found the film repulsive, offensive, and embarrassing.</a:t>
            </a:r>
            <a:br>
              <a:rPr b="1" lang="en-US" sz="1600"/>
            </a:br>
            <a:endParaRPr b="1" sz="16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Practice: Revise the following Paragraph for parallel structure</a:t>
            </a:r>
            <a:endParaRPr/>
          </a:p>
        </p:txBody>
      </p:sp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 would rather eat potatoes than </a:t>
            </a:r>
            <a:r>
              <a:rPr i="1" lang="en-US"/>
              <a:t>to have to eat</a:t>
            </a:r>
            <a:r>
              <a:rPr lang="en-US"/>
              <a:t> rice. This is because potatoes have less calories and they </a:t>
            </a:r>
            <a:r>
              <a:rPr i="1" lang="en-US"/>
              <a:t>are also a good source of vitamins</a:t>
            </a:r>
            <a:r>
              <a:rPr lang="en-US"/>
              <a:t>.  A potato can be baked, fried, or </a:t>
            </a:r>
            <a:r>
              <a:rPr i="1" lang="en-US"/>
              <a:t>you can mash it up</a:t>
            </a:r>
            <a:r>
              <a:rPr lang="en-US"/>
              <a:t>.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"/>
          <p:cNvSpPr txBox="1"/>
          <p:nvPr>
            <p:ph type="title"/>
          </p:nvPr>
        </p:nvSpPr>
        <p:spPr>
          <a:xfrm>
            <a:off x="3012389" y="37243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entury Gothic"/>
              <a:buNone/>
            </a:pPr>
            <a:r>
              <a:rPr lang="en-US" sz="6600"/>
              <a:t>					Tense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000"/>
              <a:buChar char="🠶"/>
            </a:pPr>
            <a:r>
              <a:rPr lang="en-US" sz="4000"/>
              <a:t>The word Tense is derived from Latin word “</a:t>
            </a:r>
            <a:r>
              <a:rPr b="1" lang="en-US" sz="4000"/>
              <a:t>tempus”</a:t>
            </a:r>
            <a:r>
              <a:rPr lang="en-US" sz="4000"/>
              <a:t> which means time. A verb indicates the time of an action, event or condition by changing its from.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1418790" y="1416215"/>
            <a:ext cx="9770063" cy="5043657"/>
            <a:chOff x="-4233069" y="-649485"/>
            <a:chExt cx="9770063" cy="5043657"/>
          </a:xfrm>
        </p:grpSpPr>
        <p:sp>
          <p:nvSpPr>
            <p:cNvPr id="188" name="Google Shape;188;p5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21295" y="374468"/>
              <a:ext cx="5015698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521295" y="374468"/>
              <a:ext cx="5015698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 Tense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3209" y="280851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3534" y="1497874"/>
              <a:ext cx="474346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793534" y="1497874"/>
              <a:ext cx="474346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Past Tense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25448" y="1404257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21295" y="2621280"/>
              <a:ext cx="5015698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521295" y="2621280"/>
              <a:ext cx="5015698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Tense</a:t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3209" y="2527663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1419052" y="2844284"/>
            <a:ext cx="441333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verb tenses categorized according to the time frame 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Based on Time frame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1821023" y="253950"/>
            <a:ext cx="10041300" cy="6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0045" lvl="0" marL="342900" rtl="0" algn="l"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Char char="❖"/>
            </a:pPr>
            <a:r>
              <a:rPr b="1" lang="en-US" sz="3600"/>
              <a:t>Present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		</a:t>
            </a:r>
            <a:r>
              <a:rPr lang="en-US" sz="3600"/>
              <a:t>Present tense expresses an unchanging, repeated, or </a:t>
            </a:r>
            <a:r>
              <a:rPr lang="en-US" sz="3600"/>
              <a:t>recurring</a:t>
            </a:r>
            <a:r>
              <a:rPr lang="en-US" sz="3600"/>
              <a:t> action or situation that exists only now. It can also represent a widespread truth.</a:t>
            </a:r>
            <a:endParaRPr/>
          </a:p>
          <a:p>
            <a:pPr indent="-359092" lvl="0" marL="342900" rtl="0" algn="l">
              <a:spcBef>
                <a:spcPts val="1000"/>
              </a:spcBef>
              <a:spcAft>
                <a:spcPts val="0"/>
              </a:spcAft>
              <a:buSzPts val="3400"/>
              <a:buFont typeface="Noto Sans Symbols"/>
              <a:buChar char="❖"/>
            </a:pPr>
            <a:r>
              <a:rPr b="1" lang="en-US" sz="3400"/>
              <a:t>Past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400"/>
              <a:buNone/>
            </a:pPr>
            <a:r>
              <a:rPr b="1" lang="en-US" sz="3400"/>
              <a:t>		</a:t>
            </a:r>
            <a:r>
              <a:rPr lang="en-US" sz="3400"/>
              <a:t>Past tense expresses an action or situation that was started and finished in the past.</a:t>
            </a:r>
            <a:endParaRPr/>
          </a:p>
          <a:p>
            <a:pPr indent="-359092" lvl="0" marL="342900" rtl="0" algn="l">
              <a:spcBef>
                <a:spcPts val="1000"/>
              </a:spcBef>
              <a:spcAft>
                <a:spcPts val="0"/>
              </a:spcAft>
              <a:buSzPts val="3400"/>
              <a:buFont typeface="Noto Sans Symbols"/>
              <a:buChar char="❖"/>
            </a:pPr>
            <a:r>
              <a:rPr b="1" lang="en-US" sz="3400"/>
              <a:t>Future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400"/>
              <a:buNone/>
            </a:pPr>
            <a:r>
              <a:rPr b="1" lang="en-US" sz="3400"/>
              <a:t>		</a:t>
            </a:r>
            <a:r>
              <a:rPr lang="en-US" sz="3400"/>
              <a:t>Future tense expresses an action or situation that will occur in the future.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418790" y="1416215"/>
            <a:ext cx="9770063" cy="5043657"/>
            <a:chOff x="-4233069" y="-649485"/>
            <a:chExt cx="9770063" cy="5043657"/>
          </a:xfrm>
        </p:grpSpPr>
        <p:sp>
          <p:nvSpPr>
            <p:cNvPr id="210" name="Google Shape;210;p7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24682" y="287891"/>
              <a:ext cx="5112311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424682" y="287891"/>
              <a:ext cx="5112311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572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entury Gothic"/>
                <a:buNone/>
              </a:pPr>
              <a:r>
                <a:rPr lang="en-US" sz="2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Indefinite Tense</a:t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4631" y="21588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54964" y="1152164"/>
              <a:ext cx="4782030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754964" y="1152164"/>
              <a:ext cx="4782030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572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entury Gothic"/>
                <a:buNone/>
              </a:pPr>
              <a:r>
                <a:rPr lang="en-US" sz="2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Continuous Tense</a:t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94912" y="1080154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54964" y="2016438"/>
              <a:ext cx="4782030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754964" y="2016438"/>
              <a:ext cx="4782030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572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entury Gothic"/>
                <a:buNone/>
              </a:pPr>
              <a:r>
                <a:rPr lang="en-US" sz="2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Tense</a:t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94912" y="1944428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24682" y="2880712"/>
              <a:ext cx="5112311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424682" y="2880712"/>
              <a:ext cx="5112311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572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entury Gothic"/>
                <a:buNone/>
              </a:pPr>
              <a:r>
                <a:rPr lang="en-US" sz="2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Continuous Tense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4631" y="280870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1419052" y="2204206"/>
            <a:ext cx="441333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Verb tense also categorized according to aspect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There are four aspects: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Based on Aspect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1" type="body"/>
          </p:nvPr>
        </p:nvSpPr>
        <p:spPr>
          <a:xfrm>
            <a:off x="2513012" y="457201"/>
            <a:ext cx="943318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1" lang="en-US" sz="4000"/>
              <a:t>Indefinite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4000"/>
              <a:t>		</a:t>
            </a:r>
            <a:r>
              <a:rPr lang="en-US" sz="3600"/>
              <a:t>The three indefinite tenses, or simple tenses, describe an action but do not state whether the action is finished.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1" lang="en-US" sz="4000"/>
              <a:t>Continuous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4000"/>
              <a:t>		</a:t>
            </a:r>
            <a:r>
              <a:rPr lang="en-US" sz="3600"/>
              <a:t>The three continuous tenses, incomplete tenses, or progressive tenses, describe an unfinished action.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1" lang="en-US" sz="4000"/>
              <a:t>Perfect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000"/>
              <a:t>		</a:t>
            </a:r>
            <a:r>
              <a:rPr lang="en-US" sz="3600"/>
              <a:t>The three complete tenses, perfect tenses, describe a finished action.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1" lang="en-US" sz="4000"/>
              <a:t> Perfect Continuous Tense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4000"/>
              <a:t>		</a:t>
            </a:r>
            <a:r>
              <a:rPr lang="en-US" sz="3600"/>
              <a:t>To combine the complete tenses and the incomplete tenses, to describe an action which was in progress and then finished.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9"/>
          <p:cNvGrpSpPr/>
          <p:nvPr/>
        </p:nvGrpSpPr>
        <p:grpSpPr>
          <a:xfrm>
            <a:off x="2280942" y="1416215"/>
            <a:ext cx="9020540" cy="5043657"/>
            <a:chOff x="-4233069" y="-649485"/>
            <a:chExt cx="9020540" cy="5043657"/>
          </a:xfrm>
        </p:grpSpPr>
        <p:sp>
          <p:nvSpPr>
            <p:cNvPr id="235" name="Google Shape;235;p9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424682" y="287891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Indefinite Tense</a:t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4631" y="21588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754964" y="1152164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Continuous Tense</a:t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94912" y="1080154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754964" y="2016438"/>
              <a:ext cx="4032507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Tense</a:t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94912" y="1944428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424682" y="2880712"/>
              <a:ext cx="4362788" cy="57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4572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Perfect Continuous Tense</a:t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64631" y="2808701"/>
              <a:ext cx="720103" cy="720103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sz="4800"/>
              <a:t>Type of Tense</a:t>
            </a:r>
            <a:endParaRPr/>
          </a:p>
        </p:txBody>
      </p:sp>
      <p:grpSp>
        <p:nvGrpSpPr>
          <p:cNvPr id="249" name="Google Shape;249;p9"/>
          <p:cNvGrpSpPr/>
          <p:nvPr/>
        </p:nvGrpSpPr>
        <p:grpSpPr>
          <a:xfrm>
            <a:off x="-2626927" y="1416215"/>
            <a:ext cx="8651015" cy="5043657"/>
            <a:chOff x="-4233069" y="-649485"/>
            <a:chExt cx="8651015" cy="5043657"/>
          </a:xfrm>
        </p:grpSpPr>
        <p:sp>
          <p:nvSpPr>
            <p:cNvPr id="250" name="Google Shape;250;p9"/>
            <p:cNvSpPr/>
            <p:nvPr/>
          </p:nvSpPr>
          <p:spPr>
            <a:xfrm>
              <a:off x="-4233069" y="-649485"/>
              <a:ext cx="5043657" cy="5043657"/>
            </a:xfrm>
            <a:prstGeom prst="blockArc">
              <a:avLst>
                <a:gd fmla="val 18900000" name="adj1"/>
                <a:gd fmla="val 2700000" name="adj2"/>
                <a:gd fmla="val 428" name="adj3"/>
              </a:avLst>
            </a:prstGeom>
            <a:noFill/>
            <a:ln cap="rnd" cmpd="sng" w="15875">
              <a:solidFill>
                <a:srgbClr val="822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521295" y="374468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lang="en-US" sz="3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</a:t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3209" y="280851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 txBox="1"/>
            <p:nvPr/>
          </p:nvSpPr>
          <p:spPr>
            <a:xfrm>
              <a:off x="793534" y="1497874"/>
              <a:ext cx="3624412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entury Gothic"/>
                <a:buNone/>
              </a:pPr>
              <a:r>
                <a:t/>
              </a:r>
              <a:endParaRPr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25448" y="1404257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521295" y="2621280"/>
              <a:ext cx="3896650" cy="74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5944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entury Gothic"/>
                <a:buNone/>
              </a:pPr>
              <a:r>
                <a:t/>
              </a:r>
              <a:endParaRPr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3209" y="2527663"/>
              <a:ext cx="936171" cy="936171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2016-04-06T09:06:03Z</dcterms:created>
  <dc:creator>Shahnur Sharif</dc:creator>
</cp:coreProperties>
</file>