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9144000"/>
  <p:notesSz cx="6858000" cy="9144000"/>
  <p:embeddedFontLst>
    <p:embeddedFont>
      <p:font typeface="Century Schoolbook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6" roundtripDataSignature="AMtx7mgpPDByC/mdH1+u9L7UzkGr1K7u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1BA8DC-7271-498D-8E92-4E350956FFD0}">
  <a:tblStyle styleId="{911BA8DC-7271-498D-8E92-4E350956FFD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CenturySchoolbook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CenturySchoolbook-italic.fntdata"/><Relationship Id="rId21" Type="http://schemas.openxmlformats.org/officeDocument/2006/relationships/slide" Target="slides/slide15.xml"/><Relationship Id="rId43" Type="http://schemas.openxmlformats.org/officeDocument/2006/relationships/font" Target="fonts/CenturySchoolbook-bold.fntdata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font" Target="fonts/CenturySchoolbook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His/her</a:t>
            </a:r>
            <a:endParaRPr/>
          </a:p>
        </p:txBody>
      </p:sp>
      <p:sp>
        <p:nvSpPr>
          <p:cNvPr id="198" name="Google Shape;198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His/her</a:t>
            </a:r>
            <a:endParaRPr/>
          </a:p>
        </p:txBody>
      </p:sp>
      <p:sp>
        <p:nvSpPr>
          <p:cNvPr id="205" name="Google Shape;20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His/her</a:t>
            </a:r>
            <a:endParaRPr/>
          </a:p>
        </p:txBody>
      </p:sp>
      <p:sp>
        <p:nvSpPr>
          <p:cNvPr id="212" name="Google Shape;212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His/her</a:t>
            </a:r>
            <a:endParaRPr/>
          </a:p>
        </p:txBody>
      </p:sp>
      <p:sp>
        <p:nvSpPr>
          <p:cNvPr id="162" name="Google Shape;16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His/her</a:t>
            </a:r>
            <a:endParaRPr/>
          </a:p>
        </p:txBody>
      </p:sp>
      <p:sp>
        <p:nvSpPr>
          <p:cNvPr id="169" name="Google Shape;16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His/her</a:t>
            </a:r>
            <a:endParaRPr/>
          </a:p>
        </p:txBody>
      </p:sp>
      <p:sp>
        <p:nvSpPr>
          <p:cNvPr id="176" name="Google Shape;176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His/her</a:t>
            </a:r>
            <a:endParaRPr/>
          </a:p>
        </p:txBody>
      </p:sp>
      <p:sp>
        <p:nvSpPr>
          <p:cNvPr id="183" name="Google Shape;18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His/her</a:t>
            </a:r>
            <a:endParaRPr/>
          </a:p>
        </p:txBody>
      </p:sp>
      <p:sp>
        <p:nvSpPr>
          <p:cNvPr id="190" name="Google Shape;19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7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37"/>
          <p:cNvSpPr txBox="1"/>
          <p:nvPr>
            <p:ph idx="10" type="dt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7"/>
          <p:cNvSpPr txBox="1"/>
          <p:nvPr>
            <p:ph idx="11" type="ftr"/>
          </p:nvPr>
        </p:nvSpPr>
        <p:spPr>
          <a:xfrm rot="5400000">
            <a:off x="7077269" y="4181669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7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" name="Google Shape;27;p37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" name="Google Shape;28;p37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" name="Google Shape;29;p37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0" name="Google Shape;30;p37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37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37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37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37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37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37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" name="Google Shape;37;p37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" name="Google Shape;38;p37"/>
          <p:cNvSpPr/>
          <p:nvPr/>
        </p:nvSpPr>
        <p:spPr>
          <a:xfrm>
            <a:off x="1309632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" name="Google Shape;39;p37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" name="Google Shape;40;p37"/>
          <p:cNvSpPr/>
          <p:nvPr/>
        </p:nvSpPr>
        <p:spPr>
          <a:xfrm>
            <a:off x="1664208" y="578815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" name="Google Shape;41;p37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" name="Google Shape;42;p37"/>
          <p:cNvSpPr txBox="1"/>
          <p:nvPr>
            <p:ph idx="12" type="sldNum"/>
          </p:nvPr>
        </p:nvSpPr>
        <p:spPr>
          <a:xfrm>
            <a:off x="1325544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6"/>
          <p:cNvSpPr txBox="1"/>
          <p:nvPr>
            <p:ph idx="1" type="body"/>
          </p:nvPr>
        </p:nvSpPr>
        <p:spPr>
          <a:xfrm rot="5400000">
            <a:off x="1754124" y="303276"/>
            <a:ext cx="4873752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46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6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6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7"/>
          <p:cNvSpPr txBox="1"/>
          <p:nvPr>
            <p:ph type="title"/>
          </p:nvPr>
        </p:nvSpPr>
        <p:spPr>
          <a:xfrm rot="5400000">
            <a:off x="4541838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47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7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7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8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38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b="1" sz="3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0" type="dt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11" type="ftr"/>
          </p:nvPr>
        </p:nvSpPr>
        <p:spPr>
          <a:xfrm rot="5400000">
            <a:off x="7077456" y="4178808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9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5" name="Google Shape;55;p39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6" name="Google Shape;56;p39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7" name="Google Shape;57;p39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58" name="Google Shape;58;p39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39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39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39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39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39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4" name="Google Shape;64;p39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5" name="Google Shape;65;p39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6" name="Google Shape;66;p39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7" name="Google Shape;67;p39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8" name="Google Shape;68;p39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9" name="Google Shape;69;p39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39"/>
          <p:cNvSpPr txBox="1"/>
          <p:nvPr>
            <p:ph idx="12" type="sldNum"/>
          </p:nvPr>
        </p:nvSpPr>
        <p:spPr>
          <a:xfrm>
            <a:off x="1340616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0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0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40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1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41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41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1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41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2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2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42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3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3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3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44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44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4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00" name="Google Shape;100;p44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44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44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44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04" name="Google Shape;104;p44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44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6" name="Google Shape;106;p44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44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4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44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45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45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3" name="Google Shape;113;p45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5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15" name="Google Shape;115;p45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indent="-289560" lvl="1" marL="91440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indent="-266700" lvl="2" marL="13716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indent="-262889" lvl="3" marL="1828800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indent="-267461" lvl="4" marL="2286000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16" name="Google Shape;116;p45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45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18" name="Google Shape;118;p45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45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45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45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45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36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3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36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cxnSp>
        <p:nvCxnSpPr>
          <p:cNvPr id="15" name="Google Shape;15;p36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36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8" name="Google Shape;18;p36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6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" name="Google Shape;20;p36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>
            <p:ph type="ctrTitle"/>
          </p:nvPr>
        </p:nvSpPr>
        <p:spPr>
          <a:xfrm>
            <a:off x="2362200" y="2819400"/>
            <a:ext cx="6477000" cy="14371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Error</a:t>
            </a:r>
            <a:r>
              <a:rPr lang="en-US" sz="4400"/>
              <a:t> identification</a:t>
            </a:r>
            <a:endParaRPr/>
          </a:p>
        </p:txBody>
      </p:sp>
      <p:sp>
        <p:nvSpPr>
          <p:cNvPr id="141" name="Google Shape;141;p1"/>
          <p:cNvSpPr txBox="1"/>
          <p:nvPr/>
        </p:nvSpPr>
        <p:spPr>
          <a:xfrm>
            <a:off x="3886200" y="1524000"/>
            <a:ext cx="4038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1</a:t>
            </a:r>
            <a:endParaRPr b="1" sz="4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2. B. Pronoun Case</a:t>
            </a:r>
            <a:endParaRPr/>
          </a:p>
        </p:txBody>
      </p:sp>
      <p:sp>
        <p:nvSpPr>
          <p:cNvPr id="201" name="Google Shape;201;p10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Pronoun case errors can occur when:-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Using the objective case (me, him, her, them) instead of the subjective case (I, he, she, they) as the subject of a sentence.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Using the subjective case instead of the objective case as the object of a verb or preposition.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Confusing "who" (subjective) with "whom" (objective).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Confusing "whoever" (subjective) with "whomever" (objective).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2. B. Pronoun Case</a:t>
            </a:r>
            <a:endParaRPr/>
          </a:p>
        </p:txBody>
      </p:sp>
      <p:sp>
        <p:nvSpPr>
          <p:cNvPr id="208" name="Google Shape;208;p11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"Me and my friend went to the store.”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Char char="❑"/>
            </a:pPr>
            <a:r>
              <a:rPr b="1" lang="en-US"/>
              <a:t>Error:- </a:t>
            </a:r>
            <a:r>
              <a:rPr lang="en-US"/>
              <a:t>The pronoun "me" is in the objective case, but it should be in the subjective case ("I") because it is the subject of the sentence.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2. B. Pronoun Case</a:t>
            </a:r>
            <a:endParaRPr/>
          </a:p>
        </p:txBody>
      </p:sp>
      <p:sp>
        <p:nvSpPr>
          <p:cNvPr id="215" name="Google Shape;215;p12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"Me and my friend went to the store.”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Char char="❑"/>
            </a:pPr>
            <a:r>
              <a:rPr b="1" lang="en-US"/>
              <a:t>The correct sentence should read</a:t>
            </a:r>
            <a:r>
              <a:rPr lang="en-US"/>
              <a:t>: "My friend and I went to the store.“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Or, in </a:t>
            </a:r>
            <a:r>
              <a:rPr b="1" lang="en-US"/>
              <a:t>informal writing or speech</a:t>
            </a:r>
            <a:r>
              <a:rPr lang="en-US"/>
              <a:t>: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Char char="❑"/>
            </a:pPr>
            <a:r>
              <a:rPr lang="en-US"/>
              <a:t>"My friend and me went to the store." 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Char char="❑"/>
            </a:pPr>
            <a:r>
              <a:rPr b="1" lang="en-US"/>
              <a:t>Corrected sentence: </a:t>
            </a:r>
            <a:r>
              <a:rPr lang="en-US"/>
              <a:t>"My friend and I went to the store.“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In this corrected sentence, the pronoun "I" is in the subjective case, which is correct because it is the subject of the sentence.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2. c. Pronoun Shift</a:t>
            </a:r>
            <a:endParaRPr/>
          </a:p>
        </p:txBody>
      </p:sp>
      <p:sp>
        <p:nvSpPr>
          <p:cNvPr id="221" name="Google Shape;221;p13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Pronoun shift errors can occur when: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Switching from one pronoun to another without a clear indication of the change in reference.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Using a different pronoun to refer to the same person or thing without a clear reason.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Failing to maintain consistency in pronoun reference throughout a sentence or paragraph.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 txBox="1"/>
          <p:nvPr>
            <p:ph type="title"/>
          </p:nvPr>
        </p:nvSpPr>
        <p:spPr>
          <a:xfrm>
            <a:off x="685800" y="18129"/>
            <a:ext cx="7467600" cy="731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2. C. Pronoun Shift</a:t>
            </a:r>
            <a:endParaRPr/>
          </a:p>
        </p:txBody>
      </p:sp>
      <p:sp>
        <p:nvSpPr>
          <p:cNvPr id="227" name="Google Shape;227;p14"/>
          <p:cNvSpPr txBox="1"/>
          <p:nvPr>
            <p:ph idx="1" type="body"/>
          </p:nvPr>
        </p:nvSpPr>
        <p:spPr>
          <a:xfrm>
            <a:off x="457200" y="990600"/>
            <a:ext cx="7467600" cy="5483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60"/>
              <a:buFont typeface="Courier New"/>
              <a:buChar char="o"/>
            </a:pPr>
            <a:r>
              <a:rPr lang="en-US" sz="2800"/>
              <a:t>"The student was struggling, so they went to the teacher for help. He explained the concept clearly and he felt better.”</a:t>
            </a:r>
            <a:endParaRPr/>
          </a:p>
          <a:p>
            <a:pPr indent="-149860" lvl="0" marL="274320" rtl="0" algn="l">
              <a:spcBef>
                <a:spcPts val="600"/>
              </a:spcBef>
              <a:spcAft>
                <a:spcPts val="0"/>
              </a:spcAft>
              <a:buSzPts val="1960"/>
              <a:buFont typeface="Courier New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60"/>
              <a:buNone/>
            </a:pPr>
            <a:r>
              <a:rPr b="1" lang="en-US" sz="2800"/>
              <a:t>Error:-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60"/>
              <a:buFont typeface="Courier New"/>
              <a:buChar char="o"/>
            </a:pPr>
            <a:r>
              <a:rPr lang="en-US" sz="2800"/>
              <a:t>The pronoun shifts from "they" (referring to the student) to "he" (referring to the teacher) without a clear indication of the change in reference.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60"/>
              <a:buFont typeface="Courier New"/>
              <a:buChar char="o"/>
            </a:pPr>
            <a:r>
              <a:rPr lang="en-US" sz="2800"/>
              <a:t>The sentence should maintain consistency in pronoun reference to avoid confusion.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>
            <p:ph type="title"/>
          </p:nvPr>
        </p:nvSpPr>
        <p:spPr>
          <a:xfrm>
            <a:off x="685800" y="18129"/>
            <a:ext cx="7467600" cy="731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2. C. Pronoun Shift</a:t>
            </a:r>
            <a:endParaRPr/>
          </a:p>
        </p:txBody>
      </p:sp>
      <p:sp>
        <p:nvSpPr>
          <p:cNvPr id="233" name="Google Shape;233;p15"/>
          <p:cNvSpPr txBox="1"/>
          <p:nvPr>
            <p:ph idx="1" type="body"/>
          </p:nvPr>
        </p:nvSpPr>
        <p:spPr>
          <a:xfrm>
            <a:off x="457200" y="990600"/>
            <a:ext cx="7467600" cy="5483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-US" sz="2000"/>
              <a:t>"The student was struggling, so they went to the teacher for help. He explained the concept clearly and he felt better.”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Corrected sentence: </a:t>
            </a:r>
            <a:r>
              <a:rPr lang="en-US" sz="2000"/>
              <a:t>"The student was struggling, so they went to the teacher for help.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-US" sz="2000"/>
              <a:t>The teacher explained the concept clearly and the student felt better.”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			Or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-US" sz="2000"/>
              <a:t>"The student was struggling, so he went to the teacher for help. He felt better after the teacher explained the concept clearly.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In these corrected sentences, the pronoun reference is consistent, avoiding the pronoun shift error.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2. D. Ambiguous Pronoun </a:t>
            </a:r>
            <a:endParaRPr/>
          </a:p>
        </p:txBody>
      </p:sp>
      <p:sp>
        <p:nvSpPr>
          <p:cNvPr id="239" name="Google Shape;239;p16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A pronoun is called “ambiguous” when it’s not absolutely clear what the pronoun refers to.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Ambiguous pronoun errors can occur when: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Using a pronoun that could refer to multiple people or things in the sentence.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Failing to clarify the reference of a pronoun.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Using a pronoun that is too far away from its antecedent (the noun it replaces).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Not considering the reader's perspective and how they might interpret the pronoun.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2. D. Ambiguous Pronoun </a:t>
            </a:r>
            <a:endParaRPr/>
          </a:p>
        </p:txBody>
      </p:sp>
      <p:sp>
        <p:nvSpPr>
          <p:cNvPr id="245" name="Google Shape;245;p17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"John and Mary went to the store, and he bought some milk.”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Error:- </a:t>
            </a:r>
            <a:r>
              <a:rPr lang="en-US"/>
              <a:t>The pronoun "he" is ambiguous because it is not clear whether it refers to John or someone else.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The sentence structure suggests that "he" refers to one of the people mentioned in the sentence, but it is not explicitly clear.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2. D. Ambiguous Pronoun </a:t>
            </a:r>
            <a:endParaRPr/>
          </a:p>
        </p:txBody>
      </p:sp>
      <p:sp>
        <p:nvSpPr>
          <p:cNvPr id="251" name="Google Shape;251;p18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"John and Mary went to the store, and he bought some milk.”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Corrected sentence: </a:t>
            </a:r>
            <a:r>
              <a:rPr lang="en-US"/>
              <a:t>"John and Mary went to the store, and John bought some milk.”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			Or: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"John and Mary went to the store, and Mary's husband bought some milk.”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In these corrected sentences, the pronoun reference is clear and unambiguous, avoiding the error.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2. E. </a:t>
            </a:r>
            <a:r>
              <a:rPr b="1" lang="en-US"/>
              <a:t>Comparisons Using Pronouns</a:t>
            </a:r>
            <a:endParaRPr/>
          </a:p>
        </p:txBody>
      </p:sp>
      <p:sp>
        <p:nvSpPr>
          <p:cNvPr id="257" name="Google Shape;257;p19"/>
          <p:cNvSpPr txBox="1"/>
          <p:nvPr>
            <p:ph idx="1" type="body"/>
          </p:nvPr>
        </p:nvSpPr>
        <p:spPr>
          <a:xfrm>
            <a:off x="457200" y="1524000"/>
            <a:ext cx="7467600" cy="4949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When a pronoun is involved in a comparison, it must match the case of the other pronoun involved.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Comparison errors with pronouns can occur when: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Using the objective case (me, him, her, them) instead of the subjective case (I, he, she, they) in comparative constructions.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Forgetting to include the verb "am" or "is" in the comparative clause.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Using the wrong pronoun in comparisons, such as using "me" instead of "I".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/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entury Schoolbook"/>
              <a:buNone/>
            </a:pPr>
            <a:r>
              <a:rPr b="1" lang="en-US" sz="2800"/>
              <a:t>The error categories in English grammar</a:t>
            </a:r>
            <a:endParaRPr/>
          </a:p>
        </p:txBody>
      </p:sp>
      <p:sp>
        <p:nvSpPr>
          <p:cNvPr id="147" name="Google Shape;147;p2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2740" lvl="0" marL="457200" rtl="0" algn="l">
              <a:spcBef>
                <a:spcPts val="0"/>
              </a:spcBef>
              <a:spcAft>
                <a:spcPts val="0"/>
              </a:spcAft>
              <a:buSzPts val="1960"/>
              <a:buFont typeface="Century Schoolbook"/>
              <a:buNone/>
            </a:pPr>
            <a:r>
              <a:t/>
            </a:r>
            <a:endParaRPr sz="2800"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1960"/>
              <a:buFont typeface="Century Schoolbook"/>
              <a:buAutoNum type="arabicPeriod"/>
            </a:pPr>
            <a:r>
              <a:rPr lang="en-US" sz="2800"/>
              <a:t>Based on tenses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1960"/>
              <a:buFont typeface="Century Schoolbook"/>
              <a:buAutoNum type="arabicPeriod"/>
            </a:pPr>
            <a:r>
              <a:rPr lang="en-US" sz="2800"/>
              <a:t>Based on pronouns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1960"/>
              <a:buFont typeface="Century Schoolbook"/>
              <a:buAutoNum type="arabicPeriod"/>
            </a:pPr>
            <a:r>
              <a:rPr lang="en-US" sz="2800"/>
              <a:t>Based on adjectives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1960"/>
              <a:buFont typeface="Century Schoolbook"/>
              <a:buAutoNum type="arabicPeriod"/>
            </a:pPr>
            <a:r>
              <a:rPr lang="en-US" sz="2800"/>
              <a:t>Based on conjunctions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1960"/>
              <a:buFont typeface="Century Schoolbook"/>
              <a:buAutoNum type="arabicPeriod"/>
            </a:pPr>
            <a:r>
              <a:rPr lang="en-US" sz="2800"/>
              <a:t>Based on prepositions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 sz="2800"/>
          </a:p>
          <a:p>
            <a:pPr indent="-149860" lvl="0" marL="274320" rtl="0" algn="l">
              <a:spcBef>
                <a:spcPts val="60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2. E. </a:t>
            </a:r>
            <a:r>
              <a:rPr b="1" lang="en-US"/>
              <a:t>Comparisons Using Pronouns</a:t>
            </a:r>
            <a:endParaRPr/>
          </a:p>
        </p:txBody>
      </p:sp>
      <p:sp>
        <p:nvSpPr>
          <p:cNvPr id="263" name="Google Shape;263;p20"/>
          <p:cNvSpPr txBox="1"/>
          <p:nvPr>
            <p:ph idx="1" type="body"/>
          </p:nvPr>
        </p:nvSpPr>
        <p:spPr>
          <a:xfrm>
            <a:off x="457200" y="1524000"/>
            <a:ext cx="7467600" cy="4949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"John and I went to the store, but he arrived before me.”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b="1" lang="en-US"/>
              <a:t>Error: </a:t>
            </a:r>
            <a:r>
              <a:rPr lang="en-US"/>
              <a:t>The error in the sentence is the use of "me" instead of "I" in the second part of the sentence.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In the first part of the sentence, "John and I" is the subject, so the correct pronoun to use is "I".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2. E. </a:t>
            </a:r>
            <a:r>
              <a:rPr b="1" lang="en-US"/>
              <a:t>Comparisons Using Pronouns</a:t>
            </a:r>
            <a:endParaRPr/>
          </a:p>
        </p:txBody>
      </p:sp>
      <p:sp>
        <p:nvSpPr>
          <p:cNvPr id="269" name="Google Shape;269;p21"/>
          <p:cNvSpPr txBox="1"/>
          <p:nvPr>
            <p:ph idx="1" type="body"/>
          </p:nvPr>
        </p:nvSpPr>
        <p:spPr>
          <a:xfrm>
            <a:off x="457200" y="1524000"/>
            <a:ext cx="7467600" cy="4949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"John and I went to the store, but he arrived before me.”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In the first part of the sentence, "John and I" is the subject, so the correct pronoun to use is "I".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b="1" lang="en-US"/>
              <a:t>Corrected: </a:t>
            </a:r>
            <a:r>
              <a:rPr lang="en-US"/>
              <a:t>"John and I went to the store, but he arrived before I did.”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			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b="1" lang="en-US"/>
              <a:t>Note: </a:t>
            </a:r>
            <a:r>
              <a:rPr lang="en-US"/>
              <a:t>Some sources may suggest that "before me" is acceptable in informal contexts, but in formal grammar, "before I" is generally considered the more correct choice.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3. </a:t>
            </a:r>
            <a:r>
              <a:rPr b="1" lang="en-US"/>
              <a:t>Errors based on Adjectives</a:t>
            </a:r>
            <a:endParaRPr/>
          </a:p>
        </p:txBody>
      </p:sp>
      <p:sp>
        <p:nvSpPr>
          <p:cNvPr id="275" name="Google Shape;275;p22"/>
          <p:cNvSpPr txBox="1"/>
          <p:nvPr>
            <p:ph idx="1" type="body"/>
          </p:nvPr>
        </p:nvSpPr>
        <p:spPr>
          <a:xfrm>
            <a:off x="457200" y="1524000"/>
            <a:ext cx="7467600" cy="4949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Some common adjective errors include:-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Using the wrong form of the adjective (e.g. using the comparative form instead of the superlative)-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Confusing adjectives with adverbs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Using an adjective to describe an action instead of a noun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Incorrectly using possessive adjectives.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Using an adjective in the wrong context.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It's important to note that adjective errors can often be subtle and may not always be caught by grammar checkers or spell checkers.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/>
          <p:nvPr>
            <p:ph type="title"/>
          </p:nvPr>
        </p:nvSpPr>
        <p:spPr>
          <a:xfrm>
            <a:off x="609600" y="152400"/>
            <a:ext cx="74676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3. </a:t>
            </a:r>
            <a:r>
              <a:rPr b="1" lang="en-US"/>
              <a:t>Errors based on Adjectives</a:t>
            </a:r>
            <a:endParaRPr/>
          </a:p>
        </p:txBody>
      </p:sp>
      <p:sp>
        <p:nvSpPr>
          <p:cNvPr id="281" name="Google Shape;281;p23"/>
          <p:cNvSpPr txBox="1"/>
          <p:nvPr>
            <p:ph idx="1" type="body"/>
          </p:nvPr>
        </p:nvSpPr>
        <p:spPr>
          <a:xfrm>
            <a:off x="457200" y="731838"/>
            <a:ext cx="7467600" cy="6126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Here are some examples of errors based on adjectives: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1. Incorrect use of comparative and superlative forms:  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"He is more smarter than his brother." (Incorrect)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 "He is smarter than his brother." (Correct)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2. Using the wrong adjective form: </a:t>
            </a:r>
            <a:r>
              <a:rPr lang="en-US"/>
              <a:t> 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 "The book is very interestingest." (Incorrect)    -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 "The book is very interesting." (Correct)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3.Confusing adjective and adverb forms:  </a:t>
            </a:r>
            <a:r>
              <a:rPr lang="en-US"/>
              <a:t>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"He drives careful." (Incorrect)  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 "He drives carefully." (Correct)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/>
          <p:nvPr>
            <p:ph type="title"/>
          </p:nvPr>
        </p:nvSpPr>
        <p:spPr>
          <a:xfrm>
            <a:off x="609600" y="152400"/>
            <a:ext cx="74676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3. </a:t>
            </a:r>
            <a:r>
              <a:rPr b="1" lang="en-US"/>
              <a:t>Errors based on Adjectives</a:t>
            </a:r>
            <a:endParaRPr/>
          </a:p>
        </p:txBody>
      </p:sp>
      <p:sp>
        <p:nvSpPr>
          <p:cNvPr id="287" name="Google Shape;287;p24"/>
          <p:cNvSpPr txBox="1"/>
          <p:nvPr>
            <p:ph idx="1" type="body"/>
          </p:nvPr>
        </p:nvSpPr>
        <p:spPr>
          <a:xfrm>
            <a:off x="457200" y="731838"/>
            <a:ext cx="7467600" cy="6126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Here are some examples of errors based on adjectives: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4. </a:t>
            </a:r>
            <a:r>
              <a:rPr b="1" lang="en-US"/>
              <a:t>Using an adjective instead of an adverb:  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"He sings beautiful." (Incorrect) 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"He sings beautifully." (Correct)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5. Incorrect use of possessive adjectives: 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"That is my car brother's." (Incorrect)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 "That is my brother's car." (Correct)  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6. Using an adjective to describe an action:    </a:t>
            </a:r>
            <a:r>
              <a:rPr lang="en-US"/>
              <a:t>-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"He is laughing hysterical." (Incorrect)    -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 "He is laughing hysterically." (Correct)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 txBox="1"/>
          <p:nvPr>
            <p:ph type="title"/>
          </p:nvPr>
        </p:nvSpPr>
        <p:spPr>
          <a:xfrm>
            <a:off x="609600" y="373162"/>
            <a:ext cx="74676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4. </a:t>
            </a:r>
            <a:r>
              <a:rPr b="1" lang="en-US"/>
              <a:t>Errors based on Conjunctions</a:t>
            </a:r>
            <a:endParaRPr/>
          </a:p>
        </p:txBody>
      </p:sp>
      <p:sp>
        <p:nvSpPr>
          <p:cNvPr id="293" name="Google Shape;293;p25"/>
          <p:cNvSpPr txBox="1"/>
          <p:nvPr>
            <p:ph idx="1" type="body"/>
          </p:nvPr>
        </p:nvSpPr>
        <p:spPr>
          <a:xfrm>
            <a:off x="457200" y="952600"/>
            <a:ext cx="7467600" cy="5521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Errors based on conjunctions include: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1. Comma splice errors: </a:t>
            </a:r>
            <a:r>
              <a:rPr lang="en-US"/>
              <a:t>Joining two independent clauses with a comma without using a conjunction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Original: </a:t>
            </a:r>
            <a:r>
              <a:rPr lang="en-US"/>
              <a:t>"I went to the store, I bought milk.“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Corrected: </a:t>
            </a:r>
            <a:r>
              <a:rPr lang="en-US"/>
              <a:t>"I went to the store, and I bought milk."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2. Conjunctive adverb errors: </a:t>
            </a:r>
            <a:r>
              <a:rPr lang="en-US"/>
              <a:t>Incorrectly using conjunctive adverbs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Original: </a:t>
            </a:r>
            <a:r>
              <a:rPr lang="en-US"/>
              <a:t>"I went to the store; however I forgot to buy milk.“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Corrected: </a:t>
            </a:r>
            <a:r>
              <a:rPr lang="en-US"/>
              <a:t>"I went to the store; however, I forgot to buy milk." (added comma after however)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"/>
          <p:cNvSpPr txBox="1"/>
          <p:nvPr>
            <p:ph type="title"/>
          </p:nvPr>
        </p:nvSpPr>
        <p:spPr>
          <a:xfrm>
            <a:off x="609600" y="373162"/>
            <a:ext cx="74676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4. </a:t>
            </a:r>
            <a:r>
              <a:rPr b="1" lang="en-US"/>
              <a:t>Errors based on Conjunctions</a:t>
            </a:r>
            <a:endParaRPr/>
          </a:p>
        </p:txBody>
      </p:sp>
      <p:sp>
        <p:nvSpPr>
          <p:cNvPr id="299" name="Google Shape;299;p26"/>
          <p:cNvSpPr txBox="1"/>
          <p:nvPr>
            <p:ph idx="1" type="body"/>
          </p:nvPr>
        </p:nvSpPr>
        <p:spPr>
          <a:xfrm>
            <a:off x="457200" y="952600"/>
            <a:ext cx="7467600" cy="5521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Errors based on conjunctions include: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3. Subordinating conjunction errors: </a:t>
            </a:r>
            <a:r>
              <a:rPr lang="en-US"/>
              <a:t>Incorrectly using subordinating conjunctions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Original: </a:t>
            </a:r>
            <a:r>
              <a:rPr lang="en-US"/>
              <a:t>"I went to the store because I forgot to buy milk.“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Corrected: </a:t>
            </a:r>
            <a:r>
              <a:rPr lang="en-US"/>
              <a:t>"I went to the store because I needed to buy milk."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4. Coordinating conjunction errors: </a:t>
            </a:r>
            <a:r>
              <a:rPr lang="en-US"/>
              <a:t>Incorrectly using coordinating conjunctions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Original: </a:t>
            </a:r>
            <a:r>
              <a:rPr lang="en-US"/>
              <a:t>"I went to the store and forgot to buy milk.“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Corrected: </a:t>
            </a:r>
            <a:r>
              <a:rPr lang="en-US"/>
              <a:t>"I went to the store but forgot to buy milk."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 txBox="1"/>
          <p:nvPr>
            <p:ph type="title"/>
          </p:nvPr>
        </p:nvSpPr>
        <p:spPr>
          <a:xfrm>
            <a:off x="609600" y="373162"/>
            <a:ext cx="74676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4. </a:t>
            </a:r>
            <a:r>
              <a:rPr b="1" lang="en-US"/>
              <a:t>Errors based on Conjunctions</a:t>
            </a:r>
            <a:endParaRPr/>
          </a:p>
        </p:txBody>
      </p:sp>
      <p:sp>
        <p:nvSpPr>
          <p:cNvPr id="305" name="Google Shape;305;p27"/>
          <p:cNvSpPr txBox="1"/>
          <p:nvPr>
            <p:ph idx="1" type="body"/>
          </p:nvPr>
        </p:nvSpPr>
        <p:spPr>
          <a:xfrm>
            <a:off x="457200" y="952600"/>
            <a:ext cx="7467600" cy="5521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5. Double conjunction errors: </a:t>
            </a:r>
            <a:r>
              <a:rPr lang="en-US"/>
              <a:t>Using two conjunctions together incorrectly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Original: </a:t>
            </a:r>
            <a:r>
              <a:rPr lang="en-US"/>
              <a:t>"I went to the store and but forgot to buy milk.“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Corrected: </a:t>
            </a:r>
            <a:r>
              <a:rPr lang="en-US"/>
              <a:t>"I went to the store but forgot to buy milk."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6. Conjunction overload errors: </a:t>
            </a:r>
            <a:r>
              <a:rPr lang="en-US"/>
              <a:t>Using too many conjunctions in a sentence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Original</a:t>
            </a:r>
            <a:r>
              <a:rPr lang="en-US"/>
              <a:t>: "I went to the store and I bought milk and I forgot to buy eggs.“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Corrected: </a:t>
            </a:r>
            <a:r>
              <a:rPr lang="en-US"/>
              <a:t>"I went to the store, where I bought milk but forgot to buy eggs."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 txBox="1"/>
          <p:nvPr>
            <p:ph type="title"/>
          </p:nvPr>
        </p:nvSpPr>
        <p:spPr>
          <a:xfrm>
            <a:off x="609600" y="373162"/>
            <a:ext cx="74676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4. </a:t>
            </a:r>
            <a:r>
              <a:rPr b="1" lang="en-US"/>
              <a:t>Errors based on Conjunctions</a:t>
            </a:r>
            <a:endParaRPr/>
          </a:p>
        </p:txBody>
      </p:sp>
      <p:sp>
        <p:nvSpPr>
          <p:cNvPr id="311" name="Google Shape;311;p28"/>
          <p:cNvSpPr txBox="1"/>
          <p:nvPr>
            <p:ph idx="1" type="body"/>
          </p:nvPr>
        </p:nvSpPr>
        <p:spPr>
          <a:xfrm>
            <a:off x="457200" y="952600"/>
            <a:ext cx="7467600" cy="5521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7. Incorrect correlative conjunctions: </a:t>
            </a:r>
            <a:r>
              <a:rPr lang="en-US"/>
              <a:t>Incorrectly using correlative conjunctions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Original: </a:t>
            </a:r>
            <a:r>
              <a:rPr lang="en-US"/>
              <a:t>"I not only went to the store but also forgot to buy milk.”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Corrected: </a:t>
            </a:r>
            <a:r>
              <a:rPr lang="en-US"/>
              <a:t>"I went to the store, but I also forgot to buy milk."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8. Lack of parallel structure errors: </a:t>
            </a:r>
            <a:r>
              <a:rPr lang="en-US"/>
              <a:t>Not using parallel structure when connecting clauses or phrases with conjunctions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Original: </a:t>
            </a:r>
            <a:r>
              <a:rPr lang="en-US"/>
              <a:t>"I love reading books and to write stories.”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Corrected: </a:t>
            </a:r>
            <a:r>
              <a:rPr lang="en-US"/>
              <a:t>"I love reading books and writing stories.“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/>
          <p:nvPr>
            <p:ph type="title"/>
          </p:nvPr>
        </p:nvSpPr>
        <p:spPr>
          <a:xfrm>
            <a:off x="609600" y="373162"/>
            <a:ext cx="74676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4. </a:t>
            </a:r>
            <a:r>
              <a:rPr b="1" lang="en-US"/>
              <a:t>Errors based on Conjunctions</a:t>
            </a:r>
            <a:endParaRPr/>
          </a:p>
        </p:txBody>
      </p:sp>
      <p:sp>
        <p:nvSpPr>
          <p:cNvPr id="317" name="Google Shape;317;p29"/>
          <p:cNvSpPr txBox="1"/>
          <p:nvPr>
            <p:ph idx="1" type="body"/>
          </p:nvPr>
        </p:nvSpPr>
        <p:spPr>
          <a:xfrm>
            <a:off x="457200" y="952600"/>
            <a:ext cx="7467600" cy="5521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9. Ambiguous conjunction errors: </a:t>
            </a:r>
            <a:r>
              <a:rPr lang="en-US"/>
              <a:t>Using conjunctions in a way that creates ambiguity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Original: </a:t>
            </a:r>
            <a:r>
              <a:rPr lang="en-US"/>
              <a:t>"I went to the store and the bank.” </a:t>
            </a:r>
            <a:r>
              <a:rPr b="1" lang="en-US"/>
              <a:t>Corrected: </a:t>
            </a:r>
            <a:r>
              <a:rPr lang="en-US"/>
              <a:t>"I went to the store and then to the bank."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10. Redundant conjunction errors: </a:t>
            </a:r>
            <a:r>
              <a:rPr lang="en-US"/>
              <a:t>Using unnecessary conjunctions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Original: </a:t>
            </a:r>
            <a:r>
              <a:rPr lang="en-US"/>
              <a:t>"I went to the store and also I bought milk.”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Corrected: </a:t>
            </a:r>
            <a:r>
              <a:rPr lang="en-US"/>
              <a:t>"I went to the store and bought milk."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These errors can make writing and speech less clear, effective, and engaging.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/>
          <p:nvPr>
            <p:ph type="ctrTitle"/>
          </p:nvPr>
        </p:nvSpPr>
        <p:spPr>
          <a:xfrm>
            <a:off x="2057400" y="609600"/>
            <a:ext cx="67818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Error</a:t>
            </a:r>
            <a:r>
              <a:rPr lang="en-US" sz="4400"/>
              <a:t> based on parts of speech </a:t>
            </a:r>
            <a:br>
              <a:rPr lang="en-US" sz="4400"/>
            </a:br>
            <a:r>
              <a:rPr lang="en-US" sz="4400">
                <a:solidFill>
                  <a:srgbClr val="E65C01"/>
                </a:solidFill>
              </a:rPr>
              <a:t>pronouns, adjectives, conjunctions prepositions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/>
          <p:nvPr>
            <p:ph type="title"/>
          </p:nvPr>
        </p:nvSpPr>
        <p:spPr>
          <a:xfrm>
            <a:off x="609600" y="373162"/>
            <a:ext cx="74676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5. </a:t>
            </a:r>
            <a:r>
              <a:rPr b="1" lang="en-US"/>
              <a:t>Errors based on Prepositions</a:t>
            </a:r>
            <a:endParaRPr/>
          </a:p>
        </p:txBody>
      </p:sp>
      <p:sp>
        <p:nvSpPr>
          <p:cNvPr id="323" name="Google Shape;323;p30"/>
          <p:cNvSpPr txBox="1"/>
          <p:nvPr>
            <p:ph idx="1" type="body"/>
          </p:nvPr>
        </p:nvSpPr>
        <p:spPr>
          <a:xfrm>
            <a:off x="457200" y="952600"/>
            <a:ext cx="7467600" cy="5521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Errors based on prepositions include: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1. Incorrect preposition usage: </a:t>
            </a:r>
            <a:r>
              <a:rPr lang="en-US"/>
              <a:t>Using the wrong preposition in a sentence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Original: </a:t>
            </a:r>
            <a:r>
              <a:rPr lang="en-US"/>
              <a:t>"I'm going in the store at 5 o'clock.”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Corrected: </a:t>
            </a:r>
            <a:r>
              <a:rPr lang="en-US"/>
              <a:t>"I'm going to the store at 5 o'clock.”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2. Preposition redundancy:  </a:t>
            </a:r>
            <a:r>
              <a:rPr lang="en-US"/>
              <a:t>Using unnecessary prepositions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Original: </a:t>
            </a:r>
            <a:r>
              <a:rPr lang="en-US"/>
              <a:t>"I'm going to the store up the street.”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Corrected: </a:t>
            </a:r>
            <a:r>
              <a:rPr lang="en-US"/>
              <a:t>"I'm going to the store on the street."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"/>
          <p:cNvSpPr txBox="1"/>
          <p:nvPr>
            <p:ph type="title"/>
          </p:nvPr>
        </p:nvSpPr>
        <p:spPr>
          <a:xfrm>
            <a:off x="609600" y="373162"/>
            <a:ext cx="74676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5. </a:t>
            </a:r>
            <a:r>
              <a:rPr b="1" lang="en-US"/>
              <a:t>Errors based on Prepositions</a:t>
            </a:r>
            <a:endParaRPr/>
          </a:p>
        </p:txBody>
      </p:sp>
      <p:sp>
        <p:nvSpPr>
          <p:cNvPr id="329" name="Google Shape;329;p31"/>
          <p:cNvSpPr txBox="1"/>
          <p:nvPr>
            <p:ph idx="1" type="body"/>
          </p:nvPr>
        </p:nvSpPr>
        <p:spPr>
          <a:xfrm>
            <a:off x="457200" y="952600"/>
            <a:ext cx="7467600" cy="5521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Errors based on prepositions include: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3. Preposition omission: </a:t>
            </a:r>
            <a:r>
              <a:rPr lang="en-US"/>
              <a:t>Omitting necessary prepositions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Original: </a:t>
            </a:r>
            <a:r>
              <a:rPr lang="en-US"/>
              <a:t>"I'm going store.”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Corrected: </a:t>
            </a:r>
            <a:r>
              <a:rPr lang="en-US"/>
              <a:t>"I'm going to the store.”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4. Preposition confusion: </a:t>
            </a:r>
            <a:r>
              <a:rPr lang="en-US"/>
              <a:t>Confusing similar prepositions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Original: </a:t>
            </a:r>
            <a:r>
              <a:rPr lang="en-US"/>
              <a:t>"I'm going to the store with my friend.”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Corrected: </a:t>
            </a:r>
            <a:r>
              <a:rPr lang="en-US"/>
              <a:t>"I'm going to the store by my friend." (Note: "with" implies accompaniment, while "by" implies means of transportation)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 txBox="1"/>
          <p:nvPr>
            <p:ph type="title"/>
          </p:nvPr>
        </p:nvSpPr>
        <p:spPr>
          <a:xfrm>
            <a:off x="609600" y="373162"/>
            <a:ext cx="74676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5. </a:t>
            </a:r>
            <a:r>
              <a:rPr b="1" lang="en-US"/>
              <a:t>Errors based on Prepositions</a:t>
            </a:r>
            <a:endParaRPr/>
          </a:p>
        </p:txBody>
      </p:sp>
      <p:sp>
        <p:nvSpPr>
          <p:cNvPr id="335" name="Google Shape;335;p32"/>
          <p:cNvSpPr txBox="1"/>
          <p:nvPr>
            <p:ph idx="1" type="body"/>
          </p:nvPr>
        </p:nvSpPr>
        <p:spPr>
          <a:xfrm>
            <a:off x="457200" y="952600"/>
            <a:ext cx="7467600" cy="5521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Errors based on prepositions include: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5. Idiomatic preposition errors: </a:t>
            </a:r>
            <a:r>
              <a:rPr lang="en-US"/>
              <a:t>Using incorrect prepositions in idiomatic expressions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Original: </a:t>
            </a:r>
            <a:r>
              <a:rPr lang="en-US"/>
              <a:t>"I'm looking forward to see you.”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Corrected</a:t>
            </a:r>
            <a:r>
              <a:rPr lang="en-US"/>
              <a:t>: "I'm looking forward to seeing you.”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6. Preposition word order errors: </a:t>
            </a:r>
            <a:r>
              <a:rPr lang="en-US"/>
              <a:t>Incorrectly placing prepositions in a sentence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Original: </a:t>
            </a:r>
            <a:r>
              <a:rPr lang="en-US"/>
              <a:t>"I'm going the store to.”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Corrected: </a:t>
            </a:r>
            <a:r>
              <a:rPr lang="en-US"/>
              <a:t>"I'm going to the store."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3"/>
          <p:cNvSpPr txBox="1"/>
          <p:nvPr>
            <p:ph type="title"/>
          </p:nvPr>
        </p:nvSpPr>
        <p:spPr>
          <a:xfrm>
            <a:off x="609600" y="373162"/>
            <a:ext cx="74676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5. </a:t>
            </a:r>
            <a:r>
              <a:rPr b="1" lang="en-US"/>
              <a:t>Errors based on Prepositions</a:t>
            </a:r>
            <a:endParaRPr/>
          </a:p>
        </p:txBody>
      </p:sp>
      <p:sp>
        <p:nvSpPr>
          <p:cNvPr id="341" name="Google Shape;341;p33"/>
          <p:cNvSpPr txBox="1"/>
          <p:nvPr>
            <p:ph idx="1" type="body"/>
          </p:nvPr>
        </p:nvSpPr>
        <p:spPr>
          <a:xfrm>
            <a:off x="457200" y="952600"/>
            <a:ext cx="7467600" cy="5521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Errors based on prepositions include: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7. Retain/omit preposition errors: </a:t>
            </a:r>
            <a:r>
              <a:rPr lang="en-US"/>
              <a:t>Incorrectly retaining or omitting prepositions when using phrasal verbs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Original: </a:t>
            </a:r>
            <a:r>
              <a:rPr lang="en-US"/>
              <a:t>"I'm picking up the phone.”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Corrected: </a:t>
            </a:r>
            <a:r>
              <a:rPr lang="en-US"/>
              <a:t>"I'm picking the phone up." (Note: Some phrasal verbs require the preposition to be retained, while others require it to be omitted)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8. Preposition tense errors: </a:t>
            </a:r>
            <a:r>
              <a:rPr lang="en-US"/>
              <a:t>Incorrectly using prepositions with verb tenses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Original: </a:t>
            </a:r>
            <a:r>
              <a:rPr lang="en-US"/>
              <a:t>"I've been to the store since yesterday.”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Corrected: </a:t>
            </a:r>
            <a:r>
              <a:rPr lang="en-US"/>
              <a:t>"I went to the store yesterday." (Note: "since" implies a duration of time, while "yesterday" implies a specific point in time)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"/>
          <p:cNvSpPr txBox="1"/>
          <p:nvPr>
            <p:ph type="title"/>
          </p:nvPr>
        </p:nvSpPr>
        <p:spPr>
          <a:xfrm>
            <a:off x="609600" y="373162"/>
            <a:ext cx="74676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5. </a:t>
            </a:r>
            <a:r>
              <a:rPr b="1" lang="en-US"/>
              <a:t>Errors based on Prepositions</a:t>
            </a:r>
            <a:endParaRPr/>
          </a:p>
        </p:txBody>
      </p:sp>
      <p:sp>
        <p:nvSpPr>
          <p:cNvPr id="347" name="Google Shape;347;p34"/>
          <p:cNvSpPr txBox="1"/>
          <p:nvPr>
            <p:ph idx="1" type="body"/>
          </p:nvPr>
        </p:nvSpPr>
        <p:spPr>
          <a:xfrm>
            <a:off x="457200" y="952600"/>
            <a:ext cx="7467600" cy="5521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Errors based on prepositions include: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9. Preposition passive voice errors: </a:t>
            </a:r>
            <a:r>
              <a:rPr lang="en-US"/>
              <a:t>Incorrectly using prepositions in passive voice constructions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Original: </a:t>
            </a:r>
            <a:r>
              <a:rPr lang="en-US"/>
              <a:t>"The ball was thrown by John with.”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Corrected: </a:t>
            </a:r>
            <a:r>
              <a:rPr lang="en-US"/>
              <a:t>"The ball was thrown by John.”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10. Preposition modifier errors: </a:t>
            </a:r>
            <a:r>
              <a:rPr lang="en-US"/>
              <a:t>Incorrectly using prepositions to modify verbs or nouns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Original: </a:t>
            </a:r>
            <a:r>
              <a:rPr lang="en-US"/>
              <a:t>"I'm running quickly down the street.” </a:t>
            </a:r>
            <a:r>
              <a:rPr b="1" lang="en-US"/>
              <a:t>Corrected: </a:t>
            </a:r>
            <a:r>
              <a:rPr lang="en-US"/>
              <a:t>"I'm running down the street quickly." (Note: The adverb "quickly" should modify the verb "running", not the preposition "down")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entury Schoolbook"/>
              <a:buNone/>
            </a:pPr>
            <a:r>
              <a:rPr lang="en-US" sz="6600"/>
              <a:t>	Thank you</a:t>
            </a:r>
            <a:endParaRPr sz="6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2. Pronoun: Error types</a:t>
            </a:r>
            <a:endParaRPr/>
          </a:p>
        </p:txBody>
      </p:sp>
      <p:sp>
        <p:nvSpPr>
          <p:cNvPr id="158" name="Google Shape;158;p4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1680"/>
              <a:buFont typeface="Century Schoolbook"/>
              <a:buAutoNum type="alphaUcPeriod"/>
            </a:pPr>
            <a:r>
              <a:rPr lang="en-US"/>
              <a:t>Pronoun Agreement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1680"/>
              <a:buFont typeface="Century Schoolbook"/>
              <a:buAutoNum type="alphaUcPeriod"/>
            </a:pPr>
            <a:r>
              <a:rPr lang="en-US"/>
              <a:t>Pronoun Case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1680"/>
              <a:buFont typeface="Century Schoolbook"/>
              <a:buAutoNum type="alphaUcPeriod"/>
            </a:pPr>
            <a:r>
              <a:rPr lang="en-US"/>
              <a:t>Pronoun Shift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1680"/>
              <a:buFont typeface="Century Schoolbook"/>
              <a:buAutoNum type="alphaUcPeriod"/>
            </a:pPr>
            <a:r>
              <a:rPr lang="en-US"/>
              <a:t>Ambiguous Pronouns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1680"/>
              <a:buFont typeface="Century Schoolbook"/>
              <a:buAutoNum type="alphaUcPeriod"/>
            </a:pPr>
            <a:r>
              <a:rPr lang="en-US"/>
              <a:t>Comparisons Using Pronouns</a:t>
            </a:r>
            <a:endParaRPr/>
          </a:p>
          <a:p>
            <a:pPr indent="-350520" lvl="0" marL="457200" rtl="0" algn="l">
              <a:spcBef>
                <a:spcPts val="600"/>
              </a:spcBef>
              <a:spcAft>
                <a:spcPts val="0"/>
              </a:spcAft>
              <a:buSzPts val="1680"/>
              <a:buFont typeface="Century Schoolbook"/>
              <a:buNone/>
            </a:pPr>
            <a:r>
              <a:t/>
            </a:r>
            <a:endParaRPr/>
          </a:p>
          <a:p>
            <a:pPr indent="-350520" lvl="0" marL="457200" rtl="0" algn="l">
              <a:spcBef>
                <a:spcPts val="600"/>
              </a:spcBef>
              <a:spcAft>
                <a:spcPts val="0"/>
              </a:spcAft>
              <a:buSzPts val="1680"/>
              <a:buFont typeface="Century Schoolbook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2. A. Pronoun agreement</a:t>
            </a:r>
            <a:endParaRPr/>
          </a:p>
        </p:txBody>
      </p:sp>
      <p:sp>
        <p:nvSpPr>
          <p:cNvPr id="165" name="Google Shape;165;p5"/>
          <p:cNvSpPr txBox="1"/>
          <p:nvPr>
            <p:ph idx="1" type="body"/>
          </p:nvPr>
        </p:nvSpPr>
        <p:spPr>
          <a:xfrm>
            <a:off x="457200" y="1600200"/>
            <a:ext cx="7467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Pronouns must agree in number with noun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John (noun) He (pronoun).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Example: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b="1" lang="en-US"/>
              <a:t>John</a:t>
            </a:r>
            <a:r>
              <a:rPr lang="en-US"/>
              <a:t> is a student of class XII. </a:t>
            </a:r>
            <a:r>
              <a:rPr b="1" lang="en-US"/>
              <a:t>He </a:t>
            </a:r>
            <a:r>
              <a:rPr lang="en-US"/>
              <a:t>is the tallest boy among his classmates.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2. A. Pronoun agreement</a:t>
            </a:r>
            <a:endParaRPr/>
          </a:p>
        </p:txBody>
      </p:sp>
      <p:sp>
        <p:nvSpPr>
          <p:cNvPr id="172" name="Google Shape;172;p6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Pronoun agreement errors can occur when:-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Using a plural pronoun with a singular noun.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Using a singular pronoun with a plural noun.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Forgetting to match the gender of the pronoun with the gender of the noun.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Using a pronoun that does not agree with the antecedent (the noun it replaces).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2. A. Pronoun agreement</a:t>
            </a:r>
            <a:endParaRPr/>
          </a:p>
        </p:txBody>
      </p:sp>
      <p:sp>
        <p:nvSpPr>
          <p:cNvPr id="179" name="Google Shape;179;p7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"The student brought their lunch to school.”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Error:-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The pronoun "their" does not agree with the singular noun "student".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The correct pronoun to use would be "his" or "her", depending on the gender of the student.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2. A. Pronoun agreement</a:t>
            </a:r>
            <a:endParaRPr/>
          </a:p>
        </p:txBody>
      </p:sp>
      <p:sp>
        <p:nvSpPr>
          <p:cNvPr id="186" name="Google Shape;186;p8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"The student brought their lunch to school.”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Corrected sentence: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"The student brought his/her lunch to school.”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In this corrected sentence, the pronoun "his" agrees with the singular noun "student" because it is used in a possessive sense, indicating that the lunch belongs to the student.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2. B. Pronoun Case</a:t>
            </a:r>
            <a:endParaRPr/>
          </a:p>
        </p:txBody>
      </p:sp>
      <p:sp>
        <p:nvSpPr>
          <p:cNvPr id="193" name="Google Shape;193;p9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Pronouns have different forms depending on their cases.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graphicFrame>
        <p:nvGraphicFramePr>
          <p:cNvPr id="194" name="Google Shape;194;p9"/>
          <p:cNvGraphicFramePr/>
          <p:nvPr/>
        </p:nvGraphicFramePr>
        <p:xfrm>
          <a:off x="7620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{911BA8DC-7271-498D-8E92-4E350956FFD0}</a:tableStyleId>
              </a:tblPr>
              <a:tblGrid>
                <a:gridCol w="2362200"/>
                <a:gridCol w="2362200"/>
                <a:gridCol w="2362200"/>
              </a:tblGrid>
              <a:tr h="47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Subjective Case Pronouns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Objective Case Pronouns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Possessive Case Pronouns</a:t>
                      </a:r>
                      <a:endParaRPr/>
                    </a:p>
                  </a:txBody>
                  <a:tcPr marT="19050" marB="19050" marR="19050" marL="190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My, Mine</a:t>
                      </a:r>
                      <a:endParaRPr/>
                    </a:p>
                  </a:txBody>
                  <a:tcPr marT="19050" marB="19050" marR="19050" marL="190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You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You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Your, Yours</a:t>
                      </a:r>
                      <a:endParaRPr/>
                    </a:p>
                  </a:txBody>
                  <a:tcPr marT="19050" marB="19050" marR="19050" marL="190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He, She, It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Him, Her, It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His, Her, Hers</a:t>
                      </a:r>
                      <a:endParaRPr/>
                    </a:p>
                  </a:txBody>
                  <a:tcPr marT="19050" marB="19050" marR="19050" marL="190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Our, Ours</a:t>
                      </a:r>
                      <a:endParaRPr/>
                    </a:p>
                  </a:txBody>
                  <a:tcPr marT="19050" marB="19050" marR="19050" marL="190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They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Them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Their, Theirs</a:t>
                      </a:r>
                      <a:endParaRPr/>
                    </a:p>
                  </a:txBody>
                  <a:tcPr marT="19050" marB="19050" marR="19050" marL="190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Who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Whom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Whose</a:t>
                      </a:r>
                      <a:endParaRPr/>
                    </a:p>
                  </a:txBody>
                  <a:tcPr marT="19050" marB="19050" marR="19050" marL="190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2013-10-04T11:45:39Z</dcterms:created>
  <dc:creator>Haider</dc:creator>
</cp:coreProperties>
</file>