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66"/>
  </p:notesMasterIdLst>
  <p:sldIdLst>
    <p:sldId id="256" r:id="rId2"/>
    <p:sldId id="257" r:id="rId3"/>
    <p:sldId id="259" r:id="rId4"/>
    <p:sldId id="267" r:id="rId5"/>
    <p:sldId id="268" r:id="rId6"/>
    <p:sldId id="269" r:id="rId7"/>
    <p:sldId id="270" r:id="rId8"/>
    <p:sldId id="271" r:id="rId9"/>
    <p:sldId id="261" r:id="rId10"/>
    <p:sldId id="262" r:id="rId11"/>
    <p:sldId id="272" r:id="rId12"/>
    <p:sldId id="273" r:id="rId13"/>
    <p:sldId id="842" r:id="rId14"/>
    <p:sldId id="844" r:id="rId15"/>
    <p:sldId id="843" r:id="rId16"/>
    <p:sldId id="839" r:id="rId17"/>
    <p:sldId id="840" r:id="rId18"/>
    <p:sldId id="841" r:id="rId19"/>
    <p:sldId id="845" r:id="rId20"/>
    <p:sldId id="796" r:id="rId21"/>
    <p:sldId id="797" r:id="rId22"/>
    <p:sldId id="786" r:id="rId23"/>
    <p:sldId id="815" r:id="rId24"/>
    <p:sldId id="787" r:id="rId25"/>
    <p:sldId id="798" r:id="rId26"/>
    <p:sldId id="799" r:id="rId27"/>
    <p:sldId id="800" r:id="rId28"/>
    <p:sldId id="801" r:id="rId29"/>
    <p:sldId id="802" r:id="rId30"/>
    <p:sldId id="803" r:id="rId31"/>
    <p:sldId id="804" r:id="rId32"/>
    <p:sldId id="805" r:id="rId33"/>
    <p:sldId id="808" r:id="rId34"/>
    <p:sldId id="806" r:id="rId35"/>
    <p:sldId id="807" r:id="rId36"/>
    <p:sldId id="809" r:id="rId37"/>
    <p:sldId id="810" r:id="rId38"/>
    <p:sldId id="811" r:id="rId39"/>
    <p:sldId id="812" r:id="rId40"/>
    <p:sldId id="813" r:id="rId41"/>
    <p:sldId id="814" r:id="rId42"/>
    <p:sldId id="816" r:id="rId43"/>
    <p:sldId id="817" r:id="rId44"/>
    <p:sldId id="818" r:id="rId45"/>
    <p:sldId id="819" r:id="rId46"/>
    <p:sldId id="821" r:id="rId47"/>
    <p:sldId id="822" r:id="rId48"/>
    <p:sldId id="823" r:id="rId49"/>
    <p:sldId id="824" r:id="rId50"/>
    <p:sldId id="825" r:id="rId51"/>
    <p:sldId id="826" r:id="rId52"/>
    <p:sldId id="827" r:id="rId53"/>
    <p:sldId id="828" r:id="rId54"/>
    <p:sldId id="829" r:id="rId55"/>
    <p:sldId id="830" r:id="rId56"/>
    <p:sldId id="831" r:id="rId57"/>
    <p:sldId id="832" r:id="rId58"/>
    <p:sldId id="833" r:id="rId59"/>
    <p:sldId id="834" r:id="rId60"/>
    <p:sldId id="835" r:id="rId61"/>
    <p:sldId id="836" r:id="rId62"/>
    <p:sldId id="837" r:id="rId63"/>
    <p:sldId id="838" r:id="rId64"/>
    <p:sldId id="279"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27D300-2C06-40A8-9108-C063FC21F0A8}">
          <p14:sldIdLst>
            <p14:sldId id="256"/>
            <p14:sldId id="257"/>
            <p14:sldId id="259"/>
            <p14:sldId id="267"/>
            <p14:sldId id="268"/>
            <p14:sldId id="269"/>
            <p14:sldId id="270"/>
            <p14:sldId id="271"/>
            <p14:sldId id="261"/>
            <p14:sldId id="262"/>
            <p14:sldId id="272"/>
            <p14:sldId id="273"/>
            <p14:sldId id="842"/>
            <p14:sldId id="844"/>
            <p14:sldId id="843"/>
            <p14:sldId id="839"/>
            <p14:sldId id="840"/>
            <p14:sldId id="841"/>
          </p14:sldIdLst>
        </p14:section>
        <p14:section name="Default Section" id="{395DB4CB-0FAC-4F2C-A4E9-C889D342B699}">
          <p14:sldIdLst>
            <p14:sldId id="845"/>
            <p14:sldId id="796"/>
            <p14:sldId id="797"/>
            <p14:sldId id="786"/>
            <p14:sldId id="815"/>
            <p14:sldId id="787"/>
            <p14:sldId id="798"/>
            <p14:sldId id="799"/>
            <p14:sldId id="800"/>
            <p14:sldId id="801"/>
            <p14:sldId id="802"/>
            <p14:sldId id="803"/>
            <p14:sldId id="804"/>
            <p14:sldId id="805"/>
            <p14:sldId id="808"/>
            <p14:sldId id="806"/>
            <p14:sldId id="807"/>
            <p14:sldId id="809"/>
            <p14:sldId id="810"/>
            <p14:sldId id="811"/>
            <p14:sldId id="812"/>
            <p14:sldId id="813"/>
            <p14:sldId id="814"/>
            <p14:sldId id="816"/>
            <p14:sldId id="817"/>
            <p14:sldId id="818"/>
            <p14:sldId id="819"/>
            <p14:sldId id="821"/>
            <p14:sldId id="822"/>
            <p14:sldId id="823"/>
            <p14:sldId id="824"/>
            <p14:sldId id="825"/>
            <p14:sldId id="826"/>
            <p14:sldId id="827"/>
            <p14:sldId id="828"/>
            <p14:sldId id="829"/>
            <p14:sldId id="830"/>
            <p14:sldId id="831"/>
            <p14:sldId id="832"/>
            <p14:sldId id="833"/>
            <p14:sldId id="834"/>
            <p14:sldId id="835"/>
            <p14:sldId id="836"/>
            <p14:sldId id="837"/>
            <p14:sldId id="838"/>
          </p14:sldIdLst>
        </p14:section>
        <p14:section name="Untitled Section" id="{B2F9EEF3-EB34-4B3A-89B1-959EF9742952}">
          <p14:sldIdLst>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7C89C-3AB8-4304-B22F-2D1541FF9796}" type="datetimeFigureOut">
              <a:rPr lang="en-IN" smtClean="0"/>
              <a:t>03-08-2024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E4C8D-7C78-418F-804F-34982E62FF07}" type="slidenum">
              <a:rPr lang="en-IN" smtClean="0"/>
              <a:t>‹#›</a:t>
            </a:fld>
            <a:endParaRPr lang="en-IN"/>
          </a:p>
        </p:txBody>
      </p:sp>
    </p:spTree>
    <p:extLst>
      <p:ext uri="{BB962C8B-B14F-4D97-AF65-F5344CB8AC3E}">
        <p14:creationId xmlns:p14="http://schemas.microsoft.com/office/powerpoint/2010/main" val="2501038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1E4C8D-7C78-418F-804F-34982E62FF07}" type="slidenum">
              <a:rPr lang="en-IN" smtClean="0"/>
              <a:t>8</a:t>
            </a:fld>
            <a:endParaRPr lang="en-IN"/>
          </a:p>
        </p:txBody>
      </p:sp>
    </p:spTree>
    <p:extLst>
      <p:ext uri="{BB962C8B-B14F-4D97-AF65-F5344CB8AC3E}">
        <p14:creationId xmlns:p14="http://schemas.microsoft.com/office/powerpoint/2010/main" val="2759267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E152989-42CD-427A-BF7A-E81247600E4B}" type="datetimeFigureOut">
              <a:rPr lang="en-IN" smtClean="0"/>
              <a:t>03-08-2024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85EAD58-8CFD-4328-A606-495AEA798103}" type="slidenum">
              <a:rPr lang="en-IN" smtClean="0"/>
              <a:t>‹#›</a:t>
            </a:fld>
            <a:endParaRPr lang="en-IN"/>
          </a:p>
        </p:txBody>
      </p:sp>
    </p:spTree>
    <p:extLst>
      <p:ext uri="{BB962C8B-B14F-4D97-AF65-F5344CB8AC3E}">
        <p14:creationId xmlns:p14="http://schemas.microsoft.com/office/powerpoint/2010/main" val="278649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152989-42CD-427A-BF7A-E81247600E4B}"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5EAD58-8CFD-4328-A606-495AEA798103}" type="slidenum">
              <a:rPr lang="en-IN" smtClean="0"/>
              <a:t>‹#›</a:t>
            </a:fld>
            <a:endParaRPr lang="en-IN"/>
          </a:p>
        </p:txBody>
      </p:sp>
    </p:spTree>
    <p:extLst>
      <p:ext uri="{BB962C8B-B14F-4D97-AF65-F5344CB8AC3E}">
        <p14:creationId xmlns:p14="http://schemas.microsoft.com/office/powerpoint/2010/main" val="2428707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E152989-42CD-427A-BF7A-E81247600E4B}" type="datetimeFigureOut">
              <a:rPr lang="en-IN" smtClean="0"/>
              <a:t>03-08-2024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85EAD58-8CFD-4328-A606-495AEA798103}" type="slidenum">
              <a:rPr lang="en-IN" smtClean="0"/>
              <a:t>‹#›</a:t>
            </a:fld>
            <a:endParaRPr lang="en-IN"/>
          </a:p>
        </p:txBody>
      </p:sp>
    </p:spTree>
    <p:extLst>
      <p:ext uri="{BB962C8B-B14F-4D97-AF65-F5344CB8AC3E}">
        <p14:creationId xmlns:p14="http://schemas.microsoft.com/office/powerpoint/2010/main" val="165594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152989-42CD-427A-BF7A-E81247600E4B}"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185EAD58-8CFD-4328-A606-495AEA798103}" type="slidenum">
              <a:rPr lang="en-IN" smtClean="0"/>
              <a:t>‹#›</a:t>
            </a:fld>
            <a:endParaRPr lang="en-IN"/>
          </a:p>
        </p:txBody>
      </p:sp>
    </p:spTree>
    <p:extLst>
      <p:ext uri="{BB962C8B-B14F-4D97-AF65-F5344CB8AC3E}">
        <p14:creationId xmlns:p14="http://schemas.microsoft.com/office/powerpoint/2010/main" val="792645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E152989-42CD-427A-BF7A-E81247600E4B}" type="datetimeFigureOut">
              <a:rPr lang="en-IN" smtClean="0"/>
              <a:t>03-08-2024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85EAD58-8CFD-4328-A606-495AEA798103}" type="slidenum">
              <a:rPr lang="en-IN" smtClean="0"/>
              <a:t>‹#›</a:t>
            </a:fld>
            <a:endParaRPr lang="en-IN"/>
          </a:p>
        </p:txBody>
      </p:sp>
    </p:spTree>
    <p:extLst>
      <p:ext uri="{BB962C8B-B14F-4D97-AF65-F5344CB8AC3E}">
        <p14:creationId xmlns:p14="http://schemas.microsoft.com/office/powerpoint/2010/main" val="768092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152989-42CD-427A-BF7A-E81247600E4B}"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5EAD58-8CFD-4328-A606-495AEA798103}" type="slidenum">
              <a:rPr lang="en-IN" smtClean="0"/>
              <a:t>‹#›</a:t>
            </a:fld>
            <a:endParaRPr lang="en-IN"/>
          </a:p>
        </p:txBody>
      </p:sp>
    </p:spTree>
    <p:extLst>
      <p:ext uri="{BB962C8B-B14F-4D97-AF65-F5344CB8AC3E}">
        <p14:creationId xmlns:p14="http://schemas.microsoft.com/office/powerpoint/2010/main" val="3287897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152989-42CD-427A-BF7A-E81247600E4B}" type="datetimeFigureOut">
              <a:rPr lang="en-IN" smtClean="0"/>
              <a:t>03-08-2024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5EAD58-8CFD-4328-A606-495AEA798103}" type="slidenum">
              <a:rPr lang="en-IN" smtClean="0"/>
              <a:t>‹#›</a:t>
            </a:fld>
            <a:endParaRPr lang="en-IN"/>
          </a:p>
        </p:txBody>
      </p:sp>
    </p:spTree>
    <p:extLst>
      <p:ext uri="{BB962C8B-B14F-4D97-AF65-F5344CB8AC3E}">
        <p14:creationId xmlns:p14="http://schemas.microsoft.com/office/powerpoint/2010/main" val="312744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152989-42CD-427A-BF7A-E81247600E4B}" type="datetimeFigureOut">
              <a:rPr lang="en-IN" smtClean="0"/>
              <a:t>03-08-2024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5EAD58-8CFD-4328-A606-495AEA798103}" type="slidenum">
              <a:rPr lang="en-IN" smtClean="0"/>
              <a:t>‹#›</a:t>
            </a:fld>
            <a:endParaRPr lang="en-IN"/>
          </a:p>
        </p:txBody>
      </p:sp>
    </p:spTree>
    <p:extLst>
      <p:ext uri="{BB962C8B-B14F-4D97-AF65-F5344CB8AC3E}">
        <p14:creationId xmlns:p14="http://schemas.microsoft.com/office/powerpoint/2010/main" val="110402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152989-42CD-427A-BF7A-E81247600E4B}" type="datetimeFigureOut">
              <a:rPr lang="en-IN" smtClean="0"/>
              <a:t>03-08-2024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5EAD58-8CFD-4328-A606-495AEA798103}" type="slidenum">
              <a:rPr lang="en-IN" smtClean="0"/>
              <a:t>‹#›</a:t>
            </a:fld>
            <a:endParaRPr lang="en-IN"/>
          </a:p>
        </p:txBody>
      </p:sp>
    </p:spTree>
    <p:extLst>
      <p:ext uri="{BB962C8B-B14F-4D97-AF65-F5344CB8AC3E}">
        <p14:creationId xmlns:p14="http://schemas.microsoft.com/office/powerpoint/2010/main" val="3587243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E152989-42CD-427A-BF7A-E81247600E4B}" type="datetimeFigureOut">
              <a:rPr lang="en-IN" smtClean="0"/>
              <a:t>03-08-2024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85EAD58-8CFD-4328-A606-495AEA798103}" type="slidenum">
              <a:rPr lang="en-IN" smtClean="0"/>
              <a:t>‹#›</a:t>
            </a:fld>
            <a:endParaRPr lang="en-IN"/>
          </a:p>
        </p:txBody>
      </p:sp>
    </p:spTree>
    <p:extLst>
      <p:ext uri="{BB962C8B-B14F-4D97-AF65-F5344CB8AC3E}">
        <p14:creationId xmlns:p14="http://schemas.microsoft.com/office/powerpoint/2010/main" val="806788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152989-42CD-427A-BF7A-E81247600E4B}"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5EAD58-8CFD-4328-A606-495AEA798103}" type="slidenum">
              <a:rPr lang="en-IN" smtClean="0"/>
              <a:t>‹#›</a:t>
            </a:fld>
            <a:endParaRPr lang="en-IN"/>
          </a:p>
        </p:txBody>
      </p:sp>
    </p:spTree>
    <p:extLst>
      <p:ext uri="{BB962C8B-B14F-4D97-AF65-F5344CB8AC3E}">
        <p14:creationId xmlns:p14="http://schemas.microsoft.com/office/powerpoint/2010/main" val="2354324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E152989-42CD-427A-BF7A-E81247600E4B}" type="datetimeFigureOut">
              <a:rPr lang="en-IN" smtClean="0"/>
              <a:t>03-08-2024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85EAD58-8CFD-4328-A606-495AEA798103}"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2022446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19392-D1EE-AFD4-A554-942AF3ECCD59}"/>
              </a:ext>
            </a:extLst>
          </p:cNvPr>
          <p:cNvSpPr>
            <a:spLocks noGrp="1"/>
          </p:cNvSpPr>
          <p:nvPr>
            <p:ph type="ctrTitle"/>
          </p:nvPr>
        </p:nvSpPr>
        <p:spPr>
          <a:xfrm>
            <a:off x="599225" y="848801"/>
            <a:ext cx="10993549" cy="1475013"/>
          </a:xfrm>
        </p:spPr>
        <p:txBody>
          <a:bodyPr>
            <a:normAutofit fontScale="90000"/>
          </a:bodyPr>
          <a:lstStyle/>
          <a:p>
            <a:r>
              <a:rPr lang="en-US" dirty="0"/>
              <a:t>Unit- 2</a:t>
            </a:r>
            <a:br>
              <a:rPr lang="en-US" dirty="0"/>
            </a:br>
            <a:br>
              <a:rPr lang="en-US" dirty="0"/>
            </a:br>
            <a:r>
              <a:rPr lang="en-US" dirty="0"/>
              <a:t>Speech &amp; Pronunciation</a:t>
            </a:r>
            <a:endParaRPr lang="en-IN" dirty="0"/>
          </a:p>
        </p:txBody>
      </p:sp>
      <p:sp>
        <p:nvSpPr>
          <p:cNvPr id="4" name="TextBox 3">
            <a:extLst>
              <a:ext uri="{FF2B5EF4-FFF2-40B4-BE49-F238E27FC236}">
                <a16:creationId xmlns:a16="http://schemas.microsoft.com/office/drawing/2014/main" id="{B37EF508-487E-2F0C-97E2-27395786D481}"/>
              </a:ext>
            </a:extLst>
          </p:cNvPr>
          <p:cNvSpPr txBox="1"/>
          <p:nvPr/>
        </p:nvSpPr>
        <p:spPr>
          <a:xfrm>
            <a:off x="1513114" y="3940629"/>
            <a:ext cx="9111343" cy="1200329"/>
          </a:xfrm>
          <a:prstGeom prst="rect">
            <a:avLst/>
          </a:prstGeom>
          <a:noFill/>
        </p:spPr>
        <p:txBody>
          <a:bodyPr wrap="square" rtlCol="0">
            <a:spAutoFit/>
          </a:bodyPr>
          <a:lstStyle/>
          <a:p>
            <a:r>
              <a:rPr lang="en-US" sz="7200" dirty="0">
                <a:solidFill>
                  <a:schemeClr val="bg1"/>
                </a:solidFill>
              </a:rPr>
              <a:t>Contextual Speaking</a:t>
            </a:r>
            <a:endParaRPr lang="en-IN" sz="7200" dirty="0">
              <a:solidFill>
                <a:schemeClr val="bg1"/>
              </a:solidFill>
            </a:endParaRPr>
          </a:p>
        </p:txBody>
      </p:sp>
    </p:spTree>
    <p:extLst>
      <p:ext uri="{BB962C8B-B14F-4D97-AF65-F5344CB8AC3E}">
        <p14:creationId xmlns:p14="http://schemas.microsoft.com/office/powerpoint/2010/main" val="3457989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96047-B3C1-827E-45CA-A0F71719D324}"/>
              </a:ext>
            </a:extLst>
          </p:cNvPr>
          <p:cNvSpPr>
            <a:spLocks noGrp="1"/>
          </p:cNvSpPr>
          <p:nvPr>
            <p:ph type="title"/>
          </p:nvPr>
        </p:nvSpPr>
        <p:spPr/>
        <p:txBody>
          <a:bodyPr/>
          <a:lstStyle/>
          <a:p>
            <a:r>
              <a:rPr lang="en-US" dirty="0"/>
              <a:t>Context is crucial in effective communication as it helps to:</a:t>
            </a:r>
            <a:endParaRPr lang="en-IN" dirty="0"/>
          </a:p>
        </p:txBody>
      </p:sp>
      <p:sp>
        <p:nvSpPr>
          <p:cNvPr id="3" name="Content Placeholder 2">
            <a:extLst>
              <a:ext uri="{FF2B5EF4-FFF2-40B4-BE49-F238E27FC236}">
                <a16:creationId xmlns:a16="http://schemas.microsoft.com/office/drawing/2014/main" id="{AAB575CE-4AB8-1D3C-C804-8423BDD507DA}"/>
              </a:ext>
            </a:extLst>
          </p:cNvPr>
          <p:cNvSpPr>
            <a:spLocks noGrp="1"/>
          </p:cNvSpPr>
          <p:nvPr>
            <p:ph idx="1"/>
          </p:nvPr>
        </p:nvSpPr>
        <p:spPr/>
        <p:txBody>
          <a:bodyPr>
            <a:normAutofit fontScale="92500" lnSpcReduction="20000"/>
          </a:bodyPr>
          <a:lstStyle/>
          <a:p>
            <a:r>
              <a:rPr lang="en-US" sz="2400" b="1" dirty="0"/>
              <a:t>6. Facilitate effective feedback: </a:t>
            </a:r>
            <a:r>
              <a:rPr lang="en-US" sz="2400" dirty="0"/>
              <a:t>Context helps to facilitate effective feedback by considering the audience's perspective and needs.</a:t>
            </a:r>
          </a:p>
          <a:p>
            <a:r>
              <a:rPr lang="en-US" sz="2400" b="1" dirty="0"/>
              <a:t>7. Reduce miscommunication: </a:t>
            </a:r>
            <a:r>
              <a:rPr lang="en-US" sz="2400" dirty="0"/>
              <a:t>Context helps to reduce miscommunication by considering the potential barriers and pitfalls of communication.</a:t>
            </a:r>
          </a:p>
          <a:p>
            <a:r>
              <a:rPr lang="en-US" sz="2400" b="1" dirty="0"/>
              <a:t>8. Improve adaptability: </a:t>
            </a:r>
            <a:r>
              <a:rPr lang="en-US" sz="2400" dirty="0"/>
              <a:t>Context helps to improve adaptability by considering the changing needs and circumstances of the audience.</a:t>
            </a:r>
          </a:p>
          <a:p>
            <a:r>
              <a:rPr lang="en-US" sz="2400" b="1" dirty="0"/>
              <a:t>9. Increase empathy: </a:t>
            </a:r>
            <a:r>
              <a:rPr lang="en-US" sz="2400" dirty="0"/>
              <a:t>Context helps to increase empathy by considering the audience's feelings, values, and beliefs.</a:t>
            </a:r>
          </a:p>
          <a:p>
            <a:r>
              <a:rPr lang="en-US" sz="2400" b="1" dirty="0"/>
              <a:t>10. Enhance overall effectiveness: </a:t>
            </a:r>
            <a:r>
              <a:rPr lang="en-US" sz="2400" dirty="0"/>
              <a:t>Context helps to enhance the overall effectiveness of communication by considering the specific goals and objectives of the communication.</a:t>
            </a:r>
            <a:endParaRPr lang="en-IN" sz="2400" dirty="0"/>
          </a:p>
        </p:txBody>
      </p:sp>
    </p:spTree>
    <p:extLst>
      <p:ext uri="{BB962C8B-B14F-4D97-AF65-F5344CB8AC3E}">
        <p14:creationId xmlns:p14="http://schemas.microsoft.com/office/powerpoint/2010/main" val="4128774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7273-7F53-5CF5-42C6-5D2CCD0DDABA}"/>
              </a:ext>
            </a:extLst>
          </p:cNvPr>
          <p:cNvSpPr>
            <a:spLocks noGrp="1"/>
          </p:cNvSpPr>
          <p:nvPr>
            <p:ph type="title"/>
          </p:nvPr>
        </p:nvSpPr>
        <p:spPr/>
        <p:txBody>
          <a:bodyPr/>
          <a:lstStyle/>
          <a:p>
            <a:r>
              <a:rPr lang="en-US" dirty="0"/>
              <a:t>Here are some more examples of contextual speaking</a:t>
            </a:r>
            <a:endParaRPr lang="en-IN" dirty="0"/>
          </a:p>
        </p:txBody>
      </p:sp>
      <p:sp>
        <p:nvSpPr>
          <p:cNvPr id="3" name="Content Placeholder 2">
            <a:extLst>
              <a:ext uri="{FF2B5EF4-FFF2-40B4-BE49-F238E27FC236}">
                <a16:creationId xmlns:a16="http://schemas.microsoft.com/office/drawing/2014/main" id="{3209CCE0-E048-6937-B46A-DA82C152D6D4}"/>
              </a:ext>
            </a:extLst>
          </p:cNvPr>
          <p:cNvSpPr>
            <a:spLocks noGrp="1"/>
          </p:cNvSpPr>
          <p:nvPr>
            <p:ph idx="1"/>
          </p:nvPr>
        </p:nvSpPr>
        <p:spPr>
          <a:xfrm>
            <a:off x="581192" y="1892595"/>
            <a:ext cx="11029615" cy="4742121"/>
          </a:xfrm>
        </p:spPr>
        <p:txBody>
          <a:bodyPr>
            <a:normAutofit lnSpcReduction="10000"/>
          </a:bodyPr>
          <a:lstStyle/>
          <a:p>
            <a:pPr marL="0" indent="0">
              <a:buNone/>
            </a:pPr>
            <a:r>
              <a:rPr lang="en-US" sz="2000" b="1" dirty="0"/>
              <a:t>1. Ordering food at a restaurant: </a:t>
            </a:r>
            <a:r>
              <a:rPr lang="en-US" sz="2000" dirty="0"/>
              <a:t>"I'll have the vegetarian pizza, please. Can I get a gluten-free crust?"(</a:t>
            </a:r>
          </a:p>
          <a:p>
            <a:pPr marL="0" indent="0">
              <a:buNone/>
            </a:pPr>
            <a:r>
              <a:rPr lang="en-US" sz="2000" b="1" dirty="0"/>
              <a:t>Context: </a:t>
            </a:r>
            <a:r>
              <a:rPr lang="en-US" sz="2000" dirty="0"/>
              <a:t>Restaurant setting, formal tone, clear communication)</a:t>
            </a:r>
          </a:p>
          <a:p>
            <a:pPr marL="0" indent="0">
              <a:buNone/>
            </a:pPr>
            <a:r>
              <a:rPr lang="en-US" sz="2000" b="1" dirty="0"/>
              <a:t>2. Asking for directions: </a:t>
            </a:r>
            <a:r>
              <a:rPr lang="en-US" sz="2000" dirty="0"/>
              <a:t>"Excuse me, can you tell me where the nearest subway station is?“</a:t>
            </a:r>
          </a:p>
          <a:p>
            <a:pPr marL="0" indent="0">
              <a:buNone/>
            </a:pPr>
            <a:r>
              <a:rPr lang="en-US" sz="2000" b="1" dirty="0"/>
              <a:t>(Context: </a:t>
            </a:r>
            <a:r>
              <a:rPr lang="en-US" sz="2000" dirty="0"/>
              <a:t>Public setting, polite tone, concise language)</a:t>
            </a:r>
          </a:p>
          <a:p>
            <a:pPr marL="0" indent="0">
              <a:buNone/>
            </a:pPr>
            <a:r>
              <a:rPr lang="en-US" sz="2000" b="1" dirty="0"/>
              <a:t>3. Participating in a meeting</a:t>
            </a:r>
            <a:r>
              <a:rPr lang="en-US" sz="2000" dirty="0"/>
              <a:t>: "I agree with John's point. Can we discuss the marketing strategy further?“</a:t>
            </a:r>
          </a:p>
          <a:p>
            <a:pPr marL="0" indent="0">
              <a:buNone/>
            </a:pPr>
            <a:r>
              <a:rPr lang="en-US" sz="2000" b="1" dirty="0"/>
              <a:t>(Context:</a:t>
            </a:r>
            <a:r>
              <a:rPr lang="en-US" sz="2000" dirty="0"/>
              <a:t> Professional setting, formal tone, engaged communication)</a:t>
            </a:r>
          </a:p>
          <a:p>
            <a:pPr marL="0" indent="0">
              <a:buNone/>
            </a:pPr>
            <a:r>
              <a:rPr lang="en-US" sz="2000" b="1" dirty="0"/>
              <a:t>4. Chatting with a friend: </a:t>
            </a:r>
            <a:r>
              <a:rPr lang="en-US" sz="2000" dirty="0"/>
              <a:t>"How was your weekend? Do anything fun?“</a:t>
            </a:r>
          </a:p>
          <a:p>
            <a:pPr marL="0" indent="0">
              <a:buNone/>
            </a:pPr>
            <a:r>
              <a:rPr lang="en-US" sz="2000" b="1" dirty="0"/>
              <a:t>(Context: </a:t>
            </a:r>
            <a:r>
              <a:rPr lang="en-US" sz="2000" dirty="0"/>
              <a:t>Social setting, informal tone, conversational language)</a:t>
            </a:r>
          </a:p>
          <a:p>
            <a:pPr marL="0" indent="0">
              <a:buNone/>
            </a:pPr>
            <a:r>
              <a:rPr lang="en-US" sz="2000" b="1" dirty="0"/>
              <a:t>5. Giving a presentation: </a:t>
            </a:r>
            <a:r>
              <a:rPr lang="en-US" sz="2000" dirty="0"/>
              <a:t>"Good morning, everyone. Today, I'll be discussing our company's quarterly sales report.“</a:t>
            </a:r>
          </a:p>
          <a:p>
            <a:pPr marL="0" indent="0">
              <a:buNone/>
            </a:pPr>
            <a:r>
              <a:rPr lang="en-US" sz="2000" b="1" dirty="0"/>
              <a:t>(Context: </a:t>
            </a:r>
            <a:r>
              <a:rPr lang="en-US" sz="2000" dirty="0"/>
              <a:t>Formal setting, professional tone, clear communication)</a:t>
            </a:r>
          </a:p>
        </p:txBody>
      </p:sp>
    </p:spTree>
    <p:extLst>
      <p:ext uri="{BB962C8B-B14F-4D97-AF65-F5344CB8AC3E}">
        <p14:creationId xmlns:p14="http://schemas.microsoft.com/office/powerpoint/2010/main" val="3436498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13E58-43B9-6A4A-AAF5-244D0C589828}"/>
              </a:ext>
            </a:extLst>
          </p:cNvPr>
          <p:cNvSpPr>
            <a:spLocks noGrp="1"/>
          </p:cNvSpPr>
          <p:nvPr>
            <p:ph type="title"/>
          </p:nvPr>
        </p:nvSpPr>
        <p:spPr/>
        <p:txBody>
          <a:bodyPr/>
          <a:lstStyle/>
          <a:p>
            <a:r>
              <a:rPr lang="en-US" dirty="0"/>
              <a:t>Here are some more examples of contextual speaking</a:t>
            </a:r>
            <a:endParaRPr lang="en-IN" dirty="0"/>
          </a:p>
        </p:txBody>
      </p:sp>
      <p:sp>
        <p:nvSpPr>
          <p:cNvPr id="3" name="Content Placeholder 2">
            <a:extLst>
              <a:ext uri="{FF2B5EF4-FFF2-40B4-BE49-F238E27FC236}">
                <a16:creationId xmlns:a16="http://schemas.microsoft.com/office/drawing/2014/main" id="{F6AD5815-AF96-7426-4D4C-C6BD40159ADB}"/>
              </a:ext>
            </a:extLst>
          </p:cNvPr>
          <p:cNvSpPr>
            <a:spLocks noGrp="1"/>
          </p:cNvSpPr>
          <p:nvPr>
            <p:ph idx="1"/>
          </p:nvPr>
        </p:nvSpPr>
        <p:spPr>
          <a:xfrm>
            <a:off x="581192" y="2180496"/>
            <a:ext cx="11029615" cy="4486118"/>
          </a:xfrm>
        </p:spPr>
        <p:txBody>
          <a:bodyPr>
            <a:normAutofit lnSpcReduction="10000"/>
          </a:bodyPr>
          <a:lstStyle/>
          <a:p>
            <a:pPr marL="0" indent="0">
              <a:buNone/>
            </a:pPr>
            <a:r>
              <a:rPr lang="en-US" sz="2000" b="1" dirty="0"/>
              <a:t>6. Apologizing to someone: </a:t>
            </a:r>
            <a:r>
              <a:rPr lang="en-US" sz="2000" dirty="0"/>
              <a:t>"I'm so sorry for missing your call. Can I make it up to you?“</a:t>
            </a:r>
          </a:p>
          <a:p>
            <a:pPr marL="0" indent="0">
              <a:buNone/>
            </a:pPr>
            <a:r>
              <a:rPr lang="en-US" sz="2000" b="1" dirty="0"/>
              <a:t>(Context: </a:t>
            </a:r>
            <a:r>
              <a:rPr lang="en-US" sz="2000" dirty="0"/>
              <a:t>Personal setting, empathetic tone, sincere language)</a:t>
            </a:r>
          </a:p>
          <a:p>
            <a:pPr marL="0" indent="0">
              <a:buNone/>
            </a:pPr>
            <a:r>
              <a:rPr lang="en-US" sz="2000" b="1" dirty="0"/>
              <a:t>7. Negotiating a deal: </a:t>
            </a:r>
            <a:r>
              <a:rPr lang="en-US" sz="2000" dirty="0"/>
              <a:t>"I understand your concerns. Can we compromise on the price?“ </a:t>
            </a:r>
          </a:p>
          <a:p>
            <a:pPr marL="0" indent="0">
              <a:buNone/>
            </a:pPr>
            <a:r>
              <a:rPr lang="en-US" sz="2000" dirty="0"/>
              <a:t>(Context: Business setting, formal tone, persuasive language)</a:t>
            </a:r>
          </a:p>
          <a:p>
            <a:pPr marL="0" indent="0">
              <a:buNone/>
            </a:pPr>
            <a:r>
              <a:rPr lang="en-US" sz="2000" b="1" dirty="0"/>
              <a:t>8. Teaching a class: </a:t>
            </a:r>
            <a:r>
              <a:rPr lang="en-US" sz="2000" dirty="0"/>
              <a:t>"Okay, students, let's move on to the next topic. Can anyone tell me about...“</a:t>
            </a:r>
          </a:p>
          <a:p>
            <a:pPr marL="0" indent="0">
              <a:buNone/>
            </a:pPr>
            <a:r>
              <a:rPr lang="en-US" sz="2000" b="1" dirty="0"/>
              <a:t>(Context: </a:t>
            </a:r>
            <a:r>
              <a:rPr lang="en-US" sz="2000" dirty="0"/>
              <a:t>Educational setting, authoritative tone, clear communication)</a:t>
            </a:r>
          </a:p>
          <a:p>
            <a:pPr marL="0" indent="0">
              <a:buNone/>
            </a:pPr>
            <a:r>
              <a:rPr lang="en-US" sz="2000" b="1" dirty="0"/>
              <a:t>9. Making a reservation: </a:t>
            </a:r>
            <a:r>
              <a:rPr lang="en-US" sz="2000" dirty="0"/>
              <a:t>"I'd like to book a table for two at 7 pm, please.“</a:t>
            </a:r>
          </a:p>
          <a:p>
            <a:pPr marL="0" indent="0">
              <a:buNone/>
            </a:pPr>
            <a:r>
              <a:rPr lang="en-US" sz="2000" b="1" dirty="0"/>
              <a:t>(Context: </a:t>
            </a:r>
            <a:r>
              <a:rPr lang="en-US" sz="2000" dirty="0"/>
              <a:t>Customer service setting, polite tone, concise language)</a:t>
            </a:r>
          </a:p>
          <a:p>
            <a:pPr marL="0" indent="0">
              <a:buNone/>
            </a:pPr>
            <a:r>
              <a:rPr lang="en-US" sz="2000" b="1" dirty="0"/>
              <a:t>10. Participating in a debate: </a:t>
            </a:r>
            <a:r>
              <a:rPr lang="en-US" sz="2000" dirty="0"/>
              <a:t>"I disagree with your point. Can I offer an alternative perspective?“</a:t>
            </a:r>
          </a:p>
          <a:p>
            <a:pPr marL="0" indent="0">
              <a:buNone/>
            </a:pPr>
            <a:r>
              <a:rPr lang="en-US" sz="2000" b="1" dirty="0"/>
              <a:t>(Context: </a:t>
            </a:r>
            <a:r>
              <a:rPr lang="en-US" sz="2000" dirty="0"/>
              <a:t>Academic setting, formal tone, persuasive language)These examples illustrate how contextual speaking adapts to different situations, audiences, and purposes.</a:t>
            </a:r>
            <a:endParaRPr lang="en-IN" sz="2000" dirty="0"/>
          </a:p>
          <a:p>
            <a:endParaRPr lang="en-IN" sz="2000" dirty="0"/>
          </a:p>
        </p:txBody>
      </p:sp>
    </p:spTree>
    <p:extLst>
      <p:ext uri="{BB962C8B-B14F-4D97-AF65-F5344CB8AC3E}">
        <p14:creationId xmlns:p14="http://schemas.microsoft.com/office/powerpoint/2010/main" val="2610081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D402F-F04B-5F6C-EBE4-8B9324F00371}"/>
              </a:ext>
            </a:extLst>
          </p:cNvPr>
          <p:cNvSpPr>
            <a:spLocks noGrp="1"/>
          </p:cNvSpPr>
          <p:nvPr>
            <p:ph type="title"/>
          </p:nvPr>
        </p:nvSpPr>
        <p:spPr/>
        <p:txBody>
          <a:bodyPr>
            <a:normAutofit/>
          </a:bodyPr>
          <a:lstStyle/>
          <a:p>
            <a:r>
              <a:rPr lang="en-US" sz="4800" dirty="0"/>
              <a:t>What is pause in speaking ????????????</a:t>
            </a:r>
            <a:endParaRPr lang="en-IN" sz="4800" dirty="0"/>
          </a:p>
        </p:txBody>
      </p:sp>
      <p:pic>
        <p:nvPicPr>
          <p:cNvPr id="1026" name="Picture 2" descr="7 ways silence improves your presentations">
            <a:extLst>
              <a:ext uri="{FF2B5EF4-FFF2-40B4-BE49-F238E27FC236}">
                <a16:creationId xmlns:a16="http://schemas.microsoft.com/office/drawing/2014/main" id="{955AD16D-1079-65F1-1A6D-FF9B9FD916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1760" y="2181225"/>
            <a:ext cx="7028480"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838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B77345-6AA0-88B3-EC55-5CFFE5F683CD}"/>
              </a:ext>
            </a:extLst>
          </p:cNvPr>
          <p:cNvSpPr txBox="1"/>
          <p:nvPr/>
        </p:nvSpPr>
        <p:spPr>
          <a:xfrm>
            <a:off x="566057" y="3309257"/>
            <a:ext cx="10580914" cy="2800767"/>
          </a:xfrm>
          <a:prstGeom prst="rect">
            <a:avLst/>
          </a:prstGeom>
          <a:noFill/>
        </p:spPr>
        <p:txBody>
          <a:bodyPr wrap="square">
            <a:spAutoFit/>
          </a:bodyPr>
          <a:lstStyle/>
          <a:p>
            <a:r>
              <a:rPr lang="en-US" sz="4400" cap="none" dirty="0">
                <a:solidFill>
                  <a:schemeClr val="bg1"/>
                </a:solidFill>
              </a:rPr>
              <a:t>A pause in speaking refers to a temporary stop or break in speech, where the speaker intentionally or unintentionally stops speaking for a brief moment.</a:t>
            </a:r>
            <a:endParaRPr lang="en-IN" sz="4400" dirty="0">
              <a:solidFill>
                <a:schemeClr val="bg1"/>
              </a:solidFill>
            </a:endParaRPr>
          </a:p>
        </p:txBody>
      </p:sp>
    </p:spTree>
    <p:extLst>
      <p:ext uri="{BB962C8B-B14F-4D97-AF65-F5344CB8AC3E}">
        <p14:creationId xmlns:p14="http://schemas.microsoft.com/office/powerpoint/2010/main" val="1022297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EF491-9EE6-9CEE-16BF-DE39A77ECEAB}"/>
              </a:ext>
            </a:extLst>
          </p:cNvPr>
          <p:cNvSpPr>
            <a:spLocks noGrp="1"/>
          </p:cNvSpPr>
          <p:nvPr>
            <p:ph type="title"/>
          </p:nvPr>
        </p:nvSpPr>
        <p:spPr>
          <a:xfrm>
            <a:off x="581192" y="702155"/>
            <a:ext cx="11029616" cy="1093987"/>
          </a:xfrm>
        </p:spPr>
        <p:txBody>
          <a:bodyPr>
            <a:normAutofit fontScale="90000"/>
          </a:bodyPr>
          <a:lstStyle/>
          <a:p>
            <a:r>
              <a:rPr lang="en-US" sz="2800" dirty="0"/>
              <a:t>Pauses can occur naturally in speech due to various reasons, such as:</a:t>
            </a:r>
            <a:br>
              <a:rPr lang="en-US" sz="2800" dirty="0"/>
            </a:br>
            <a:endParaRPr lang="en-IN" dirty="0"/>
          </a:p>
        </p:txBody>
      </p:sp>
      <p:sp>
        <p:nvSpPr>
          <p:cNvPr id="3" name="Content Placeholder 2">
            <a:extLst>
              <a:ext uri="{FF2B5EF4-FFF2-40B4-BE49-F238E27FC236}">
                <a16:creationId xmlns:a16="http://schemas.microsoft.com/office/drawing/2014/main" id="{B08DCA6B-315F-704D-D890-6E4FBDF97783}"/>
              </a:ext>
            </a:extLst>
          </p:cNvPr>
          <p:cNvSpPr>
            <a:spLocks noGrp="1"/>
          </p:cNvSpPr>
          <p:nvPr>
            <p:ph idx="1"/>
          </p:nvPr>
        </p:nvSpPr>
        <p:spPr>
          <a:xfrm>
            <a:off x="581192" y="1937657"/>
            <a:ext cx="11029615" cy="4376057"/>
          </a:xfrm>
        </p:spPr>
        <p:txBody>
          <a:bodyPr>
            <a:normAutofit lnSpcReduction="10000"/>
          </a:bodyPr>
          <a:lstStyle/>
          <a:p>
            <a:r>
              <a:rPr lang="en-US" sz="2400" b="1" dirty="0"/>
              <a:t>1. Breathing: </a:t>
            </a:r>
            <a:r>
              <a:rPr lang="en-US" sz="2400" dirty="0"/>
              <a:t>Taking a breath before continuing to speak.</a:t>
            </a:r>
          </a:p>
          <a:p>
            <a:r>
              <a:rPr lang="en-US" sz="2400" b="1" dirty="0"/>
              <a:t>2. Thinking: </a:t>
            </a:r>
            <a:r>
              <a:rPr lang="en-US" sz="2400" dirty="0"/>
              <a:t>Pausing to gather thoughts or choose the right words.</a:t>
            </a:r>
          </a:p>
          <a:p>
            <a:r>
              <a:rPr lang="en-US" sz="2400" b="1" dirty="0"/>
              <a:t>3. Emphasis: </a:t>
            </a:r>
            <a:r>
              <a:rPr lang="en-US" sz="2400" dirty="0"/>
              <a:t>Creating emphasis or drama by pausing before or after a key point.</a:t>
            </a:r>
          </a:p>
          <a:p>
            <a:r>
              <a:rPr lang="en-US" sz="2400" b="1" dirty="0"/>
              <a:t>4. Transition: </a:t>
            </a:r>
            <a:r>
              <a:rPr lang="en-US" sz="2400" dirty="0"/>
              <a:t>Signaling a transition to a new idea or topic.</a:t>
            </a:r>
          </a:p>
          <a:p>
            <a:r>
              <a:rPr lang="en-US" sz="2400" b="1" dirty="0"/>
              <a:t>5. Hesitation: </a:t>
            </a:r>
            <a:r>
              <a:rPr lang="en-US" sz="2400" dirty="0"/>
              <a:t>Uncertainty or hesitation about what to say next.</a:t>
            </a:r>
          </a:p>
          <a:p>
            <a:r>
              <a:rPr lang="en-US" sz="2400" b="1" dirty="0"/>
              <a:t>6. Error correction: </a:t>
            </a:r>
            <a:r>
              <a:rPr lang="en-US" sz="2400" dirty="0"/>
              <a:t>Correcting a mistake or rephrasing a sentence.</a:t>
            </a:r>
          </a:p>
          <a:p>
            <a:r>
              <a:rPr lang="en-US" sz="2400" b="1" dirty="0"/>
              <a:t>7. Audience engagement:  </a:t>
            </a:r>
            <a:r>
              <a:rPr lang="en-US" sz="2400" dirty="0"/>
              <a:t>Allowing the audience to process information or respond.</a:t>
            </a:r>
          </a:p>
          <a:p>
            <a:r>
              <a:rPr lang="en-US" sz="2400" b="1" dirty="0"/>
              <a:t>8. Dramatic effect: </a:t>
            </a:r>
            <a:r>
              <a:rPr lang="en-US" sz="2400" dirty="0"/>
              <a:t>Creating a dramatic or rhetorical effect.</a:t>
            </a:r>
            <a:endParaRPr lang="en-IN" sz="2400" dirty="0"/>
          </a:p>
        </p:txBody>
      </p:sp>
    </p:spTree>
    <p:extLst>
      <p:ext uri="{BB962C8B-B14F-4D97-AF65-F5344CB8AC3E}">
        <p14:creationId xmlns:p14="http://schemas.microsoft.com/office/powerpoint/2010/main" val="1728379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DF055-8844-01AF-9ADD-8D592E018F98}"/>
              </a:ext>
            </a:extLst>
          </p:cNvPr>
          <p:cNvSpPr>
            <a:spLocks noGrp="1"/>
          </p:cNvSpPr>
          <p:nvPr>
            <p:ph type="title"/>
          </p:nvPr>
        </p:nvSpPr>
        <p:spPr>
          <a:xfrm>
            <a:off x="2141219" y="230973"/>
            <a:ext cx="7955280" cy="1293028"/>
          </a:xfrm>
        </p:spPr>
        <p:txBody>
          <a:bodyPr>
            <a:normAutofit/>
          </a:bodyPr>
          <a:lstStyle/>
          <a:p>
            <a:r>
              <a:rPr lang="en-US" b="1" dirty="0"/>
              <a:t>Significance of pause in speaking </a:t>
            </a:r>
            <a:endParaRPr lang="en-IN" b="1" dirty="0"/>
          </a:p>
        </p:txBody>
      </p:sp>
      <p:sp>
        <p:nvSpPr>
          <p:cNvPr id="3" name="Content Placeholder 2">
            <a:extLst>
              <a:ext uri="{FF2B5EF4-FFF2-40B4-BE49-F238E27FC236}">
                <a16:creationId xmlns:a16="http://schemas.microsoft.com/office/drawing/2014/main" id="{CD4AFB7E-BE1E-B1BF-71C8-0EEE97F6E77E}"/>
              </a:ext>
            </a:extLst>
          </p:cNvPr>
          <p:cNvSpPr>
            <a:spLocks noGrp="1"/>
          </p:cNvSpPr>
          <p:nvPr>
            <p:ph idx="1"/>
          </p:nvPr>
        </p:nvSpPr>
        <p:spPr>
          <a:xfrm>
            <a:off x="914401" y="1845734"/>
            <a:ext cx="9448800" cy="4380895"/>
          </a:xfrm>
        </p:spPr>
        <p:txBody>
          <a:bodyPr>
            <a:normAutofit/>
          </a:bodyPr>
          <a:lstStyle/>
          <a:p>
            <a:r>
              <a:rPr lang="en-US" sz="2400" b="1" dirty="0"/>
              <a:t>1. Clarity: </a:t>
            </a:r>
            <a:r>
              <a:rPr lang="en-US" sz="2400" dirty="0"/>
              <a:t>Pauses help to separate ideas, making your message clearer and easier to understand.</a:t>
            </a:r>
          </a:p>
          <a:p>
            <a:r>
              <a:rPr lang="en-US" sz="2400" b="1" dirty="0"/>
              <a:t>2. Emphasis: </a:t>
            </a:r>
            <a:r>
              <a:rPr lang="en-US" sz="2400" dirty="0"/>
              <a:t>Pauses can emphasize important points, drawing attention to key information.</a:t>
            </a:r>
          </a:p>
          <a:p>
            <a:r>
              <a:rPr lang="en-US" sz="2400" b="1" dirty="0"/>
              <a:t>3. Drama and impact: </a:t>
            </a:r>
            <a:r>
              <a:rPr lang="en-US" sz="2400" dirty="0"/>
              <a:t>Pauses can create drama and emphasis, making your message more engaging and memorable.</a:t>
            </a:r>
          </a:p>
          <a:p>
            <a:r>
              <a:rPr lang="en-US" sz="2400" b="1" dirty="0"/>
              <a:t>4. Processing time: </a:t>
            </a:r>
            <a:r>
              <a:rPr lang="en-US" sz="2400" dirty="0"/>
              <a:t>Pauses give listeners time to process and absorb the information, improving comprehension.</a:t>
            </a:r>
          </a:p>
          <a:p>
            <a:r>
              <a:rPr lang="en-US" sz="2400" b="1" dirty="0"/>
              <a:t>5. Natural flow: </a:t>
            </a:r>
            <a:r>
              <a:rPr lang="en-US" sz="2400" dirty="0"/>
              <a:t>Pauses can create a natural flow, making your speech sound more conversational and less rehearsed.</a:t>
            </a:r>
            <a:endParaRPr lang="en-IN" sz="2400" dirty="0"/>
          </a:p>
        </p:txBody>
      </p:sp>
    </p:spTree>
    <p:extLst>
      <p:ext uri="{BB962C8B-B14F-4D97-AF65-F5344CB8AC3E}">
        <p14:creationId xmlns:p14="http://schemas.microsoft.com/office/powerpoint/2010/main" val="2209722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DF055-8844-01AF-9ADD-8D592E018F98}"/>
              </a:ext>
            </a:extLst>
          </p:cNvPr>
          <p:cNvSpPr>
            <a:spLocks noGrp="1"/>
          </p:cNvSpPr>
          <p:nvPr>
            <p:ph type="title"/>
          </p:nvPr>
        </p:nvSpPr>
        <p:spPr>
          <a:xfrm>
            <a:off x="2118360" y="220087"/>
            <a:ext cx="7955280" cy="1293028"/>
          </a:xfrm>
        </p:spPr>
        <p:txBody>
          <a:bodyPr>
            <a:normAutofit/>
          </a:bodyPr>
          <a:lstStyle/>
          <a:p>
            <a:r>
              <a:rPr lang="en-US" b="1" dirty="0"/>
              <a:t>Significance of pause in speaking </a:t>
            </a:r>
            <a:endParaRPr lang="en-IN" b="1" dirty="0"/>
          </a:p>
        </p:txBody>
      </p:sp>
      <p:sp>
        <p:nvSpPr>
          <p:cNvPr id="3" name="Content Placeholder 2">
            <a:extLst>
              <a:ext uri="{FF2B5EF4-FFF2-40B4-BE49-F238E27FC236}">
                <a16:creationId xmlns:a16="http://schemas.microsoft.com/office/drawing/2014/main" id="{CD4AFB7E-BE1E-B1BF-71C8-0EEE97F6E77E}"/>
              </a:ext>
            </a:extLst>
          </p:cNvPr>
          <p:cNvSpPr>
            <a:spLocks noGrp="1"/>
          </p:cNvSpPr>
          <p:nvPr>
            <p:ph idx="1"/>
          </p:nvPr>
        </p:nvSpPr>
        <p:spPr>
          <a:xfrm>
            <a:off x="914400" y="1872344"/>
            <a:ext cx="9612086" cy="4391297"/>
          </a:xfrm>
        </p:spPr>
        <p:txBody>
          <a:bodyPr>
            <a:noAutofit/>
          </a:bodyPr>
          <a:lstStyle/>
          <a:p>
            <a:r>
              <a:rPr lang="en-US" sz="2400" b="1" dirty="0"/>
              <a:t>6. Nonverbal communication: </a:t>
            </a:r>
            <a:r>
              <a:rPr lang="en-US" sz="2400" dirty="0"/>
              <a:t>Pauses can convey nonverbal cues, such as hesitation, excitement, or thoughtfulness.</a:t>
            </a:r>
          </a:p>
          <a:p>
            <a:r>
              <a:rPr lang="en-US" sz="2400" b="1" dirty="0"/>
              <a:t>7. Audience engagement: </a:t>
            </a:r>
            <a:r>
              <a:rPr lang="en-US" sz="2400" dirty="0"/>
              <a:t>Pauses can encourage audience participation, inviting them to fill in the silence or respond.</a:t>
            </a:r>
          </a:p>
          <a:p>
            <a:r>
              <a:rPr lang="en-US" sz="2400" b="1" dirty="0"/>
              <a:t>8. Speaker's credibility: </a:t>
            </a:r>
            <a:r>
              <a:rPr lang="en-US" sz="2400" dirty="0"/>
              <a:t>Effective use of pauses can enhance the speaker's credibility and authority.</a:t>
            </a:r>
          </a:p>
          <a:p>
            <a:r>
              <a:rPr lang="en-US" sz="2400" b="1" dirty="0"/>
              <a:t>9. Reduces filler words: </a:t>
            </a:r>
            <a:r>
              <a:rPr lang="en-US" sz="2400" dirty="0"/>
              <a:t>Pauses can help reduce filler words (like "um" or "ah"), making your speech more polished.</a:t>
            </a:r>
          </a:p>
          <a:p>
            <a:r>
              <a:rPr lang="en-US" sz="2400" b="1" dirty="0"/>
              <a:t>10. Improves delivery: </a:t>
            </a:r>
            <a:r>
              <a:rPr lang="en-US" sz="2400" dirty="0"/>
              <a:t>Pauses can improve overall delivery, making your speech more confident, clear, and engaging.</a:t>
            </a:r>
            <a:endParaRPr lang="en-IN" sz="2400" dirty="0"/>
          </a:p>
        </p:txBody>
      </p:sp>
    </p:spTree>
    <p:extLst>
      <p:ext uri="{BB962C8B-B14F-4D97-AF65-F5344CB8AC3E}">
        <p14:creationId xmlns:p14="http://schemas.microsoft.com/office/powerpoint/2010/main" val="3890041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DF055-8844-01AF-9ADD-8D592E018F98}"/>
              </a:ext>
            </a:extLst>
          </p:cNvPr>
          <p:cNvSpPr>
            <a:spLocks noGrp="1"/>
          </p:cNvSpPr>
          <p:nvPr>
            <p:ph type="title"/>
          </p:nvPr>
        </p:nvSpPr>
        <p:spPr>
          <a:xfrm>
            <a:off x="1524000" y="285402"/>
            <a:ext cx="8991600" cy="1293028"/>
          </a:xfrm>
        </p:spPr>
        <p:txBody>
          <a:bodyPr>
            <a:normAutofit/>
          </a:bodyPr>
          <a:lstStyle/>
          <a:p>
            <a:r>
              <a:rPr lang="en-US" b="1" dirty="0"/>
              <a:t>Here is a speaking topic with suggested pauses and transition words</a:t>
            </a:r>
            <a:endParaRPr lang="en-IN" dirty="0"/>
          </a:p>
        </p:txBody>
      </p:sp>
      <p:sp>
        <p:nvSpPr>
          <p:cNvPr id="3" name="Content Placeholder 2">
            <a:extLst>
              <a:ext uri="{FF2B5EF4-FFF2-40B4-BE49-F238E27FC236}">
                <a16:creationId xmlns:a16="http://schemas.microsoft.com/office/drawing/2014/main" id="{CD4AFB7E-BE1E-B1BF-71C8-0EEE97F6E77E}"/>
              </a:ext>
            </a:extLst>
          </p:cNvPr>
          <p:cNvSpPr>
            <a:spLocks noGrp="1"/>
          </p:cNvSpPr>
          <p:nvPr>
            <p:ph idx="1"/>
          </p:nvPr>
        </p:nvSpPr>
        <p:spPr>
          <a:xfrm>
            <a:off x="620485" y="1763485"/>
            <a:ext cx="10167257" cy="4659086"/>
          </a:xfrm>
        </p:spPr>
        <p:txBody>
          <a:bodyPr>
            <a:noAutofit/>
          </a:bodyPr>
          <a:lstStyle/>
          <a:p>
            <a:pPr marL="0" indent="0">
              <a:buNone/>
            </a:pPr>
            <a:r>
              <a:rPr lang="en-US" sz="2100" b="1" dirty="0"/>
              <a:t>Topic: "My Favorite Hobby“</a:t>
            </a:r>
          </a:p>
          <a:p>
            <a:pPr marL="0" indent="0">
              <a:buNone/>
            </a:pPr>
            <a:r>
              <a:rPr lang="en-US" sz="2100" dirty="0"/>
              <a:t>Script: "Hello everyone, today I want to talk about... </a:t>
            </a:r>
            <a:r>
              <a:rPr lang="en-US" sz="2100" b="1" dirty="0"/>
              <a:t>(pause) </a:t>
            </a:r>
            <a:r>
              <a:rPr lang="en-US" sz="2100" dirty="0"/>
              <a:t>my favorite hobby. </a:t>
            </a:r>
            <a:r>
              <a:rPr lang="en-US" sz="2100" b="1" dirty="0"/>
              <a:t>(pause) </a:t>
            </a:r>
            <a:r>
              <a:rPr lang="en-US" sz="2100" dirty="0"/>
              <a:t>Which is... playing guitar! </a:t>
            </a:r>
            <a:r>
              <a:rPr lang="en-US" sz="2100" b="1" dirty="0"/>
              <a:t>(pause)”</a:t>
            </a:r>
            <a:br>
              <a:rPr lang="en-US" sz="2100" dirty="0"/>
            </a:br>
            <a:r>
              <a:rPr lang="en-US" sz="2100" dirty="0"/>
              <a:t>I've been playing for... </a:t>
            </a:r>
            <a:r>
              <a:rPr lang="en-US" sz="2100" b="1" dirty="0"/>
              <a:t>(pause) </a:t>
            </a:r>
            <a:r>
              <a:rPr lang="en-US" sz="2100" dirty="0"/>
              <a:t>about five years now, and I really enjoy it. </a:t>
            </a:r>
            <a:r>
              <a:rPr lang="en-US" sz="2100" b="1" dirty="0"/>
              <a:t>(pause) </a:t>
            </a:r>
            <a:r>
              <a:rPr lang="en-US" sz="2100" dirty="0"/>
              <a:t>Because it helps me... (transition word) </a:t>
            </a:r>
            <a:r>
              <a:rPr lang="en-US" sz="2100" b="1" dirty="0"/>
              <a:t>firstly, </a:t>
            </a:r>
            <a:r>
              <a:rPr lang="en-US" sz="2100" dirty="0"/>
              <a:t>to relax and express myself creatively. </a:t>
            </a:r>
            <a:br>
              <a:rPr lang="en-US" sz="2100" dirty="0"/>
            </a:br>
            <a:r>
              <a:rPr lang="en-US" sz="2100" dirty="0"/>
              <a:t>"</a:t>
            </a:r>
            <a:r>
              <a:rPr lang="en-US" sz="2100" b="1" dirty="0"/>
              <a:t>Also, </a:t>
            </a:r>
            <a:r>
              <a:rPr lang="en-US" sz="2100" dirty="0"/>
              <a:t>(transition word) </a:t>
            </a:r>
            <a:r>
              <a:rPr lang="en-US" sz="2100" b="1" dirty="0"/>
              <a:t>secondly</a:t>
            </a:r>
            <a:r>
              <a:rPr lang="en-US" sz="2100" dirty="0"/>
              <a:t>, it's a great way to... </a:t>
            </a:r>
            <a:r>
              <a:rPr lang="en-US" sz="2100" b="1" dirty="0"/>
              <a:t>(pause) </a:t>
            </a:r>
            <a:r>
              <a:rPr lang="en-US" sz="2100" dirty="0"/>
              <a:t>improve my focus and concentration. </a:t>
            </a:r>
            <a:r>
              <a:rPr lang="en-US" sz="2100" b="1" dirty="0"/>
              <a:t>(pause) And, </a:t>
            </a:r>
            <a:r>
              <a:rPr lang="en-US" sz="2100" dirty="0"/>
              <a:t>(transition word)</a:t>
            </a:r>
            <a:r>
              <a:rPr lang="en-US" sz="2100" b="1" dirty="0"/>
              <a:t> additionally</a:t>
            </a:r>
            <a:r>
              <a:rPr lang="en-US" sz="2100" dirty="0"/>
              <a:t>, I love playing... </a:t>
            </a:r>
            <a:r>
              <a:rPr lang="en-US" sz="2100" b="1" dirty="0"/>
              <a:t>(pause) </a:t>
            </a:r>
            <a:r>
              <a:rPr lang="en-US" sz="2100" dirty="0"/>
              <a:t>different types of music, from classical to rock.” </a:t>
            </a:r>
            <a:br>
              <a:rPr lang="en-US" sz="2100" dirty="0"/>
            </a:br>
            <a:r>
              <a:rPr lang="en-US" sz="2100" b="1" dirty="0"/>
              <a:t>In fact, </a:t>
            </a:r>
            <a:r>
              <a:rPr lang="en-US" sz="2100" dirty="0"/>
              <a:t>(transition word) recently, I... </a:t>
            </a:r>
            <a:r>
              <a:rPr lang="en-US" sz="2100" b="1" dirty="0"/>
              <a:t>(pause) </a:t>
            </a:r>
            <a:r>
              <a:rPr lang="en-US" sz="2100" dirty="0"/>
              <a:t>started learning how to play... </a:t>
            </a:r>
            <a:r>
              <a:rPr lang="en-US" sz="2100" b="1" dirty="0"/>
              <a:t>(pause) </a:t>
            </a:r>
            <a:r>
              <a:rPr lang="en-US" sz="2100" dirty="0"/>
              <a:t>jazz music, which is... </a:t>
            </a:r>
            <a:r>
              <a:rPr lang="en-US" sz="2100" b="1" dirty="0"/>
              <a:t>(pause) </a:t>
            </a:r>
            <a:r>
              <a:rPr lang="en-US" sz="2100" dirty="0"/>
              <a:t>really challenging but fun. </a:t>
            </a:r>
            <a:br>
              <a:rPr lang="en-US" sz="2100" dirty="0"/>
            </a:br>
            <a:r>
              <a:rPr lang="en-US" sz="2100" dirty="0"/>
              <a:t>"</a:t>
            </a:r>
            <a:r>
              <a:rPr lang="en-US" sz="2100" b="1" dirty="0"/>
              <a:t>So, </a:t>
            </a:r>
            <a:r>
              <a:rPr lang="en-US" sz="2100" dirty="0"/>
              <a:t>(transition word) in conclusion, playing guitar... </a:t>
            </a:r>
            <a:r>
              <a:rPr lang="en-US" sz="2100" b="1" dirty="0"/>
              <a:t>(pause) </a:t>
            </a:r>
            <a:r>
              <a:rPr lang="en-US" sz="2100" dirty="0"/>
              <a:t>is not only my favorite hobby but also... </a:t>
            </a:r>
            <a:r>
              <a:rPr lang="en-US" sz="2100" b="1" dirty="0"/>
              <a:t>(pause) </a:t>
            </a:r>
            <a:r>
              <a:rPr lang="en-US" sz="2100" dirty="0"/>
              <a:t>a great way to improve myself. </a:t>
            </a:r>
            <a:r>
              <a:rPr lang="en-US" sz="2100" b="1" dirty="0"/>
              <a:t>(pause) </a:t>
            </a:r>
          </a:p>
          <a:p>
            <a:pPr marL="0" indent="0">
              <a:buNone/>
            </a:pPr>
            <a:r>
              <a:rPr lang="en-US" sz="2100" b="1" dirty="0"/>
              <a:t>Thank you!"</a:t>
            </a:r>
            <a:endParaRPr lang="en-IN" sz="2100" b="1" dirty="0"/>
          </a:p>
        </p:txBody>
      </p:sp>
    </p:spTree>
    <p:extLst>
      <p:ext uri="{BB962C8B-B14F-4D97-AF65-F5344CB8AC3E}">
        <p14:creationId xmlns:p14="http://schemas.microsoft.com/office/powerpoint/2010/main" val="3948261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593BE5-1DA7-3B6F-BEF6-40143381482C}"/>
              </a:ext>
            </a:extLst>
          </p:cNvPr>
          <p:cNvSpPr txBox="1"/>
          <p:nvPr/>
        </p:nvSpPr>
        <p:spPr>
          <a:xfrm>
            <a:off x="544286" y="1497764"/>
            <a:ext cx="10842171" cy="1015663"/>
          </a:xfrm>
          <a:prstGeom prst="rect">
            <a:avLst/>
          </a:prstGeom>
          <a:noFill/>
        </p:spPr>
        <p:txBody>
          <a:bodyPr wrap="square">
            <a:spAutoFit/>
          </a:bodyPr>
          <a:lstStyle/>
          <a:p>
            <a:r>
              <a:rPr lang="en-CA" sz="6000" dirty="0">
                <a:latin typeface="Times New Roman" panose="02020603050405020304" pitchFamily="18" charset="0"/>
                <a:cs typeface="Times New Roman" panose="02020603050405020304" pitchFamily="18" charset="0"/>
              </a:rPr>
              <a:t>Using transition words sequence</a:t>
            </a:r>
            <a:endParaRPr lang="en-IN" sz="6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F3D9143-0084-075E-EC9C-350F8F5635F7}"/>
              </a:ext>
            </a:extLst>
          </p:cNvPr>
          <p:cNvSpPr txBox="1"/>
          <p:nvPr/>
        </p:nvSpPr>
        <p:spPr>
          <a:xfrm>
            <a:off x="936171" y="3667037"/>
            <a:ext cx="9579429" cy="1938992"/>
          </a:xfrm>
          <a:prstGeom prst="rect">
            <a:avLst/>
          </a:prstGeom>
          <a:noFill/>
        </p:spPr>
        <p:txBody>
          <a:bodyPr wrap="square">
            <a:spAutoFit/>
          </a:bodyPr>
          <a:lstStyle/>
          <a:p>
            <a:pPr marL="571500" indent="-571500">
              <a:buFont typeface="Wingdings" panose="05000000000000000000" pitchFamily="2" charset="2"/>
              <a:buChar char="§"/>
            </a:pPr>
            <a:r>
              <a:rPr lang="en-CA" sz="6000" dirty="0">
                <a:solidFill>
                  <a:schemeClr val="bg1"/>
                </a:solidFill>
                <a:latin typeface="Times New Roman" panose="02020603050405020304" pitchFamily="18" charset="0"/>
                <a:cs typeface="Times New Roman" panose="02020603050405020304" pitchFamily="18" charset="0"/>
              </a:rPr>
              <a:t>What are transitional words?</a:t>
            </a:r>
          </a:p>
          <a:p>
            <a:pPr marL="571500" indent="-571500">
              <a:buFont typeface="Wingdings" panose="05000000000000000000" pitchFamily="2" charset="2"/>
              <a:buChar char="§"/>
            </a:pPr>
            <a:r>
              <a:rPr lang="en-CA" sz="6000" dirty="0">
                <a:solidFill>
                  <a:schemeClr val="bg1"/>
                </a:solidFill>
                <a:latin typeface="Times New Roman" panose="02020603050405020304" pitchFamily="18" charset="0"/>
                <a:cs typeface="Times New Roman" panose="02020603050405020304" pitchFamily="18" charset="0"/>
              </a:rPr>
              <a:t>What do they do?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F4E6B-7D4D-3F98-D65F-52DC054FC109}"/>
              </a:ext>
            </a:extLst>
          </p:cNvPr>
          <p:cNvSpPr>
            <a:spLocks noGrp="1"/>
          </p:cNvSpPr>
          <p:nvPr>
            <p:ph type="title"/>
          </p:nvPr>
        </p:nvSpPr>
        <p:spPr/>
        <p:txBody>
          <a:bodyPr/>
          <a:lstStyle/>
          <a:p>
            <a:r>
              <a:rPr lang="en-US" sz="2800" dirty="0"/>
              <a:t>Contextual Speaking</a:t>
            </a:r>
            <a:br>
              <a:rPr lang="en-IN" sz="2800" dirty="0"/>
            </a:br>
            <a:endParaRPr lang="en-IN" dirty="0"/>
          </a:p>
        </p:txBody>
      </p:sp>
      <p:sp>
        <p:nvSpPr>
          <p:cNvPr id="3" name="Content Placeholder 2">
            <a:extLst>
              <a:ext uri="{FF2B5EF4-FFF2-40B4-BE49-F238E27FC236}">
                <a16:creationId xmlns:a16="http://schemas.microsoft.com/office/drawing/2014/main" id="{8AB5014B-4972-8A70-B292-C1C71C9C54AF}"/>
              </a:ext>
            </a:extLst>
          </p:cNvPr>
          <p:cNvSpPr>
            <a:spLocks noGrp="1"/>
          </p:cNvSpPr>
          <p:nvPr>
            <p:ph idx="1"/>
          </p:nvPr>
        </p:nvSpPr>
        <p:spPr/>
        <p:txBody>
          <a:bodyPr>
            <a:normAutofit/>
          </a:bodyPr>
          <a:lstStyle/>
          <a:p>
            <a:r>
              <a:rPr lang="en-US" sz="3600" dirty="0"/>
              <a:t>Contextual speaking refers to the ability to adapt your speech to suit the specific situation, audience, and purpose. It involves considering the context in which you are communicating and adjusting your language, tone, and nonverbal cues to effectively convey your message and achieve your goals.</a:t>
            </a:r>
            <a:endParaRPr lang="en-IN" sz="3600" dirty="0"/>
          </a:p>
        </p:txBody>
      </p:sp>
    </p:spTree>
    <p:extLst>
      <p:ext uri="{BB962C8B-B14F-4D97-AF65-F5344CB8AC3E}">
        <p14:creationId xmlns:p14="http://schemas.microsoft.com/office/powerpoint/2010/main" val="956403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98905" y="1729261"/>
            <a:ext cx="8966579" cy="2554545"/>
          </a:xfrm>
          <a:prstGeom prst="rect">
            <a:avLst/>
          </a:prstGeom>
          <a:noFill/>
        </p:spPr>
        <p:txBody>
          <a:bodyPr wrap="square" rtlCol="0">
            <a:spAutoFit/>
          </a:bodyPr>
          <a:lstStyle/>
          <a:p>
            <a:pPr marL="571500" indent="-571500">
              <a:buFont typeface="Arial" panose="020B0604020202020204" pitchFamily="34" charset="0"/>
              <a:buChar char="•"/>
            </a:pPr>
            <a:r>
              <a:rPr lang="en-US" sz="2800" dirty="0">
                <a:solidFill>
                  <a:schemeClr val="accent6">
                    <a:lumMod val="75000"/>
                  </a:schemeClr>
                </a:solidFill>
              </a:rPr>
              <a:t>are phrases or words used to connect one idea to the next.</a:t>
            </a:r>
          </a:p>
          <a:p>
            <a:endParaRPr lang="en-CA" sz="2800" dirty="0">
              <a:solidFill>
                <a:schemeClr val="accent6">
                  <a:lumMod val="75000"/>
                </a:schemeClr>
              </a:solidFill>
              <a:latin typeface="Century Gothic" panose="020B0502020202020204" pitchFamily="34" charset="0"/>
              <a:cs typeface="Century Gothic"/>
            </a:endParaRPr>
          </a:p>
          <a:p>
            <a:endParaRPr lang="en-CA" sz="4000" dirty="0">
              <a:solidFill>
                <a:srgbClr val="FF0000"/>
              </a:solidFill>
              <a:latin typeface="Century Gothic" panose="020B0502020202020204" pitchFamily="34" charset="0"/>
            </a:endParaRPr>
          </a:p>
          <a:p>
            <a:endParaRPr lang="en-CA" sz="3600" dirty="0">
              <a:solidFill>
                <a:schemeClr val="accent6">
                  <a:lumMod val="75000"/>
                </a:schemeClr>
              </a:solidFill>
              <a:latin typeface="Century Gothic" panose="020B0502020202020204" pitchFamily="34" charset="0"/>
              <a:cs typeface="Century Gothic"/>
            </a:endParaRPr>
          </a:p>
        </p:txBody>
      </p:sp>
      <p:sp>
        <p:nvSpPr>
          <p:cNvPr id="2" name="Title 1"/>
          <p:cNvSpPr>
            <a:spLocks noGrp="1"/>
          </p:cNvSpPr>
          <p:nvPr>
            <p:ph type="title"/>
          </p:nvPr>
        </p:nvSpPr>
        <p:spPr>
          <a:xfrm>
            <a:off x="2307771" y="358277"/>
            <a:ext cx="7657012" cy="1293028"/>
          </a:xfrm>
        </p:spPr>
        <p:txBody>
          <a:bodyPr>
            <a:normAutofit/>
          </a:bodyPr>
          <a:lstStyle/>
          <a:p>
            <a:r>
              <a:rPr lang="en-CA" dirty="0"/>
              <a:t>Answer:</a:t>
            </a:r>
            <a:br>
              <a:rPr lang="en-CA" dirty="0"/>
            </a:br>
            <a:r>
              <a:rPr lang="en-CA" dirty="0"/>
              <a:t>Transitional words (phrases) …</a:t>
            </a:r>
          </a:p>
        </p:txBody>
      </p:sp>
      <p:sp>
        <p:nvSpPr>
          <p:cNvPr id="4" name="TextBox 3"/>
          <p:cNvSpPr txBox="1"/>
          <p:nvPr/>
        </p:nvSpPr>
        <p:spPr>
          <a:xfrm>
            <a:off x="1524000" y="3344638"/>
            <a:ext cx="8966579" cy="2369880"/>
          </a:xfrm>
          <a:prstGeom prst="rect">
            <a:avLst/>
          </a:prstGeom>
          <a:noFill/>
        </p:spPr>
        <p:txBody>
          <a:bodyPr wrap="square" rtlCol="0">
            <a:spAutoFit/>
          </a:bodyPr>
          <a:lstStyle/>
          <a:p>
            <a:pPr marL="571500" indent="-571500">
              <a:buFont typeface="Arial" panose="020B0604020202020204" pitchFamily="34" charset="0"/>
              <a:buChar char="•"/>
            </a:pPr>
            <a:endParaRPr lang="en-US" sz="3600" dirty="0">
              <a:solidFill>
                <a:schemeClr val="accent6">
                  <a:lumMod val="75000"/>
                </a:schemeClr>
              </a:solidFill>
            </a:endParaRPr>
          </a:p>
          <a:p>
            <a:endParaRPr lang="en-CA" sz="3600" dirty="0">
              <a:solidFill>
                <a:schemeClr val="accent6">
                  <a:lumMod val="75000"/>
                </a:schemeClr>
              </a:solidFill>
              <a:latin typeface="Century Gothic" panose="020B0502020202020204" pitchFamily="34" charset="0"/>
              <a:cs typeface="Century Gothic"/>
            </a:endParaRPr>
          </a:p>
          <a:p>
            <a:endParaRPr lang="en-CA" sz="4000" dirty="0">
              <a:solidFill>
                <a:srgbClr val="FF0000"/>
              </a:solidFill>
              <a:latin typeface="Century Gothic" panose="020B0502020202020204" pitchFamily="34" charset="0"/>
            </a:endParaRPr>
          </a:p>
          <a:p>
            <a:endParaRPr lang="en-CA" sz="3600" dirty="0">
              <a:solidFill>
                <a:schemeClr val="accent6">
                  <a:lumMod val="75000"/>
                </a:schemeClr>
              </a:solidFill>
              <a:latin typeface="Century Gothic" panose="020B0502020202020204" pitchFamily="34" charset="0"/>
              <a:cs typeface="Century Gothic"/>
            </a:endParaRPr>
          </a:p>
        </p:txBody>
      </p:sp>
      <p:sp>
        <p:nvSpPr>
          <p:cNvPr id="5" name="TextBox 4"/>
          <p:cNvSpPr txBox="1"/>
          <p:nvPr/>
        </p:nvSpPr>
        <p:spPr>
          <a:xfrm>
            <a:off x="1898905" y="2796318"/>
            <a:ext cx="8966579" cy="3231654"/>
          </a:xfrm>
          <a:prstGeom prst="rect">
            <a:avLst/>
          </a:prstGeom>
          <a:noFill/>
        </p:spPr>
        <p:txBody>
          <a:bodyPr wrap="square" rtlCol="0">
            <a:spAutoFit/>
          </a:bodyPr>
          <a:lstStyle/>
          <a:p>
            <a:pPr marL="571500" indent="-571500">
              <a:buFont typeface="Arial" panose="020B0604020202020204" pitchFamily="34" charset="0"/>
              <a:buChar char="•"/>
            </a:pPr>
            <a:r>
              <a:rPr lang="en-US" sz="2800" dirty="0">
                <a:solidFill>
                  <a:schemeClr val="accent6">
                    <a:lumMod val="75000"/>
                  </a:schemeClr>
                </a:solidFill>
              </a:rPr>
              <a:t>are used by the author to help the reader progress from one significant idea to the next.</a:t>
            </a:r>
          </a:p>
          <a:p>
            <a:pPr marL="571500" indent="-571500">
              <a:buFont typeface="Arial" panose="020B0604020202020204" pitchFamily="34" charset="0"/>
              <a:buChar char="•"/>
            </a:pPr>
            <a:endParaRPr lang="en-US" sz="3600" dirty="0">
              <a:solidFill>
                <a:schemeClr val="accent6">
                  <a:lumMod val="75000"/>
                </a:schemeClr>
              </a:solidFill>
            </a:endParaRPr>
          </a:p>
          <a:p>
            <a:endParaRPr lang="en-CA" sz="3600" dirty="0">
              <a:solidFill>
                <a:schemeClr val="accent6">
                  <a:lumMod val="75000"/>
                </a:schemeClr>
              </a:solidFill>
              <a:latin typeface="Century Gothic" panose="020B0502020202020204" pitchFamily="34" charset="0"/>
              <a:cs typeface="Century Gothic"/>
            </a:endParaRPr>
          </a:p>
          <a:p>
            <a:endParaRPr lang="en-CA" sz="4000" dirty="0">
              <a:solidFill>
                <a:srgbClr val="FF0000"/>
              </a:solidFill>
              <a:latin typeface="Century Gothic" panose="020B0502020202020204" pitchFamily="34" charset="0"/>
            </a:endParaRPr>
          </a:p>
          <a:p>
            <a:endParaRPr lang="en-CA" sz="3600" dirty="0">
              <a:solidFill>
                <a:schemeClr val="accent6">
                  <a:lumMod val="75000"/>
                </a:schemeClr>
              </a:solidFill>
              <a:latin typeface="Century Gothic" panose="020B0502020202020204" pitchFamily="34" charset="0"/>
              <a:cs typeface="Century Gothic"/>
            </a:endParaRPr>
          </a:p>
        </p:txBody>
      </p:sp>
      <p:sp>
        <p:nvSpPr>
          <p:cNvPr id="7" name="TextBox 6"/>
          <p:cNvSpPr txBox="1"/>
          <p:nvPr/>
        </p:nvSpPr>
        <p:spPr>
          <a:xfrm>
            <a:off x="1898905" y="4007369"/>
            <a:ext cx="8966579" cy="1384995"/>
          </a:xfrm>
          <a:prstGeom prst="rect">
            <a:avLst/>
          </a:prstGeom>
          <a:noFill/>
        </p:spPr>
        <p:txBody>
          <a:bodyPr wrap="square" rtlCol="0">
            <a:spAutoFit/>
          </a:bodyPr>
          <a:lstStyle/>
          <a:p>
            <a:pPr marL="571500" indent="-571500">
              <a:buFont typeface="Arial" panose="020B0604020202020204" pitchFamily="34" charset="0"/>
              <a:buChar char="•"/>
            </a:pPr>
            <a:r>
              <a:rPr lang="en-US" sz="2800" dirty="0">
                <a:solidFill>
                  <a:schemeClr val="accent6">
                    <a:lumMod val="75000"/>
                  </a:schemeClr>
                </a:solidFill>
              </a:rPr>
              <a:t>also show the relationship within a paragraph (or within a sentence) between the main idea and the support the author gives for those ideas.</a:t>
            </a:r>
          </a:p>
        </p:txBody>
      </p:sp>
    </p:spTree>
    <p:extLst>
      <p:ext uri="{BB962C8B-B14F-4D97-AF65-F5344CB8AC3E}">
        <p14:creationId xmlns:p14="http://schemas.microsoft.com/office/powerpoint/2010/main" val="1545052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486" y="3167743"/>
            <a:ext cx="11038114" cy="3156857"/>
          </a:xfrm>
        </p:spPr>
        <p:txBody>
          <a:bodyPr>
            <a:noAutofit/>
          </a:bodyPr>
          <a:lstStyle/>
          <a:p>
            <a:r>
              <a:rPr lang="en-CA" sz="7200" dirty="0">
                <a:solidFill>
                  <a:schemeClr val="accent3">
                    <a:lumMod val="75000"/>
                  </a:schemeClr>
                </a:solidFill>
              </a:rPr>
              <a:t>Different transitions do different things </a:t>
            </a:r>
          </a:p>
        </p:txBody>
      </p:sp>
      <p:sp>
        <p:nvSpPr>
          <p:cNvPr id="4" name="TextBox 3"/>
          <p:cNvSpPr txBox="1"/>
          <p:nvPr/>
        </p:nvSpPr>
        <p:spPr>
          <a:xfrm>
            <a:off x="870858" y="3954720"/>
            <a:ext cx="10450284" cy="2369880"/>
          </a:xfrm>
          <a:prstGeom prst="rect">
            <a:avLst/>
          </a:prstGeom>
          <a:noFill/>
        </p:spPr>
        <p:txBody>
          <a:bodyPr wrap="square" rtlCol="0">
            <a:spAutoFit/>
          </a:bodyPr>
          <a:lstStyle/>
          <a:p>
            <a:pPr marL="571500" indent="-571500">
              <a:buFont typeface="Arial" panose="020B0604020202020204" pitchFamily="34" charset="0"/>
              <a:buChar char="•"/>
            </a:pPr>
            <a:endParaRPr lang="en-US" sz="3600" dirty="0">
              <a:solidFill>
                <a:schemeClr val="accent6">
                  <a:lumMod val="75000"/>
                </a:schemeClr>
              </a:solidFill>
            </a:endParaRPr>
          </a:p>
          <a:p>
            <a:endParaRPr lang="en-CA" sz="3600" dirty="0">
              <a:solidFill>
                <a:schemeClr val="accent6">
                  <a:lumMod val="75000"/>
                </a:schemeClr>
              </a:solidFill>
              <a:latin typeface="Century Gothic" panose="020B0502020202020204" pitchFamily="34" charset="0"/>
              <a:cs typeface="Century Gothic"/>
            </a:endParaRPr>
          </a:p>
          <a:p>
            <a:endParaRPr lang="en-CA" sz="4000" dirty="0">
              <a:solidFill>
                <a:srgbClr val="FF0000"/>
              </a:solidFill>
              <a:latin typeface="Century Gothic" panose="020B0502020202020204" pitchFamily="34" charset="0"/>
            </a:endParaRPr>
          </a:p>
          <a:p>
            <a:endParaRPr lang="en-CA" sz="3600" dirty="0">
              <a:solidFill>
                <a:schemeClr val="accent6">
                  <a:lumMod val="75000"/>
                </a:schemeClr>
              </a:solidFill>
              <a:latin typeface="Century Gothic" panose="020B0502020202020204" pitchFamily="34" charset="0"/>
              <a:cs typeface="Century Gothic"/>
            </a:endParaRPr>
          </a:p>
        </p:txBody>
      </p:sp>
    </p:spTree>
    <p:extLst>
      <p:ext uri="{BB962C8B-B14F-4D97-AF65-F5344CB8AC3E}">
        <p14:creationId xmlns:p14="http://schemas.microsoft.com/office/powerpoint/2010/main" val="3638722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1. To give an example</a:t>
            </a:r>
          </a:p>
        </p:txBody>
      </p:sp>
      <p:sp>
        <p:nvSpPr>
          <p:cNvPr id="4" name="TextBox 3"/>
          <p:cNvSpPr txBox="1"/>
          <p:nvPr/>
        </p:nvSpPr>
        <p:spPr>
          <a:xfrm>
            <a:off x="1873142" y="1769586"/>
            <a:ext cx="8535551" cy="1754326"/>
          </a:xfrm>
          <a:prstGeom prst="rect">
            <a:avLst/>
          </a:prstGeom>
          <a:noFill/>
        </p:spPr>
        <p:txBody>
          <a:bodyPr wrap="square" rtlCol="0">
            <a:spAutoFit/>
          </a:bodyPr>
          <a:lstStyle/>
          <a:p>
            <a:r>
              <a:rPr lang="en-CA" sz="3600" dirty="0">
                <a:solidFill>
                  <a:schemeClr val="accent6">
                    <a:lumMod val="75000"/>
                  </a:schemeClr>
                </a:solidFill>
                <a:latin typeface="Century Gothic"/>
                <a:cs typeface="Century Gothic"/>
              </a:rPr>
              <a:t>Sandrita is so charitable. </a:t>
            </a:r>
            <a:r>
              <a:rPr lang="en-CA" sz="3600" b="1" dirty="0">
                <a:solidFill>
                  <a:schemeClr val="accent6">
                    <a:lumMod val="75000"/>
                  </a:schemeClr>
                </a:solidFill>
                <a:latin typeface="Century Gothic"/>
                <a:cs typeface="Century Gothic"/>
              </a:rPr>
              <a:t>For example,</a:t>
            </a:r>
            <a:r>
              <a:rPr lang="en-CA" sz="3600" dirty="0">
                <a:solidFill>
                  <a:schemeClr val="accent6">
                    <a:lumMod val="75000"/>
                  </a:schemeClr>
                </a:solidFill>
                <a:latin typeface="Century Gothic"/>
                <a:cs typeface="Century Gothic"/>
              </a:rPr>
              <a:t> she volunteers at the hospital every week!</a:t>
            </a:r>
            <a:endParaRPr lang="en-CA" sz="3200" dirty="0">
              <a:solidFill>
                <a:schemeClr val="accent6">
                  <a:lumMod val="75000"/>
                </a:schemeClr>
              </a:solidFill>
              <a:cs typeface="Century Gothic"/>
            </a:endParaRPr>
          </a:p>
        </p:txBody>
      </p:sp>
    </p:spTree>
    <p:extLst>
      <p:ext uri="{BB962C8B-B14F-4D97-AF65-F5344CB8AC3E}">
        <p14:creationId xmlns:p14="http://schemas.microsoft.com/office/powerpoint/2010/main" val="881152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1. To give an example</a:t>
            </a:r>
          </a:p>
        </p:txBody>
      </p:sp>
      <p:sp>
        <p:nvSpPr>
          <p:cNvPr id="4" name="TextBox 3"/>
          <p:cNvSpPr txBox="1"/>
          <p:nvPr/>
        </p:nvSpPr>
        <p:spPr>
          <a:xfrm>
            <a:off x="1873142" y="1769586"/>
            <a:ext cx="8535551" cy="1754326"/>
          </a:xfrm>
          <a:prstGeom prst="rect">
            <a:avLst/>
          </a:prstGeom>
          <a:noFill/>
        </p:spPr>
        <p:txBody>
          <a:bodyPr wrap="square" rtlCol="0">
            <a:spAutoFit/>
          </a:bodyPr>
          <a:lstStyle/>
          <a:p>
            <a:r>
              <a:rPr lang="en-CA" sz="3600" dirty="0">
                <a:solidFill>
                  <a:schemeClr val="accent6">
                    <a:lumMod val="75000"/>
                  </a:schemeClr>
                </a:solidFill>
                <a:latin typeface="Century Gothic"/>
                <a:cs typeface="Century Gothic"/>
              </a:rPr>
              <a:t>Sandrita is so charitable. </a:t>
            </a:r>
            <a:r>
              <a:rPr lang="en-CA" sz="3600" dirty="0">
                <a:solidFill>
                  <a:srgbClr val="FF0000"/>
                </a:solidFill>
                <a:latin typeface="Century Gothic"/>
                <a:cs typeface="Century Gothic"/>
              </a:rPr>
              <a:t>For example</a:t>
            </a:r>
            <a:r>
              <a:rPr lang="en-CA" sz="3600" dirty="0">
                <a:solidFill>
                  <a:schemeClr val="accent6">
                    <a:lumMod val="75000"/>
                  </a:schemeClr>
                </a:solidFill>
                <a:latin typeface="Century Gothic"/>
                <a:cs typeface="Century Gothic"/>
              </a:rPr>
              <a:t>, she volunteers at the hospital every week!</a:t>
            </a:r>
            <a:endParaRPr lang="en-CA" sz="3200" dirty="0">
              <a:solidFill>
                <a:schemeClr val="accent6">
                  <a:lumMod val="75000"/>
                </a:schemeClr>
              </a:solidFill>
              <a:cs typeface="Century Gothic"/>
            </a:endParaRPr>
          </a:p>
        </p:txBody>
      </p:sp>
      <p:sp>
        <p:nvSpPr>
          <p:cNvPr id="5" name="TextBox 4"/>
          <p:cNvSpPr txBox="1"/>
          <p:nvPr/>
        </p:nvSpPr>
        <p:spPr>
          <a:xfrm>
            <a:off x="1873142" y="4353826"/>
            <a:ext cx="8535551" cy="1754326"/>
          </a:xfrm>
          <a:prstGeom prst="rect">
            <a:avLst/>
          </a:prstGeom>
          <a:noFill/>
        </p:spPr>
        <p:txBody>
          <a:bodyPr wrap="square" rtlCol="0">
            <a:spAutoFit/>
          </a:bodyPr>
          <a:lstStyle/>
          <a:p>
            <a:r>
              <a:rPr lang="en-CA" sz="3600" dirty="0">
                <a:solidFill>
                  <a:schemeClr val="accent6">
                    <a:lumMod val="75000"/>
                  </a:schemeClr>
                </a:solidFill>
                <a:latin typeface="Century Gothic"/>
                <a:cs typeface="Century Gothic"/>
              </a:rPr>
              <a:t>This transition </a:t>
            </a:r>
            <a:r>
              <a:rPr lang="en-CA" sz="3600" dirty="0">
                <a:solidFill>
                  <a:srgbClr val="FF0000"/>
                </a:solidFill>
                <a:latin typeface="Century Gothic"/>
                <a:cs typeface="Century Gothic"/>
              </a:rPr>
              <a:t>gave an example </a:t>
            </a:r>
            <a:r>
              <a:rPr lang="en-CA" sz="3600" dirty="0">
                <a:solidFill>
                  <a:schemeClr val="accent6">
                    <a:lumMod val="75000"/>
                  </a:schemeClr>
                </a:solidFill>
                <a:latin typeface="Century Gothic"/>
                <a:cs typeface="Century Gothic"/>
              </a:rPr>
              <a:t>as to why the speaker believes Sandrita is charitable.</a:t>
            </a:r>
            <a:endParaRPr lang="en-CA" sz="3200" dirty="0">
              <a:solidFill>
                <a:schemeClr val="accent6">
                  <a:lumMod val="75000"/>
                </a:schemeClr>
              </a:solidFill>
              <a:cs typeface="Century Gothic"/>
            </a:endParaRPr>
          </a:p>
        </p:txBody>
      </p:sp>
    </p:spTree>
    <p:extLst>
      <p:ext uri="{BB962C8B-B14F-4D97-AF65-F5344CB8AC3E}">
        <p14:creationId xmlns:p14="http://schemas.microsoft.com/office/powerpoint/2010/main" val="61016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3142" y="2369751"/>
            <a:ext cx="8535551" cy="1200329"/>
          </a:xfrm>
          <a:prstGeom prst="rect">
            <a:avLst/>
          </a:prstGeom>
          <a:noFill/>
        </p:spPr>
        <p:txBody>
          <a:bodyPr wrap="square" rtlCol="0">
            <a:spAutoFit/>
          </a:bodyPr>
          <a:lstStyle/>
          <a:p>
            <a:r>
              <a:rPr lang="en-CA" sz="3600" dirty="0">
                <a:solidFill>
                  <a:schemeClr val="accent6">
                    <a:lumMod val="75000"/>
                  </a:schemeClr>
                </a:solidFill>
                <a:latin typeface="Century Gothic"/>
                <a:cs typeface="Century Gothic"/>
              </a:rPr>
              <a:t>I slept in late this morning, </a:t>
            </a:r>
            <a:r>
              <a:rPr lang="en-CA" sz="3600" b="1" dirty="0">
                <a:solidFill>
                  <a:schemeClr val="accent6">
                    <a:lumMod val="75000"/>
                  </a:schemeClr>
                </a:solidFill>
                <a:latin typeface="Century Gothic"/>
                <a:cs typeface="Century Gothic"/>
              </a:rPr>
              <a:t>consequently</a:t>
            </a:r>
            <a:r>
              <a:rPr lang="en-CA" sz="3600" dirty="0">
                <a:solidFill>
                  <a:schemeClr val="accent6">
                    <a:lumMod val="75000"/>
                  </a:schemeClr>
                </a:solidFill>
                <a:latin typeface="Century Gothic"/>
                <a:cs typeface="Century Gothic"/>
              </a:rPr>
              <a:t> I missed my bus!</a:t>
            </a:r>
            <a:endParaRPr lang="en-CA" sz="3200" dirty="0">
              <a:solidFill>
                <a:schemeClr val="accent6">
                  <a:lumMod val="75000"/>
                </a:schemeClr>
              </a:solidFill>
              <a:cs typeface="Century Gothic"/>
            </a:endParaRPr>
          </a:p>
        </p:txBody>
      </p:sp>
      <p:sp>
        <p:nvSpPr>
          <p:cNvPr id="2" name="Title 1"/>
          <p:cNvSpPr>
            <a:spLocks noGrp="1"/>
          </p:cNvSpPr>
          <p:nvPr>
            <p:ph type="title"/>
          </p:nvPr>
        </p:nvSpPr>
        <p:spPr>
          <a:xfrm>
            <a:off x="2155916" y="372488"/>
            <a:ext cx="7173141" cy="1293028"/>
          </a:xfrm>
        </p:spPr>
        <p:txBody>
          <a:bodyPr/>
          <a:lstStyle/>
          <a:p>
            <a:r>
              <a:rPr lang="en-US" dirty="0"/>
              <a:t>2. To show cause and effect</a:t>
            </a:r>
          </a:p>
        </p:txBody>
      </p:sp>
    </p:spTree>
    <p:extLst>
      <p:ext uri="{BB962C8B-B14F-4D97-AF65-F5344CB8AC3E}">
        <p14:creationId xmlns:p14="http://schemas.microsoft.com/office/powerpoint/2010/main" val="2689976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3142" y="1769587"/>
            <a:ext cx="8535551" cy="1200329"/>
          </a:xfrm>
          <a:prstGeom prst="rect">
            <a:avLst/>
          </a:prstGeom>
          <a:noFill/>
        </p:spPr>
        <p:txBody>
          <a:bodyPr wrap="square" rtlCol="0">
            <a:spAutoFit/>
          </a:bodyPr>
          <a:lstStyle/>
          <a:p>
            <a:r>
              <a:rPr lang="en-CA" sz="3600" dirty="0">
                <a:solidFill>
                  <a:schemeClr val="accent6">
                    <a:lumMod val="75000"/>
                  </a:schemeClr>
                </a:solidFill>
                <a:latin typeface="Century Gothic"/>
                <a:cs typeface="Century Gothic"/>
              </a:rPr>
              <a:t>I slept in late this morning, </a:t>
            </a:r>
            <a:r>
              <a:rPr lang="en-CA" sz="3600" dirty="0">
                <a:solidFill>
                  <a:srgbClr val="FF0000"/>
                </a:solidFill>
                <a:latin typeface="Century Gothic"/>
                <a:cs typeface="Century Gothic"/>
              </a:rPr>
              <a:t>consequently</a:t>
            </a:r>
            <a:r>
              <a:rPr lang="en-CA" sz="3600" dirty="0">
                <a:solidFill>
                  <a:schemeClr val="accent6">
                    <a:lumMod val="75000"/>
                  </a:schemeClr>
                </a:solidFill>
                <a:latin typeface="Century Gothic"/>
                <a:cs typeface="Century Gothic"/>
              </a:rPr>
              <a:t> I missed my bus!</a:t>
            </a:r>
            <a:endParaRPr lang="en-CA" sz="3200" dirty="0">
              <a:solidFill>
                <a:schemeClr val="accent6">
                  <a:lumMod val="75000"/>
                </a:schemeClr>
              </a:solidFill>
              <a:cs typeface="Century Gothic"/>
            </a:endParaRPr>
          </a:p>
        </p:txBody>
      </p:sp>
      <p:sp>
        <p:nvSpPr>
          <p:cNvPr id="2" name="Title 1"/>
          <p:cNvSpPr>
            <a:spLocks noGrp="1"/>
          </p:cNvSpPr>
          <p:nvPr>
            <p:ph type="title"/>
          </p:nvPr>
        </p:nvSpPr>
        <p:spPr/>
        <p:txBody>
          <a:bodyPr/>
          <a:lstStyle/>
          <a:p>
            <a:r>
              <a:rPr lang="en-US" dirty="0"/>
              <a:t>2. To show cause and effect</a:t>
            </a:r>
          </a:p>
        </p:txBody>
      </p:sp>
      <p:sp>
        <p:nvSpPr>
          <p:cNvPr id="5" name="TextBox 4"/>
          <p:cNvSpPr txBox="1"/>
          <p:nvPr/>
        </p:nvSpPr>
        <p:spPr>
          <a:xfrm>
            <a:off x="2132450" y="4613134"/>
            <a:ext cx="8535551" cy="1200329"/>
          </a:xfrm>
          <a:prstGeom prst="rect">
            <a:avLst/>
          </a:prstGeom>
          <a:noFill/>
        </p:spPr>
        <p:txBody>
          <a:bodyPr wrap="square" rtlCol="0">
            <a:spAutoFit/>
          </a:bodyPr>
          <a:lstStyle/>
          <a:p>
            <a:r>
              <a:rPr lang="en-CA" sz="3600" dirty="0">
                <a:solidFill>
                  <a:schemeClr val="accent6">
                    <a:lumMod val="75000"/>
                  </a:schemeClr>
                </a:solidFill>
                <a:latin typeface="Century Gothic"/>
                <a:cs typeface="Century Gothic"/>
              </a:rPr>
              <a:t>This transition word explains </a:t>
            </a:r>
            <a:r>
              <a:rPr lang="en-CA" sz="3600" dirty="0">
                <a:solidFill>
                  <a:srgbClr val="FF0000"/>
                </a:solidFill>
                <a:latin typeface="Century Gothic"/>
                <a:cs typeface="Century Gothic"/>
              </a:rPr>
              <a:t>why</a:t>
            </a:r>
            <a:r>
              <a:rPr lang="en-CA" sz="3600" dirty="0">
                <a:solidFill>
                  <a:schemeClr val="accent6">
                    <a:lumMod val="75000"/>
                  </a:schemeClr>
                </a:solidFill>
                <a:latin typeface="Century Gothic"/>
                <a:cs typeface="Century Gothic"/>
              </a:rPr>
              <a:t> the speaker missed the bus.</a:t>
            </a:r>
            <a:endParaRPr lang="en-CA" sz="3200" dirty="0">
              <a:solidFill>
                <a:schemeClr val="accent6">
                  <a:lumMod val="75000"/>
                </a:schemeClr>
              </a:solidFill>
              <a:cs typeface="Century Gothic"/>
            </a:endParaRPr>
          </a:p>
        </p:txBody>
      </p:sp>
    </p:spTree>
    <p:extLst>
      <p:ext uri="{BB962C8B-B14F-4D97-AF65-F5344CB8AC3E}">
        <p14:creationId xmlns:p14="http://schemas.microsoft.com/office/powerpoint/2010/main" val="275302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3142" y="1769587"/>
            <a:ext cx="8535551" cy="1200329"/>
          </a:xfrm>
          <a:prstGeom prst="rect">
            <a:avLst/>
          </a:prstGeom>
          <a:noFill/>
        </p:spPr>
        <p:txBody>
          <a:bodyPr wrap="square" rtlCol="0">
            <a:spAutoFit/>
          </a:bodyPr>
          <a:lstStyle/>
          <a:p>
            <a:r>
              <a:rPr lang="en-CA" sz="3600" dirty="0">
                <a:solidFill>
                  <a:schemeClr val="accent6">
                    <a:lumMod val="75000"/>
                  </a:schemeClr>
                </a:solidFill>
                <a:latin typeface="Century Gothic"/>
                <a:cs typeface="Century Gothic"/>
              </a:rPr>
              <a:t>I am going to go running this morning </a:t>
            </a:r>
            <a:r>
              <a:rPr lang="en-CA" sz="3600" b="1" dirty="0">
                <a:solidFill>
                  <a:schemeClr val="accent6">
                    <a:lumMod val="75000"/>
                  </a:schemeClr>
                </a:solidFill>
                <a:latin typeface="Century Gothic"/>
                <a:cs typeface="Century Gothic"/>
              </a:rPr>
              <a:t>in spite of </a:t>
            </a:r>
            <a:r>
              <a:rPr lang="en-CA" sz="3600" dirty="0">
                <a:solidFill>
                  <a:schemeClr val="accent6">
                    <a:lumMod val="75000"/>
                  </a:schemeClr>
                </a:solidFill>
                <a:latin typeface="Century Gothic"/>
                <a:cs typeface="Century Gothic"/>
              </a:rPr>
              <a:t>the cold weather.</a:t>
            </a:r>
            <a:endParaRPr lang="en-CA" sz="3200" dirty="0">
              <a:solidFill>
                <a:schemeClr val="accent6">
                  <a:lumMod val="75000"/>
                </a:schemeClr>
              </a:solidFill>
              <a:cs typeface="Century Gothic"/>
            </a:endParaRPr>
          </a:p>
        </p:txBody>
      </p:sp>
      <p:sp>
        <p:nvSpPr>
          <p:cNvPr id="2" name="Title 1"/>
          <p:cNvSpPr>
            <a:spLocks noGrp="1"/>
          </p:cNvSpPr>
          <p:nvPr>
            <p:ph type="title"/>
          </p:nvPr>
        </p:nvSpPr>
        <p:spPr/>
        <p:txBody>
          <a:bodyPr/>
          <a:lstStyle/>
          <a:p>
            <a:r>
              <a:rPr lang="en-US" dirty="0"/>
              <a:t>3. To show contrast</a:t>
            </a:r>
          </a:p>
        </p:txBody>
      </p:sp>
    </p:spTree>
    <p:extLst>
      <p:ext uri="{BB962C8B-B14F-4D97-AF65-F5344CB8AC3E}">
        <p14:creationId xmlns:p14="http://schemas.microsoft.com/office/powerpoint/2010/main" val="2543097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3142" y="1769587"/>
            <a:ext cx="8535551" cy="1200329"/>
          </a:xfrm>
          <a:prstGeom prst="rect">
            <a:avLst/>
          </a:prstGeom>
          <a:noFill/>
        </p:spPr>
        <p:txBody>
          <a:bodyPr wrap="square" rtlCol="0">
            <a:spAutoFit/>
          </a:bodyPr>
          <a:lstStyle/>
          <a:p>
            <a:r>
              <a:rPr lang="en-CA" sz="3600" dirty="0">
                <a:solidFill>
                  <a:schemeClr val="accent6">
                    <a:lumMod val="75000"/>
                  </a:schemeClr>
                </a:solidFill>
                <a:latin typeface="Century Gothic"/>
                <a:cs typeface="Century Gothic"/>
              </a:rPr>
              <a:t>I am going to go running this morning </a:t>
            </a:r>
            <a:r>
              <a:rPr lang="en-CA" sz="3600" dirty="0">
                <a:solidFill>
                  <a:srgbClr val="FF0000"/>
                </a:solidFill>
                <a:latin typeface="Century Gothic"/>
                <a:cs typeface="Century Gothic"/>
              </a:rPr>
              <a:t>in spite of </a:t>
            </a:r>
            <a:r>
              <a:rPr lang="en-CA" sz="3600" dirty="0">
                <a:solidFill>
                  <a:schemeClr val="accent6">
                    <a:lumMod val="75000"/>
                  </a:schemeClr>
                </a:solidFill>
                <a:latin typeface="Century Gothic"/>
                <a:cs typeface="Century Gothic"/>
              </a:rPr>
              <a:t>the cold weather.</a:t>
            </a:r>
            <a:endParaRPr lang="en-CA" sz="3200" dirty="0">
              <a:solidFill>
                <a:schemeClr val="accent6">
                  <a:lumMod val="75000"/>
                </a:schemeClr>
              </a:solidFill>
              <a:cs typeface="Century Gothic"/>
            </a:endParaRPr>
          </a:p>
        </p:txBody>
      </p:sp>
      <p:sp>
        <p:nvSpPr>
          <p:cNvPr id="2" name="Title 1"/>
          <p:cNvSpPr>
            <a:spLocks noGrp="1"/>
          </p:cNvSpPr>
          <p:nvPr>
            <p:ph type="title"/>
          </p:nvPr>
        </p:nvSpPr>
        <p:spPr/>
        <p:txBody>
          <a:bodyPr/>
          <a:lstStyle/>
          <a:p>
            <a:r>
              <a:rPr lang="en-US" dirty="0"/>
              <a:t>3. To show contrast</a:t>
            </a:r>
          </a:p>
        </p:txBody>
      </p:sp>
      <p:sp>
        <p:nvSpPr>
          <p:cNvPr id="5" name="TextBox 4"/>
          <p:cNvSpPr txBox="1"/>
          <p:nvPr/>
        </p:nvSpPr>
        <p:spPr>
          <a:xfrm>
            <a:off x="1873142" y="4422066"/>
            <a:ext cx="8535551" cy="1200329"/>
          </a:xfrm>
          <a:prstGeom prst="rect">
            <a:avLst/>
          </a:prstGeom>
          <a:noFill/>
        </p:spPr>
        <p:txBody>
          <a:bodyPr wrap="square" rtlCol="0">
            <a:spAutoFit/>
          </a:bodyPr>
          <a:lstStyle/>
          <a:p>
            <a:r>
              <a:rPr lang="en-CA" sz="3600" dirty="0">
                <a:solidFill>
                  <a:schemeClr val="accent6">
                    <a:lumMod val="75000"/>
                  </a:schemeClr>
                </a:solidFill>
                <a:latin typeface="Century Gothic"/>
                <a:cs typeface="Century Gothic"/>
              </a:rPr>
              <a:t>This transition demonstrates </a:t>
            </a:r>
            <a:r>
              <a:rPr lang="en-CA" sz="3600" dirty="0">
                <a:solidFill>
                  <a:srgbClr val="FF0000"/>
                </a:solidFill>
                <a:latin typeface="Century Gothic"/>
                <a:cs typeface="Century Gothic"/>
              </a:rPr>
              <a:t>contrasting</a:t>
            </a:r>
            <a:r>
              <a:rPr lang="en-CA" sz="3600" dirty="0">
                <a:solidFill>
                  <a:schemeClr val="accent6">
                    <a:lumMod val="75000"/>
                  </a:schemeClr>
                </a:solidFill>
                <a:latin typeface="Century Gothic"/>
                <a:cs typeface="Century Gothic"/>
              </a:rPr>
              <a:t> (surprising) information.</a:t>
            </a:r>
            <a:endParaRPr lang="en-CA" sz="3200" dirty="0">
              <a:solidFill>
                <a:schemeClr val="accent6">
                  <a:lumMod val="75000"/>
                </a:schemeClr>
              </a:solidFill>
              <a:cs typeface="Century Gothic"/>
            </a:endParaRPr>
          </a:p>
        </p:txBody>
      </p:sp>
    </p:spTree>
    <p:extLst>
      <p:ext uri="{BB962C8B-B14F-4D97-AF65-F5344CB8AC3E}">
        <p14:creationId xmlns:p14="http://schemas.microsoft.com/office/powerpoint/2010/main" val="312488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3142" y="1769587"/>
            <a:ext cx="8535551" cy="646331"/>
          </a:xfrm>
          <a:prstGeom prst="rect">
            <a:avLst/>
          </a:prstGeom>
          <a:noFill/>
        </p:spPr>
        <p:txBody>
          <a:bodyPr wrap="square" rtlCol="0">
            <a:spAutoFit/>
          </a:bodyPr>
          <a:lstStyle/>
          <a:p>
            <a:r>
              <a:rPr lang="en-CA" sz="3600" dirty="0">
                <a:solidFill>
                  <a:schemeClr val="accent6">
                    <a:lumMod val="75000"/>
                  </a:schemeClr>
                </a:solidFill>
                <a:latin typeface="Century Gothic"/>
                <a:cs typeface="Century Gothic"/>
              </a:rPr>
              <a:t>I like the cold weather </a:t>
            </a:r>
            <a:r>
              <a:rPr lang="en-CA" sz="3600" b="1" dirty="0">
                <a:solidFill>
                  <a:schemeClr val="accent6">
                    <a:lumMod val="75000"/>
                  </a:schemeClr>
                </a:solidFill>
                <a:latin typeface="Century Gothic"/>
                <a:cs typeface="Century Gothic"/>
              </a:rPr>
              <a:t>just as </a:t>
            </a:r>
            <a:r>
              <a:rPr lang="en-CA" sz="3600" dirty="0">
                <a:solidFill>
                  <a:schemeClr val="accent6">
                    <a:lumMod val="75000"/>
                  </a:schemeClr>
                </a:solidFill>
                <a:latin typeface="Century Gothic"/>
                <a:cs typeface="Century Gothic"/>
              </a:rPr>
              <a:t>you do!</a:t>
            </a:r>
            <a:endParaRPr lang="en-CA" sz="3200" dirty="0">
              <a:solidFill>
                <a:schemeClr val="accent6">
                  <a:lumMod val="75000"/>
                </a:schemeClr>
              </a:solidFill>
              <a:cs typeface="Century Gothic"/>
            </a:endParaRPr>
          </a:p>
        </p:txBody>
      </p:sp>
      <p:sp>
        <p:nvSpPr>
          <p:cNvPr id="2" name="Title 1"/>
          <p:cNvSpPr>
            <a:spLocks noGrp="1"/>
          </p:cNvSpPr>
          <p:nvPr>
            <p:ph type="title"/>
          </p:nvPr>
        </p:nvSpPr>
        <p:spPr/>
        <p:txBody>
          <a:bodyPr/>
          <a:lstStyle/>
          <a:p>
            <a:r>
              <a:rPr lang="en-US" dirty="0"/>
              <a:t>4. To show similarity</a:t>
            </a:r>
          </a:p>
        </p:txBody>
      </p:sp>
    </p:spTree>
    <p:extLst>
      <p:ext uri="{BB962C8B-B14F-4D97-AF65-F5344CB8AC3E}">
        <p14:creationId xmlns:p14="http://schemas.microsoft.com/office/powerpoint/2010/main" val="2198413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3142" y="1769587"/>
            <a:ext cx="8535551" cy="646331"/>
          </a:xfrm>
          <a:prstGeom prst="rect">
            <a:avLst/>
          </a:prstGeom>
          <a:noFill/>
        </p:spPr>
        <p:txBody>
          <a:bodyPr wrap="square" rtlCol="0">
            <a:spAutoFit/>
          </a:bodyPr>
          <a:lstStyle/>
          <a:p>
            <a:r>
              <a:rPr lang="en-CA" sz="3600" dirty="0">
                <a:solidFill>
                  <a:schemeClr val="accent6">
                    <a:lumMod val="75000"/>
                  </a:schemeClr>
                </a:solidFill>
                <a:latin typeface="Century Gothic"/>
                <a:cs typeface="Century Gothic"/>
              </a:rPr>
              <a:t>I like the cold weather </a:t>
            </a:r>
            <a:r>
              <a:rPr lang="en-CA" sz="3600" dirty="0">
                <a:solidFill>
                  <a:srgbClr val="FF0000"/>
                </a:solidFill>
                <a:latin typeface="Century Gothic"/>
                <a:cs typeface="Century Gothic"/>
              </a:rPr>
              <a:t>just as </a:t>
            </a:r>
            <a:r>
              <a:rPr lang="en-CA" sz="3600" dirty="0">
                <a:solidFill>
                  <a:schemeClr val="accent6">
                    <a:lumMod val="75000"/>
                  </a:schemeClr>
                </a:solidFill>
                <a:latin typeface="Century Gothic"/>
                <a:cs typeface="Century Gothic"/>
              </a:rPr>
              <a:t>you do!</a:t>
            </a:r>
            <a:endParaRPr lang="en-CA" sz="3200" dirty="0">
              <a:solidFill>
                <a:schemeClr val="accent6">
                  <a:lumMod val="75000"/>
                </a:schemeClr>
              </a:solidFill>
              <a:cs typeface="Century Gothic"/>
            </a:endParaRPr>
          </a:p>
        </p:txBody>
      </p:sp>
      <p:sp>
        <p:nvSpPr>
          <p:cNvPr id="2" name="Title 1"/>
          <p:cNvSpPr>
            <a:spLocks noGrp="1"/>
          </p:cNvSpPr>
          <p:nvPr>
            <p:ph type="title"/>
          </p:nvPr>
        </p:nvSpPr>
        <p:spPr/>
        <p:txBody>
          <a:bodyPr/>
          <a:lstStyle/>
          <a:p>
            <a:r>
              <a:rPr lang="en-US" dirty="0"/>
              <a:t>4. To show similarity</a:t>
            </a:r>
          </a:p>
        </p:txBody>
      </p:sp>
      <p:sp>
        <p:nvSpPr>
          <p:cNvPr id="5" name="TextBox 4"/>
          <p:cNvSpPr txBox="1"/>
          <p:nvPr/>
        </p:nvSpPr>
        <p:spPr>
          <a:xfrm>
            <a:off x="1873142" y="4422066"/>
            <a:ext cx="8535551" cy="2246769"/>
          </a:xfrm>
          <a:prstGeom prst="rect">
            <a:avLst/>
          </a:prstGeom>
          <a:noFill/>
        </p:spPr>
        <p:txBody>
          <a:bodyPr wrap="square" rtlCol="0">
            <a:spAutoFit/>
          </a:bodyPr>
          <a:lstStyle/>
          <a:p>
            <a:r>
              <a:rPr lang="en-CA" sz="3600" dirty="0">
                <a:solidFill>
                  <a:schemeClr val="accent6">
                    <a:lumMod val="75000"/>
                  </a:schemeClr>
                </a:solidFill>
                <a:latin typeface="Century Gothic"/>
                <a:cs typeface="Century Gothic"/>
              </a:rPr>
              <a:t>This transition demonstrates </a:t>
            </a:r>
            <a:r>
              <a:rPr lang="en-CA" sz="3600" dirty="0">
                <a:solidFill>
                  <a:srgbClr val="FF0000"/>
                </a:solidFill>
                <a:latin typeface="Century Gothic"/>
                <a:cs typeface="Century Gothic"/>
              </a:rPr>
              <a:t>the similarity in preferences </a:t>
            </a:r>
            <a:r>
              <a:rPr lang="en-CA" sz="3600" dirty="0">
                <a:solidFill>
                  <a:schemeClr val="accent6">
                    <a:lumMod val="75000"/>
                  </a:schemeClr>
                </a:solidFill>
                <a:latin typeface="Century Gothic"/>
                <a:cs typeface="Century Gothic"/>
              </a:rPr>
              <a:t>between 2 people.</a:t>
            </a:r>
          </a:p>
          <a:p>
            <a:endParaRPr lang="en-CA" sz="3200" dirty="0">
              <a:solidFill>
                <a:schemeClr val="accent6">
                  <a:lumMod val="75000"/>
                </a:schemeClr>
              </a:solidFill>
              <a:cs typeface="Century Gothic"/>
            </a:endParaRPr>
          </a:p>
        </p:txBody>
      </p:sp>
    </p:spTree>
    <p:extLst>
      <p:ext uri="{BB962C8B-B14F-4D97-AF65-F5344CB8AC3E}">
        <p14:creationId xmlns:p14="http://schemas.microsoft.com/office/powerpoint/2010/main" val="113219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3A8FC-7FDC-4969-9FC1-BB01C9697B9E}"/>
              </a:ext>
            </a:extLst>
          </p:cNvPr>
          <p:cNvSpPr>
            <a:spLocks noGrp="1"/>
          </p:cNvSpPr>
          <p:nvPr>
            <p:ph type="title"/>
          </p:nvPr>
        </p:nvSpPr>
        <p:spPr/>
        <p:txBody>
          <a:bodyPr/>
          <a:lstStyle/>
          <a:p>
            <a:r>
              <a:rPr lang="en-US" dirty="0"/>
              <a:t>Contextual speaking is important because it helps you to:</a:t>
            </a:r>
            <a:endParaRPr lang="en-IN" dirty="0"/>
          </a:p>
        </p:txBody>
      </p:sp>
      <p:sp>
        <p:nvSpPr>
          <p:cNvPr id="3" name="Content Placeholder 2">
            <a:extLst>
              <a:ext uri="{FF2B5EF4-FFF2-40B4-BE49-F238E27FC236}">
                <a16:creationId xmlns:a16="http://schemas.microsoft.com/office/drawing/2014/main" id="{925881CD-84C3-1983-1C44-9AC7CD5820BE}"/>
              </a:ext>
            </a:extLst>
          </p:cNvPr>
          <p:cNvSpPr>
            <a:spLocks noGrp="1"/>
          </p:cNvSpPr>
          <p:nvPr>
            <p:ph idx="1"/>
          </p:nvPr>
        </p:nvSpPr>
        <p:spPr/>
        <p:txBody>
          <a:bodyPr>
            <a:normAutofit lnSpcReduction="10000"/>
          </a:bodyPr>
          <a:lstStyle/>
          <a:p>
            <a:pPr>
              <a:buFont typeface="Wingdings" panose="05000000000000000000" pitchFamily="2" charset="2"/>
              <a:buChar char="ü"/>
            </a:pPr>
            <a:r>
              <a:rPr lang="en-US" sz="3200" dirty="0"/>
              <a:t>Communicate more effectively</a:t>
            </a:r>
          </a:p>
          <a:p>
            <a:pPr>
              <a:buFont typeface="Wingdings" panose="05000000000000000000" pitchFamily="2" charset="2"/>
              <a:buChar char="ü"/>
            </a:pPr>
            <a:r>
              <a:rPr lang="en-US" sz="3200" dirty="0"/>
              <a:t>Build stronger relationships</a:t>
            </a:r>
          </a:p>
          <a:p>
            <a:pPr>
              <a:buFont typeface="Wingdings" panose="05000000000000000000" pitchFamily="2" charset="2"/>
              <a:buChar char="ü"/>
            </a:pPr>
            <a:r>
              <a:rPr lang="en-US" sz="3200" dirty="0"/>
              <a:t>Achieve your goals</a:t>
            </a:r>
          </a:p>
          <a:p>
            <a:pPr>
              <a:buFont typeface="Wingdings" panose="05000000000000000000" pitchFamily="2" charset="2"/>
              <a:buChar char="ü"/>
            </a:pPr>
            <a:r>
              <a:rPr lang="en-US" sz="3200" dirty="0"/>
              <a:t>Avoid misunderstandings and miscommunication</a:t>
            </a:r>
          </a:p>
          <a:p>
            <a:pPr>
              <a:buFont typeface="Wingdings" panose="05000000000000000000" pitchFamily="2" charset="2"/>
              <a:buChar char="ü"/>
            </a:pPr>
            <a:r>
              <a:rPr lang="en-US" sz="3200" dirty="0"/>
              <a:t>Show respect and sensitivity for your audience and their context.</a:t>
            </a:r>
            <a:endParaRPr lang="en-IN" sz="3200" dirty="0"/>
          </a:p>
        </p:txBody>
      </p:sp>
    </p:spTree>
    <p:extLst>
      <p:ext uri="{BB962C8B-B14F-4D97-AF65-F5344CB8AC3E}">
        <p14:creationId xmlns:p14="http://schemas.microsoft.com/office/powerpoint/2010/main" val="2405481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3142" y="1769587"/>
            <a:ext cx="8535551" cy="1200329"/>
          </a:xfrm>
          <a:prstGeom prst="rect">
            <a:avLst/>
          </a:prstGeom>
          <a:noFill/>
        </p:spPr>
        <p:txBody>
          <a:bodyPr wrap="square" rtlCol="0">
            <a:spAutoFit/>
          </a:bodyPr>
          <a:lstStyle/>
          <a:p>
            <a:r>
              <a:rPr lang="en-CA" sz="3600" b="1" dirty="0">
                <a:solidFill>
                  <a:schemeClr val="accent6">
                    <a:lumMod val="75000"/>
                  </a:schemeClr>
                </a:solidFill>
                <a:latin typeface="Century Gothic"/>
                <a:cs typeface="Century Gothic"/>
              </a:rPr>
              <a:t>Although</a:t>
            </a:r>
            <a:r>
              <a:rPr lang="en-CA" sz="3600" dirty="0">
                <a:solidFill>
                  <a:schemeClr val="accent6">
                    <a:lumMod val="75000"/>
                  </a:schemeClr>
                </a:solidFill>
                <a:latin typeface="Century Gothic"/>
                <a:cs typeface="Century Gothic"/>
              </a:rPr>
              <a:t> I would love to stay, I have go home now.</a:t>
            </a:r>
            <a:endParaRPr lang="en-CA" sz="3200" dirty="0">
              <a:solidFill>
                <a:schemeClr val="accent6">
                  <a:lumMod val="75000"/>
                </a:schemeClr>
              </a:solidFill>
              <a:cs typeface="Century Gothic"/>
            </a:endParaRPr>
          </a:p>
        </p:txBody>
      </p:sp>
      <p:sp>
        <p:nvSpPr>
          <p:cNvPr id="2" name="Title 1"/>
          <p:cNvSpPr>
            <a:spLocks noGrp="1"/>
          </p:cNvSpPr>
          <p:nvPr>
            <p:ph type="title"/>
          </p:nvPr>
        </p:nvSpPr>
        <p:spPr/>
        <p:txBody>
          <a:bodyPr/>
          <a:lstStyle/>
          <a:p>
            <a:r>
              <a:rPr lang="en-US" dirty="0"/>
              <a:t>5. To concede</a:t>
            </a:r>
          </a:p>
        </p:txBody>
      </p:sp>
    </p:spTree>
    <p:extLst>
      <p:ext uri="{BB962C8B-B14F-4D97-AF65-F5344CB8AC3E}">
        <p14:creationId xmlns:p14="http://schemas.microsoft.com/office/powerpoint/2010/main" val="95191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3142" y="1769587"/>
            <a:ext cx="8535551" cy="1200329"/>
          </a:xfrm>
          <a:prstGeom prst="rect">
            <a:avLst/>
          </a:prstGeom>
          <a:noFill/>
        </p:spPr>
        <p:txBody>
          <a:bodyPr wrap="square" rtlCol="0">
            <a:spAutoFit/>
          </a:bodyPr>
          <a:lstStyle/>
          <a:p>
            <a:r>
              <a:rPr lang="en-CA" sz="3600" dirty="0">
                <a:solidFill>
                  <a:srgbClr val="FF0000"/>
                </a:solidFill>
                <a:latin typeface="Century Gothic"/>
                <a:cs typeface="Century Gothic"/>
              </a:rPr>
              <a:t>Although</a:t>
            </a:r>
            <a:r>
              <a:rPr lang="en-CA" sz="3600" dirty="0">
                <a:solidFill>
                  <a:schemeClr val="accent6">
                    <a:lumMod val="75000"/>
                  </a:schemeClr>
                </a:solidFill>
                <a:latin typeface="Century Gothic"/>
                <a:cs typeface="Century Gothic"/>
              </a:rPr>
              <a:t> I would love to stay, I have go home now.</a:t>
            </a:r>
            <a:endParaRPr lang="en-CA" sz="3200" dirty="0">
              <a:solidFill>
                <a:schemeClr val="accent6">
                  <a:lumMod val="75000"/>
                </a:schemeClr>
              </a:solidFill>
              <a:cs typeface="Century Gothic"/>
            </a:endParaRPr>
          </a:p>
        </p:txBody>
      </p:sp>
      <p:sp>
        <p:nvSpPr>
          <p:cNvPr id="2" name="Title 1"/>
          <p:cNvSpPr>
            <a:spLocks noGrp="1"/>
          </p:cNvSpPr>
          <p:nvPr>
            <p:ph type="title"/>
          </p:nvPr>
        </p:nvSpPr>
        <p:spPr/>
        <p:txBody>
          <a:bodyPr/>
          <a:lstStyle/>
          <a:p>
            <a:r>
              <a:rPr lang="en-US" dirty="0"/>
              <a:t>5. To concede</a:t>
            </a:r>
          </a:p>
        </p:txBody>
      </p:sp>
      <p:sp>
        <p:nvSpPr>
          <p:cNvPr id="5" name="TextBox 4"/>
          <p:cNvSpPr txBox="1"/>
          <p:nvPr/>
        </p:nvSpPr>
        <p:spPr>
          <a:xfrm>
            <a:off x="1873142" y="4422066"/>
            <a:ext cx="8535551" cy="1692771"/>
          </a:xfrm>
          <a:prstGeom prst="rect">
            <a:avLst/>
          </a:prstGeom>
          <a:noFill/>
        </p:spPr>
        <p:txBody>
          <a:bodyPr wrap="square" rtlCol="0">
            <a:spAutoFit/>
          </a:bodyPr>
          <a:lstStyle/>
          <a:p>
            <a:r>
              <a:rPr lang="en-CA" sz="3600" dirty="0">
                <a:solidFill>
                  <a:schemeClr val="accent6">
                    <a:lumMod val="75000"/>
                  </a:schemeClr>
                </a:solidFill>
                <a:latin typeface="Century Gothic"/>
                <a:cs typeface="Century Gothic"/>
              </a:rPr>
              <a:t>This transition </a:t>
            </a:r>
            <a:r>
              <a:rPr lang="en-CA" sz="3600" dirty="0">
                <a:solidFill>
                  <a:srgbClr val="FF0000"/>
                </a:solidFill>
                <a:latin typeface="Century Gothic"/>
                <a:cs typeface="Century Gothic"/>
              </a:rPr>
              <a:t>recognizes</a:t>
            </a:r>
            <a:r>
              <a:rPr lang="en-CA" sz="3600" dirty="0">
                <a:solidFill>
                  <a:schemeClr val="accent6">
                    <a:lumMod val="75000"/>
                  </a:schemeClr>
                </a:solidFill>
                <a:latin typeface="Century Gothic"/>
                <a:cs typeface="Century Gothic"/>
              </a:rPr>
              <a:t> the fact that the person wants to stay, but cannot.</a:t>
            </a:r>
          </a:p>
          <a:p>
            <a:endParaRPr lang="en-CA" sz="3200" dirty="0">
              <a:solidFill>
                <a:schemeClr val="accent6">
                  <a:lumMod val="75000"/>
                </a:schemeClr>
              </a:solidFill>
              <a:cs typeface="Century Gothic"/>
            </a:endParaRPr>
          </a:p>
        </p:txBody>
      </p:sp>
    </p:spTree>
    <p:extLst>
      <p:ext uri="{BB962C8B-B14F-4D97-AF65-F5344CB8AC3E}">
        <p14:creationId xmlns:p14="http://schemas.microsoft.com/office/powerpoint/2010/main" val="383548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3142" y="2270329"/>
            <a:ext cx="8535551" cy="1754326"/>
          </a:xfrm>
          <a:prstGeom prst="rect">
            <a:avLst/>
          </a:prstGeom>
          <a:noFill/>
        </p:spPr>
        <p:txBody>
          <a:bodyPr wrap="square" rtlCol="0">
            <a:spAutoFit/>
          </a:bodyPr>
          <a:lstStyle/>
          <a:p>
            <a:r>
              <a:rPr lang="en-CA" sz="3600" dirty="0">
                <a:solidFill>
                  <a:schemeClr val="accent6">
                    <a:lumMod val="75000"/>
                  </a:schemeClr>
                </a:solidFill>
                <a:latin typeface="Century Gothic"/>
                <a:cs typeface="Century Gothic"/>
              </a:rPr>
              <a:t>You have to pay for the damage to my car; </a:t>
            </a:r>
            <a:r>
              <a:rPr lang="en-CA" sz="3600" b="1" dirty="0">
                <a:solidFill>
                  <a:schemeClr val="accent6">
                    <a:lumMod val="75000"/>
                  </a:schemeClr>
                </a:solidFill>
                <a:latin typeface="Century Gothic"/>
                <a:cs typeface="Century Gothic"/>
              </a:rPr>
              <a:t>furthermore, </a:t>
            </a:r>
            <a:r>
              <a:rPr lang="en-CA" sz="3600" dirty="0">
                <a:solidFill>
                  <a:schemeClr val="accent6">
                    <a:lumMod val="75000"/>
                  </a:schemeClr>
                </a:solidFill>
                <a:latin typeface="Century Gothic"/>
                <a:cs typeface="Century Gothic"/>
              </a:rPr>
              <a:t>I am asking you to pay for my medical bills.</a:t>
            </a:r>
            <a:endParaRPr lang="en-CA" sz="3200" dirty="0">
              <a:solidFill>
                <a:schemeClr val="accent6">
                  <a:lumMod val="75000"/>
                </a:schemeClr>
              </a:solidFill>
              <a:cs typeface="Century Gothic"/>
            </a:endParaRPr>
          </a:p>
        </p:txBody>
      </p:sp>
      <p:sp>
        <p:nvSpPr>
          <p:cNvPr id="2" name="Title 1"/>
          <p:cNvSpPr>
            <a:spLocks noGrp="1"/>
          </p:cNvSpPr>
          <p:nvPr>
            <p:ph type="title"/>
          </p:nvPr>
        </p:nvSpPr>
        <p:spPr/>
        <p:txBody>
          <a:bodyPr/>
          <a:lstStyle/>
          <a:p>
            <a:r>
              <a:rPr lang="en-US" dirty="0"/>
              <a:t>6. To build on another idea</a:t>
            </a:r>
          </a:p>
        </p:txBody>
      </p:sp>
    </p:spTree>
    <p:extLst>
      <p:ext uri="{BB962C8B-B14F-4D97-AF65-F5344CB8AC3E}">
        <p14:creationId xmlns:p14="http://schemas.microsoft.com/office/powerpoint/2010/main" val="442709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3142" y="1769586"/>
            <a:ext cx="8535551" cy="1754326"/>
          </a:xfrm>
          <a:prstGeom prst="rect">
            <a:avLst/>
          </a:prstGeom>
          <a:noFill/>
        </p:spPr>
        <p:txBody>
          <a:bodyPr wrap="square" rtlCol="0">
            <a:spAutoFit/>
          </a:bodyPr>
          <a:lstStyle/>
          <a:p>
            <a:r>
              <a:rPr lang="en-CA" sz="3600" dirty="0">
                <a:solidFill>
                  <a:schemeClr val="accent6">
                    <a:lumMod val="75000"/>
                  </a:schemeClr>
                </a:solidFill>
                <a:latin typeface="Century Gothic"/>
                <a:cs typeface="Century Gothic"/>
              </a:rPr>
              <a:t>You have to pay for the damage to my car; </a:t>
            </a:r>
            <a:r>
              <a:rPr lang="en-CA" sz="3600" dirty="0">
                <a:solidFill>
                  <a:srgbClr val="FF0000"/>
                </a:solidFill>
                <a:latin typeface="Century Gothic"/>
                <a:cs typeface="Century Gothic"/>
              </a:rPr>
              <a:t>furthermore</a:t>
            </a:r>
            <a:r>
              <a:rPr lang="en-CA" sz="3600" dirty="0">
                <a:solidFill>
                  <a:schemeClr val="accent6">
                    <a:lumMod val="75000"/>
                  </a:schemeClr>
                </a:solidFill>
                <a:latin typeface="Century Gothic"/>
                <a:cs typeface="Century Gothic"/>
              </a:rPr>
              <a:t>, I am asking you to pay for my medical bills.</a:t>
            </a:r>
            <a:endParaRPr lang="en-CA" sz="3200" dirty="0">
              <a:solidFill>
                <a:schemeClr val="accent6">
                  <a:lumMod val="75000"/>
                </a:schemeClr>
              </a:solidFill>
              <a:cs typeface="Century Gothic"/>
            </a:endParaRPr>
          </a:p>
        </p:txBody>
      </p:sp>
      <p:sp>
        <p:nvSpPr>
          <p:cNvPr id="2" name="Title 1"/>
          <p:cNvSpPr>
            <a:spLocks noGrp="1"/>
          </p:cNvSpPr>
          <p:nvPr>
            <p:ph type="title"/>
          </p:nvPr>
        </p:nvSpPr>
        <p:spPr/>
        <p:txBody>
          <a:bodyPr/>
          <a:lstStyle/>
          <a:p>
            <a:r>
              <a:rPr lang="en-US" dirty="0"/>
              <a:t>6. To build on another idea</a:t>
            </a:r>
          </a:p>
        </p:txBody>
      </p:sp>
      <p:sp>
        <p:nvSpPr>
          <p:cNvPr id="5" name="TextBox 4"/>
          <p:cNvSpPr txBox="1"/>
          <p:nvPr/>
        </p:nvSpPr>
        <p:spPr>
          <a:xfrm>
            <a:off x="1873142" y="4422066"/>
            <a:ext cx="8535551" cy="1692771"/>
          </a:xfrm>
          <a:prstGeom prst="rect">
            <a:avLst/>
          </a:prstGeom>
          <a:noFill/>
        </p:spPr>
        <p:txBody>
          <a:bodyPr wrap="square" rtlCol="0">
            <a:spAutoFit/>
          </a:bodyPr>
          <a:lstStyle/>
          <a:p>
            <a:r>
              <a:rPr lang="en-CA" sz="3600" dirty="0">
                <a:solidFill>
                  <a:schemeClr val="accent6">
                    <a:lumMod val="75000"/>
                  </a:schemeClr>
                </a:solidFill>
                <a:latin typeface="Century Gothic"/>
                <a:cs typeface="Century Gothic"/>
              </a:rPr>
              <a:t>Here the speaker is using this transition </a:t>
            </a:r>
            <a:r>
              <a:rPr lang="en-CA" sz="3600" dirty="0">
                <a:solidFill>
                  <a:srgbClr val="FF0000"/>
                </a:solidFill>
                <a:latin typeface="Century Gothic"/>
                <a:cs typeface="Century Gothic"/>
              </a:rPr>
              <a:t>to add more information</a:t>
            </a:r>
            <a:r>
              <a:rPr lang="en-CA" sz="3600" dirty="0">
                <a:solidFill>
                  <a:schemeClr val="accent6">
                    <a:lumMod val="75000"/>
                  </a:schemeClr>
                </a:solidFill>
                <a:latin typeface="Century Gothic"/>
                <a:cs typeface="Century Gothic"/>
              </a:rPr>
              <a:t>.</a:t>
            </a:r>
          </a:p>
          <a:p>
            <a:endParaRPr lang="en-CA" sz="3200" dirty="0">
              <a:solidFill>
                <a:schemeClr val="accent6">
                  <a:lumMod val="75000"/>
                </a:schemeClr>
              </a:solidFill>
              <a:cs typeface="Century Gothic"/>
            </a:endParaRPr>
          </a:p>
        </p:txBody>
      </p:sp>
    </p:spTree>
    <p:extLst>
      <p:ext uri="{BB962C8B-B14F-4D97-AF65-F5344CB8AC3E}">
        <p14:creationId xmlns:p14="http://schemas.microsoft.com/office/powerpoint/2010/main" val="318856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1999" y="2551837"/>
            <a:ext cx="8535551" cy="1754326"/>
          </a:xfrm>
          <a:prstGeom prst="rect">
            <a:avLst/>
          </a:prstGeom>
          <a:noFill/>
        </p:spPr>
        <p:txBody>
          <a:bodyPr wrap="square" rtlCol="0">
            <a:spAutoFit/>
          </a:bodyPr>
          <a:lstStyle/>
          <a:p>
            <a:r>
              <a:rPr lang="en-CA" sz="3600" dirty="0">
                <a:solidFill>
                  <a:schemeClr val="accent6">
                    <a:lumMod val="75000"/>
                  </a:schemeClr>
                </a:solidFill>
                <a:latin typeface="Century Gothic"/>
                <a:cs typeface="Century Gothic"/>
              </a:rPr>
              <a:t>It is important that you study, but even </a:t>
            </a:r>
            <a:r>
              <a:rPr lang="en-CA" sz="3600" b="1" dirty="0">
                <a:solidFill>
                  <a:schemeClr val="accent6">
                    <a:lumMod val="75000"/>
                  </a:schemeClr>
                </a:solidFill>
                <a:latin typeface="Century Gothic"/>
                <a:cs typeface="Century Gothic"/>
              </a:rPr>
              <a:t>more importantly</a:t>
            </a:r>
            <a:r>
              <a:rPr lang="en-CA" sz="3600" dirty="0">
                <a:solidFill>
                  <a:schemeClr val="accent6">
                    <a:lumMod val="75000"/>
                  </a:schemeClr>
                </a:solidFill>
                <a:latin typeface="Century Gothic"/>
                <a:cs typeface="Century Gothic"/>
              </a:rPr>
              <a:t> you must attend class!</a:t>
            </a:r>
            <a:endParaRPr lang="en-CA" sz="3200" dirty="0">
              <a:solidFill>
                <a:schemeClr val="accent6">
                  <a:lumMod val="75000"/>
                </a:schemeClr>
              </a:solidFill>
              <a:cs typeface="Century Gothic"/>
            </a:endParaRPr>
          </a:p>
        </p:txBody>
      </p:sp>
      <p:sp>
        <p:nvSpPr>
          <p:cNvPr id="2" name="Title 1"/>
          <p:cNvSpPr>
            <a:spLocks noGrp="1"/>
          </p:cNvSpPr>
          <p:nvPr>
            <p:ph type="title"/>
          </p:nvPr>
        </p:nvSpPr>
        <p:spPr/>
        <p:txBody>
          <a:bodyPr>
            <a:normAutofit/>
          </a:bodyPr>
          <a:lstStyle/>
          <a:p>
            <a:r>
              <a:rPr lang="en-US" dirty="0"/>
              <a:t>7. To emphasize a thought or idea</a:t>
            </a:r>
          </a:p>
        </p:txBody>
      </p:sp>
    </p:spTree>
    <p:extLst>
      <p:ext uri="{BB962C8B-B14F-4D97-AF65-F5344CB8AC3E}">
        <p14:creationId xmlns:p14="http://schemas.microsoft.com/office/powerpoint/2010/main" val="4182035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3142" y="1769586"/>
            <a:ext cx="8535551" cy="1754326"/>
          </a:xfrm>
          <a:prstGeom prst="rect">
            <a:avLst/>
          </a:prstGeom>
          <a:noFill/>
        </p:spPr>
        <p:txBody>
          <a:bodyPr wrap="square" rtlCol="0">
            <a:spAutoFit/>
          </a:bodyPr>
          <a:lstStyle/>
          <a:p>
            <a:r>
              <a:rPr lang="en-CA" sz="3600" dirty="0">
                <a:solidFill>
                  <a:schemeClr val="accent6">
                    <a:lumMod val="75000"/>
                  </a:schemeClr>
                </a:solidFill>
                <a:latin typeface="Century Gothic"/>
                <a:cs typeface="Century Gothic"/>
              </a:rPr>
              <a:t>It is important that you study, but even </a:t>
            </a:r>
            <a:r>
              <a:rPr lang="en-CA" sz="3600" dirty="0">
                <a:solidFill>
                  <a:srgbClr val="FF0000"/>
                </a:solidFill>
                <a:latin typeface="Century Gothic"/>
                <a:cs typeface="Century Gothic"/>
              </a:rPr>
              <a:t>more importantly </a:t>
            </a:r>
            <a:r>
              <a:rPr lang="en-CA" sz="3600" dirty="0">
                <a:solidFill>
                  <a:schemeClr val="accent6">
                    <a:lumMod val="75000"/>
                  </a:schemeClr>
                </a:solidFill>
                <a:latin typeface="Century Gothic"/>
                <a:cs typeface="Century Gothic"/>
              </a:rPr>
              <a:t>you must attend class!</a:t>
            </a:r>
            <a:endParaRPr lang="en-CA" sz="3200" dirty="0">
              <a:solidFill>
                <a:schemeClr val="accent6">
                  <a:lumMod val="75000"/>
                </a:schemeClr>
              </a:solidFill>
              <a:cs typeface="Century Gothic"/>
            </a:endParaRPr>
          </a:p>
        </p:txBody>
      </p:sp>
      <p:sp>
        <p:nvSpPr>
          <p:cNvPr id="2" name="Title 1"/>
          <p:cNvSpPr>
            <a:spLocks noGrp="1"/>
          </p:cNvSpPr>
          <p:nvPr>
            <p:ph type="title"/>
          </p:nvPr>
        </p:nvSpPr>
        <p:spPr/>
        <p:txBody>
          <a:bodyPr>
            <a:normAutofit/>
          </a:bodyPr>
          <a:lstStyle/>
          <a:p>
            <a:r>
              <a:rPr lang="en-US" dirty="0"/>
              <a:t>7. To emphasize a thought or idea</a:t>
            </a:r>
          </a:p>
        </p:txBody>
      </p:sp>
      <p:sp>
        <p:nvSpPr>
          <p:cNvPr id="5" name="TextBox 4"/>
          <p:cNvSpPr txBox="1"/>
          <p:nvPr/>
        </p:nvSpPr>
        <p:spPr>
          <a:xfrm>
            <a:off x="1873142" y="4422066"/>
            <a:ext cx="8535551" cy="1692771"/>
          </a:xfrm>
          <a:prstGeom prst="rect">
            <a:avLst/>
          </a:prstGeom>
          <a:noFill/>
        </p:spPr>
        <p:txBody>
          <a:bodyPr wrap="square" rtlCol="0">
            <a:spAutoFit/>
          </a:bodyPr>
          <a:lstStyle/>
          <a:p>
            <a:r>
              <a:rPr lang="en-CA" sz="3600" dirty="0">
                <a:solidFill>
                  <a:schemeClr val="accent6">
                    <a:lumMod val="75000"/>
                  </a:schemeClr>
                </a:solidFill>
                <a:latin typeface="Century Gothic"/>
                <a:cs typeface="Century Gothic"/>
              </a:rPr>
              <a:t>Here the transition is used to </a:t>
            </a:r>
            <a:r>
              <a:rPr lang="en-CA" sz="3600" dirty="0">
                <a:solidFill>
                  <a:srgbClr val="FF0000"/>
                </a:solidFill>
                <a:latin typeface="Century Gothic"/>
                <a:cs typeface="Century Gothic"/>
              </a:rPr>
              <a:t>put more emphasis</a:t>
            </a:r>
            <a:r>
              <a:rPr lang="en-CA" sz="3600" dirty="0">
                <a:solidFill>
                  <a:schemeClr val="accent6">
                    <a:lumMod val="75000"/>
                  </a:schemeClr>
                </a:solidFill>
                <a:latin typeface="Century Gothic"/>
                <a:cs typeface="Century Gothic"/>
              </a:rPr>
              <a:t> on a particular idea.</a:t>
            </a:r>
          </a:p>
          <a:p>
            <a:endParaRPr lang="en-CA" sz="3200" dirty="0">
              <a:solidFill>
                <a:schemeClr val="accent6">
                  <a:lumMod val="75000"/>
                </a:schemeClr>
              </a:solidFill>
              <a:cs typeface="Century Gothic"/>
            </a:endParaRPr>
          </a:p>
        </p:txBody>
      </p:sp>
    </p:spTree>
    <p:extLst>
      <p:ext uri="{BB962C8B-B14F-4D97-AF65-F5344CB8AC3E}">
        <p14:creationId xmlns:p14="http://schemas.microsoft.com/office/powerpoint/2010/main" val="429227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8. To say something again, but in different words</a:t>
            </a:r>
          </a:p>
        </p:txBody>
      </p:sp>
      <p:sp>
        <p:nvSpPr>
          <p:cNvPr id="5" name="TextBox 4"/>
          <p:cNvSpPr txBox="1"/>
          <p:nvPr/>
        </p:nvSpPr>
        <p:spPr>
          <a:xfrm>
            <a:off x="1981999" y="2646749"/>
            <a:ext cx="8535551" cy="1754326"/>
          </a:xfrm>
          <a:prstGeom prst="rect">
            <a:avLst/>
          </a:prstGeom>
          <a:noFill/>
        </p:spPr>
        <p:txBody>
          <a:bodyPr wrap="square" rtlCol="0">
            <a:spAutoFit/>
          </a:bodyPr>
          <a:lstStyle/>
          <a:p>
            <a:r>
              <a:rPr lang="en-CA" sz="3600" dirty="0">
                <a:solidFill>
                  <a:schemeClr val="accent6">
                    <a:lumMod val="75000"/>
                  </a:schemeClr>
                </a:solidFill>
                <a:latin typeface="Century Gothic"/>
                <a:cs typeface="Century Gothic"/>
              </a:rPr>
              <a:t>Can you please leave now? </a:t>
            </a:r>
            <a:r>
              <a:rPr lang="en-CA" sz="3600" b="1" dirty="0">
                <a:solidFill>
                  <a:schemeClr val="accent6">
                    <a:lumMod val="75000"/>
                  </a:schemeClr>
                </a:solidFill>
                <a:latin typeface="Century Gothic"/>
                <a:cs typeface="Century Gothic"/>
              </a:rPr>
              <a:t>In other words,</a:t>
            </a:r>
            <a:r>
              <a:rPr lang="en-CA" sz="3600" dirty="0">
                <a:solidFill>
                  <a:schemeClr val="accent6">
                    <a:lumMod val="75000"/>
                  </a:schemeClr>
                </a:solidFill>
                <a:latin typeface="Century Gothic"/>
                <a:cs typeface="Century Gothic"/>
              </a:rPr>
              <a:t> you are no longer welcome at our house!</a:t>
            </a:r>
            <a:endParaRPr lang="en-CA" sz="3200" dirty="0">
              <a:solidFill>
                <a:schemeClr val="accent6">
                  <a:lumMod val="75000"/>
                </a:schemeClr>
              </a:solidFill>
              <a:cs typeface="Century Gothic"/>
            </a:endParaRPr>
          </a:p>
        </p:txBody>
      </p:sp>
    </p:spTree>
    <p:extLst>
      <p:ext uri="{BB962C8B-B14F-4D97-AF65-F5344CB8AC3E}">
        <p14:creationId xmlns:p14="http://schemas.microsoft.com/office/powerpoint/2010/main" val="155583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3142" y="2248557"/>
            <a:ext cx="8535551" cy="1754326"/>
          </a:xfrm>
          <a:prstGeom prst="rect">
            <a:avLst/>
          </a:prstGeom>
          <a:noFill/>
        </p:spPr>
        <p:txBody>
          <a:bodyPr wrap="square" rtlCol="0">
            <a:spAutoFit/>
          </a:bodyPr>
          <a:lstStyle/>
          <a:p>
            <a:r>
              <a:rPr lang="en-CA" sz="3600" dirty="0">
                <a:solidFill>
                  <a:schemeClr val="accent6">
                    <a:lumMod val="75000"/>
                  </a:schemeClr>
                </a:solidFill>
                <a:latin typeface="Century Gothic"/>
                <a:cs typeface="Century Gothic"/>
              </a:rPr>
              <a:t>Can you please leave now? </a:t>
            </a:r>
            <a:r>
              <a:rPr lang="en-CA" sz="3600" dirty="0">
                <a:solidFill>
                  <a:srgbClr val="FF0000"/>
                </a:solidFill>
                <a:latin typeface="Century Gothic"/>
                <a:cs typeface="Century Gothic"/>
              </a:rPr>
              <a:t>In other words, </a:t>
            </a:r>
            <a:r>
              <a:rPr lang="en-CA" sz="3600" dirty="0">
                <a:solidFill>
                  <a:schemeClr val="accent6">
                    <a:lumMod val="75000"/>
                  </a:schemeClr>
                </a:solidFill>
                <a:latin typeface="Century Gothic"/>
                <a:cs typeface="Century Gothic"/>
              </a:rPr>
              <a:t>you are no longer welcome at our house!</a:t>
            </a:r>
            <a:endParaRPr lang="en-CA" sz="3200" dirty="0">
              <a:solidFill>
                <a:schemeClr val="accent6">
                  <a:lumMod val="75000"/>
                </a:schemeClr>
              </a:solidFill>
              <a:cs typeface="Century Gothic"/>
            </a:endParaRPr>
          </a:p>
        </p:txBody>
      </p:sp>
      <p:sp>
        <p:nvSpPr>
          <p:cNvPr id="2" name="Title 1"/>
          <p:cNvSpPr>
            <a:spLocks noGrp="1"/>
          </p:cNvSpPr>
          <p:nvPr>
            <p:ph type="title"/>
          </p:nvPr>
        </p:nvSpPr>
        <p:spPr/>
        <p:txBody>
          <a:bodyPr>
            <a:normAutofit/>
          </a:bodyPr>
          <a:lstStyle/>
          <a:p>
            <a:r>
              <a:rPr lang="en-US" dirty="0"/>
              <a:t>8. To say something again, but in different words</a:t>
            </a:r>
          </a:p>
        </p:txBody>
      </p:sp>
      <p:sp>
        <p:nvSpPr>
          <p:cNvPr id="5" name="TextBox 4"/>
          <p:cNvSpPr txBox="1"/>
          <p:nvPr/>
        </p:nvSpPr>
        <p:spPr>
          <a:xfrm>
            <a:off x="1873142" y="4422066"/>
            <a:ext cx="8535551" cy="1692771"/>
          </a:xfrm>
          <a:prstGeom prst="rect">
            <a:avLst/>
          </a:prstGeom>
          <a:noFill/>
        </p:spPr>
        <p:txBody>
          <a:bodyPr wrap="square" rtlCol="0">
            <a:spAutoFit/>
          </a:bodyPr>
          <a:lstStyle/>
          <a:p>
            <a:r>
              <a:rPr lang="en-CA" sz="3600" dirty="0">
                <a:solidFill>
                  <a:schemeClr val="accent6">
                    <a:lumMod val="75000"/>
                  </a:schemeClr>
                </a:solidFill>
                <a:latin typeface="Century Gothic"/>
                <a:cs typeface="Century Gothic"/>
              </a:rPr>
              <a:t>Here the transition is used to </a:t>
            </a:r>
            <a:r>
              <a:rPr lang="en-CA" sz="3600" dirty="0">
                <a:solidFill>
                  <a:srgbClr val="FF0000"/>
                </a:solidFill>
                <a:latin typeface="Century Gothic"/>
                <a:cs typeface="Century Gothic"/>
              </a:rPr>
              <a:t>put more emphasis</a:t>
            </a:r>
            <a:r>
              <a:rPr lang="en-CA" sz="3600" dirty="0">
                <a:solidFill>
                  <a:schemeClr val="accent6">
                    <a:lumMod val="75000"/>
                  </a:schemeClr>
                </a:solidFill>
                <a:latin typeface="Century Gothic"/>
                <a:cs typeface="Century Gothic"/>
              </a:rPr>
              <a:t> on a particular idea.</a:t>
            </a:r>
          </a:p>
          <a:p>
            <a:endParaRPr lang="en-CA" sz="3200" dirty="0">
              <a:solidFill>
                <a:schemeClr val="accent6">
                  <a:lumMod val="75000"/>
                </a:schemeClr>
              </a:solidFill>
              <a:cs typeface="Century Gothic"/>
            </a:endParaRPr>
          </a:p>
        </p:txBody>
      </p:sp>
    </p:spTree>
    <p:extLst>
      <p:ext uri="{BB962C8B-B14F-4D97-AF65-F5344CB8AC3E}">
        <p14:creationId xmlns:p14="http://schemas.microsoft.com/office/powerpoint/2010/main" val="127313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9. To show time relationships</a:t>
            </a:r>
          </a:p>
        </p:txBody>
      </p:sp>
      <p:sp>
        <p:nvSpPr>
          <p:cNvPr id="5" name="TextBox 4"/>
          <p:cNvSpPr txBox="1"/>
          <p:nvPr/>
        </p:nvSpPr>
        <p:spPr>
          <a:xfrm>
            <a:off x="1873142" y="2369751"/>
            <a:ext cx="8535551" cy="1200329"/>
          </a:xfrm>
          <a:prstGeom prst="rect">
            <a:avLst/>
          </a:prstGeom>
          <a:noFill/>
        </p:spPr>
        <p:txBody>
          <a:bodyPr wrap="square" rtlCol="0">
            <a:spAutoFit/>
          </a:bodyPr>
          <a:lstStyle/>
          <a:p>
            <a:r>
              <a:rPr lang="en-CA" sz="3600" b="1" dirty="0">
                <a:solidFill>
                  <a:schemeClr val="accent6">
                    <a:lumMod val="75000"/>
                  </a:schemeClr>
                </a:solidFill>
                <a:latin typeface="Century Gothic"/>
                <a:cs typeface="Century Gothic"/>
              </a:rPr>
              <a:t>Eventually</a:t>
            </a:r>
            <a:r>
              <a:rPr lang="en-CA" sz="3600" dirty="0">
                <a:solidFill>
                  <a:schemeClr val="accent6">
                    <a:lumMod val="75000"/>
                  </a:schemeClr>
                </a:solidFill>
                <a:latin typeface="Century Gothic"/>
                <a:cs typeface="Century Gothic"/>
              </a:rPr>
              <a:t> we are going to arrive at our destination.</a:t>
            </a:r>
            <a:endParaRPr lang="en-CA" sz="3200" dirty="0">
              <a:solidFill>
                <a:schemeClr val="accent6">
                  <a:lumMod val="75000"/>
                </a:schemeClr>
              </a:solidFill>
              <a:cs typeface="Century Gothic"/>
            </a:endParaRPr>
          </a:p>
        </p:txBody>
      </p:sp>
    </p:spTree>
    <p:extLst>
      <p:ext uri="{BB962C8B-B14F-4D97-AF65-F5344CB8AC3E}">
        <p14:creationId xmlns:p14="http://schemas.microsoft.com/office/powerpoint/2010/main" val="2727673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9. To show time relationships</a:t>
            </a:r>
          </a:p>
        </p:txBody>
      </p:sp>
      <p:sp>
        <p:nvSpPr>
          <p:cNvPr id="5" name="TextBox 4"/>
          <p:cNvSpPr txBox="1"/>
          <p:nvPr/>
        </p:nvSpPr>
        <p:spPr>
          <a:xfrm>
            <a:off x="1873142" y="2452922"/>
            <a:ext cx="8535551" cy="1200329"/>
          </a:xfrm>
          <a:prstGeom prst="rect">
            <a:avLst/>
          </a:prstGeom>
          <a:noFill/>
        </p:spPr>
        <p:txBody>
          <a:bodyPr wrap="square" rtlCol="0">
            <a:spAutoFit/>
          </a:bodyPr>
          <a:lstStyle/>
          <a:p>
            <a:r>
              <a:rPr lang="en-CA" sz="3600" dirty="0">
                <a:solidFill>
                  <a:srgbClr val="FF0000"/>
                </a:solidFill>
                <a:latin typeface="Century Gothic"/>
                <a:cs typeface="Century Gothic"/>
              </a:rPr>
              <a:t>Eventually</a:t>
            </a:r>
            <a:r>
              <a:rPr lang="en-CA" sz="3600" dirty="0">
                <a:solidFill>
                  <a:schemeClr val="accent6">
                    <a:lumMod val="75000"/>
                  </a:schemeClr>
                </a:solidFill>
                <a:latin typeface="Century Gothic"/>
                <a:cs typeface="Century Gothic"/>
              </a:rPr>
              <a:t> we are going to arrive to our destination.</a:t>
            </a:r>
            <a:endParaRPr lang="en-CA" sz="3200" dirty="0">
              <a:solidFill>
                <a:schemeClr val="accent6">
                  <a:lumMod val="75000"/>
                </a:schemeClr>
              </a:solidFill>
              <a:cs typeface="Century Gothic"/>
            </a:endParaRPr>
          </a:p>
        </p:txBody>
      </p:sp>
      <p:sp>
        <p:nvSpPr>
          <p:cNvPr id="4" name="TextBox 3"/>
          <p:cNvSpPr txBox="1"/>
          <p:nvPr/>
        </p:nvSpPr>
        <p:spPr>
          <a:xfrm>
            <a:off x="1873142" y="4422066"/>
            <a:ext cx="8535551" cy="1692771"/>
          </a:xfrm>
          <a:prstGeom prst="rect">
            <a:avLst/>
          </a:prstGeom>
          <a:noFill/>
        </p:spPr>
        <p:txBody>
          <a:bodyPr wrap="square" rtlCol="0">
            <a:spAutoFit/>
          </a:bodyPr>
          <a:lstStyle/>
          <a:p>
            <a:r>
              <a:rPr lang="en-CA" sz="3600" dirty="0">
                <a:solidFill>
                  <a:schemeClr val="accent6">
                    <a:lumMod val="75000"/>
                  </a:schemeClr>
                </a:solidFill>
                <a:latin typeface="Century Gothic"/>
                <a:cs typeface="Century Gothic"/>
              </a:rPr>
              <a:t>This transition is used to tell </a:t>
            </a:r>
            <a:r>
              <a:rPr lang="en-CA" sz="3600" dirty="0">
                <a:solidFill>
                  <a:srgbClr val="FF0000"/>
                </a:solidFill>
                <a:latin typeface="Century Gothic"/>
                <a:cs typeface="Century Gothic"/>
              </a:rPr>
              <a:t>when </a:t>
            </a:r>
            <a:r>
              <a:rPr lang="en-CA" sz="3600" dirty="0">
                <a:solidFill>
                  <a:schemeClr val="accent6">
                    <a:lumMod val="75000"/>
                  </a:schemeClr>
                </a:solidFill>
                <a:latin typeface="Century Gothic"/>
                <a:cs typeface="Century Gothic"/>
              </a:rPr>
              <a:t>something is going to happen.</a:t>
            </a:r>
          </a:p>
          <a:p>
            <a:endParaRPr lang="en-CA" sz="3200" dirty="0">
              <a:solidFill>
                <a:schemeClr val="accent6">
                  <a:lumMod val="75000"/>
                </a:schemeClr>
              </a:solidFill>
              <a:cs typeface="Century Gothic"/>
            </a:endParaRPr>
          </a:p>
        </p:txBody>
      </p:sp>
    </p:spTree>
    <p:extLst>
      <p:ext uri="{BB962C8B-B14F-4D97-AF65-F5344CB8AC3E}">
        <p14:creationId xmlns:p14="http://schemas.microsoft.com/office/powerpoint/2010/main" val="168820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A529-F370-FE1F-FB92-E20A49565052}"/>
              </a:ext>
            </a:extLst>
          </p:cNvPr>
          <p:cNvSpPr>
            <a:spLocks noGrp="1"/>
          </p:cNvSpPr>
          <p:nvPr>
            <p:ph type="title"/>
          </p:nvPr>
        </p:nvSpPr>
        <p:spPr/>
        <p:txBody>
          <a:bodyPr/>
          <a:lstStyle/>
          <a:p>
            <a:r>
              <a:rPr lang="en-US" dirty="0"/>
              <a:t>Structure of contextual speaking includes:</a:t>
            </a:r>
            <a:endParaRPr lang="en-IN" dirty="0"/>
          </a:p>
        </p:txBody>
      </p:sp>
      <p:sp>
        <p:nvSpPr>
          <p:cNvPr id="3" name="Content Placeholder 2">
            <a:extLst>
              <a:ext uri="{FF2B5EF4-FFF2-40B4-BE49-F238E27FC236}">
                <a16:creationId xmlns:a16="http://schemas.microsoft.com/office/drawing/2014/main" id="{E693D5EE-3841-58FA-4784-4613E2C5F693}"/>
              </a:ext>
            </a:extLst>
          </p:cNvPr>
          <p:cNvSpPr>
            <a:spLocks noGrp="1"/>
          </p:cNvSpPr>
          <p:nvPr>
            <p:ph idx="1"/>
          </p:nvPr>
        </p:nvSpPr>
        <p:spPr>
          <a:xfrm>
            <a:off x="581192" y="1905000"/>
            <a:ext cx="11029615" cy="4735286"/>
          </a:xfrm>
        </p:spPr>
        <p:txBody>
          <a:bodyPr>
            <a:normAutofit fontScale="92500" lnSpcReduction="10000"/>
          </a:bodyPr>
          <a:lstStyle/>
          <a:p>
            <a:pPr>
              <a:buFont typeface="Wingdings" panose="05000000000000000000" pitchFamily="2" charset="2"/>
              <a:buChar char="ü"/>
            </a:pPr>
            <a:r>
              <a:rPr lang="en-US" sz="2000" b="1" dirty="0"/>
              <a:t>I. Introduction- </a:t>
            </a:r>
            <a:r>
              <a:rPr lang="en-US" sz="2000" dirty="0"/>
              <a:t>Greeting and establishing a connection with the audience- Clearly stating the purpose and topic</a:t>
            </a:r>
          </a:p>
          <a:p>
            <a:pPr>
              <a:buFont typeface="Wingdings" panose="05000000000000000000" pitchFamily="2" charset="2"/>
              <a:buChar char="ü"/>
            </a:pPr>
            <a:r>
              <a:rPr lang="en-US" sz="2000" b="1" dirty="0"/>
              <a:t>II. Contextualization- </a:t>
            </a:r>
            <a:r>
              <a:rPr lang="en-US" sz="2000" dirty="0"/>
              <a:t>Providing background information and context- Establishing relevance to the audience and purpose</a:t>
            </a:r>
          </a:p>
          <a:p>
            <a:pPr>
              <a:buFont typeface="Wingdings" panose="05000000000000000000" pitchFamily="2" charset="2"/>
              <a:buChar char="ü"/>
            </a:pPr>
            <a:r>
              <a:rPr lang="en-US" sz="2000" b="1" dirty="0"/>
              <a:t>III. Main Points- </a:t>
            </a:r>
            <a:r>
              <a:rPr lang="en-US" sz="2000" dirty="0"/>
              <a:t>Clearly and concisely presenting key information- Using supporting evidence and examples</a:t>
            </a:r>
          </a:p>
          <a:p>
            <a:pPr>
              <a:buFont typeface="Wingdings" panose="05000000000000000000" pitchFamily="2" charset="2"/>
              <a:buChar char="ü"/>
            </a:pPr>
            <a:r>
              <a:rPr lang="en-US" sz="2000" b="1" dirty="0"/>
              <a:t>IV. Development- </a:t>
            </a:r>
            <a:r>
              <a:rPr lang="en-US" sz="2000" dirty="0"/>
              <a:t>Expanding on main points and providing details- Using storytelling, anecdotes, or examples</a:t>
            </a:r>
          </a:p>
          <a:p>
            <a:pPr>
              <a:buFont typeface="Wingdings" panose="05000000000000000000" pitchFamily="2" charset="2"/>
              <a:buChar char="ü"/>
            </a:pPr>
            <a:r>
              <a:rPr lang="en-US" sz="2000" b="1" dirty="0"/>
              <a:t>V. Transitioning- </a:t>
            </a:r>
            <a:r>
              <a:rPr lang="en-US" sz="2000" dirty="0"/>
              <a:t>Connecting ideas and signaling shifts in topic- Using transitional phrases and words</a:t>
            </a:r>
          </a:p>
          <a:p>
            <a:pPr>
              <a:buFont typeface="Wingdings" panose="05000000000000000000" pitchFamily="2" charset="2"/>
              <a:buChar char="ü"/>
            </a:pPr>
            <a:r>
              <a:rPr lang="en-US" sz="2000" b="1" dirty="0"/>
              <a:t>VI. Conclusion- </a:t>
            </a:r>
            <a:r>
              <a:rPr lang="en-US" sz="2000" dirty="0"/>
              <a:t>Summarizing key points and reiterating purpose- Providing a final thought or call to action</a:t>
            </a:r>
          </a:p>
          <a:p>
            <a:pPr>
              <a:buFont typeface="Wingdings" panose="05000000000000000000" pitchFamily="2" charset="2"/>
              <a:buChar char="ü"/>
            </a:pPr>
            <a:r>
              <a:rPr lang="en-US" sz="2000" b="1" dirty="0"/>
              <a:t>VII. Feedback and Interaction- </a:t>
            </a:r>
            <a:r>
              <a:rPr lang="en-US" sz="2000" dirty="0"/>
              <a:t>Encouraging audience engagement and feedback- Responding to questions and comments</a:t>
            </a:r>
          </a:p>
          <a:p>
            <a:pPr>
              <a:buFont typeface="Wingdings" panose="05000000000000000000" pitchFamily="2" charset="2"/>
              <a:buChar char="ü"/>
            </a:pPr>
            <a:r>
              <a:rPr lang="en-US" sz="2000" b="1" dirty="0"/>
              <a:t>VIII. Closing- </a:t>
            </a:r>
            <a:r>
              <a:rPr lang="en-US" sz="2000" dirty="0"/>
              <a:t>Thanking the audience and providing final remarks- Establishing a lasting impression</a:t>
            </a:r>
            <a:endParaRPr lang="en-IN" sz="2000" dirty="0"/>
          </a:p>
        </p:txBody>
      </p:sp>
    </p:spTree>
    <p:extLst>
      <p:ext uri="{BB962C8B-B14F-4D97-AF65-F5344CB8AC3E}">
        <p14:creationId xmlns:p14="http://schemas.microsoft.com/office/powerpoint/2010/main" val="29341021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10. To indicate place</a:t>
            </a:r>
          </a:p>
        </p:txBody>
      </p:sp>
      <p:sp>
        <p:nvSpPr>
          <p:cNvPr id="5" name="TextBox 4"/>
          <p:cNvSpPr txBox="1"/>
          <p:nvPr/>
        </p:nvSpPr>
        <p:spPr>
          <a:xfrm>
            <a:off x="1873142" y="2270330"/>
            <a:ext cx="8535551" cy="646331"/>
          </a:xfrm>
          <a:prstGeom prst="rect">
            <a:avLst/>
          </a:prstGeom>
          <a:noFill/>
        </p:spPr>
        <p:txBody>
          <a:bodyPr wrap="square" rtlCol="0">
            <a:spAutoFit/>
          </a:bodyPr>
          <a:lstStyle/>
          <a:p>
            <a:r>
              <a:rPr lang="en-CA" sz="3600" dirty="0">
                <a:solidFill>
                  <a:schemeClr val="accent6">
                    <a:lumMod val="75000"/>
                  </a:schemeClr>
                </a:solidFill>
                <a:latin typeface="Century Gothic"/>
                <a:cs typeface="Century Gothic"/>
              </a:rPr>
              <a:t>You can park </a:t>
            </a:r>
            <a:r>
              <a:rPr lang="en-CA" sz="3600" b="1" dirty="0">
                <a:solidFill>
                  <a:schemeClr val="accent6">
                    <a:lumMod val="75000"/>
                  </a:schemeClr>
                </a:solidFill>
                <a:latin typeface="Century Gothic"/>
                <a:cs typeface="Century Gothic"/>
              </a:rPr>
              <a:t>to the right</a:t>
            </a:r>
            <a:r>
              <a:rPr lang="en-CA" sz="3600" dirty="0">
                <a:solidFill>
                  <a:schemeClr val="accent6">
                    <a:lumMod val="75000"/>
                  </a:schemeClr>
                </a:solidFill>
                <a:latin typeface="Century Gothic"/>
                <a:cs typeface="Century Gothic"/>
              </a:rPr>
              <a:t> of my car.</a:t>
            </a:r>
            <a:endParaRPr lang="en-CA" sz="3200" dirty="0">
              <a:solidFill>
                <a:schemeClr val="accent6">
                  <a:lumMod val="75000"/>
                </a:schemeClr>
              </a:solidFill>
              <a:cs typeface="Century Gothic"/>
            </a:endParaRPr>
          </a:p>
        </p:txBody>
      </p:sp>
    </p:spTree>
    <p:extLst>
      <p:ext uri="{BB962C8B-B14F-4D97-AF65-F5344CB8AC3E}">
        <p14:creationId xmlns:p14="http://schemas.microsoft.com/office/powerpoint/2010/main" val="13680688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10. To indicate place</a:t>
            </a:r>
          </a:p>
        </p:txBody>
      </p:sp>
      <p:sp>
        <p:nvSpPr>
          <p:cNvPr id="5" name="TextBox 4"/>
          <p:cNvSpPr txBox="1"/>
          <p:nvPr/>
        </p:nvSpPr>
        <p:spPr>
          <a:xfrm>
            <a:off x="1873141" y="2593402"/>
            <a:ext cx="8535551" cy="646331"/>
          </a:xfrm>
          <a:prstGeom prst="rect">
            <a:avLst/>
          </a:prstGeom>
          <a:noFill/>
        </p:spPr>
        <p:txBody>
          <a:bodyPr wrap="square" rtlCol="0">
            <a:spAutoFit/>
          </a:bodyPr>
          <a:lstStyle/>
          <a:p>
            <a:r>
              <a:rPr lang="en-CA" sz="3600" dirty="0">
                <a:solidFill>
                  <a:schemeClr val="accent6">
                    <a:lumMod val="75000"/>
                  </a:schemeClr>
                </a:solidFill>
                <a:latin typeface="Century Gothic"/>
                <a:cs typeface="Century Gothic"/>
              </a:rPr>
              <a:t>You can park </a:t>
            </a:r>
            <a:r>
              <a:rPr lang="en-CA" sz="3600" dirty="0">
                <a:solidFill>
                  <a:srgbClr val="FF0000"/>
                </a:solidFill>
                <a:latin typeface="Century Gothic"/>
                <a:cs typeface="Century Gothic"/>
              </a:rPr>
              <a:t>to the right </a:t>
            </a:r>
            <a:r>
              <a:rPr lang="en-CA" sz="3600" dirty="0">
                <a:solidFill>
                  <a:schemeClr val="accent6">
                    <a:lumMod val="75000"/>
                  </a:schemeClr>
                </a:solidFill>
                <a:latin typeface="Century Gothic"/>
                <a:cs typeface="Century Gothic"/>
              </a:rPr>
              <a:t>of my car.</a:t>
            </a:r>
            <a:endParaRPr lang="en-CA" sz="3200" dirty="0">
              <a:solidFill>
                <a:schemeClr val="accent6">
                  <a:lumMod val="75000"/>
                </a:schemeClr>
              </a:solidFill>
              <a:cs typeface="Century Gothic"/>
            </a:endParaRPr>
          </a:p>
        </p:txBody>
      </p:sp>
      <p:sp>
        <p:nvSpPr>
          <p:cNvPr id="4" name="TextBox 3"/>
          <p:cNvSpPr txBox="1"/>
          <p:nvPr/>
        </p:nvSpPr>
        <p:spPr>
          <a:xfrm>
            <a:off x="1873142" y="4422066"/>
            <a:ext cx="8535551" cy="1692771"/>
          </a:xfrm>
          <a:prstGeom prst="rect">
            <a:avLst/>
          </a:prstGeom>
          <a:noFill/>
        </p:spPr>
        <p:txBody>
          <a:bodyPr wrap="square" rtlCol="0">
            <a:spAutoFit/>
          </a:bodyPr>
          <a:lstStyle/>
          <a:p>
            <a:r>
              <a:rPr lang="en-CA" sz="3600" dirty="0">
                <a:solidFill>
                  <a:schemeClr val="accent6">
                    <a:lumMod val="75000"/>
                  </a:schemeClr>
                </a:solidFill>
                <a:latin typeface="Century Gothic"/>
                <a:cs typeface="Century Gothic"/>
              </a:rPr>
              <a:t>This transition is used to tell </a:t>
            </a:r>
            <a:r>
              <a:rPr lang="en-CA" sz="3600" dirty="0">
                <a:solidFill>
                  <a:srgbClr val="FF0000"/>
                </a:solidFill>
                <a:latin typeface="Century Gothic"/>
                <a:cs typeface="Century Gothic"/>
              </a:rPr>
              <a:t>where</a:t>
            </a:r>
            <a:r>
              <a:rPr lang="en-CA" sz="3600" dirty="0">
                <a:solidFill>
                  <a:schemeClr val="accent6">
                    <a:lumMod val="75000"/>
                  </a:schemeClr>
                </a:solidFill>
                <a:latin typeface="Century Gothic"/>
                <a:cs typeface="Century Gothic"/>
              </a:rPr>
              <a:t> someone can park.</a:t>
            </a:r>
          </a:p>
          <a:p>
            <a:endParaRPr lang="en-CA" sz="3200" dirty="0">
              <a:solidFill>
                <a:schemeClr val="accent6">
                  <a:lumMod val="75000"/>
                </a:schemeClr>
              </a:solidFill>
              <a:cs typeface="Century Gothic"/>
            </a:endParaRPr>
          </a:p>
        </p:txBody>
      </p:sp>
    </p:spTree>
    <p:extLst>
      <p:ext uri="{BB962C8B-B14F-4D97-AF65-F5344CB8AC3E}">
        <p14:creationId xmlns:p14="http://schemas.microsoft.com/office/powerpoint/2010/main" val="99078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31171"/>
            <a:ext cx="8229600" cy="1143000"/>
          </a:xfrm>
        </p:spPr>
        <p:txBody>
          <a:bodyPr>
            <a:normAutofit/>
          </a:bodyPr>
          <a:lstStyle/>
          <a:p>
            <a:r>
              <a:rPr lang="en-US" dirty="0"/>
              <a:t>Some more transitions </a:t>
            </a:r>
          </a:p>
        </p:txBody>
      </p:sp>
      <p:graphicFrame>
        <p:nvGraphicFramePr>
          <p:cNvPr id="3" name="Table 2"/>
          <p:cNvGraphicFramePr>
            <a:graphicFrameLocks noGrp="1"/>
          </p:cNvGraphicFramePr>
          <p:nvPr>
            <p:extLst>
              <p:ext uri="{D42A27DB-BD31-4B8C-83A1-F6EECF244321}">
                <p14:modId xmlns:p14="http://schemas.microsoft.com/office/powerpoint/2010/main" val="2923920653"/>
              </p:ext>
            </p:extLst>
          </p:nvPr>
        </p:nvGraphicFramePr>
        <p:xfrm>
          <a:off x="1001486" y="1905000"/>
          <a:ext cx="10461171" cy="4557488"/>
        </p:xfrm>
        <a:graphic>
          <a:graphicData uri="http://schemas.openxmlformats.org/drawingml/2006/table">
            <a:tbl>
              <a:tblPr firstRow="1" bandRow="1">
                <a:tableStyleId>{5C22544A-7EE6-4342-B048-85BDC9FD1C3A}</a:tableStyleId>
              </a:tblPr>
              <a:tblGrid>
                <a:gridCol w="3637649">
                  <a:extLst>
                    <a:ext uri="{9D8B030D-6E8A-4147-A177-3AD203B41FA5}">
                      <a16:colId xmlns:a16="http://schemas.microsoft.com/office/drawing/2014/main" val="20000"/>
                    </a:ext>
                  </a:extLst>
                </a:gridCol>
                <a:gridCol w="2156185">
                  <a:extLst>
                    <a:ext uri="{9D8B030D-6E8A-4147-A177-3AD203B41FA5}">
                      <a16:colId xmlns:a16="http://schemas.microsoft.com/office/drawing/2014/main" val="20001"/>
                    </a:ext>
                  </a:extLst>
                </a:gridCol>
                <a:gridCol w="2052044">
                  <a:extLst>
                    <a:ext uri="{9D8B030D-6E8A-4147-A177-3AD203B41FA5}">
                      <a16:colId xmlns:a16="http://schemas.microsoft.com/office/drawing/2014/main" val="20002"/>
                    </a:ext>
                  </a:extLst>
                </a:gridCol>
                <a:gridCol w="2615293">
                  <a:extLst>
                    <a:ext uri="{9D8B030D-6E8A-4147-A177-3AD203B41FA5}">
                      <a16:colId xmlns:a16="http://schemas.microsoft.com/office/drawing/2014/main" val="20003"/>
                    </a:ext>
                  </a:extLst>
                </a:gridCol>
              </a:tblGrid>
              <a:tr h="522152">
                <a:tc>
                  <a:txBody>
                    <a:bodyPr/>
                    <a:lstStyle/>
                    <a:p>
                      <a:r>
                        <a:rPr lang="en-US" b="1" dirty="0">
                          <a:solidFill>
                            <a:schemeClr val="tx1"/>
                          </a:solidFill>
                        </a:rPr>
                        <a:t>To give examples</a:t>
                      </a:r>
                    </a:p>
                  </a:txBody>
                  <a:tcPr>
                    <a:solidFill>
                      <a:schemeClr val="accent6">
                        <a:lumMod val="60000"/>
                        <a:lumOff val="40000"/>
                      </a:schemeClr>
                    </a:solidFill>
                  </a:tcPr>
                </a:tc>
                <a:tc>
                  <a:txBody>
                    <a:bodyPr/>
                    <a:lstStyle/>
                    <a:p>
                      <a:r>
                        <a:rPr lang="en-US" b="1" dirty="0">
                          <a:solidFill>
                            <a:schemeClr val="accent6">
                              <a:lumMod val="50000"/>
                            </a:schemeClr>
                          </a:solidFill>
                        </a:rPr>
                        <a:t>for instance</a:t>
                      </a:r>
                    </a:p>
                  </a:txBody>
                  <a:tcPr>
                    <a:solidFill>
                      <a:schemeClr val="accent6">
                        <a:lumMod val="60000"/>
                        <a:lumOff val="40000"/>
                      </a:schemeClr>
                    </a:solidFill>
                  </a:tcPr>
                </a:tc>
                <a:tc>
                  <a:txBody>
                    <a:bodyPr/>
                    <a:lstStyle/>
                    <a:p>
                      <a:r>
                        <a:rPr lang="en-US" b="1" dirty="0">
                          <a:solidFill>
                            <a:schemeClr val="accent6">
                              <a:lumMod val="50000"/>
                            </a:schemeClr>
                          </a:solidFill>
                        </a:rPr>
                        <a:t>as an example</a:t>
                      </a:r>
                    </a:p>
                  </a:txBody>
                  <a:tcPr>
                    <a:solidFill>
                      <a:schemeClr val="accent6">
                        <a:lumMod val="60000"/>
                        <a:lumOff val="40000"/>
                      </a:schemeClr>
                    </a:solidFill>
                  </a:tcPr>
                </a:tc>
                <a:tc>
                  <a:txBody>
                    <a:bodyPr/>
                    <a:lstStyle/>
                    <a:p>
                      <a:r>
                        <a:rPr lang="en-US" b="1" dirty="0">
                          <a:solidFill>
                            <a:schemeClr val="accent6">
                              <a:lumMod val="50000"/>
                            </a:schemeClr>
                          </a:solidFill>
                        </a:rPr>
                        <a:t>Such</a:t>
                      </a:r>
                      <a:r>
                        <a:rPr lang="en-US" b="1" baseline="0" dirty="0">
                          <a:solidFill>
                            <a:schemeClr val="accent6">
                              <a:lumMod val="50000"/>
                            </a:schemeClr>
                          </a:solidFill>
                        </a:rPr>
                        <a:t> as </a:t>
                      </a:r>
                      <a:endParaRPr lang="en-US" b="1" dirty="0">
                        <a:solidFill>
                          <a:schemeClr val="accent6">
                            <a:lumMod val="50000"/>
                          </a:schemeClr>
                        </a:solidFill>
                      </a:endParaRPr>
                    </a:p>
                  </a:txBody>
                  <a:tcPr>
                    <a:solidFill>
                      <a:schemeClr val="accent6">
                        <a:lumMod val="60000"/>
                        <a:lumOff val="40000"/>
                      </a:schemeClr>
                    </a:solidFill>
                  </a:tcPr>
                </a:tc>
                <a:extLst>
                  <a:ext uri="{0D108BD9-81ED-4DB2-BD59-A6C34878D82A}">
                    <a16:rowId xmlns:a16="http://schemas.microsoft.com/office/drawing/2014/main" val="10000"/>
                  </a:ext>
                </a:extLst>
              </a:tr>
              <a:tr h="335912">
                <a:tc>
                  <a:txBody>
                    <a:bodyPr/>
                    <a:lstStyle/>
                    <a:p>
                      <a:r>
                        <a:rPr lang="en-US" b="1" dirty="0">
                          <a:solidFill>
                            <a:schemeClr val="tx1"/>
                          </a:solidFill>
                        </a:rPr>
                        <a:t>Show</a:t>
                      </a:r>
                      <a:r>
                        <a:rPr lang="en-US" b="1" baseline="0" dirty="0">
                          <a:solidFill>
                            <a:schemeClr val="tx1"/>
                          </a:solidFill>
                        </a:rPr>
                        <a:t> cause /effect</a:t>
                      </a:r>
                      <a:endParaRPr lang="en-US" b="1" dirty="0">
                        <a:solidFill>
                          <a:schemeClr val="tx1"/>
                        </a:solidFill>
                      </a:endParaRPr>
                    </a:p>
                  </a:txBody>
                  <a:tcPr>
                    <a:solidFill>
                      <a:schemeClr val="accent6">
                        <a:lumMod val="60000"/>
                        <a:lumOff val="40000"/>
                      </a:schemeClr>
                    </a:solidFill>
                  </a:tcPr>
                </a:tc>
                <a:tc>
                  <a:txBody>
                    <a:bodyPr/>
                    <a:lstStyle/>
                    <a:p>
                      <a:r>
                        <a:rPr lang="en-US" b="1" dirty="0">
                          <a:solidFill>
                            <a:schemeClr val="accent6">
                              <a:lumMod val="50000"/>
                            </a:schemeClr>
                          </a:solidFill>
                        </a:rPr>
                        <a:t>therefore</a:t>
                      </a:r>
                    </a:p>
                  </a:txBody>
                  <a:tcPr>
                    <a:solidFill>
                      <a:schemeClr val="accent6">
                        <a:lumMod val="60000"/>
                        <a:lumOff val="40000"/>
                      </a:schemeClr>
                    </a:solidFill>
                  </a:tcPr>
                </a:tc>
                <a:tc>
                  <a:txBody>
                    <a:bodyPr/>
                    <a:lstStyle/>
                    <a:p>
                      <a:r>
                        <a:rPr lang="en-US" b="1" dirty="0">
                          <a:solidFill>
                            <a:schemeClr val="accent6">
                              <a:lumMod val="50000"/>
                            </a:schemeClr>
                          </a:solidFill>
                        </a:rPr>
                        <a:t>hence</a:t>
                      </a:r>
                    </a:p>
                  </a:txBody>
                  <a:tcPr>
                    <a:solidFill>
                      <a:schemeClr val="accent6">
                        <a:lumMod val="60000"/>
                        <a:lumOff val="40000"/>
                      </a:schemeClr>
                    </a:solidFill>
                  </a:tcPr>
                </a:tc>
                <a:tc>
                  <a:txBody>
                    <a:bodyPr/>
                    <a:lstStyle/>
                    <a:p>
                      <a:r>
                        <a:rPr lang="en-US" b="1" dirty="0">
                          <a:solidFill>
                            <a:schemeClr val="accent6">
                              <a:lumMod val="50000"/>
                            </a:schemeClr>
                          </a:solidFill>
                        </a:rPr>
                        <a:t>as a result</a:t>
                      </a:r>
                    </a:p>
                  </a:txBody>
                  <a:tcPr>
                    <a:solidFill>
                      <a:schemeClr val="accent6">
                        <a:lumMod val="60000"/>
                        <a:lumOff val="40000"/>
                      </a:schemeClr>
                    </a:solidFill>
                  </a:tcPr>
                </a:tc>
                <a:extLst>
                  <a:ext uri="{0D108BD9-81ED-4DB2-BD59-A6C34878D82A}">
                    <a16:rowId xmlns:a16="http://schemas.microsoft.com/office/drawing/2014/main" val="10001"/>
                  </a:ext>
                </a:extLst>
              </a:tr>
              <a:tr h="522152">
                <a:tc>
                  <a:txBody>
                    <a:bodyPr/>
                    <a:lstStyle/>
                    <a:p>
                      <a:r>
                        <a:rPr lang="en-US" b="1" dirty="0">
                          <a:solidFill>
                            <a:schemeClr val="tx1"/>
                          </a:solidFill>
                        </a:rPr>
                        <a:t>Show</a:t>
                      </a:r>
                      <a:r>
                        <a:rPr lang="en-US" b="1" baseline="0" dirty="0">
                          <a:solidFill>
                            <a:schemeClr val="tx1"/>
                          </a:solidFill>
                        </a:rPr>
                        <a:t> contrast</a:t>
                      </a:r>
                      <a:endParaRPr lang="en-US" b="1" dirty="0">
                        <a:solidFill>
                          <a:schemeClr val="tx1"/>
                        </a:solidFill>
                      </a:endParaRPr>
                    </a:p>
                  </a:txBody>
                  <a:tcPr>
                    <a:solidFill>
                      <a:schemeClr val="accent6">
                        <a:lumMod val="60000"/>
                        <a:lumOff val="40000"/>
                      </a:schemeClr>
                    </a:solidFill>
                  </a:tcPr>
                </a:tc>
                <a:tc>
                  <a:txBody>
                    <a:bodyPr/>
                    <a:lstStyle/>
                    <a:p>
                      <a:r>
                        <a:rPr lang="en-US" b="1" dirty="0">
                          <a:solidFill>
                            <a:schemeClr val="accent6">
                              <a:lumMod val="50000"/>
                            </a:schemeClr>
                          </a:solidFill>
                        </a:rPr>
                        <a:t>Never the less</a:t>
                      </a:r>
                    </a:p>
                  </a:txBody>
                  <a:tcPr>
                    <a:solidFill>
                      <a:schemeClr val="accent6">
                        <a:lumMod val="60000"/>
                        <a:lumOff val="40000"/>
                      </a:schemeClr>
                    </a:solidFill>
                  </a:tcPr>
                </a:tc>
                <a:tc>
                  <a:txBody>
                    <a:bodyPr/>
                    <a:lstStyle/>
                    <a:p>
                      <a:r>
                        <a:rPr lang="en-US" b="1" dirty="0">
                          <a:solidFill>
                            <a:schemeClr val="accent6">
                              <a:lumMod val="50000"/>
                            </a:schemeClr>
                          </a:solidFill>
                        </a:rPr>
                        <a:t>To the contrary</a:t>
                      </a:r>
                    </a:p>
                  </a:txBody>
                  <a:tcPr>
                    <a:solidFill>
                      <a:schemeClr val="accent6">
                        <a:lumMod val="60000"/>
                        <a:lumOff val="40000"/>
                      </a:schemeClr>
                    </a:solidFill>
                  </a:tcPr>
                </a:tc>
                <a:tc>
                  <a:txBody>
                    <a:bodyPr/>
                    <a:lstStyle/>
                    <a:p>
                      <a:r>
                        <a:rPr lang="en-US" b="1" dirty="0">
                          <a:solidFill>
                            <a:schemeClr val="accent6">
                              <a:lumMod val="50000"/>
                            </a:schemeClr>
                          </a:solidFill>
                        </a:rPr>
                        <a:t>Even though</a:t>
                      </a:r>
                    </a:p>
                  </a:txBody>
                  <a:tcPr>
                    <a:solidFill>
                      <a:schemeClr val="accent6">
                        <a:lumMod val="60000"/>
                        <a:lumOff val="40000"/>
                      </a:schemeClr>
                    </a:solidFill>
                  </a:tcPr>
                </a:tc>
                <a:extLst>
                  <a:ext uri="{0D108BD9-81ED-4DB2-BD59-A6C34878D82A}">
                    <a16:rowId xmlns:a16="http://schemas.microsoft.com/office/drawing/2014/main" val="10002"/>
                  </a:ext>
                </a:extLst>
              </a:tr>
              <a:tr h="522152">
                <a:tc>
                  <a:txBody>
                    <a:bodyPr/>
                    <a:lstStyle/>
                    <a:p>
                      <a:r>
                        <a:rPr lang="en-US" b="1" dirty="0">
                          <a:solidFill>
                            <a:schemeClr val="tx1"/>
                          </a:solidFill>
                        </a:rPr>
                        <a:t>Show</a:t>
                      </a:r>
                      <a:r>
                        <a:rPr lang="en-US" b="1" baseline="0" dirty="0">
                          <a:solidFill>
                            <a:schemeClr val="tx1"/>
                          </a:solidFill>
                        </a:rPr>
                        <a:t> similarities</a:t>
                      </a:r>
                      <a:endParaRPr lang="en-US" b="1" dirty="0">
                        <a:solidFill>
                          <a:schemeClr val="tx1"/>
                        </a:solidFill>
                      </a:endParaRPr>
                    </a:p>
                  </a:txBody>
                  <a:tcPr>
                    <a:solidFill>
                      <a:schemeClr val="accent6">
                        <a:lumMod val="60000"/>
                        <a:lumOff val="40000"/>
                      </a:schemeClr>
                    </a:solidFill>
                  </a:tcPr>
                </a:tc>
                <a:tc>
                  <a:txBody>
                    <a:bodyPr/>
                    <a:lstStyle/>
                    <a:p>
                      <a:r>
                        <a:rPr lang="en-US" b="1" dirty="0">
                          <a:solidFill>
                            <a:schemeClr val="accent6">
                              <a:lumMod val="50000"/>
                            </a:schemeClr>
                          </a:solidFill>
                        </a:rPr>
                        <a:t>In the same way</a:t>
                      </a:r>
                    </a:p>
                  </a:txBody>
                  <a:tcPr>
                    <a:solidFill>
                      <a:schemeClr val="accent6">
                        <a:lumMod val="60000"/>
                        <a:lumOff val="40000"/>
                      </a:schemeClr>
                    </a:solidFill>
                  </a:tcPr>
                </a:tc>
                <a:tc>
                  <a:txBody>
                    <a:bodyPr/>
                    <a:lstStyle/>
                    <a:p>
                      <a:r>
                        <a:rPr lang="en-US" b="1" dirty="0">
                          <a:solidFill>
                            <a:schemeClr val="accent6">
                              <a:lumMod val="50000"/>
                            </a:schemeClr>
                          </a:solidFill>
                        </a:rPr>
                        <a:t>equally</a:t>
                      </a:r>
                    </a:p>
                  </a:txBody>
                  <a:tcPr>
                    <a:solidFill>
                      <a:schemeClr val="accent6">
                        <a:lumMod val="60000"/>
                        <a:lumOff val="40000"/>
                      </a:schemeClr>
                    </a:solidFill>
                  </a:tcPr>
                </a:tc>
                <a:tc>
                  <a:txBody>
                    <a:bodyPr/>
                    <a:lstStyle/>
                    <a:p>
                      <a:r>
                        <a:rPr lang="en-US" b="1" dirty="0">
                          <a:solidFill>
                            <a:schemeClr val="accent6">
                              <a:lumMod val="50000"/>
                            </a:schemeClr>
                          </a:solidFill>
                        </a:rPr>
                        <a:t>likewise</a:t>
                      </a:r>
                    </a:p>
                  </a:txBody>
                  <a:tcPr>
                    <a:solidFill>
                      <a:schemeClr val="accent6">
                        <a:lumMod val="60000"/>
                        <a:lumOff val="40000"/>
                      </a:schemeClr>
                    </a:solidFill>
                  </a:tcPr>
                </a:tc>
                <a:extLst>
                  <a:ext uri="{0D108BD9-81ED-4DB2-BD59-A6C34878D82A}">
                    <a16:rowId xmlns:a16="http://schemas.microsoft.com/office/drawing/2014/main" val="10003"/>
                  </a:ext>
                </a:extLst>
              </a:tr>
              <a:tr h="335912">
                <a:tc>
                  <a:txBody>
                    <a:bodyPr/>
                    <a:lstStyle/>
                    <a:p>
                      <a:r>
                        <a:rPr lang="en-US" b="1" dirty="0">
                          <a:solidFill>
                            <a:schemeClr val="tx1"/>
                          </a:solidFill>
                        </a:rPr>
                        <a:t>To concede</a:t>
                      </a:r>
                    </a:p>
                  </a:txBody>
                  <a:tcPr>
                    <a:solidFill>
                      <a:schemeClr val="accent6">
                        <a:lumMod val="60000"/>
                        <a:lumOff val="40000"/>
                      </a:schemeClr>
                    </a:solidFill>
                  </a:tcPr>
                </a:tc>
                <a:tc>
                  <a:txBody>
                    <a:bodyPr/>
                    <a:lstStyle/>
                    <a:p>
                      <a:r>
                        <a:rPr lang="en-US" b="1" dirty="0">
                          <a:solidFill>
                            <a:schemeClr val="accent6">
                              <a:lumMod val="50000"/>
                            </a:schemeClr>
                          </a:solidFill>
                        </a:rPr>
                        <a:t>Although </a:t>
                      </a:r>
                    </a:p>
                  </a:txBody>
                  <a:tcPr>
                    <a:solidFill>
                      <a:schemeClr val="accent6">
                        <a:lumMod val="60000"/>
                        <a:lumOff val="40000"/>
                      </a:schemeClr>
                    </a:solidFill>
                  </a:tcPr>
                </a:tc>
                <a:tc>
                  <a:txBody>
                    <a:bodyPr/>
                    <a:lstStyle/>
                    <a:p>
                      <a:r>
                        <a:rPr lang="en-US" b="1" dirty="0">
                          <a:solidFill>
                            <a:schemeClr val="accent6">
                              <a:lumMod val="50000"/>
                            </a:schemeClr>
                          </a:solidFill>
                        </a:rPr>
                        <a:t>granted</a:t>
                      </a:r>
                    </a:p>
                  </a:txBody>
                  <a:tcPr>
                    <a:solidFill>
                      <a:schemeClr val="accent6">
                        <a:lumMod val="60000"/>
                        <a:lumOff val="40000"/>
                      </a:schemeClr>
                    </a:solidFill>
                  </a:tcPr>
                </a:tc>
                <a:tc>
                  <a:txBody>
                    <a:bodyPr/>
                    <a:lstStyle/>
                    <a:p>
                      <a:r>
                        <a:rPr lang="en-US" b="1" dirty="0">
                          <a:solidFill>
                            <a:schemeClr val="accent6">
                              <a:lumMod val="50000"/>
                            </a:schemeClr>
                          </a:solidFill>
                        </a:rPr>
                        <a:t>while</a:t>
                      </a:r>
                    </a:p>
                  </a:txBody>
                  <a:tcPr>
                    <a:solidFill>
                      <a:schemeClr val="accent6">
                        <a:lumMod val="60000"/>
                        <a:lumOff val="40000"/>
                      </a:schemeClr>
                    </a:solidFill>
                  </a:tcPr>
                </a:tc>
                <a:extLst>
                  <a:ext uri="{0D108BD9-81ED-4DB2-BD59-A6C34878D82A}">
                    <a16:rowId xmlns:a16="http://schemas.microsoft.com/office/drawing/2014/main" val="10004"/>
                  </a:ext>
                </a:extLst>
              </a:tr>
              <a:tr h="335912">
                <a:tc>
                  <a:txBody>
                    <a:bodyPr/>
                    <a:lstStyle/>
                    <a:p>
                      <a:r>
                        <a:rPr lang="en-US" b="1" dirty="0">
                          <a:solidFill>
                            <a:schemeClr val="tx1"/>
                          </a:solidFill>
                        </a:rPr>
                        <a:t>Build on another idea</a:t>
                      </a:r>
                    </a:p>
                  </a:txBody>
                  <a:tcPr>
                    <a:solidFill>
                      <a:schemeClr val="accent6">
                        <a:lumMod val="60000"/>
                        <a:lumOff val="40000"/>
                      </a:schemeClr>
                    </a:solidFill>
                  </a:tcPr>
                </a:tc>
                <a:tc>
                  <a:txBody>
                    <a:bodyPr/>
                    <a:lstStyle/>
                    <a:p>
                      <a:r>
                        <a:rPr lang="en-US" b="1" dirty="0">
                          <a:solidFill>
                            <a:schemeClr val="accent6">
                              <a:lumMod val="50000"/>
                            </a:schemeClr>
                          </a:solidFill>
                        </a:rPr>
                        <a:t>moreover</a:t>
                      </a:r>
                    </a:p>
                  </a:txBody>
                  <a:tcPr>
                    <a:solidFill>
                      <a:schemeClr val="accent6">
                        <a:lumMod val="60000"/>
                        <a:lumOff val="40000"/>
                      </a:schemeClr>
                    </a:solidFill>
                  </a:tcPr>
                </a:tc>
                <a:tc>
                  <a:txBody>
                    <a:bodyPr/>
                    <a:lstStyle/>
                    <a:p>
                      <a:r>
                        <a:rPr lang="en-US" b="1" dirty="0">
                          <a:solidFill>
                            <a:schemeClr val="accent6">
                              <a:lumMod val="50000"/>
                            </a:schemeClr>
                          </a:solidFill>
                        </a:rPr>
                        <a:t>furthermore</a:t>
                      </a:r>
                    </a:p>
                  </a:txBody>
                  <a:tcPr>
                    <a:solidFill>
                      <a:schemeClr val="accent6">
                        <a:lumMod val="60000"/>
                        <a:lumOff val="40000"/>
                      </a:schemeClr>
                    </a:solidFill>
                  </a:tcPr>
                </a:tc>
                <a:tc>
                  <a:txBody>
                    <a:bodyPr/>
                    <a:lstStyle/>
                    <a:p>
                      <a:r>
                        <a:rPr lang="en-US" b="1" dirty="0">
                          <a:solidFill>
                            <a:schemeClr val="accent6">
                              <a:lumMod val="50000"/>
                            </a:schemeClr>
                          </a:solidFill>
                        </a:rPr>
                        <a:t>additionally </a:t>
                      </a:r>
                    </a:p>
                  </a:txBody>
                  <a:tcPr>
                    <a:solidFill>
                      <a:schemeClr val="accent6">
                        <a:lumMod val="60000"/>
                        <a:lumOff val="40000"/>
                      </a:schemeClr>
                    </a:solidFill>
                  </a:tcPr>
                </a:tc>
                <a:extLst>
                  <a:ext uri="{0D108BD9-81ED-4DB2-BD59-A6C34878D82A}">
                    <a16:rowId xmlns:a16="http://schemas.microsoft.com/office/drawing/2014/main" val="10005"/>
                  </a:ext>
                </a:extLst>
              </a:tr>
              <a:tr h="335912">
                <a:tc>
                  <a:txBody>
                    <a:bodyPr/>
                    <a:lstStyle/>
                    <a:p>
                      <a:r>
                        <a:rPr lang="en-US" b="1" dirty="0">
                          <a:solidFill>
                            <a:schemeClr val="tx1"/>
                          </a:solidFill>
                        </a:rPr>
                        <a:t>Emphasize a thought</a:t>
                      </a:r>
                    </a:p>
                  </a:txBody>
                  <a:tcPr>
                    <a:solidFill>
                      <a:schemeClr val="accent6">
                        <a:lumMod val="60000"/>
                        <a:lumOff val="40000"/>
                      </a:schemeClr>
                    </a:solidFill>
                  </a:tcPr>
                </a:tc>
                <a:tc>
                  <a:txBody>
                    <a:bodyPr/>
                    <a:lstStyle/>
                    <a:p>
                      <a:r>
                        <a:rPr lang="en-US" b="1" dirty="0">
                          <a:solidFill>
                            <a:schemeClr val="accent6">
                              <a:lumMod val="50000"/>
                            </a:schemeClr>
                          </a:solidFill>
                        </a:rPr>
                        <a:t>No</a:t>
                      </a:r>
                      <a:r>
                        <a:rPr lang="en-US" b="1" baseline="0" dirty="0">
                          <a:solidFill>
                            <a:schemeClr val="accent6">
                              <a:lumMod val="50000"/>
                            </a:schemeClr>
                          </a:solidFill>
                        </a:rPr>
                        <a:t> doubt</a:t>
                      </a:r>
                      <a:endParaRPr lang="en-US" b="1" dirty="0">
                        <a:solidFill>
                          <a:schemeClr val="accent6">
                            <a:lumMod val="50000"/>
                          </a:schemeClr>
                        </a:solidFill>
                      </a:endParaRPr>
                    </a:p>
                  </a:txBody>
                  <a:tcPr>
                    <a:solidFill>
                      <a:schemeClr val="accent6">
                        <a:lumMod val="60000"/>
                        <a:lumOff val="40000"/>
                      </a:schemeClr>
                    </a:solidFill>
                  </a:tcPr>
                </a:tc>
                <a:tc>
                  <a:txBody>
                    <a:bodyPr/>
                    <a:lstStyle/>
                    <a:p>
                      <a:r>
                        <a:rPr lang="en-US" b="1" dirty="0">
                          <a:solidFill>
                            <a:schemeClr val="accent6">
                              <a:lumMod val="50000"/>
                            </a:schemeClr>
                          </a:solidFill>
                        </a:rPr>
                        <a:t>In</a:t>
                      </a:r>
                      <a:r>
                        <a:rPr lang="en-US" b="1" baseline="0" dirty="0">
                          <a:solidFill>
                            <a:schemeClr val="accent6">
                              <a:lumMod val="50000"/>
                            </a:schemeClr>
                          </a:solidFill>
                        </a:rPr>
                        <a:t> fact</a:t>
                      </a:r>
                      <a:endParaRPr lang="en-US" b="1" dirty="0">
                        <a:solidFill>
                          <a:schemeClr val="accent6">
                            <a:lumMod val="50000"/>
                          </a:schemeClr>
                        </a:solidFill>
                      </a:endParaRPr>
                    </a:p>
                  </a:txBody>
                  <a:tcPr>
                    <a:solidFill>
                      <a:schemeClr val="accent6">
                        <a:lumMod val="60000"/>
                        <a:lumOff val="40000"/>
                      </a:schemeClr>
                    </a:solidFill>
                  </a:tcPr>
                </a:tc>
                <a:tc>
                  <a:txBody>
                    <a:bodyPr/>
                    <a:lstStyle/>
                    <a:p>
                      <a:r>
                        <a:rPr lang="en-US" b="1" dirty="0">
                          <a:solidFill>
                            <a:schemeClr val="accent6">
                              <a:lumMod val="50000"/>
                            </a:schemeClr>
                          </a:solidFill>
                        </a:rPr>
                        <a:t>indeed</a:t>
                      </a:r>
                    </a:p>
                  </a:txBody>
                  <a:tcPr>
                    <a:solidFill>
                      <a:schemeClr val="accent6">
                        <a:lumMod val="60000"/>
                        <a:lumOff val="40000"/>
                      </a:schemeClr>
                    </a:solidFill>
                  </a:tcPr>
                </a:tc>
                <a:extLst>
                  <a:ext uri="{0D108BD9-81ED-4DB2-BD59-A6C34878D82A}">
                    <a16:rowId xmlns:a16="http://schemas.microsoft.com/office/drawing/2014/main" val="10006"/>
                  </a:ext>
                </a:extLst>
              </a:tr>
              <a:tr h="587845">
                <a:tc>
                  <a:txBody>
                    <a:bodyPr/>
                    <a:lstStyle/>
                    <a:p>
                      <a:r>
                        <a:rPr lang="en-US" b="1" dirty="0">
                          <a:solidFill>
                            <a:schemeClr val="tx1"/>
                          </a:solidFill>
                        </a:rPr>
                        <a:t>Say something again</a:t>
                      </a:r>
                    </a:p>
                  </a:txBody>
                  <a:tcPr>
                    <a:solidFill>
                      <a:schemeClr val="accent6">
                        <a:lumMod val="60000"/>
                        <a:lumOff val="40000"/>
                      </a:schemeClr>
                    </a:solidFill>
                  </a:tcPr>
                </a:tc>
                <a:tc>
                  <a:txBody>
                    <a:bodyPr/>
                    <a:lstStyle/>
                    <a:p>
                      <a:r>
                        <a:rPr lang="en-US" b="1" dirty="0">
                          <a:solidFill>
                            <a:schemeClr val="accent6">
                              <a:lumMod val="50000"/>
                            </a:schemeClr>
                          </a:solidFill>
                        </a:rPr>
                        <a:t>In other words</a:t>
                      </a:r>
                    </a:p>
                  </a:txBody>
                  <a:tcPr>
                    <a:solidFill>
                      <a:schemeClr val="accent6">
                        <a:lumMod val="60000"/>
                        <a:lumOff val="40000"/>
                      </a:schemeClr>
                    </a:solidFill>
                  </a:tcPr>
                </a:tc>
                <a:tc>
                  <a:txBody>
                    <a:bodyPr/>
                    <a:lstStyle/>
                    <a:p>
                      <a:r>
                        <a:rPr lang="en-US" b="1" dirty="0">
                          <a:solidFill>
                            <a:schemeClr val="accent6">
                              <a:lumMod val="50000"/>
                            </a:schemeClr>
                          </a:solidFill>
                        </a:rPr>
                        <a:t>To put it another way</a:t>
                      </a:r>
                    </a:p>
                  </a:txBody>
                  <a:tcPr>
                    <a:solidFill>
                      <a:schemeClr val="accent6">
                        <a:lumMod val="60000"/>
                        <a:lumOff val="40000"/>
                      </a:schemeClr>
                    </a:solidFill>
                  </a:tcPr>
                </a:tc>
                <a:tc>
                  <a:txBody>
                    <a:bodyPr/>
                    <a:lstStyle/>
                    <a:p>
                      <a:r>
                        <a:rPr lang="en-US" b="1" dirty="0">
                          <a:solidFill>
                            <a:schemeClr val="accent6">
                              <a:lumMod val="50000"/>
                            </a:schemeClr>
                          </a:solidFill>
                        </a:rPr>
                        <a:t>In effect</a:t>
                      </a:r>
                    </a:p>
                  </a:txBody>
                  <a:tcPr>
                    <a:solidFill>
                      <a:schemeClr val="accent6">
                        <a:lumMod val="60000"/>
                        <a:lumOff val="40000"/>
                      </a:schemeClr>
                    </a:solidFill>
                  </a:tcPr>
                </a:tc>
                <a:extLst>
                  <a:ext uri="{0D108BD9-81ED-4DB2-BD59-A6C34878D82A}">
                    <a16:rowId xmlns:a16="http://schemas.microsoft.com/office/drawing/2014/main" val="10007"/>
                  </a:ext>
                </a:extLst>
              </a:tr>
              <a:tr h="335912">
                <a:tc>
                  <a:txBody>
                    <a:bodyPr/>
                    <a:lstStyle/>
                    <a:p>
                      <a:r>
                        <a:rPr lang="en-US" b="1" dirty="0">
                          <a:solidFill>
                            <a:schemeClr val="tx1"/>
                          </a:solidFill>
                        </a:rPr>
                        <a:t>Show time relationships</a:t>
                      </a:r>
                    </a:p>
                  </a:txBody>
                  <a:tcPr>
                    <a:solidFill>
                      <a:schemeClr val="accent6">
                        <a:lumMod val="60000"/>
                        <a:lumOff val="40000"/>
                      </a:schemeClr>
                    </a:solidFill>
                  </a:tcPr>
                </a:tc>
                <a:tc>
                  <a:txBody>
                    <a:bodyPr/>
                    <a:lstStyle/>
                    <a:p>
                      <a:r>
                        <a:rPr lang="en-US" b="1" dirty="0">
                          <a:solidFill>
                            <a:schemeClr val="accent6">
                              <a:lumMod val="50000"/>
                            </a:schemeClr>
                          </a:solidFill>
                        </a:rPr>
                        <a:t>eventually</a:t>
                      </a:r>
                    </a:p>
                  </a:txBody>
                  <a:tcPr>
                    <a:solidFill>
                      <a:schemeClr val="accent6">
                        <a:lumMod val="60000"/>
                        <a:lumOff val="40000"/>
                      </a:schemeClr>
                    </a:solidFill>
                  </a:tcPr>
                </a:tc>
                <a:tc>
                  <a:txBody>
                    <a:bodyPr/>
                    <a:lstStyle/>
                    <a:p>
                      <a:r>
                        <a:rPr lang="en-US" b="1" dirty="0">
                          <a:solidFill>
                            <a:schemeClr val="accent6">
                              <a:lumMod val="50000"/>
                            </a:schemeClr>
                          </a:solidFill>
                        </a:rPr>
                        <a:t>afterwards</a:t>
                      </a:r>
                    </a:p>
                  </a:txBody>
                  <a:tcPr>
                    <a:solidFill>
                      <a:schemeClr val="accent6">
                        <a:lumMod val="60000"/>
                        <a:lumOff val="40000"/>
                      </a:schemeClr>
                    </a:solidFill>
                  </a:tcPr>
                </a:tc>
                <a:tc>
                  <a:txBody>
                    <a:bodyPr/>
                    <a:lstStyle/>
                    <a:p>
                      <a:r>
                        <a:rPr lang="en-US" b="1" dirty="0">
                          <a:solidFill>
                            <a:schemeClr val="accent6">
                              <a:lumMod val="50000"/>
                            </a:schemeClr>
                          </a:solidFill>
                        </a:rPr>
                        <a:t>finally</a:t>
                      </a:r>
                    </a:p>
                  </a:txBody>
                  <a:tcPr>
                    <a:solidFill>
                      <a:schemeClr val="accent6">
                        <a:lumMod val="60000"/>
                        <a:lumOff val="40000"/>
                      </a:schemeClr>
                    </a:solidFill>
                  </a:tcPr>
                </a:tc>
                <a:extLst>
                  <a:ext uri="{0D108BD9-81ED-4DB2-BD59-A6C34878D82A}">
                    <a16:rowId xmlns:a16="http://schemas.microsoft.com/office/drawing/2014/main" val="10008"/>
                  </a:ext>
                </a:extLst>
              </a:tr>
              <a:tr h="522152">
                <a:tc>
                  <a:txBody>
                    <a:bodyPr/>
                    <a:lstStyle/>
                    <a:p>
                      <a:r>
                        <a:rPr lang="en-US" b="1" dirty="0">
                          <a:solidFill>
                            <a:schemeClr val="tx1"/>
                          </a:solidFill>
                        </a:rPr>
                        <a:t>Indicate</a:t>
                      </a:r>
                      <a:r>
                        <a:rPr lang="en-US" b="1" baseline="0" dirty="0">
                          <a:solidFill>
                            <a:schemeClr val="tx1"/>
                          </a:solidFill>
                        </a:rPr>
                        <a:t> place</a:t>
                      </a:r>
                      <a:endParaRPr lang="en-US" b="1" dirty="0">
                        <a:solidFill>
                          <a:schemeClr val="tx1"/>
                        </a:solidFill>
                      </a:endParaRPr>
                    </a:p>
                  </a:txBody>
                  <a:tcPr>
                    <a:solidFill>
                      <a:schemeClr val="accent6">
                        <a:lumMod val="60000"/>
                        <a:lumOff val="40000"/>
                      </a:schemeClr>
                    </a:solidFill>
                  </a:tcPr>
                </a:tc>
                <a:tc>
                  <a:txBody>
                    <a:bodyPr/>
                    <a:lstStyle/>
                    <a:p>
                      <a:r>
                        <a:rPr lang="en-US" b="1" dirty="0">
                          <a:solidFill>
                            <a:schemeClr val="accent6">
                              <a:lumMod val="50000"/>
                            </a:schemeClr>
                          </a:solidFill>
                        </a:rPr>
                        <a:t>To the left</a:t>
                      </a:r>
                      <a:r>
                        <a:rPr lang="en-US" b="1" baseline="0" dirty="0">
                          <a:solidFill>
                            <a:schemeClr val="accent6">
                              <a:lumMod val="50000"/>
                            </a:schemeClr>
                          </a:solidFill>
                        </a:rPr>
                        <a:t> (right)</a:t>
                      </a:r>
                      <a:endParaRPr lang="en-US" b="1" dirty="0">
                        <a:solidFill>
                          <a:schemeClr val="accent6">
                            <a:lumMod val="50000"/>
                          </a:schemeClr>
                        </a:solidFill>
                      </a:endParaRPr>
                    </a:p>
                  </a:txBody>
                  <a:tcPr>
                    <a:solidFill>
                      <a:schemeClr val="accent6">
                        <a:lumMod val="60000"/>
                        <a:lumOff val="40000"/>
                      </a:schemeClr>
                    </a:solidFill>
                  </a:tcPr>
                </a:tc>
                <a:tc>
                  <a:txBody>
                    <a:bodyPr/>
                    <a:lstStyle/>
                    <a:p>
                      <a:r>
                        <a:rPr lang="en-US" b="1" dirty="0">
                          <a:solidFill>
                            <a:schemeClr val="accent6">
                              <a:lumMod val="50000"/>
                            </a:schemeClr>
                          </a:solidFill>
                        </a:rPr>
                        <a:t>In the distance</a:t>
                      </a:r>
                    </a:p>
                  </a:txBody>
                  <a:tcPr>
                    <a:solidFill>
                      <a:schemeClr val="accent6">
                        <a:lumMod val="60000"/>
                        <a:lumOff val="40000"/>
                      </a:schemeClr>
                    </a:solidFill>
                  </a:tcPr>
                </a:tc>
                <a:tc>
                  <a:txBody>
                    <a:bodyPr/>
                    <a:lstStyle/>
                    <a:p>
                      <a:r>
                        <a:rPr lang="en-US" b="1" dirty="0">
                          <a:solidFill>
                            <a:schemeClr val="accent6">
                              <a:lumMod val="50000"/>
                            </a:schemeClr>
                          </a:solidFill>
                        </a:rPr>
                        <a:t>In the background</a:t>
                      </a:r>
                    </a:p>
                  </a:txBody>
                  <a:tcPr>
                    <a:solidFill>
                      <a:schemeClr val="accent6">
                        <a:lumMod val="60000"/>
                        <a:lumOff val="40000"/>
                      </a:schemeClr>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844284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886" y="2122714"/>
            <a:ext cx="9884228" cy="1992086"/>
          </a:xfrm>
        </p:spPr>
        <p:txBody>
          <a:bodyPr>
            <a:normAutofit/>
          </a:bodyPr>
          <a:lstStyle/>
          <a:p>
            <a:r>
              <a:rPr lang="en-US" b="1" dirty="0">
                <a:solidFill>
                  <a:schemeClr val="accent3">
                    <a:lumMod val="50000"/>
                  </a:schemeClr>
                </a:solidFill>
              </a:rPr>
              <a:t>Time to practice!</a:t>
            </a:r>
            <a:br>
              <a:rPr lang="en-US" dirty="0">
                <a:solidFill>
                  <a:schemeClr val="accent3">
                    <a:lumMod val="50000"/>
                  </a:schemeClr>
                </a:solidFill>
              </a:rPr>
            </a:br>
            <a:r>
              <a:rPr lang="en-US" dirty="0">
                <a:solidFill>
                  <a:schemeClr val="accent3">
                    <a:lumMod val="50000"/>
                  </a:schemeClr>
                </a:solidFill>
              </a:rPr>
              <a:t>Choose the correct transition to complete the sentence.</a:t>
            </a:r>
          </a:p>
        </p:txBody>
      </p:sp>
    </p:spTree>
    <p:extLst>
      <p:ext uri="{BB962C8B-B14F-4D97-AF65-F5344CB8AC3E}">
        <p14:creationId xmlns:p14="http://schemas.microsoft.com/office/powerpoint/2010/main" val="14344483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131" y="3101915"/>
            <a:ext cx="8229600" cy="1143000"/>
          </a:xfrm>
        </p:spPr>
        <p:txBody>
          <a:bodyPr>
            <a:normAutofit/>
          </a:bodyPr>
          <a:lstStyle/>
          <a:p>
            <a:r>
              <a:rPr lang="en-US" dirty="0">
                <a:solidFill>
                  <a:schemeClr val="accent3">
                    <a:lumMod val="50000"/>
                  </a:schemeClr>
                </a:solidFill>
              </a:rPr>
              <a:t>1. You need to eat less. _________ you should cut your calories in half! </a:t>
            </a:r>
          </a:p>
        </p:txBody>
      </p:sp>
      <p:graphicFrame>
        <p:nvGraphicFramePr>
          <p:cNvPr id="3" name="Table 2"/>
          <p:cNvGraphicFramePr>
            <a:graphicFrameLocks noGrp="1"/>
          </p:cNvGraphicFramePr>
          <p:nvPr>
            <p:extLst>
              <p:ext uri="{D42A27DB-BD31-4B8C-83A1-F6EECF244321}">
                <p14:modId xmlns:p14="http://schemas.microsoft.com/office/powerpoint/2010/main" val="2133916026"/>
              </p:ext>
            </p:extLst>
          </p:nvPr>
        </p:nvGraphicFramePr>
        <p:xfrm>
          <a:off x="2172268" y="1780389"/>
          <a:ext cx="7341846" cy="701040"/>
        </p:xfrm>
        <a:graphic>
          <a:graphicData uri="http://schemas.openxmlformats.org/drawingml/2006/table">
            <a:tbl>
              <a:tblPr firstRow="1" bandRow="1">
                <a:tableStyleId>{5C22544A-7EE6-4342-B048-85BDC9FD1C3A}</a:tableStyleId>
              </a:tblPr>
              <a:tblGrid>
                <a:gridCol w="2447282">
                  <a:extLst>
                    <a:ext uri="{9D8B030D-6E8A-4147-A177-3AD203B41FA5}">
                      <a16:colId xmlns:a16="http://schemas.microsoft.com/office/drawing/2014/main" val="20000"/>
                    </a:ext>
                  </a:extLst>
                </a:gridCol>
                <a:gridCol w="2447282">
                  <a:extLst>
                    <a:ext uri="{9D8B030D-6E8A-4147-A177-3AD203B41FA5}">
                      <a16:colId xmlns:a16="http://schemas.microsoft.com/office/drawing/2014/main" val="20001"/>
                    </a:ext>
                  </a:extLst>
                </a:gridCol>
                <a:gridCol w="2447282">
                  <a:extLst>
                    <a:ext uri="{9D8B030D-6E8A-4147-A177-3AD203B41FA5}">
                      <a16:colId xmlns:a16="http://schemas.microsoft.com/office/drawing/2014/main" val="20002"/>
                    </a:ext>
                  </a:extLst>
                </a:gridCol>
              </a:tblGrid>
              <a:tr h="419366">
                <a:tc>
                  <a:txBody>
                    <a:bodyPr/>
                    <a:lstStyle/>
                    <a:p>
                      <a:r>
                        <a:rPr lang="en-US" sz="4000" dirty="0">
                          <a:solidFill>
                            <a:schemeClr val="accent6">
                              <a:lumMod val="50000"/>
                            </a:schemeClr>
                          </a:solidFill>
                        </a:rPr>
                        <a:t>however</a:t>
                      </a:r>
                    </a:p>
                  </a:txBody>
                  <a:tcPr>
                    <a:solidFill>
                      <a:schemeClr val="accent6">
                        <a:lumMod val="60000"/>
                        <a:lumOff val="40000"/>
                      </a:schemeClr>
                    </a:solidFill>
                  </a:tcPr>
                </a:tc>
                <a:tc>
                  <a:txBody>
                    <a:bodyPr/>
                    <a:lstStyle/>
                    <a:p>
                      <a:r>
                        <a:rPr lang="en-US" sz="4000" dirty="0">
                          <a:solidFill>
                            <a:schemeClr val="accent6">
                              <a:lumMod val="50000"/>
                            </a:schemeClr>
                          </a:solidFill>
                        </a:rPr>
                        <a:t>granted</a:t>
                      </a:r>
                    </a:p>
                  </a:txBody>
                  <a:tcPr>
                    <a:solidFill>
                      <a:schemeClr val="accent6">
                        <a:lumMod val="60000"/>
                        <a:lumOff val="40000"/>
                      </a:schemeClr>
                    </a:solidFill>
                  </a:tcPr>
                </a:tc>
                <a:tc>
                  <a:txBody>
                    <a:bodyPr/>
                    <a:lstStyle/>
                    <a:p>
                      <a:r>
                        <a:rPr lang="en-US" sz="4000" dirty="0">
                          <a:solidFill>
                            <a:schemeClr val="accent6">
                              <a:lumMod val="50000"/>
                            </a:schemeClr>
                          </a:solidFill>
                        </a:rPr>
                        <a:t>In fact</a:t>
                      </a:r>
                    </a:p>
                  </a:txBody>
                  <a:tcPr>
                    <a:solidFill>
                      <a:schemeClr val="accent6">
                        <a:lumMod val="60000"/>
                        <a:lumOff val="4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787288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9" y="2857500"/>
            <a:ext cx="7592217" cy="1143000"/>
          </a:xfrm>
        </p:spPr>
        <p:txBody>
          <a:bodyPr>
            <a:normAutofit/>
          </a:bodyPr>
          <a:lstStyle/>
          <a:p>
            <a:r>
              <a:rPr lang="en-US" dirty="0"/>
              <a:t>1. You need to eat less. </a:t>
            </a:r>
            <a:r>
              <a:rPr lang="en-US" b="1" dirty="0">
                <a:solidFill>
                  <a:schemeClr val="accent6">
                    <a:lumMod val="50000"/>
                  </a:schemeClr>
                </a:solidFill>
              </a:rPr>
              <a:t>In fact</a:t>
            </a:r>
            <a:r>
              <a:rPr lang="en-US" dirty="0"/>
              <a:t>, you should cut your calories in half! </a:t>
            </a:r>
          </a:p>
        </p:txBody>
      </p:sp>
      <p:graphicFrame>
        <p:nvGraphicFramePr>
          <p:cNvPr id="3" name="Table 2"/>
          <p:cNvGraphicFramePr>
            <a:graphicFrameLocks noGrp="1"/>
          </p:cNvGraphicFramePr>
          <p:nvPr>
            <p:extLst>
              <p:ext uri="{D42A27DB-BD31-4B8C-83A1-F6EECF244321}">
                <p14:modId xmlns:p14="http://schemas.microsoft.com/office/powerpoint/2010/main" val="1974365705"/>
              </p:ext>
            </p:extLst>
          </p:nvPr>
        </p:nvGraphicFramePr>
        <p:xfrm>
          <a:off x="2172269" y="1938232"/>
          <a:ext cx="6634275" cy="701040"/>
        </p:xfrm>
        <a:graphic>
          <a:graphicData uri="http://schemas.openxmlformats.org/drawingml/2006/table">
            <a:tbl>
              <a:tblPr firstRow="1" bandRow="1">
                <a:tableStyleId>{5C22544A-7EE6-4342-B048-85BDC9FD1C3A}</a:tableStyleId>
              </a:tblPr>
              <a:tblGrid>
                <a:gridCol w="2211425">
                  <a:extLst>
                    <a:ext uri="{9D8B030D-6E8A-4147-A177-3AD203B41FA5}">
                      <a16:colId xmlns:a16="http://schemas.microsoft.com/office/drawing/2014/main" val="20000"/>
                    </a:ext>
                  </a:extLst>
                </a:gridCol>
                <a:gridCol w="2211425">
                  <a:extLst>
                    <a:ext uri="{9D8B030D-6E8A-4147-A177-3AD203B41FA5}">
                      <a16:colId xmlns:a16="http://schemas.microsoft.com/office/drawing/2014/main" val="20001"/>
                    </a:ext>
                  </a:extLst>
                </a:gridCol>
                <a:gridCol w="2211425">
                  <a:extLst>
                    <a:ext uri="{9D8B030D-6E8A-4147-A177-3AD203B41FA5}">
                      <a16:colId xmlns:a16="http://schemas.microsoft.com/office/drawing/2014/main" val="20002"/>
                    </a:ext>
                  </a:extLst>
                </a:gridCol>
              </a:tblGrid>
              <a:tr h="419366">
                <a:tc>
                  <a:txBody>
                    <a:bodyPr/>
                    <a:lstStyle/>
                    <a:p>
                      <a:r>
                        <a:rPr lang="en-US" sz="4000" dirty="0">
                          <a:solidFill>
                            <a:schemeClr val="accent6">
                              <a:lumMod val="50000"/>
                            </a:schemeClr>
                          </a:solidFill>
                        </a:rPr>
                        <a:t>however</a:t>
                      </a:r>
                    </a:p>
                  </a:txBody>
                  <a:tcPr>
                    <a:solidFill>
                      <a:schemeClr val="accent6">
                        <a:lumMod val="60000"/>
                        <a:lumOff val="40000"/>
                      </a:schemeClr>
                    </a:solidFill>
                  </a:tcPr>
                </a:tc>
                <a:tc>
                  <a:txBody>
                    <a:bodyPr/>
                    <a:lstStyle/>
                    <a:p>
                      <a:r>
                        <a:rPr lang="en-US" sz="4000" dirty="0">
                          <a:solidFill>
                            <a:schemeClr val="accent6">
                              <a:lumMod val="50000"/>
                            </a:schemeClr>
                          </a:solidFill>
                        </a:rPr>
                        <a:t>granted</a:t>
                      </a:r>
                    </a:p>
                  </a:txBody>
                  <a:tcPr>
                    <a:solidFill>
                      <a:schemeClr val="accent6">
                        <a:lumMod val="60000"/>
                        <a:lumOff val="40000"/>
                      </a:schemeClr>
                    </a:solidFill>
                  </a:tcPr>
                </a:tc>
                <a:tc>
                  <a:txBody>
                    <a:bodyPr/>
                    <a:lstStyle/>
                    <a:p>
                      <a:endParaRPr lang="en-US" sz="4000" dirty="0">
                        <a:solidFill>
                          <a:schemeClr val="accent6">
                            <a:lumMod val="50000"/>
                          </a:schemeClr>
                        </a:solidFill>
                      </a:endParaRPr>
                    </a:p>
                  </a:txBody>
                  <a:tcPr>
                    <a:solidFill>
                      <a:schemeClr val="accent6">
                        <a:lumMod val="60000"/>
                        <a:lumOff val="40000"/>
                      </a:schemeClr>
                    </a:solidFill>
                  </a:tcPr>
                </a:tc>
                <a:extLst>
                  <a:ext uri="{0D108BD9-81ED-4DB2-BD59-A6C34878D82A}">
                    <a16:rowId xmlns:a16="http://schemas.microsoft.com/office/drawing/2014/main" val="10000"/>
                  </a:ext>
                </a:extLst>
              </a:tr>
            </a:tbl>
          </a:graphicData>
        </a:graphic>
      </p:graphicFrame>
      <p:sp>
        <p:nvSpPr>
          <p:cNvPr id="4" name="Title 1"/>
          <p:cNvSpPr txBox="1">
            <a:spLocks/>
          </p:cNvSpPr>
          <p:nvPr/>
        </p:nvSpPr>
        <p:spPr>
          <a:xfrm>
            <a:off x="1790131" y="4717387"/>
            <a:ext cx="8229600" cy="1143000"/>
          </a:xfrm>
          <a:prstGeom prst="rect">
            <a:avLst/>
          </a:prstGeom>
        </p:spPr>
        <p:txBody>
          <a:bodyPr vert="horz" lIns="91440" tIns="45720" rIns="91440" bIns="45720" rtlCol="0" anchor="ctr">
            <a:normAutofit fontScale="90000" lnSpcReduction="20000"/>
          </a:bodyPr>
          <a:lstStyle>
            <a:lvl1pPr algn="l" defTabSz="457200" rtl="0" eaLnBrk="1" latinLnBrk="0" hangingPunct="1">
              <a:spcBef>
                <a:spcPct val="0"/>
              </a:spcBef>
              <a:buNone/>
              <a:defRPr sz="4400" b="1" kern="1200">
                <a:solidFill>
                  <a:srgbClr val="B41D2C"/>
                </a:solidFill>
                <a:latin typeface="Century Gothic"/>
                <a:ea typeface="+mj-ea"/>
                <a:cs typeface="Century Gothic"/>
              </a:defRPr>
            </a:lvl1pPr>
          </a:lstStyle>
          <a:p>
            <a:r>
              <a:rPr lang="en-US" dirty="0">
                <a:solidFill>
                  <a:schemeClr val="accent5">
                    <a:lumMod val="50000"/>
                  </a:schemeClr>
                </a:solidFill>
              </a:rPr>
              <a:t>Right! You want to emphasize an idea. </a:t>
            </a:r>
          </a:p>
        </p:txBody>
      </p:sp>
    </p:spTree>
    <p:extLst>
      <p:ext uri="{BB962C8B-B14F-4D97-AF65-F5344CB8AC3E}">
        <p14:creationId xmlns:p14="http://schemas.microsoft.com/office/powerpoint/2010/main" val="321770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131" y="3091029"/>
            <a:ext cx="8229600" cy="1143000"/>
          </a:xfrm>
        </p:spPr>
        <p:txBody>
          <a:bodyPr>
            <a:normAutofit/>
          </a:bodyPr>
          <a:lstStyle/>
          <a:p>
            <a:r>
              <a:rPr lang="en-US" dirty="0">
                <a:solidFill>
                  <a:schemeClr val="accent3">
                    <a:lumMod val="50000"/>
                  </a:schemeClr>
                </a:solidFill>
              </a:rPr>
              <a:t>2. What a long trip! We are here _____________.</a:t>
            </a:r>
          </a:p>
        </p:txBody>
      </p:sp>
      <p:graphicFrame>
        <p:nvGraphicFramePr>
          <p:cNvPr id="3" name="Table 2"/>
          <p:cNvGraphicFramePr>
            <a:graphicFrameLocks noGrp="1"/>
          </p:cNvGraphicFramePr>
          <p:nvPr>
            <p:extLst>
              <p:ext uri="{D42A27DB-BD31-4B8C-83A1-F6EECF244321}">
                <p14:modId xmlns:p14="http://schemas.microsoft.com/office/powerpoint/2010/main" val="2934398320"/>
              </p:ext>
            </p:extLst>
          </p:nvPr>
        </p:nvGraphicFramePr>
        <p:xfrm>
          <a:off x="1502230" y="1780389"/>
          <a:ext cx="8517501" cy="701040"/>
        </p:xfrm>
        <a:graphic>
          <a:graphicData uri="http://schemas.openxmlformats.org/drawingml/2006/table">
            <a:tbl>
              <a:tblPr firstRow="1" bandRow="1">
                <a:tableStyleId>{5C22544A-7EE6-4342-B048-85BDC9FD1C3A}</a:tableStyleId>
              </a:tblPr>
              <a:tblGrid>
                <a:gridCol w="2839167">
                  <a:extLst>
                    <a:ext uri="{9D8B030D-6E8A-4147-A177-3AD203B41FA5}">
                      <a16:colId xmlns:a16="http://schemas.microsoft.com/office/drawing/2014/main" val="20000"/>
                    </a:ext>
                  </a:extLst>
                </a:gridCol>
                <a:gridCol w="2839167">
                  <a:extLst>
                    <a:ext uri="{9D8B030D-6E8A-4147-A177-3AD203B41FA5}">
                      <a16:colId xmlns:a16="http://schemas.microsoft.com/office/drawing/2014/main" val="20001"/>
                    </a:ext>
                  </a:extLst>
                </a:gridCol>
                <a:gridCol w="2839167">
                  <a:extLst>
                    <a:ext uri="{9D8B030D-6E8A-4147-A177-3AD203B41FA5}">
                      <a16:colId xmlns:a16="http://schemas.microsoft.com/office/drawing/2014/main" val="20002"/>
                    </a:ext>
                  </a:extLst>
                </a:gridCol>
              </a:tblGrid>
              <a:tr h="419366">
                <a:tc>
                  <a:txBody>
                    <a:bodyPr/>
                    <a:lstStyle/>
                    <a:p>
                      <a:r>
                        <a:rPr lang="en-US" sz="4000" dirty="0">
                          <a:solidFill>
                            <a:schemeClr val="accent6">
                              <a:lumMod val="50000"/>
                            </a:schemeClr>
                          </a:solidFill>
                        </a:rPr>
                        <a:t>at</a:t>
                      </a:r>
                      <a:r>
                        <a:rPr lang="en-US" sz="4000" baseline="0" dirty="0">
                          <a:solidFill>
                            <a:schemeClr val="accent6">
                              <a:lumMod val="50000"/>
                            </a:schemeClr>
                          </a:solidFill>
                        </a:rPr>
                        <a:t> last</a:t>
                      </a:r>
                      <a:endParaRPr lang="en-US" sz="4000" dirty="0">
                        <a:solidFill>
                          <a:schemeClr val="accent6">
                            <a:lumMod val="50000"/>
                          </a:schemeClr>
                        </a:solidFill>
                      </a:endParaRPr>
                    </a:p>
                  </a:txBody>
                  <a:tcPr>
                    <a:solidFill>
                      <a:schemeClr val="accent6">
                        <a:lumMod val="60000"/>
                        <a:lumOff val="40000"/>
                      </a:schemeClr>
                    </a:solidFill>
                  </a:tcPr>
                </a:tc>
                <a:tc>
                  <a:txBody>
                    <a:bodyPr/>
                    <a:lstStyle/>
                    <a:p>
                      <a:r>
                        <a:rPr lang="en-US" sz="4000" dirty="0">
                          <a:solidFill>
                            <a:schemeClr val="accent6">
                              <a:lumMod val="50000"/>
                            </a:schemeClr>
                          </a:solidFill>
                        </a:rPr>
                        <a:t>to</a:t>
                      </a:r>
                      <a:r>
                        <a:rPr lang="en-US" sz="4000" baseline="0" dirty="0">
                          <a:solidFill>
                            <a:schemeClr val="accent6">
                              <a:lumMod val="50000"/>
                            </a:schemeClr>
                          </a:solidFill>
                        </a:rPr>
                        <a:t> the left</a:t>
                      </a:r>
                      <a:endParaRPr lang="en-US" sz="4000" dirty="0">
                        <a:solidFill>
                          <a:schemeClr val="accent6">
                            <a:lumMod val="50000"/>
                          </a:schemeClr>
                        </a:solidFill>
                      </a:endParaRPr>
                    </a:p>
                  </a:txBody>
                  <a:tcPr>
                    <a:solidFill>
                      <a:schemeClr val="accent6">
                        <a:lumMod val="60000"/>
                        <a:lumOff val="40000"/>
                      </a:schemeClr>
                    </a:solidFill>
                  </a:tcPr>
                </a:tc>
                <a:tc>
                  <a:txBody>
                    <a:bodyPr/>
                    <a:lstStyle/>
                    <a:p>
                      <a:r>
                        <a:rPr lang="en-US" sz="4000" dirty="0">
                          <a:solidFill>
                            <a:schemeClr val="accent6">
                              <a:lumMod val="50000"/>
                            </a:schemeClr>
                          </a:solidFill>
                        </a:rPr>
                        <a:t>that</a:t>
                      </a:r>
                      <a:r>
                        <a:rPr lang="en-US" sz="4000" baseline="0" dirty="0">
                          <a:solidFill>
                            <a:schemeClr val="accent6">
                              <a:lumMod val="50000"/>
                            </a:schemeClr>
                          </a:solidFill>
                        </a:rPr>
                        <a:t> is</a:t>
                      </a:r>
                      <a:endParaRPr lang="en-US" sz="4000" dirty="0">
                        <a:solidFill>
                          <a:schemeClr val="accent6">
                            <a:lumMod val="50000"/>
                          </a:schemeClr>
                        </a:solidFill>
                      </a:endParaRPr>
                    </a:p>
                  </a:txBody>
                  <a:tcPr>
                    <a:solidFill>
                      <a:schemeClr val="accent6">
                        <a:lumMod val="60000"/>
                        <a:lumOff val="4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286125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2970" y="2653391"/>
            <a:ext cx="8229600" cy="1143000"/>
          </a:xfrm>
        </p:spPr>
        <p:txBody>
          <a:bodyPr>
            <a:normAutofit/>
          </a:bodyPr>
          <a:lstStyle/>
          <a:p>
            <a:r>
              <a:rPr lang="en-US" dirty="0"/>
              <a:t>2. What a long trip! We are here </a:t>
            </a:r>
            <a:br>
              <a:rPr lang="en-US" dirty="0"/>
            </a:br>
            <a:r>
              <a:rPr lang="en-US" b="1" dirty="0">
                <a:solidFill>
                  <a:schemeClr val="accent6">
                    <a:lumMod val="50000"/>
                  </a:schemeClr>
                </a:solidFill>
              </a:rPr>
              <a:t>at last! </a:t>
            </a:r>
          </a:p>
        </p:txBody>
      </p:sp>
      <p:graphicFrame>
        <p:nvGraphicFramePr>
          <p:cNvPr id="3" name="Table 2"/>
          <p:cNvGraphicFramePr>
            <a:graphicFrameLocks noGrp="1"/>
          </p:cNvGraphicFramePr>
          <p:nvPr>
            <p:extLst>
              <p:ext uri="{D42A27DB-BD31-4B8C-83A1-F6EECF244321}">
                <p14:modId xmlns:p14="http://schemas.microsoft.com/office/powerpoint/2010/main" val="3416879174"/>
              </p:ext>
            </p:extLst>
          </p:nvPr>
        </p:nvGraphicFramePr>
        <p:xfrm>
          <a:off x="1790129" y="1952351"/>
          <a:ext cx="8442441" cy="701040"/>
        </p:xfrm>
        <a:graphic>
          <a:graphicData uri="http://schemas.openxmlformats.org/drawingml/2006/table">
            <a:tbl>
              <a:tblPr firstRow="1" bandRow="1">
                <a:tableStyleId>{5C22544A-7EE6-4342-B048-85BDC9FD1C3A}</a:tableStyleId>
              </a:tblPr>
              <a:tblGrid>
                <a:gridCol w="2814147">
                  <a:extLst>
                    <a:ext uri="{9D8B030D-6E8A-4147-A177-3AD203B41FA5}">
                      <a16:colId xmlns:a16="http://schemas.microsoft.com/office/drawing/2014/main" val="20000"/>
                    </a:ext>
                  </a:extLst>
                </a:gridCol>
                <a:gridCol w="2814147">
                  <a:extLst>
                    <a:ext uri="{9D8B030D-6E8A-4147-A177-3AD203B41FA5}">
                      <a16:colId xmlns:a16="http://schemas.microsoft.com/office/drawing/2014/main" val="20001"/>
                    </a:ext>
                  </a:extLst>
                </a:gridCol>
                <a:gridCol w="2814147">
                  <a:extLst>
                    <a:ext uri="{9D8B030D-6E8A-4147-A177-3AD203B41FA5}">
                      <a16:colId xmlns:a16="http://schemas.microsoft.com/office/drawing/2014/main" val="20002"/>
                    </a:ext>
                  </a:extLst>
                </a:gridCol>
              </a:tblGrid>
              <a:tr h="419366">
                <a:tc>
                  <a:txBody>
                    <a:bodyPr/>
                    <a:lstStyle/>
                    <a:p>
                      <a:endParaRPr lang="en-US" sz="4000" dirty="0">
                        <a:solidFill>
                          <a:schemeClr val="accent6">
                            <a:lumMod val="50000"/>
                          </a:schemeClr>
                        </a:solidFill>
                      </a:endParaRPr>
                    </a:p>
                  </a:txBody>
                  <a:tcPr>
                    <a:solidFill>
                      <a:schemeClr val="accent6">
                        <a:lumMod val="60000"/>
                        <a:lumOff val="40000"/>
                      </a:schemeClr>
                    </a:solidFill>
                  </a:tcPr>
                </a:tc>
                <a:tc>
                  <a:txBody>
                    <a:bodyPr/>
                    <a:lstStyle/>
                    <a:p>
                      <a:r>
                        <a:rPr lang="en-US" sz="4000" dirty="0">
                          <a:solidFill>
                            <a:schemeClr val="accent6">
                              <a:lumMod val="50000"/>
                            </a:schemeClr>
                          </a:solidFill>
                        </a:rPr>
                        <a:t>to</a:t>
                      </a:r>
                      <a:r>
                        <a:rPr lang="en-US" sz="4000" baseline="0" dirty="0">
                          <a:solidFill>
                            <a:schemeClr val="accent6">
                              <a:lumMod val="50000"/>
                            </a:schemeClr>
                          </a:solidFill>
                        </a:rPr>
                        <a:t> the left</a:t>
                      </a:r>
                      <a:endParaRPr lang="en-US" sz="4000" dirty="0">
                        <a:solidFill>
                          <a:schemeClr val="accent6">
                            <a:lumMod val="50000"/>
                          </a:schemeClr>
                        </a:solidFill>
                      </a:endParaRPr>
                    </a:p>
                  </a:txBody>
                  <a:tcPr>
                    <a:solidFill>
                      <a:schemeClr val="accent6">
                        <a:lumMod val="60000"/>
                        <a:lumOff val="40000"/>
                      </a:schemeClr>
                    </a:solidFill>
                  </a:tcPr>
                </a:tc>
                <a:tc>
                  <a:txBody>
                    <a:bodyPr/>
                    <a:lstStyle/>
                    <a:p>
                      <a:r>
                        <a:rPr lang="en-US" sz="4000" dirty="0">
                          <a:solidFill>
                            <a:schemeClr val="accent6">
                              <a:lumMod val="50000"/>
                            </a:schemeClr>
                          </a:solidFill>
                        </a:rPr>
                        <a:t>that</a:t>
                      </a:r>
                      <a:r>
                        <a:rPr lang="en-US" sz="4000" baseline="0" dirty="0">
                          <a:solidFill>
                            <a:schemeClr val="accent6">
                              <a:lumMod val="50000"/>
                            </a:schemeClr>
                          </a:solidFill>
                        </a:rPr>
                        <a:t> is</a:t>
                      </a:r>
                      <a:endParaRPr lang="en-US" sz="4000" dirty="0">
                        <a:solidFill>
                          <a:schemeClr val="accent6">
                            <a:lumMod val="50000"/>
                          </a:schemeClr>
                        </a:solidFill>
                      </a:endParaRPr>
                    </a:p>
                  </a:txBody>
                  <a:tcPr>
                    <a:solidFill>
                      <a:schemeClr val="accent6">
                        <a:lumMod val="60000"/>
                        <a:lumOff val="40000"/>
                      </a:schemeClr>
                    </a:solidFill>
                  </a:tcPr>
                </a:tc>
                <a:extLst>
                  <a:ext uri="{0D108BD9-81ED-4DB2-BD59-A6C34878D82A}">
                    <a16:rowId xmlns:a16="http://schemas.microsoft.com/office/drawing/2014/main" val="10000"/>
                  </a:ext>
                </a:extLst>
              </a:tr>
            </a:tbl>
          </a:graphicData>
        </a:graphic>
      </p:graphicFrame>
      <p:sp>
        <p:nvSpPr>
          <p:cNvPr id="4" name="Title 1"/>
          <p:cNvSpPr txBox="1">
            <a:spLocks/>
          </p:cNvSpPr>
          <p:nvPr/>
        </p:nvSpPr>
        <p:spPr>
          <a:xfrm>
            <a:off x="1790131" y="4717387"/>
            <a:ext cx="8229600" cy="1143000"/>
          </a:xfrm>
          <a:prstGeom prst="rect">
            <a:avLst/>
          </a:prstGeom>
        </p:spPr>
        <p:txBody>
          <a:bodyPr vert="horz" lIns="91440" tIns="45720" rIns="91440" bIns="45720" rtlCol="0" anchor="ctr">
            <a:normAutofit fontScale="90000" lnSpcReduction="20000"/>
          </a:bodyPr>
          <a:lstStyle>
            <a:lvl1pPr algn="l" defTabSz="457200" rtl="0" eaLnBrk="1" latinLnBrk="0" hangingPunct="1">
              <a:spcBef>
                <a:spcPct val="0"/>
              </a:spcBef>
              <a:buNone/>
              <a:defRPr sz="4400" b="1" kern="1200">
                <a:solidFill>
                  <a:srgbClr val="B41D2C"/>
                </a:solidFill>
                <a:latin typeface="Century Gothic"/>
                <a:ea typeface="+mj-ea"/>
                <a:cs typeface="Century Gothic"/>
              </a:defRPr>
            </a:lvl1pPr>
          </a:lstStyle>
          <a:p>
            <a:r>
              <a:rPr lang="en-US" dirty="0">
                <a:solidFill>
                  <a:schemeClr val="accent5">
                    <a:lumMod val="50000"/>
                  </a:schemeClr>
                </a:solidFill>
              </a:rPr>
              <a:t>Right! Here you want to emphasize a time relationship.</a:t>
            </a:r>
          </a:p>
        </p:txBody>
      </p:sp>
    </p:spTree>
    <p:extLst>
      <p:ext uri="{BB962C8B-B14F-4D97-AF65-F5344CB8AC3E}">
        <p14:creationId xmlns:p14="http://schemas.microsoft.com/office/powerpoint/2010/main" val="99665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9187" y="4408201"/>
            <a:ext cx="8229600" cy="1143000"/>
          </a:xfrm>
        </p:spPr>
        <p:txBody>
          <a:bodyPr>
            <a:normAutofit/>
          </a:bodyPr>
          <a:lstStyle/>
          <a:p>
            <a:r>
              <a:rPr lang="en-US" dirty="0">
                <a:solidFill>
                  <a:schemeClr val="accent3">
                    <a:lumMod val="50000"/>
                  </a:schemeClr>
                </a:solidFill>
              </a:rPr>
              <a:t>3. I need to raise money for my tuition _________ to my books.</a:t>
            </a:r>
          </a:p>
        </p:txBody>
      </p:sp>
      <p:graphicFrame>
        <p:nvGraphicFramePr>
          <p:cNvPr id="3" name="Table 2"/>
          <p:cNvGraphicFramePr>
            <a:graphicFrameLocks noGrp="1"/>
          </p:cNvGraphicFramePr>
          <p:nvPr>
            <p:extLst>
              <p:ext uri="{D42A27DB-BD31-4B8C-83A1-F6EECF244321}">
                <p14:modId xmlns:p14="http://schemas.microsoft.com/office/powerpoint/2010/main" val="1001116555"/>
              </p:ext>
            </p:extLst>
          </p:nvPr>
        </p:nvGraphicFramePr>
        <p:xfrm>
          <a:off x="293914" y="1932789"/>
          <a:ext cx="11321142" cy="1310640"/>
        </p:xfrm>
        <a:graphic>
          <a:graphicData uri="http://schemas.openxmlformats.org/drawingml/2006/table">
            <a:tbl>
              <a:tblPr firstRow="1" bandRow="1">
                <a:tableStyleId>{5C22544A-7EE6-4342-B048-85BDC9FD1C3A}</a:tableStyleId>
              </a:tblPr>
              <a:tblGrid>
                <a:gridCol w="3773714">
                  <a:extLst>
                    <a:ext uri="{9D8B030D-6E8A-4147-A177-3AD203B41FA5}">
                      <a16:colId xmlns:a16="http://schemas.microsoft.com/office/drawing/2014/main" val="20000"/>
                    </a:ext>
                  </a:extLst>
                </a:gridCol>
                <a:gridCol w="3773714">
                  <a:extLst>
                    <a:ext uri="{9D8B030D-6E8A-4147-A177-3AD203B41FA5}">
                      <a16:colId xmlns:a16="http://schemas.microsoft.com/office/drawing/2014/main" val="20001"/>
                    </a:ext>
                  </a:extLst>
                </a:gridCol>
                <a:gridCol w="3773714">
                  <a:extLst>
                    <a:ext uri="{9D8B030D-6E8A-4147-A177-3AD203B41FA5}">
                      <a16:colId xmlns:a16="http://schemas.microsoft.com/office/drawing/2014/main" val="20002"/>
                    </a:ext>
                  </a:extLst>
                </a:gridCol>
              </a:tblGrid>
              <a:tr h="419366">
                <a:tc>
                  <a:txBody>
                    <a:bodyPr/>
                    <a:lstStyle/>
                    <a:p>
                      <a:r>
                        <a:rPr lang="en-US" sz="4000" dirty="0">
                          <a:solidFill>
                            <a:schemeClr val="accent6">
                              <a:lumMod val="50000"/>
                            </a:schemeClr>
                          </a:solidFill>
                        </a:rPr>
                        <a:t>In</a:t>
                      </a:r>
                      <a:r>
                        <a:rPr lang="en-US" sz="4000" baseline="0" dirty="0">
                          <a:solidFill>
                            <a:schemeClr val="accent6">
                              <a:lumMod val="50000"/>
                            </a:schemeClr>
                          </a:solidFill>
                        </a:rPr>
                        <a:t> the background</a:t>
                      </a:r>
                      <a:endParaRPr lang="en-US" sz="4000" dirty="0">
                        <a:solidFill>
                          <a:schemeClr val="accent6">
                            <a:lumMod val="50000"/>
                          </a:schemeClr>
                        </a:solidFill>
                      </a:endParaRPr>
                    </a:p>
                  </a:txBody>
                  <a:tcPr>
                    <a:solidFill>
                      <a:schemeClr val="accent6">
                        <a:lumMod val="60000"/>
                        <a:lumOff val="40000"/>
                      </a:schemeClr>
                    </a:solidFill>
                  </a:tcPr>
                </a:tc>
                <a:tc>
                  <a:txBody>
                    <a:bodyPr/>
                    <a:lstStyle/>
                    <a:p>
                      <a:r>
                        <a:rPr lang="en-US" sz="4000" dirty="0">
                          <a:solidFill>
                            <a:schemeClr val="accent6">
                              <a:lumMod val="50000"/>
                            </a:schemeClr>
                          </a:solidFill>
                        </a:rPr>
                        <a:t>As</a:t>
                      </a:r>
                      <a:r>
                        <a:rPr lang="en-US" sz="4000" baseline="0" dirty="0">
                          <a:solidFill>
                            <a:schemeClr val="accent6">
                              <a:lumMod val="50000"/>
                            </a:schemeClr>
                          </a:solidFill>
                        </a:rPr>
                        <a:t> a matter of fact</a:t>
                      </a:r>
                      <a:endParaRPr lang="en-US" sz="4000" dirty="0">
                        <a:solidFill>
                          <a:schemeClr val="accent6">
                            <a:lumMod val="50000"/>
                          </a:schemeClr>
                        </a:solidFill>
                      </a:endParaRPr>
                    </a:p>
                  </a:txBody>
                  <a:tcPr>
                    <a:solidFill>
                      <a:schemeClr val="accent6">
                        <a:lumMod val="60000"/>
                        <a:lumOff val="40000"/>
                      </a:schemeClr>
                    </a:solidFill>
                  </a:tcPr>
                </a:tc>
                <a:tc>
                  <a:txBody>
                    <a:bodyPr/>
                    <a:lstStyle/>
                    <a:p>
                      <a:r>
                        <a:rPr lang="en-US" sz="4000" dirty="0">
                          <a:solidFill>
                            <a:schemeClr val="accent6">
                              <a:lumMod val="50000"/>
                            </a:schemeClr>
                          </a:solidFill>
                        </a:rPr>
                        <a:t>In</a:t>
                      </a:r>
                      <a:r>
                        <a:rPr lang="en-US" sz="4000" baseline="0" dirty="0">
                          <a:solidFill>
                            <a:schemeClr val="accent6">
                              <a:lumMod val="50000"/>
                            </a:schemeClr>
                          </a:solidFill>
                        </a:rPr>
                        <a:t> addition to</a:t>
                      </a:r>
                      <a:endParaRPr lang="en-US" sz="4000" dirty="0">
                        <a:solidFill>
                          <a:schemeClr val="accent6">
                            <a:lumMod val="50000"/>
                          </a:schemeClr>
                        </a:solidFill>
                      </a:endParaRPr>
                    </a:p>
                  </a:txBody>
                  <a:tcPr>
                    <a:solidFill>
                      <a:schemeClr val="accent6">
                        <a:lumMod val="60000"/>
                        <a:lumOff val="4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315762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3314" y="3283613"/>
            <a:ext cx="8229600" cy="1143000"/>
          </a:xfrm>
        </p:spPr>
        <p:txBody>
          <a:bodyPr>
            <a:normAutofit/>
          </a:bodyPr>
          <a:lstStyle/>
          <a:p>
            <a:r>
              <a:rPr lang="en-US" b="1" dirty="0"/>
              <a:t>3. I need to raise </a:t>
            </a:r>
            <a:r>
              <a:rPr lang="en-US" b="1" dirty="0" err="1"/>
              <a:t>mon</a:t>
            </a:r>
            <a:r>
              <a:rPr lang="en-US" b="1" dirty="0" err="1">
                <a:solidFill>
                  <a:schemeClr val="accent6">
                    <a:lumMod val="50000"/>
                  </a:schemeClr>
                </a:solidFill>
              </a:rPr>
              <a:t>in</a:t>
            </a:r>
            <a:r>
              <a:rPr lang="en-US" b="1" dirty="0">
                <a:solidFill>
                  <a:schemeClr val="accent6">
                    <a:lumMod val="50000"/>
                  </a:schemeClr>
                </a:solidFill>
              </a:rPr>
              <a:t> addition to</a:t>
            </a:r>
            <a:r>
              <a:rPr lang="en-US" b="1" dirty="0"/>
              <a:t> my books</a:t>
            </a:r>
          </a:p>
        </p:txBody>
      </p:sp>
      <p:graphicFrame>
        <p:nvGraphicFramePr>
          <p:cNvPr id="3" name="Table 2"/>
          <p:cNvGraphicFramePr>
            <a:graphicFrameLocks noGrp="1"/>
          </p:cNvGraphicFramePr>
          <p:nvPr>
            <p:extLst>
              <p:ext uri="{D42A27DB-BD31-4B8C-83A1-F6EECF244321}">
                <p14:modId xmlns:p14="http://schemas.microsoft.com/office/powerpoint/2010/main" val="2305587933"/>
              </p:ext>
            </p:extLst>
          </p:nvPr>
        </p:nvGraphicFramePr>
        <p:xfrm>
          <a:off x="478970" y="1972973"/>
          <a:ext cx="10580916" cy="1310640"/>
        </p:xfrm>
        <a:graphic>
          <a:graphicData uri="http://schemas.openxmlformats.org/drawingml/2006/table">
            <a:tbl>
              <a:tblPr firstRow="1" bandRow="1">
                <a:tableStyleId>{5C22544A-7EE6-4342-B048-85BDC9FD1C3A}</a:tableStyleId>
              </a:tblPr>
              <a:tblGrid>
                <a:gridCol w="3526972">
                  <a:extLst>
                    <a:ext uri="{9D8B030D-6E8A-4147-A177-3AD203B41FA5}">
                      <a16:colId xmlns:a16="http://schemas.microsoft.com/office/drawing/2014/main" val="20000"/>
                    </a:ext>
                  </a:extLst>
                </a:gridCol>
                <a:gridCol w="3526972">
                  <a:extLst>
                    <a:ext uri="{9D8B030D-6E8A-4147-A177-3AD203B41FA5}">
                      <a16:colId xmlns:a16="http://schemas.microsoft.com/office/drawing/2014/main" val="20001"/>
                    </a:ext>
                  </a:extLst>
                </a:gridCol>
                <a:gridCol w="3526972">
                  <a:extLst>
                    <a:ext uri="{9D8B030D-6E8A-4147-A177-3AD203B41FA5}">
                      <a16:colId xmlns:a16="http://schemas.microsoft.com/office/drawing/2014/main" val="20002"/>
                    </a:ext>
                  </a:extLst>
                </a:gridCol>
              </a:tblGrid>
              <a:tr h="940850">
                <a:tc>
                  <a:txBody>
                    <a:bodyPr/>
                    <a:lstStyle/>
                    <a:p>
                      <a:r>
                        <a:rPr lang="en-US" sz="4000" dirty="0">
                          <a:solidFill>
                            <a:schemeClr val="accent6">
                              <a:lumMod val="50000"/>
                            </a:schemeClr>
                          </a:solidFill>
                        </a:rPr>
                        <a:t>In</a:t>
                      </a:r>
                      <a:r>
                        <a:rPr lang="en-US" sz="4000" baseline="0" dirty="0">
                          <a:solidFill>
                            <a:schemeClr val="accent6">
                              <a:lumMod val="50000"/>
                            </a:schemeClr>
                          </a:solidFill>
                        </a:rPr>
                        <a:t> the background</a:t>
                      </a:r>
                      <a:endParaRPr lang="en-US" sz="4000" dirty="0">
                        <a:solidFill>
                          <a:schemeClr val="accent6">
                            <a:lumMod val="50000"/>
                          </a:schemeClr>
                        </a:solidFill>
                      </a:endParaRPr>
                    </a:p>
                  </a:txBody>
                  <a:tcPr>
                    <a:solidFill>
                      <a:schemeClr val="accent6">
                        <a:lumMod val="60000"/>
                        <a:lumOff val="40000"/>
                      </a:schemeClr>
                    </a:solidFill>
                  </a:tcPr>
                </a:tc>
                <a:tc>
                  <a:txBody>
                    <a:bodyPr/>
                    <a:lstStyle/>
                    <a:p>
                      <a:r>
                        <a:rPr lang="en-US" sz="4000" dirty="0">
                          <a:solidFill>
                            <a:schemeClr val="accent6">
                              <a:lumMod val="50000"/>
                            </a:schemeClr>
                          </a:solidFill>
                        </a:rPr>
                        <a:t>As</a:t>
                      </a:r>
                      <a:r>
                        <a:rPr lang="en-US" sz="4000" baseline="0" dirty="0">
                          <a:solidFill>
                            <a:schemeClr val="accent6">
                              <a:lumMod val="50000"/>
                            </a:schemeClr>
                          </a:solidFill>
                        </a:rPr>
                        <a:t> a matter of fact</a:t>
                      </a:r>
                      <a:endParaRPr lang="en-US" sz="4000" dirty="0">
                        <a:solidFill>
                          <a:schemeClr val="accent6">
                            <a:lumMod val="50000"/>
                          </a:schemeClr>
                        </a:solidFill>
                      </a:endParaRPr>
                    </a:p>
                  </a:txBody>
                  <a:tcPr>
                    <a:solidFill>
                      <a:schemeClr val="accent6">
                        <a:lumMod val="60000"/>
                        <a:lumOff val="40000"/>
                      </a:schemeClr>
                    </a:solidFill>
                  </a:tcPr>
                </a:tc>
                <a:tc>
                  <a:txBody>
                    <a:bodyPr/>
                    <a:lstStyle/>
                    <a:p>
                      <a:endParaRPr lang="en-US" sz="4000" dirty="0">
                        <a:solidFill>
                          <a:schemeClr val="accent6">
                            <a:lumMod val="50000"/>
                          </a:schemeClr>
                        </a:solidFill>
                      </a:endParaRPr>
                    </a:p>
                  </a:txBody>
                  <a:tcPr>
                    <a:solidFill>
                      <a:schemeClr val="accent6">
                        <a:lumMod val="60000"/>
                        <a:lumOff val="40000"/>
                      </a:schemeClr>
                    </a:solidFill>
                  </a:tcPr>
                </a:tc>
                <a:extLst>
                  <a:ext uri="{0D108BD9-81ED-4DB2-BD59-A6C34878D82A}">
                    <a16:rowId xmlns:a16="http://schemas.microsoft.com/office/drawing/2014/main" val="10000"/>
                  </a:ext>
                </a:extLst>
              </a:tr>
            </a:tbl>
          </a:graphicData>
        </a:graphic>
      </p:graphicFrame>
      <p:sp>
        <p:nvSpPr>
          <p:cNvPr id="4" name="Title 1"/>
          <p:cNvSpPr txBox="1">
            <a:spLocks/>
          </p:cNvSpPr>
          <p:nvPr/>
        </p:nvSpPr>
        <p:spPr>
          <a:xfrm>
            <a:off x="1790131" y="4717387"/>
            <a:ext cx="8229600" cy="1143000"/>
          </a:xfrm>
          <a:prstGeom prst="rect">
            <a:avLst/>
          </a:prstGeom>
        </p:spPr>
        <p:txBody>
          <a:bodyPr vert="horz" lIns="91440" tIns="45720" rIns="91440" bIns="45720" rtlCol="0" anchor="ctr">
            <a:normAutofit fontScale="90000" lnSpcReduction="20000"/>
          </a:bodyPr>
          <a:lstStyle>
            <a:lvl1pPr algn="l" defTabSz="457200" rtl="0" eaLnBrk="1" latinLnBrk="0" hangingPunct="1">
              <a:spcBef>
                <a:spcPct val="0"/>
              </a:spcBef>
              <a:buNone/>
              <a:defRPr sz="4400" b="1" kern="1200">
                <a:solidFill>
                  <a:srgbClr val="B41D2C"/>
                </a:solidFill>
                <a:latin typeface="Century Gothic"/>
                <a:ea typeface="+mj-ea"/>
                <a:cs typeface="Century Gothic"/>
              </a:defRPr>
            </a:lvl1pPr>
          </a:lstStyle>
          <a:p>
            <a:r>
              <a:rPr lang="en-US" dirty="0">
                <a:solidFill>
                  <a:schemeClr val="accent5">
                    <a:lumMod val="50000"/>
                  </a:schemeClr>
                </a:solidFill>
              </a:rPr>
              <a:t>yes! In this example you want to build on an idea. </a:t>
            </a:r>
          </a:p>
        </p:txBody>
      </p:sp>
    </p:spTree>
    <p:extLst>
      <p:ext uri="{BB962C8B-B14F-4D97-AF65-F5344CB8AC3E}">
        <p14:creationId xmlns:p14="http://schemas.microsoft.com/office/powerpoint/2010/main" val="379812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A529-F370-FE1F-FB92-E20A49565052}"/>
              </a:ext>
            </a:extLst>
          </p:cNvPr>
          <p:cNvSpPr>
            <a:spLocks noGrp="1"/>
          </p:cNvSpPr>
          <p:nvPr>
            <p:ph type="title"/>
          </p:nvPr>
        </p:nvSpPr>
        <p:spPr/>
        <p:txBody>
          <a:bodyPr/>
          <a:lstStyle/>
          <a:p>
            <a:pPr marL="0" indent="0">
              <a:buNone/>
            </a:pPr>
            <a:r>
              <a:rPr lang="en-US" sz="2800" dirty="0"/>
              <a:t>Here are some detailed examples of contextual speaking in a formal presentation </a:t>
            </a:r>
          </a:p>
        </p:txBody>
      </p:sp>
      <p:sp>
        <p:nvSpPr>
          <p:cNvPr id="3" name="Content Placeholder 2">
            <a:extLst>
              <a:ext uri="{FF2B5EF4-FFF2-40B4-BE49-F238E27FC236}">
                <a16:creationId xmlns:a16="http://schemas.microsoft.com/office/drawing/2014/main" id="{E693D5EE-3841-58FA-4784-4613E2C5F693}"/>
              </a:ext>
            </a:extLst>
          </p:cNvPr>
          <p:cNvSpPr>
            <a:spLocks noGrp="1"/>
          </p:cNvSpPr>
          <p:nvPr>
            <p:ph idx="1"/>
          </p:nvPr>
        </p:nvSpPr>
        <p:spPr>
          <a:xfrm>
            <a:off x="581192" y="1715956"/>
            <a:ext cx="11029615" cy="5142044"/>
          </a:xfrm>
        </p:spPr>
        <p:txBody>
          <a:bodyPr>
            <a:normAutofit lnSpcReduction="10000"/>
          </a:bodyPr>
          <a:lstStyle/>
          <a:p>
            <a:pPr marL="0" indent="0">
              <a:buNone/>
            </a:pPr>
            <a:r>
              <a:rPr lang="en-US" b="1" dirty="0"/>
              <a:t>Title: Quarterly Sales Report</a:t>
            </a:r>
            <a:br>
              <a:rPr lang="en-US" b="1" dirty="0"/>
            </a:br>
            <a:r>
              <a:rPr lang="en-US" b="1" dirty="0"/>
              <a:t>Introduction:- </a:t>
            </a:r>
            <a:br>
              <a:rPr lang="en-US" dirty="0"/>
            </a:br>
            <a:r>
              <a:rPr lang="en-US" dirty="0"/>
              <a:t>Greeting: </a:t>
            </a:r>
            <a:r>
              <a:rPr lang="en-US" dirty="0">
                <a:highlight>
                  <a:srgbClr val="FFFF00"/>
                </a:highlight>
              </a:rPr>
              <a:t>"Good morning, everyone.”</a:t>
            </a:r>
            <a:br>
              <a:rPr lang="en-US" dirty="0"/>
            </a:br>
            <a:r>
              <a:rPr lang="en-US" dirty="0"/>
              <a:t>Establishing connection: </a:t>
            </a:r>
            <a:r>
              <a:rPr lang="en-US" dirty="0">
                <a:highlight>
                  <a:srgbClr val="FFFF00"/>
                </a:highlight>
              </a:rPr>
              <a:t>"I hope you're all doing well.”</a:t>
            </a:r>
            <a:br>
              <a:rPr lang="en-US" dirty="0"/>
            </a:br>
            <a:r>
              <a:rPr lang="en-US" dirty="0"/>
              <a:t>Clearly stating purpose and topic</a:t>
            </a:r>
            <a:r>
              <a:rPr lang="en-US" dirty="0">
                <a:highlight>
                  <a:srgbClr val="FFFF00"/>
                </a:highlight>
              </a:rPr>
              <a:t>: "Today, I'll be presenting our quarterly sales report, highlighting our achievements and areas for improvement.“</a:t>
            </a:r>
          </a:p>
          <a:p>
            <a:pPr marL="0" indent="0">
              <a:buNone/>
            </a:pPr>
            <a:r>
              <a:rPr lang="en-US" b="1" dirty="0"/>
              <a:t>Contextualization:- </a:t>
            </a:r>
            <a:br>
              <a:rPr lang="en-US" dirty="0"/>
            </a:br>
            <a:r>
              <a:rPr lang="en-US" dirty="0"/>
              <a:t>Providing background information: </a:t>
            </a:r>
            <a:r>
              <a:rPr lang="en-US" dirty="0">
                <a:highlight>
                  <a:srgbClr val="FFFF00"/>
                </a:highlight>
              </a:rPr>
              <a:t>"As you may recall, our sales strategy for this quarter focused on expanding our customer base and increasing revenue.</a:t>
            </a:r>
            <a:br>
              <a:rPr lang="en-US" dirty="0">
                <a:highlight>
                  <a:srgbClr val="FFFF00"/>
                </a:highlight>
              </a:rPr>
            </a:br>
            <a:r>
              <a:rPr lang="en-US" dirty="0"/>
              <a:t>Establishing relevance: </a:t>
            </a:r>
            <a:r>
              <a:rPr lang="en-US" dirty="0">
                <a:highlight>
                  <a:srgbClr val="FFFF00"/>
                </a:highlight>
              </a:rPr>
              <a:t>"This report will show how our efforts have impacted our sales performance.”</a:t>
            </a:r>
          </a:p>
          <a:p>
            <a:pPr marL="0" indent="0">
              <a:buNone/>
            </a:pPr>
            <a:r>
              <a:rPr lang="en-US" b="1" dirty="0"/>
              <a:t>Main Points:- </a:t>
            </a:r>
            <a:br>
              <a:rPr lang="en-US" dirty="0"/>
            </a:br>
            <a:r>
              <a:rPr lang="en-US" dirty="0"/>
              <a:t>Clearly presenting key information: </a:t>
            </a:r>
            <a:r>
              <a:rPr lang="en-US" dirty="0">
                <a:highlight>
                  <a:srgbClr val="FFFF00"/>
                </a:highlight>
              </a:rPr>
              <a:t>"Our sales revenue increased by 10% compared to last quarter.”</a:t>
            </a:r>
            <a:br>
              <a:rPr lang="en-US" dirty="0"/>
            </a:br>
            <a:r>
              <a:rPr lang="en-US" dirty="0"/>
              <a:t>Using supporting evidence: </a:t>
            </a:r>
            <a:r>
              <a:rPr lang="en-US" dirty="0">
                <a:highlight>
                  <a:srgbClr val="FFFF00"/>
                </a:highlight>
              </a:rPr>
              <a:t>"This is evident in our sales data, which shows a significant rise in customer acquisitions and retention.”</a:t>
            </a:r>
          </a:p>
          <a:p>
            <a:pPr marL="0" indent="0">
              <a:buNone/>
            </a:pPr>
            <a:r>
              <a:rPr lang="en-US" b="1" dirty="0"/>
              <a:t>Development:- </a:t>
            </a:r>
            <a:br>
              <a:rPr lang="en-US" dirty="0"/>
            </a:br>
            <a:r>
              <a:rPr lang="en-US" dirty="0"/>
              <a:t>Expanding on main points</a:t>
            </a:r>
            <a:r>
              <a:rPr lang="en-US" dirty="0">
                <a:highlight>
                  <a:srgbClr val="FFFF00"/>
                </a:highlight>
              </a:rPr>
              <a:t>: "The increase in sales revenue can be attributed to our successful marketing campaign, which targeted new customer segments.”</a:t>
            </a:r>
            <a:br>
              <a:rPr lang="en-US" dirty="0">
                <a:highlight>
                  <a:srgbClr val="FFFF00"/>
                </a:highlight>
              </a:rPr>
            </a:br>
            <a:r>
              <a:rPr lang="en-US" dirty="0"/>
              <a:t>Using examples: </a:t>
            </a:r>
            <a:r>
              <a:rPr lang="en-US" dirty="0">
                <a:highlight>
                  <a:srgbClr val="FFFF00"/>
                </a:highlight>
              </a:rPr>
              <a:t>"For instance, our social media campaign resulted in a 25% increase in sales leads.”</a:t>
            </a:r>
          </a:p>
        </p:txBody>
      </p:sp>
    </p:spTree>
    <p:extLst>
      <p:ext uri="{BB962C8B-B14F-4D97-AF65-F5344CB8AC3E}">
        <p14:creationId xmlns:p14="http://schemas.microsoft.com/office/powerpoint/2010/main" val="36670363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131" y="3091029"/>
            <a:ext cx="8229600" cy="1143000"/>
          </a:xfrm>
        </p:spPr>
        <p:txBody>
          <a:bodyPr>
            <a:normAutofit/>
          </a:bodyPr>
          <a:lstStyle/>
          <a:p>
            <a:r>
              <a:rPr lang="en-US" dirty="0">
                <a:solidFill>
                  <a:schemeClr val="accent3">
                    <a:lumMod val="50000"/>
                  </a:schemeClr>
                </a:solidFill>
              </a:rPr>
              <a:t>4. I think I saw your lost dog running ______________.  </a:t>
            </a:r>
          </a:p>
        </p:txBody>
      </p:sp>
      <p:graphicFrame>
        <p:nvGraphicFramePr>
          <p:cNvPr id="3" name="Table 2"/>
          <p:cNvGraphicFramePr>
            <a:graphicFrameLocks noGrp="1"/>
          </p:cNvGraphicFramePr>
          <p:nvPr>
            <p:extLst>
              <p:ext uri="{D42A27DB-BD31-4B8C-83A1-F6EECF244321}">
                <p14:modId xmlns:p14="http://schemas.microsoft.com/office/powerpoint/2010/main" val="1370529015"/>
              </p:ext>
            </p:extLst>
          </p:nvPr>
        </p:nvGraphicFramePr>
        <p:xfrm>
          <a:off x="903514" y="1780389"/>
          <a:ext cx="9906000" cy="131064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0000"/>
                    </a:ext>
                  </a:extLst>
                </a:gridCol>
                <a:gridCol w="3302000">
                  <a:extLst>
                    <a:ext uri="{9D8B030D-6E8A-4147-A177-3AD203B41FA5}">
                      <a16:colId xmlns:a16="http://schemas.microsoft.com/office/drawing/2014/main" val="20001"/>
                    </a:ext>
                  </a:extLst>
                </a:gridCol>
                <a:gridCol w="3302000">
                  <a:extLst>
                    <a:ext uri="{9D8B030D-6E8A-4147-A177-3AD203B41FA5}">
                      <a16:colId xmlns:a16="http://schemas.microsoft.com/office/drawing/2014/main" val="20002"/>
                    </a:ext>
                  </a:extLst>
                </a:gridCol>
              </a:tblGrid>
              <a:tr h="419366">
                <a:tc>
                  <a:txBody>
                    <a:bodyPr/>
                    <a:lstStyle/>
                    <a:p>
                      <a:r>
                        <a:rPr lang="en-US" sz="4000" dirty="0">
                          <a:solidFill>
                            <a:schemeClr val="accent6">
                              <a:lumMod val="50000"/>
                            </a:schemeClr>
                          </a:solidFill>
                        </a:rPr>
                        <a:t>In</a:t>
                      </a:r>
                      <a:r>
                        <a:rPr lang="en-US" sz="4000" baseline="0" dirty="0">
                          <a:solidFill>
                            <a:schemeClr val="accent6">
                              <a:lumMod val="50000"/>
                            </a:schemeClr>
                          </a:solidFill>
                        </a:rPr>
                        <a:t> the distance</a:t>
                      </a:r>
                      <a:endParaRPr lang="en-US" sz="4000" dirty="0">
                        <a:solidFill>
                          <a:schemeClr val="accent6">
                            <a:lumMod val="50000"/>
                          </a:schemeClr>
                        </a:solidFill>
                      </a:endParaRPr>
                    </a:p>
                  </a:txBody>
                  <a:tcPr>
                    <a:solidFill>
                      <a:schemeClr val="accent6">
                        <a:lumMod val="60000"/>
                        <a:lumOff val="40000"/>
                      </a:schemeClr>
                    </a:solidFill>
                  </a:tcPr>
                </a:tc>
                <a:tc>
                  <a:txBody>
                    <a:bodyPr/>
                    <a:lstStyle/>
                    <a:p>
                      <a:r>
                        <a:rPr lang="en-US" sz="4000" dirty="0">
                          <a:solidFill>
                            <a:schemeClr val="accent6">
                              <a:lumMod val="50000"/>
                            </a:schemeClr>
                          </a:solidFill>
                        </a:rPr>
                        <a:t>finally</a:t>
                      </a:r>
                    </a:p>
                  </a:txBody>
                  <a:tcPr>
                    <a:solidFill>
                      <a:schemeClr val="accent6">
                        <a:lumMod val="60000"/>
                        <a:lumOff val="40000"/>
                      </a:schemeClr>
                    </a:solidFill>
                  </a:tcPr>
                </a:tc>
                <a:tc>
                  <a:txBody>
                    <a:bodyPr/>
                    <a:lstStyle/>
                    <a:p>
                      <a:r>
                        <a:rPr lang="en-US" sz="4000" dirty="0">
                          <a:solidFill>
                            <a:schemeClr val="accent6">
                              <a:lumMod val="50000"/>
                            </a:schemeClr>
                          </a:solidFill>
                        </a:rPr>
                        <a:t>equally</a:t>
                      </a:r>
                    </a:p>
                  </a:txBody>
                  <a:tcPr>
                    <a:solidFill>
                      <a:schemeClr val="accent6">
                        <a:lumMod val="60000"/>
                        <a:lumOff val="4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975803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638" y="3212474"/>
            <a:ext cx="9000699" cy="1143000"/>
          </a:xfrm>
        </p:spPr>
        <p:txBody>
          <a:bodyPr>
            <a:normAutofit/>
          </a:bodyPr>
          <a:lstStyle/>
          <a:p>
            <a:r>
              <a:rPr lang="en-US" b="1" dirty="0">
                <a:solidFill>
                  <a:schemeClr val="accent6">
                    <a:lumMod val="50000"/>
                  </a:schemeClr>
                </a:solidFill>
              </a:rPr>
              <a:t>in the distance.</a:t>
            </a:r>
            <a:br>
              <a:rPr lang="en-US" b="1" dirty="0">
                <a:solidFill>
                  <a:schemeClr val="accent6">
                    <a:lumMod val="50000"/>
                  </a:schemeClr>
                </a:solidFill>
              </a:rPr>
            </a:br>
            <a:r>
              <a:rPr lang="en-US" dirty="0"/>
              <a:t> </a:t>
            </a:r>
          </a:p>
        </p:txBody>
      </p:sp>
      <p:graphicFrame>
        <p:nvGraphicFramePr>
          <p:cNvPr id="3" name="Table 2"/>
          <p:cNvGraphicFramePr>
            <a:graphicFrameLocks noGrp="1"/>
          </p:cNvGraphicFramePr>
          <p:nvPr>
            <p:extLst>
              <p:ext uri="{D42A27DB-BD31-4B8C-83A1-F6EECF244321}">
                <p14:modId xmlns:p14="http://schemas.microsoft.com/office/powerpoint/2010/main" val="2418333409"/>
              </p:ext>
            </p:extLst>
          </p:nvPr>
        </p:nvGraphicFramePr>
        <p:xfrm>
          <a:off x="642257" y="2171294"/>
          <a:ext cx="10613571" cy="701040"/>
        </p:xfrm>
        <a:graphic>
          <a:graphicData uri="http://schemas.openxmlformats.org/drawingml/2006/table">
            <a:tbl>
              <a:tblPr firstRow="1" bandRow="1">
                <a:tableStyleId>{5C22544A-7EE6-4342-B048-85BDC9FD1C3A}</a:tableStyleId>
              </a:tblPr>
              <a:tblGrid>
                <a:gridCol w="3537857">
                  <a:extLst>
                    <a:ext uri="{9D8B030D-6E8A-4147-A177-3AD203B41FA5}">
                      <a16:colId xmlns:a16="http://schemas.microsoft.com/office/drawing/2014/main" val="20000"/>
                    </a:ext>
                  </a:extLst>
                </a:gridCol>
                <a:gridCol w="3537857">
                  <a:extLst>
                    <a:ext uri="{9D8B030D-6E8A-4147-A177-3AD203B41FA5}">
                      <a16:colId xmlns:a16="http://schemas.microsoft.com/office/drawing/2014/main" val="20001"/>
                    </a:ext>
                  </a:extLst>
                </a:gridCol>
                <a:gridCol w="3537857">
                  <a:extLst>
                    <a:ext uri="{9D8B030D-6E8A-4147-A177-3AD203B41FA5}">
                      <a16:colId xmlns:a16="http://schemas.microsoft.com/office/drawing/2014/main" val="20002"/>
                    </a:ext>
                  </a:extLst>
                </a:gridCol>
              </a:tblGrid>
              <a:tr h="419366">
                <a:tc>
                  <a:txBody>
                    <a:bodyPr/>
                    <a:lstStyle/>
                    <a:p>
                      <a:endParaRPr lang="en-US" sz="4000" dirty="0">
                        <a:solidFill>
                          <a:schemeClr val="accent6">
                            <a:lumMod val="50000"/>
                          </a:schemeClr>
                        </a:solidFill>
                      </a:endParaRPr>
                    </a:p>
                  </a:txBody>
                  <a:tcPr>
                    <a:solidFill>
                      <a:schemeClr val="accent6">
                        <a:lumMod val="60000"/>
                        <a:lumOff val="40000"/>
                      </a:schemeClr>
                    </a:solidFill>
                  </a:tcPr>
                </a:tc>
                <a:tc>
                  <a:txBody>
                    <a:bodyPr/>
                    <a:lstStyle/>
                    <a:p>
                      <a:r>
                        <a:rPr lang="en-US" sz="4000" dirty="0">
                          <a:solidFill>
                            <a:schemeClr val="accent6">
                              <a:lumMod val="50000"/>
                            </a:schemeClr>
                          </a:solidFill>
                        </a:rPr>
                        <a:t>finally</a:t>
                      </a:r>
                    </a:p>
                  </a:txBody>
                  <a:tcPr>
                    <a:solidFill>
                      <a:schemeClr val="accent6">
                        <a:lumMod val="60000"/>
                        <a:lumOff val="40000"/>
                      </a:schemeClr>
                    </a:solidFill>
                  </a:tcPr>
                </a:tc>
                <a:tc>
                  <a:txBody>
                    <a:bodyPr/>
                    <a:lstStyle/>
                    <a:p>
                      <a:r>
                        <a:rPr lang="en-US" sz="4000" dirty="0">
                          <a:solidFill>
                            <a:schemeClr val="accent6">
                              <a:lumMod val="50000"/>
                            </a:schemeClr>
                          </a:solidFill>
                        </a:rPr>
                        <a:t>equally</a:t>
                      </a:r>
                    </a:p>
                  </a:txBody>
                  <a:tcPr>
                    <a:solidFill>
                      <a:schemeClr val="accent6">
                        <a:lumMod val="60000"/>
                        <a:lumOff val="40000"/>
                      </a:schemeClr>
                    </a:solidFill>
                  </a:tcPr>
                </a:tc>
                <a:extLst>
                  <a:ext uri="{0D108BD9-81ED-4DB2-BD59-A6C34878D82A}">
                    <a16:rowId xmlns:a16="http://schemas.microsoft.com/office/drawing/2014/main" val="10000"/>
                  </a:ext>
                </a:extLst>
              </a:tr>
            </a:tbl>
          </a:graphicData>
        </a:graphic>
      </p:graphicFrame>
      <p:sp>
        <p:nvSpPr>
          <p:cNvPr id="4" name="Title 1"/>
          <p:cNvSpPr txBox="1">
            <a:spLocks/>
          </p:cNvSpPr>
          <p:nvPr/>
        </p:nvSpPr>
        <p:spPr>
          <a:xfrm>
            <a:off x="1790131" y="4717387"/>
            <a:ext cx="8229600" cy="1143000"/>
          </a:xfrm>
          <a:prstGeom prst="rect">
            <a:avLst/>
          </a:prstGeom>
        </p:spPr>
        <p:txBody>
          <a:bodyPr vert="horz" lIns="91440" tIns="45720" rIns="91440" bIns="45720" rtlCol="0" anchor="ctr">
            <a:normAutofit fontScale="90000" lnSpcReduction="20000"/>
          </a:bodyPr>
          <a:lstStyle>
            <a:lvl1pPr algn="l" defTabSz="457200" rtl="0" eaLnBrk="1" latinLnBrk="0" hangingPunct="1">
              <a:spcBef>
                <a:spcPct val="0"/>
              </a:spcBef>
              <a:buNone/>
              <a:defRPr sz="4400" b="1" kern="1200">
                <a:solidFill>
                  <a:srgbClr val="B41D2C"/>
                </a:solidFill>
                <a:latin typeface="Century Gothic"/>
                <a:ea typeface="+mj-ea"/>
                <a:cs typeface="Century Gothic"/>
              </a:defRPr>
            </a:lvl1pPr>
          </a:lstStyle>
          <a:p>
            <a:r>
              <a:rPr lang="en-US" dirty="0">
                <a:solidFill>
                  <a:schemeClr val="accent5">
                    <a:lumMod val="50000"/>
                  </a:schemeClr>
                </a:solidFill>
              </a:rPr>
              <a:t>Here we are showing a place relationship </a:t>
            </a:r>
          </a:p>
        </p:txBody>
      </p:sp>
    </p:spTree>
    <p:extLst>
      <p:ext uri="{BB962C8B-B14F-4D97-AF65-F5344CB8AC3E}">
        <p14:creationId xmlns:p14="http://schemas.microsoft.com/office/powerpoint/2010/main" val="149115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130" y="3940115"/>
            <a:ext cx="8229600" cy="1143000"/>
          </a:xfrm>
        </p:spPr>
        <p:txBody>
          <a:bodyPr>
            <a:normAutofit/>
          </a:bodyPr>
          <a:lstStyle/>
          <a:p>
            <a:r>
              <a:rPr lang="en-US" dirty="0">
                <a:solidFill>
                  <a:schemeClr val="accent3">
                    <a:lumMod val="50000"/>
                  </a:schemeClr>
                </a:solidFill>
              </a:rPr>
              <a:t>5. You must improve your grades. __________ I am saying you need to study more.</a:t>
            </a:r>
          </a:p>
        </p:txBody>
      </p:sp>
      <p:graphicFrame>
        <p:nvGraphicFramePr>
          <p:cNvPr id="3" name="Table 2"/>
          <p:cNvGraphicFramePr>
            <a:graphicFrameLocks noGrp="1"/>
          </p:cNvGraphicFramePr>
          <p:nvPr>
            <p:extLst>
              <p:ext uri="{D42A27DB-BD31-4B8C-83A1-F6EECF244321}">
                <p14:modId xmlns:p14="http://schemas.microsoft.com/office/powerpoint/2010/main" val="2275647279"/>
              </p:ext>
            </p:extLst>
          </p:nvPr>
        </p:nvGraphicFramePr>
        <p:xfrm>
          <a:off x="707571" y="1780389"/>
          <a:ext cx="10526487" cy="1310640"/>
        </p:xfrm>
        <a:graphic>
          <a:graphicData uri="http://schemas.openxmlformats.org/drawingml/2006/table">
            <a:tbl>
              <a:tblPr firstRow="1" bandRow="1">
                <a:tableStyleId>{5C22544A-7EE6-4342-B048-85BDC9FD1C3A}</a:tableStyleId>
              </a:tblPr>
              <a:tblGrid>
                <a:gridCol w="3508829">
                  <a:extLst>
                    <a:ext uri="{9D8B030D-6E8A-4147-A177-3AD203B41FA5}">
                      <a16:colId xmlns:a16="http://schemas.microsoft.com/office/drawing/2014/main" val="20000"/>
                    </a:ext>
                  </a:extLst>
                </a:gridCol>
                <a:gridCol w="3508829">
                  <a:extLst>
                    <a:ext uri="{9D8B030D-6E8A-4147-A177-3AD203B41FA5}">
                      <a16:colId xmlns:a16="http://schemas.microsoft.com/office/drawing/2014/main" val="20001"/>
                    </a:ext>
                  </a:extLst>
                </a:gridCol>
                <a:gridCol w="3508829">
                  <a:extLst>
                    <a:ext uri="{9D8B030D-6E8A-4147-A177-3AD203B41FA5}">
                      <a16:colId xmlns:a16="http://schemas.microsoft.com/office/drawing/2014/main" val="20002"/>
                    </a:ext>
                  </a:extLst>
                </a:gridCol>
              </a:tblGrid>
              <a:tr h="1143000">
                <a:tc>
                  <a:txBody>
                    <a:bodyPr/>
                    <a:lstStyle/>
                    <a:p>
                      <a:r>
                        <a:rPr lang="en-US" sz="4000" dirty="0">
                          <a:solidFill>
                            <a:schemeClr val="accent6">
                              <a:lumMod val="50000"/>
                            </a:schemeClr>
                          </a:solidFill>
                        </a:rPr>
                        <a:t>although</a:t>
                      </a:r>
                      <a:r>
                        <a:rPr lang="en-US" sz="4000" baseline="0" dirty="0">
                          <a:solidFill>
                            <a:schemeClr val="accent6">
                              <a:lumMod val="50000"/>
                            </a:schemeClr>
                          </a:solidFill>
                        </a:rPr>
                        <a:t> </a:t>
                      </a:r>
                      <a:endParaRPr lang="en-US" sz="4000" dirty="0">
                        <a:solidFill>
                          <a:schemeClr val="accent6">
                            <a:lumMod val="50000"/>
                          </a:schemeClr>
                        </a:solidFill>
                      </a:endParaRPr>
                    </a:p>
                  </a:txBody>
                  <a:tcPr>
                    <a:solidFill>
                      <a:schemeClr val="accent6">
                        <a:lumMod val="60000"/>
                        <a:lumOff val="40000"/>
                      </a:schemeClr>
                    </a:solidFill>
                  </a:tcPr>
                </a:tc>
                <a:tc>
                  <a:txBody>
                    <a:bodyPr/>
                    <a:lstStyle/>
                    <a:p>
                      <a:r>
                        <a:rPr lang="en-US" sz="4000" dirty="0">
                          <a:solidFill>
                            <a:schemeClr val="accent6">
                              <a:lumMod val="50000"/>
                            </a:schemeClr>
                          </a:solidFill>
                        </a:rPr>
                        <a:t>in</a:t>
                      </a:r>
                      <a:r>
                        <a:rPr lang="en-US" sz="4000" baseline="0" dirty="0">
                          <a:solidFill>
                            <a:schemeClr val="accent6">
                              <a:lumMod val="50000"/>
                            </a:schemeClr>
                          </a:solidFill>
                        </a:rPr>
                        <a:t> other words</a:t>
                      </a:r>
                      <a:endParaRPr lang="en-US" sz="4000" dirty="0">
                        <a:solidFill>
                          <a:schemeClr val="accent6">
                            <a:lumMod val="50000"/>
                          </a:schemeClr>
                        </a:solidFill>
                      </a:endParaRPr>
                    </a:p>
                  </a:txBody>
                  <a:tcPr>
                    <a:solidFill>
                      <a:schemeClr val="accent6">
                        <a:lumMod val="60000"/>
                        <a:lumOff val="40000"/>
                      </a:schemeClr>
                    </a:solidFill>
                  </a:tcPr>
                </a:tc>
                <a:tc>
                  <a:txBody>
                    <a:bodyPr/>
                    <a:lstStyle/>
                    <a:p>
                      <a:r>
                        <a:rPr lang="en-US" sz="4000" dirty="0">
                          <a:solidFill>
                            <a:schemeClr val="accent6">
                              <a:lumMod val="50000"/>
                            </a:schemeClr>
                          </a:solidFill>
                        </a:rPr>
                        <a:t>as</a:t>
                      </a:r>
                      <a:r>
                        <a:rPr lang="en-US" sz="4000" baseline="0" dirty="0">
                          <a:solidFill>
                            <a:schemeClr val="accent6">
                              <a:lumMod val="50000"/>
                            </a:schemeClr>
                          </a:solidFill>
                        </a:rPr>
                        <a:t> an example</a:t>
                      </a:r>
                      <a:endParaRPr lang="en-US" sz="4000" dirty="0">
                        <a:solidFill>
                          <a:schemeClr val="accent6">
                            <a:lumMod val="50000"/>
                          </a:schemeClr>
                        </a:solidFill>
                      </a:endParaRPr>
                    </a:p>
                  </a:txBody>
                  <a:tcPr>
                    <a:solidFill>
                      <a:schemeClr val="accent6">
                        <a:lumMod val="60000"/>
                        <a:lumOff val="4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934237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724103"/>
            <a:ext cx="8229600" cy="1143000"/>
          </a:xfrm>
        </p:spPr>
        <p:txBody>
          <a:bodyPr>
            <a:normAutofit/>
          </a:bodyPr>
          <a:lstStyle/>
          <a:p>
            <a:r>
              <a:rPr lang="en-US" dirty="0"/>
              <a:t>5. You must </a:t>
            </a:r>
            <a:r>
              <a:rPr lang="en-US" dirty="0" err="1"/>
              <a:t>impr</a:t>
            </a:r>
            <a:r>
              <a:rPr lang="en-US" b="1" dirty="0" err="1">
                <a:solidFill>
                  <a:schemeClr val="accent6">
                    <a:lumMod val="50000"/>
                  </a:schemeClr>
                </a:solidFill>
              </a:rPr>
              <a:t>In</a:t>
            </a:r>
            <a:r>
              <a:rPr lang="en-US" b="1" dirty="0">
                <a:solidFill>
                  <a:schemeClr val="accent6">
                    <a:lumMod val="50000"/>
                  </a:schemeClr>
                </a:solidFill>
              </a:rPr>
              <a:t> other words,</a:t>
            </a:r>
            <a:br>
              <a:rPr lang="en-US" dirty="0">
                <a:solidFill>
                  <a:schemeClr val="accent6">
                    <a:lumMod val="50000"/>
                  </a:schemeClr>
                </a:solidFill>
              </a:rPr>
            </a:br>
            <a:r>
              <a:rPr lang="en-US" dirty="0"/>
              <a:t> I am saying you need to study more.</a:t>
            </a:r>
          </a:p>
        </p:txBody>
      </p:sp>
      <p:graphicFrame>
        <p:nvGraphicFramePr>
          <p:cNvPr id="3" name="Table 2"/>
          <p:cNvGraphicFramePr>
            <a:graphicFrameLocks noGrp="1"/>
          </p:cNvGraphicFramePr>
          <p:nvPr>
            <p:extLst>
              <p:ext uri="{D42A27DB-BD31-4B8C-83A1-F6EECF244321}">
                <p14:modId xmlns:p14="http://schemas.microsoft.com/office/powerpoint/2010/main" val="1481234832"/>
              </p:ext>
            </p:extLst>
          </p:nvPr>
        </p:nvGraphicFramePr>
        <p:xfrm>
          <a:off x="1153887" y="1986237"/>
          <a:ext cx="9949542" cy="1310640"/>
        </p:xfrm>
        <a:graphic>
          <a:graphicData uri="http://schemas.openxmlformats.org/drawingml/2006/table">
            <a:tbl>
              <a:tblPr firstRow="1" bandRow="1">
                <a:tableStyleId>{5C22544A-7EE6-4342-B048-85BDC9FD1C3A}</a:tableStyleId>
              </a:tblPr>
              <a:tblGrid>
                <a:gridCol w="3316514">
                  <a:extLst>
                    <a:ext uri="{9D8B030D-6E8A-4147-A177-3AD203B41FA5}">
                      <a16:colId xmlns:a16="http://schemas.microsoft.com/office/drawing/2014/main" val="20000"/>
                    </a:ext>
                  </a:extLst>
                </a:gridCol>
                <a:gridCol w="3316514">
                  <a:extLst>
                    <a:ext uri="{9D8B030D-6E8A-4147-A177-3AD203B41FA5}">
                      <a16:colId xmlns:a16="http://schemas.microsoft.com/office/drawing/2014/main" val="20001"/>
                    </a:ext>
                  </a:extLst>
                </a:gridCol>
                <a:gridCol w="3316514">
                  <a:extLst>
                    <a:ext uri="{9D8B030D-6E8A-4147-A177-3AD203B41FA5}">
                      <a16:colId xmlns:a16="http://schemas.microsoft.com/office/drawing/2014/main" val="20002"/>
                    </a:ext>
                  </a:extLst>
                </a:gridCol>
              </a:tblGrid>
              <a:tr h="419366">
                <a:tc>
                  <a:txBody>
                    <a:bodyPr/>
                    <a:lstStyle/>
                    <a:p>
                      <a:r>
                        <a:rPr lang="en-US" sz="4000" dirty="0">
                          <a:solidFill>
                            <a:schemeClr val="accent6">
                              <a:lumMod val="50000"/>
                            </a:schemeClr>
                          </a:solidFill>
                        </a:rPr>
                        <a:t>although</a:t>
                      </a:r>
                      <a:r>
                        <a:rPr lang="en-US" sz="4000" baseline="0" dirty="0">
                          <a:solidFill>
                            <a:schemeClr val="accent6">
                              <a:lumMod val="50000"/>
                            </a:schemeClr>
                          </a:solidFill>
                        </a:rPr>
                        <a:t> </a:t>
                      </a:r>
                      <a:endParaRPr lang="en-US" sz="4000" dirty="0">
                        <a:solidFill>
                          <a:schemeClr val="accent6">
                            <a:lumMod val="50000"/>
                          </a:schemeClr>
                        </a:solidFill>
                      </a:endParaRPr>
                    </a:p>
                  </a:txBody>
                  <a:tcPr>
                    <a:solidFill>
                      <a:schemeClr val="accent6">
                        <a:lumMod val="60000"/>
                        <a:lumOff val="40000"/>
                      </a:schemeClr>
                    </a:solidFill>
                  </a:tcPr>
                </a:tc>
                <a:tc>
                  <a:txBody>
                    <a:bodyPr/>
                    <a:lstStyle/>
                    <a:p>
                      <a:endParaRPr lang="en-US" sz="4000" dirty="0">
                        <a:solidFill>
                          <a:schemeClr val="accent6">
                            <a:lumMod val="50000"/>
                          </a:schemeClr>
                        </a:solidFill>
                      </a:endParaRPr>
                    </a:p>
                  </a:txBody>
                  <a:tcPr>
                    <a:solidFill>
                      <a:schemeClr val="accent6">
                        <a:lumMod val="60000"/>
                        <a:lumOff val="40000"/>
                      </a:schemeClr>
                    </a:solidFill>
                  </a:tcPr>
                </a:tc>
                <a:tc>
                  <a:txBody>
                    <a:bodyPr/>
                    <a:lstStyle/>
                    <a:p>
                      <a:r>
                        <a:rPr lang="en-US" sz="4000" dirty="0">
                          <a:solidFill>
                            <a:schemeClr val="accent6">
                              <a:lumMod val="50000"/>
                            </a:schemeClr>
                          </a:solidFill>
                        </a:rPr>
                        <a:t>as</a:t>
                      </a:r>
                      <a:r>
                        <a:rPr lang="en-US" sz="4000" baseline="0" dirty="0">
                          <a:solidFill>
                            <a:schemeClr val="accent6">
                              <a:lumMod val="50000"/>
                            </a:schemeClr>
                          </a:solidFill>
                        </a:rPr>
                        <a:t> an example</a:t>
                      </a:r>
                      <a:endParaRPr lang="en-US" sz="4000" dirty="0">
                        <a:solidFill>
                          <a:schemeClr val="accent6">
                            <a:lumMod val="50000"/>
                          </a:schemeClr>
                        </a:solidFill>
                      </a:endParaRPr>
                    </a:p>
                  </a:txBody>
                  <a:tcPr>
                    <a:solidFill>
                      <a:schemeClr val="accent6">
                        <a:lumMod val="60000"/>
                        <a:lumOff val="40000"/>
                      </a:schemeClr>
                    </a:solidFill>
                  </a:tcPr>
                </a:tc>
                <a:extLst>
                  <a:ext uri="{0D108BD9-81ED-4DB2-BD59-A6C34878D82A}">
                    <a16:rowId xmlns:a16="http://schemas.microsoft.com/office/drawing/2014/main" val="10000"/>
                  </a:ext>
                </a:extLst>
              </a:tr>
            </a:tbl>
          </a:graphicData>
        </a:graphic>
      </p:graphicFrame>
      <p:sp>
        <p:nvSpPr>
          <p:cNvPr id="4" name="Title 1"/>
          <p:cNvSpPr txBox="1">
            <a:spLocks/>
          </p:cNvSpPr>
          <p:nvPr/>
        </p:nvSpPr>
        <p:spPr>
          <a:xfrm>
            <a:off x="1790131" y="5017638"/>
            <a:ext cx="8229600" cy="1143000"/>
          </a:xfrm>
          <a:prstGeom prst="rect">
            <a:avLst/>
          </a:prstGeom>
        </p:spPr>
        <p:txBody>
          <a:bodyPr vert="horz" lIns="91440" tIns="45720" rIns="91440" bIns="45720" rtlCol="0" anchor="ctr">
            <a:normAutofit fontScale="90000" lnSpcReduction="20000"/>
          </a:bodyPr>
          <a:lstStyle>
            <a:lvl1pPr algn="l" defTabSz="457200" rtl="0" eaLnBrk="1" latinLnBrk="0" hangingPunct="1">
              <a:spcBef>
                <a:spcPct val="0"/>
              </a:spcBef>
              <a:buNone/>
              <a:defRPr sz="4400" b="1" kern="1200">
                <a:solidFill>
                  <a:srgbClr val="B41D2C"/>
                </a:solidFill>
                <a:latin typeface="Century Gothic"/>
                <a:ea typeface="+mj-ea"/>
                <a:cs typeface="Century Gothic"/>
              </a:defRPr>
            </a:lvl1pPr>
          </a:lstStyle>
          <a:p>
            <a:r>
              <a:rPr lang="en-US" dirty="0">
                <a:solidFill>
                  <a:schemeClr val="accent5">
                    <a:lumMod val="50000"/>
                  </a:schemeClr>
                </a:solidFill>
              </a:rPr>
              <a:t>Here the speaking is restating an idea.</a:t>
            </a:r>
          </a:p>
        </p:txBody>
      </p:sp>
    </p:spTree>
    <p:extLst>
      <p:ext uri="{BB962C8B-B14F-4D97-AF65-F5344CB8AC3E}">
        <p14:creationId xmlns:p14="http://schemas.microsoft.com/office/powerpoint/2010/main" val="198632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875" y="4386429"/>
            <a:ext cx="9062112" cy="1143000"/>
          </a:xfrm>
        </p:spPr>
        <p:txBody>
          <a:bodyPr>
            <a:normAutofit fontScale="90000"/>
          </a:bodyPr>
          <a:lstStyle/>
          <a:p>
            <a:r>
              <a:rPr lang="en-US" dirty="0">
                <a:solidFill>
                  <a:schemeClr val="accent3">
                    <a:lumMod val="50000"/>
                  </a:schemeClr>
                </a:solidFill>
              </a:rPr>
              <a:t>6. You did really well on your math exam because you studied hard; _____________I believe you can improve your French marks.</a:t>
            </a:r>
          </a:p>
        </p:txBody>
      </p:sp>
      <p:graphicFrame>
        <p:nvGraphicFramePr>
          <p:cNvPr id="3" name="Table 2"/>
          <p:cNvGraphicFramePr>
            <a:graphicFrameLocks noGrp="1"/>
          </p:cNvGraphicFramePr>
          <p:nvPr>
            <p:extLst>
              <p:ext uri="{D42A27DB-BD31-4B8C-83A1-F6EECF244321}">
                <p14:modId xmlns:p14="http://schemas.microsoft.com/office/powerpoint/2010/main" val="3954636848"/>
              </p:ext>
            </p:extLst>
          </p:nvPr>
        </p:nvGraphicFramePr>
        <p:xfrm>
          <a:off x="805542" y="1997122"/>
          <a:ext cx="9851571" cy="1310640"/>
        </p:xfrm>
        <a:graphic>
          <a:graphicData uri="http://schemas.openxmlformats.org/drawingml/2006/table">
            <a:tbl>
              <a:tblPr firstRow="1" bandRow="1">
                <a:tableStyleId>{5C22544A-7EE6-4342-B048-85BDC9FD1C3A}</a:tableStyleId>
              </a:tblPr>
              <a:tblGrid>
                <a:gridCol w="3283857">
                  <a:extLst>
                    <a:ext uri="{9D8B030D-6E8A-4147-A177-3AD203B41FA5}">
                      <a16:colId xmlns:a16="http://schemas.microsoft.com/office/drawing/2014/main" val="20000"/>
                    </a:ext>
                  </a:extLst>
                </a:gridCol>
                <a:gridCol w="3283857">
                  <a:extLst>
                    <a:ext uri="{9D8B030D-6E8A-4147-A177-3AD203B41FA5}">
                      <a16:colId xmlns:a16="http://schemas.microsoft.com/office/drawing/2014/main" val="20001"/>
                    </a:ext>
                  </a:extLst>
                </a:gridCol>
                <a:gridCol w="3283857">
                  <a:extLst>
                    <a:ext uri="{9D8B030D-6E8A-4147-A177-3AD203B41FA5}">
                      <a16:colId xmlns:a16="http://schemas.microsoft.com/office/drawing/2014/main" val="20002"/>
                    </a:ext>
                  </a:extLst>
                </a:gridCol>
              </a:tblGrid>
              <a:tr h="419366">
                <a:tc>
                  <a:txBody>
                    <a:bodyPr/>
                    <a:lstStyle/>
                    <a:p>
                      <a:r>
                        <a:rPr lang="en-US" sz="4000" baseline="0" dirty="0">
                          <a:solidFill>
                            <a:schemeClr val="accent6">
                              <a:lumMod val="50000"/>
                            </a:schemeClr>
                          </a:solidFill>
                        </a:rPr>
                        <a:t>nevertheless </a:t>
                      </a:r>
                      <a:endParaRPr lang="en-US" sz="4000" dirty="0">
                        <a:solidFill>
                          <a:schemeClr val="accent6">
                            <a:lumMod val="50000"/>
                          </a:schemeClr>
                        </a:solidFill>
                      </a:endParaRPr>
                    </a:p>
                  </a:txBody>
                  <a:tcPr>
                    <a:solidFill>
                      <a:schemeClr val="accent6">
                        <a:lumMod val="60000"/>
                        <a:lumOff val="40000"/>
                      </a:schemeClr>
                    </a:solidFill>
                  </a:tcPr>
                </a:tc>
                <a:tc>
                  <a:txBody>
                    <a:bodyPr/>
                    <a:lstStyle/>
                    <a:p>
                      <a:r>
                        <a:rPr lang="en-US" sz="4000" dirty="0">
                          <a:solidFill>
                            <a:schemeClr val="accent6">
                              <a:lumMod val="50000"/>
                            </a:schemeClr>
                          </a:solidFill>
                        </a:rPr>
                        <a:t>in</a:t>
                      </a:r>
                      <a:r>
                        <a:rPr lang="en-US" sz="4000" baseline="0" dirty="0">
                          <a:solidFill>
                            <a:schemeClr val="accent6">
                              <a:lumMod val="50000"/>
                            </a:schemeClr>
                          </a:solidFill>
                        </a:rPr>
                        <a:t> the same way </a:t>
                      </a:r>
                      <a:endParaRPr lang="en-US" sz="4000" dirty="0">
                        <a:solidFill>
                          <a:schemeClr val="accent6">
                            <a:lumMod val="50000"/>
                          </a:schemeClr>
                        </a:solidFill>
                      </a:endParaRPr>
                    </a:p>
                  </a:txBody>
                  <a:tcPr>
                    <a:solidFill>
                      <a:schemeClr val="accent6">
                        <a:lumMod val="60000"/>
                        <a:lumOff val="40000"/>
                      </a:schemeClr>
                    </a:solidFill>
                  </a:tcPr>
                </a:tc>
                <a:tc>
                  <a:txBody>
                    <a:bodyPr/>
                    <a:lstStyle/>
                    <a:p>
                      <a:r>
                        <a:rPr lang="en-US" sz="4000" dirty="0">
                          <a:solidFill>
                            <a:schemeClr val="accent6">
                              <a:lumMod val="50000"/>
                            </a:schemeClr>
                          </a:solidFill>
                        </a:rPr>
                        <a:t>while</a:t>
                      </a:r>
                    </a:p>
                  </a:txBody>
                  <a:tcPr>
                    <a:solidFill>
                      <a:schemeClr val="accent6">
                        <a:lumMod val="60000"/>
                        <a:lumOff val="4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58245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1943" y="3624428"/>
            <a:ext cx="8229600" cy="1143000"/>
          </a:xfrm>
        </p:spPr>
        <p:txBody>
          <a:bodyPr>
            <a:noAutofit/>
          </a:bodyPr>
          <a:lstStyle/>
          <a:p>
            <a:r>
              <a:rPr lang="en-US" sz="3200" dirty="0"/>
              <a:t>6. You did really well on your math exam b</a:t>
            </a:r>
            <a:r>
              <a:rPr lang="en-US" sz="3200" b="1" dirty="0">
                <a:solidFill>
                  <a:schemeClr val="accent6">
                    <a:lumMod val="50000"/>
                  </a:schemeClr>
                </a:solidFill>
              </a:rPr>
              <a:t>in the same way </a:t>
            </a:r>
            <a:br>
              <a:rPr lang="en-US" sz="3200" dirty="0">
                <a:solidFill>
                  <a:schemeClr val="accent6">
                    <a:lumMod val="50000"/>
                  </a:schemeClr>
                </a:solidFill>
              </a:rPr>
            </a:br>
            <a:r>
              <a:rPr lang="en-US" sz="3200" dirty="0"/>
              <a:t> I believe you can improve your French marks</a:t>
            </a:r>
            <a:r>
              <a:rPr lang="en-US" sz="2400" dirty="0"/>
              <a:t>.</a:t>
            </a:r>
          </a:p>
        </p:txBody>
      </p:sp>
      <p:graphicFrame>
        <p:nvGraphicFramePr>
          <p:cNvPr id="3" name="Table 2"/>
          <p:cNvGraphicFramePr>
            <a:graphicFrameLocks noGrp="1"/>
          </p:cNvGraphicFramePr>
          <p:nvPr>
            <p:extLst>
              <p:ext uri="{D42A27DB-BD31-4B8C-83A1-F6EECF244321}">
                <p14:modId xmlns:p14="http://schemas.microsoft.com/office/powerpoint/2010/main" val="2608444414"/>
              </p:ext>
            </p:extLst>
          </p:nvPr>
        </p:nvGraphicFramePr>
        <p:xfrm>
          <a:off x="511629" y="1861541"/>
          <a:ext cx="10820400" cy="701040"/>
        </p:xfrm>
        <a:graphic>
          <a:graphicData uri="http://schemas.openxmlformats.org/drawingml/2006/table">
            <a:tbl>
              <a:tblPr firstRow="1" bandRow="1">
                <a:tableStyleId>{5C22544A-7EE6-4342-B048-85BDC9FD1C3A}</a:tableStyleId>
              </a:tblPr>
              <a:tblGrid>
                <a:gridCol w="3606800">
                  <a:extLst>
                    <a:ext uri="{9D8B030D-6E8A-4147-A177-3AD203B41FA5}">
                      <a16:colId xmlns:a16="http://schemas.microsoft.com/office/drawing/2014/main" val="20000"/>
                    </a:ext>
                  </a:extLst>
                </a:gridCol>
                <a:gridCol w="3606800">
                  <a:extLst>
                    <a:ext uri="{9D8B030D-6E8A-4147-A177-3AD203B41FA5}">
                      <a16:colId xmlns:a16="http://schemas.microsoft.com/office/drawing/2014/main" val="20001"/>
                    </a:ext>
                  </a:extLst>
                </a:gridCol>
                <a:gridCol w="3606800">
                  <a:extLst>
                    <a:ext uri="{9D8B030D-6E8A-4147-A177-3AD203B41FA5}">
                      <a16:colId xmlns:a16="http://schemas.microsoft.com/office/drawing/2014/main" val="20002"/>
                    </a:ext>
                  </a:extLst>
                </a:gridCol>
              </a:tblGrid>
              <a:tr h="419366">
                <a:tc>
                  <a:txBody>
                    <a:bodyPr/>
                    <a:lstStyle/>
                    <a:p>
                      <a:r>
                        <a:rPr lang="en-US" sz="4000" baseline="0" dirty="0">
                          <a:solidFill>
                            <a:schemeClr val="accent6">
                              <a:lumMod val="50000"/>
                            </a:schemeClr>
                          </a:solidFill>
                        </a:rPr>
                        <a:t> nevertheless</a:t>
                      </a:r>
                      <a:endParaRPr lang="en-US" sz="4000" dirty="0">
                        <a:solidFill>
                          <a:schemeClr val="accent6">
                            <a:lumMod val="50000"/>
                          </a:schemeClr>
                        </a:solidFill>
                      </a:endParaRPr>
                    </a:p>
                  </a:txBody>
                  <a:tcPr>
                    <a:solidFill>
                      <a:schemeClr val="accent6">
                        <a:lumMod val="60000"/>
                        <a:lumOff val="40000"/>
                      </a:schemeClr>
                    </a:solidFill>
                  </a:tcPr>
                </a:tc>
                <a:tc>
                  <a:txBody>
                    <a:bodyPr/>
                    <a:lstStyle/>
                    <a:p>
                      <a:endParaRPr lang="en-US" sz="4000" dirty="0">
                        <a:solidFill>
                          <a:schemeClr val="accent6">
                            <a:lumMod val="50000"/>
                          </a:schemeClr>
                        </a:solidFill>
                      </a:endParaRPr>
                    </a:p>
                  </a:txBody>
                  <a:tcPr>
                    <a:solidFill>
                      <a:schemeClr val="accent6">
                        <a:lumMod val="60000"/>
                        <a:lumOff val="40000"/>
                      </a:schemeClr>
                    </a:solidFill>
                  </a:tcPr>
                </a:tc>
                <a:tc>
                  <a:txBody>
                    <a:bodyPr/>
                    <a:lstStyle/>
                    <a:p>
                      <a:r>
                        <a:rPr lang="en-US" sz="4000" dirty="0">
                          <a:solidFill>
                            <a:schemeClr val="accent6">
                              <a:lumMod val="50000"/>
                            </a:schemeClr>
                          </a:solidFill>
                        </a:rPr>
                        <a:t>while</a:t>
                      </a:r>
                    </a:p>
                  </a:txBody>
                  <a:tcPr>
                    <a:solidFill>
                      <a:schemeClr val="accent6">
                        <a:lumMod val="60000"/>
                        <a:lumOff val="40000"/>
                      </a:schemeClr>
                    </a:solidFill>
                  </a:tcPr>
                </a:tc>
                <a:extLst>
                  <a:ext uri="{0D108BD9-81ED-4DB2-BD59-A6C34878D82A}">
                    <a16:rowId xmlns:a16="http://schemas.microsoft.com/office/drawing/2014/main" val="10000"/>
                  </a:ext>
                </a:extLst>
              </a:tr>
            </a:tbl>
          </a:graphicData>
        </a:graphic>
      </p:graphicFrame>
      <p:sp>
        <p:nvSpPr>
          <p:cNvPr id="4" name="Title 1"/>
          <p:cNvSpPr txBox="1">
            <a:spLocks/>
          </p:cNvSpPr>
          <p:nvPr/>
        </p:nvSpPr>
        <p:spPr>
          <a:xfrm>
            <a:off x="1790131" y="5236496"/>
            <a:ext cx="8229600" cy="1143000"/>
          </a:xfrm>
          <a:prstGeom prst="rect">
            <a:avLst/>
          </a:prstGeom>
        </p:spPr>
        <p:txBody>
          <a:bodyPr vert="horz" lIns="91440" tIns="45720" rIns="91440" bIns="45720" rtlCol="0" anchor="ctr">
            <a:normAutofit fontScale="90000" lnSpcReduction="20000"/>
          </a:bodyPr>
          <a:lstStyle>
            <a:lvl1pPr algn="l" defTabSz="457200" rtl="0" eaLnBrk="1" latinLnBrk="0" hangingPunct="1">
              <a:spcBef>
                <a:spcPct val="0"/>
              </a:spcBef>
              <a:buNone/>
              <a:defRPr sz="4400" b="1" kern="1200">
                <a:solidFill>
                  <a:srgbClr val="B41D2C"/>
                </a:solidFill>
                <a:latin typeface="Century Gothic"/>
                <a:ea typeface="+mj-ea"/>
                <a:cs typeface="Century Gothic"/>
              </a:defRPr>
            </a:lvl1pPr>
          </a:lstStyle>
          <a:p>
            <a:r>
              <a:rPr lang="en-US" dirty="0">
                <a:solidFill>
                  <a:schemeClr val="accent5">
                    <a:lumMod val="50000"/>
                  </a:schemeClr>
                </a:solidFill>
              </a:rPr>
              <a:t>Here the speaking is showing a similarity</a:t>
            </a:r>
          </a:p>
        </p:txBody>
      </p:sp>
    </p:spTree>
    <p:extLst>
      <p:ext uri="{BB962C8B-B14F-4D97-AF65-F5344CB8AC3E}">
        <p14:creationId xmlns:p14="http://schemas.microsoft.com/office/powerpoint/2010/main" val="289495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131" y="4718444"/>
            <a:ext cx="8229600" cy="1143000"/>
          </a:xfrm>
        </p:spPr>
        <p:txBody>
          <a:bodyPr>
            <a:normAutofit fontScale="90000"/>
          </a:bodyPr>
          <a:lstStyle/>
          <a:p>
            <a:r>
              <a:rPr lang="en-US" dirty="0">
                <a:solidFill>
                  <a:schemeClr val="accent3">
                    <a:lumMod val="50000"/>
                  </a:schemeClr>
                </a:solidFill>
              </a:rPr>
              <a:t>7. __________ I do believe you deserve a holiday, there is a lot of work to be completed first.</a:t>
            </a:r>
          </a:p>
        </p:txBody>
      </p:sp>
      <p:graphicFrame>
        <p:nvGraphicFramePr>
          <p:cNvPr id="3" name="Table 2"/>
          <p:cNvGraphicFramePr>
            <a:graphicFrameLocks noGrp="1"/>
          </p:cNvGraphicFramePr>
          <p:nvPr>
            <p:extLst>
              <p:ext uri="{D42A27DB-BD31-4B8C-83A1-F6EECF244321}">
                <p14:modId xmlns:p14="http://schemas.microsoft.com/office/powerpoint/2010/main" val="4057385142"/>
              </p:ext>
            </p:extLst>
          </p:nvPr>
        </p:nvGraphicFramePr>
        <p:xfrm>
          <a:off x="1582003" y="2519636"/>
          <a:ext cx="8645856" cy="701040"/>
        </p:xfrm>
        <a:graphic>
          <a:graphicData uri="http://schemas.openxmlformats.org/drawingml/2006/table">
            <a:tbl>
              <a:tblPr firstRow="1" bandRow="1">
                <a:tableStyleId>{5C22544A-7EE6-4342-B048-85BDC9FD1C3A}</a:tableStyleId>
              </a:tblPr>
              <a:tblGrid>
                <a:gridCol w="2881952">
                  <a:extLst>
                    <a:ext uri="{9D8B030D-6E8A-4147-A177-3AD203B41FA5}">
                      <a16:colId xmlns:a16="http://schemas.microsoft.com/office/drawing/2014/main" val="20000"/>
                    </a:ext>
                  </a:extLst>
                </a:gridCol>
                <a:gridCol w="2881952">
                  <a:extLst>
                    <a:ext uri="{9D8B030D-6E8A-4147-A177-3AD203B41FA5}">
                      <a16:colId xmlns:a16="http://schemas.microsoft.com/office/drawing/2014/main" val="20001"/>
                    </a:ext>
                  </a:extLst>
                </a:gridCol>
                <a:gridCol w="2881952">
                  <a:extLst>
                    <a:ext uri="{9D8B030D-6E8A-4147-A177-3AD203B41FA5}">
                      <a16:colId xmlns:a16="http://schemas.microsoft.com/office/drawing/2014/main" val="20002"/>
                    </a:ext>
                  </a:extLst>
                </a:gridCol>
              </a:tblGrid>
              <a:tr h="419366">
                <a:tc>
                  <a:txBody>
                    <a:bodyPr/>
                    <a:lstStyle/>
                    <a:p>
                      <a:r>
                        <a:rPr lang="en-US" sz="4000" baseline="0" dirty="0">
                          <a:solidFill>
                            <a:schemeClr val="accent6">
                              <a:lumMod val="50000"/>
                            </a:schemeClr>
                          </a:solidFill>
                        </a:rPr>
                        <a:t>therefore </a:t>
                      </a:r>
                      <a:endParaRPr lang="en-US" sz="4000" dirty="0">
                        <a:solidFill>
                          <a:schemeClr val="accent6">
                            <a:lumMod val="50000"/>
                          </a:schemeClr>
                        </a:solidFill>
                      </a:endParaRPr>
                    </a:p>
                  </a:txBody>
                  <a:tcPr>
                    <a:solidFill>
                      <a:schemeClr val="accent6">
                        <a:lumMod val="60000"/>
                        <a:lumOff val="40000"/>
                      </a:schemeClr>
                    </a:solidFill>
                  </a:tcPr>
                </a:tc>
                <a:tc>
                  <a:txBody>
                    <a:bodyPr/>
                    <a:lstStyle/>
                    <a:p>
                      <a:r>
                        <a:rPr lang="en-US" sz="4000" dirty="0">
                          <a:solidFill>
                            <a:schemeClr val="accent6">
                              <a:lumMod val="50000"/>
                            </a:schemeClr>
                          </a:solidFill>
                        </a:rPr>
                        <a:t>in</a:t>
                      </a:r>
                      <a:r>
                        <a:rPr lang="en-US" sz="4000" baseline="0" dirty="0">
                          <a:solidFill>
                            <a:schemeClr val="accent6">
                              <a:lumMod val="50000"/>
                            </a:schemeClr>
                          </a:solidFill>
                        </a:rPr>
                        <a:t> effect</a:t>
                      </a:r>
                      <a:endParaRPr lang="en-US" sz="4000" dirty="0">
                        <a:solidFill>
                          <a:schemeClr val="accent6">
                            <a:lumMod val="50000"/>
                          </a:schemeClr>
                        </a:solidFill>
                      </a:endParaRPr>
                    </a:p>
                  </a:txBody>
                  <a:tcPr>
                    <a:solidFill>
                      <a:schemeClr val="accent6">
                        <a:lumMod val="60000"/>
                        <a:lumOff val="40000"/>
                      </a:schemeClr>
                    </a:solidFill>
                  </a:tcPr>
                </a:tc>
                <a:tc>
                  <a:txBody>
                    <a:bodyPr/>
                    <a:lstStyle/>
                    <a:p>
                      <a:r>
                        <a:rPr lang="en-US" sz="4000" dirty="0">
                          <a:solidFill>
                            <a:schemeClr val="accent6">
                              <a:lumMod val="50000"/>
                            </a:schemeClr>
                          </a:solidFill>
                        </a:rPr>
                        <a:t>while</a:t>
                      </a:r>
                    </a:p>
                  </a:txBody>
                  <a:tcPr>
                    <a:solidFill>
                      <a:schemeClr val="accent6">
                        <a:lumMod val="60000"/>
                        <a:lumOff val="4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373979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131" y="2448752"/>
            <a:ext cx="8993875" cy="2216244"/>
          </a:xfrm>
        </p:spPr>
        <p:txBody>
          <a:bodyPr>
            <a:normAutofit fontScale="90000"/>
          </a:bodyPr>
          <a:lstStyle/>
          <a:p>
            <a:br>
              <a:rPr lang="en-US" dirty="0"/>
            </a:br>
            <a:br>
              <a:rPr lang="en-US" dirty="0"/>
            </a:br>
            <a:r>
              <a:rPr lang="en-US" dirty="0"/>
              <a:t>7.                                                                       </a:t>
            </a:r>
            <a:r>
              <a:rPr lang="en-US" b="1" dirty="0">
                <a:solidFill>
                  <a:schemeClr val="accent6">
                    <a:lumMod val="50000"/>
                  </a:schemeClr>
                </a:solidFill>
              </a:rPr>
              <a:t>while</a:t>
            </a:r>
            <a:r>
              <a:rPr lang="en-US" dirty="0">
                <a:solidFill>
                  <a:schemeClr val="accent6">
                    <a:lumMod val="50000"/>
                  </a:schemeClr>
                </a:solidFill>
              </a:rPr>
              <a:t> </a:t>
            </a:r>
            <a:r>
              <a:rPr lang="en-US" dirty="0"/>
              <a:t>I do believe you deserve a holiday, there is a lot of work to be completed first.</a:t>
            </a:r>
          </a:p>
        </p:txBody>
      </p:sp>
      <p:graphicFrame>
        <p:nvGraphicFramePr>
          <p:cNvPr id="3" name="Table 2"/>
          <p:cNvGraphicFramePr>
            <a:graphicFrameLocks noGrp="1"/>
          </p:cNvGraphicFramePr>
          <p:nvPr>
            <p:extLst>
              <p:ext uri="{D42A27DB-BD31-4B8C-83A1-F6EECF244321}">
                <p14:modId xmlns:p14="http://schemas.microsoft.com/office/powerpoint/2010/main" val="2860000954"/>
              </p:ext>
            </p:extLst>
          </p:nvPr>
        </p:nvGraphicFramePr>
        <p:xfrm>
          <a:off x="1691185" y="2448752"/>
          <a:ext cx="8645856" cy="701040"/>
        </p:xfrm>
        <a:graphic>
          <a:graphicData uri="http://schemas.openxmlformats.org/drawingml/2006/table">
            <a:tbl>
              <a:tblPr firstRow="1" bandRow="1">
                <a:tableStyleId>{5C22544A-7EE6-4342-B048-85BDC9FD1C3A}</a:tableStyleId>
              </a:tblPr>
              <a:tblGrid>
                <a:gridCol w="2881952">
                  <a:extLst>
                    <a:ext uri="{9D8B030D-6E8A-4147-A177-3AD203B41FA5}">
                      <a16:colId xmlns:a16="http://schemas.microsoft.com/office/drawing/2014/main" val="20000"/>
                    </a:ext>
                  </a:extLst>
                </a:gridCol>
                <a:gridCol w="2881952">
                  <a:extLst>
                    <a:ext uri="{9D8B030D-6E8A-4147-A177-3AD203B41FA5}">
                      <a16:colId xmlns:a16="http://schemas.microsoft.com/office/drawing/2014/main" val="20001"/>
                    </a:ext>
                  </a:extLst>
                </a:gridCol>
                <a:gridCol w="2881952">
                  <a:extLst>
                    <a:ext uri="{9D8B030D-6E8A-4147-A177-3AD203B41FA5}">
                      <a16:colId xmlns:a16="http://schemas.microsoft.com/office/drawing/2014/main" val="20002"/>
                    </a:ext>
                  </a:extLst>
                </a:gridCol>
              </a:tblGrid>
              <a:tr h="419366">
                <a:tc>
                  <a:txBody>
                    <a:bodyPr/>
                    <a:lstStyle/>
                    <a:p>
                      <a:r>
                        <a:rPr lang="en-US" sz="4000" baseline="0" dirty="0">
                          <a:solidFill>
                            <a:schemeClr val="accent6">
                              <a:lumMod val="50000"/>
                            </a:schemeClr>
                          </a:solidFill>
                        </a:rPr>
                        <a:t>therefore </a:t>
                      </a:r>
                      <a:endParaRPr lang="en-US" sz="4000" dirty="0">
                        <a:solidFill>
                          <a:schemeClr val="accent6">
                            <a:lumMod val="50000"/>
                          </a:schemeClr>
                        </a:solidFill>
                      </a:endParaRPr>
                    </a:p>
                  </a:txBody>
                  <a:tcPr>
                    <a:solidFill>
                      <a:schemeClr val="accent6">
                        <a:lumMod val="60000"/>
                        <a:lumOff val="40000"/>
                      </a:schemeClr>
                    </a:solidFill>
                  </a:tcPr>
                </a:tc>
                <a:tc>
                  <a:txBody>
                    <a:bodyPr/>
                    <a:lstStyle/>
                    <a:p>
                      <a:r>
                        <a:rPr lang="en-US" sz="4000" dirty="0">
                          <a:solidFill>
                            <a:schemeClr val="accent6">
                              <a:lumMod val="50000"/>
                            </a:schemeClr>
                          </a:solidFill>
                        </a:rPr>
                        <a:t>in</a:t>
                      </a:r>
                      <a:r>
                        <a:rPr lang="en-US" sz="4000" baseline="0" dirty="0">
                          <a:solidFill>
                            <a:schemeClr val="accent6">
                              <a:lumMod val="50000"/>
                            </a:schemeClr>
                          </a:solidFill>
                        </a:rPr>
                        <a:t> effect</a:t>
                      </a:r>
                      <a:endParaRPr lang="en-US" sz="4000" dirty="0">
                        <a:solidFill>
                          <a:schemeClr val="accent6">
                            <a:lumMod val="50000"/>
                          </a:schemeClr>
                        </a:solidFill>
                      </a:endParaRPr>
                    </a:p>
                  </a:txBody>
                  <a:tcPr>
                    <a:solidFill>
                      <a:schemeClr val="accent6">
                        <a:lumMod val="60000"/>
                        <a:lumOff val="40000"/>
                      </a:schemeClr>
                    </a:solidFill>
                  </a:tcPr>
                </a:tc>
                <a:tc>
                  <a:txBody>
                    <a:bodyPr/>
                    <a:lstStyle/>
                    <a:p>
                      <a:endParaRPr lang="en-US" sz="4000" dirty="0">
                        <a:solidFill>
                          <a:schemeClr val="accent6">
                            <a:lumMod val="50000"/>
                          </a:schemeClr>
                        </a:solidFill>
                      </a:endParaRPr>
                    </a:p>
                  </a:txBody>
                  <a:tcPr>
                    <a:solidFill>
                      <a:schemeClr val="accent6">
                        <a:lumMod val="60000"/>
                        <a:lumOff val="40000"/>
                      </a:schemeClr>
                    </a:solidFill>
                  </a:tcPr>
                </a:tc>
                <a:extLst>
                  <a:ext uri="{0D108BD9-81ED-4DB2-BD59-A6C34878D82A}">
                    <a16:rowId xmlns:a16="http://schemas.microsoft.com/office/drawing/2014/main" val="10000"/>
                  </a:ext>
                </a:extLst>
              </a:tr>
            </a:tbl>
          </a:graphicData>
        </a:graphic>
      </p:graphicFrame>
      <p:sp>
        <p:nvSpPr>
          <p:cNvPr id="4" name="Title 1"/>
          <p:cNvSpPr txBox="1">
            <a:spLocks/>
          </p:cNvSpPr>
          <p:nvPr/>
        </p:nvSpPr>
        <p:spPr>
          <a:xfrm>
            <a:off x="1899313" y="4664996"/>
            <a:ext cx="8229600" cy="1143000"/>
          </a:xfrm>
          <a:prstGeom prst="rect">
            <a:avLst/>
          </a:prstGeom>
        </p:spPr>
        <p:txBody>
          <a:bodyPr vert="horz" lIns="91440" tIns="45720" rIns="91440" bIns="45720" rtlCol="0" anchor="ctr">
            <a:normAutofit fontScale="90000" lnSpcReduction="20000"/>
          </a:bodyPr>
          <a:lstStyle>
            <a:lvl1pPr algn="l" defTabSz="457200" rtl="0" eaLnBrk="1" latinLnBrk="0" hangingPunct="1">
              <a:spcBef>
                <a:spcPct val="0"/>
              </a:spcBef>
              <a:buNone/>
              <a:defRPr sz="4400" b="1" kern="1200">
                <a:solidFill>
                  <a:srgbClr val="B41D2C"/>
                </a:solidFill>
                <a:latin typeface="Century Gothic"/>
                <a:ea typeface="+mj-ea"/>
                <a:cs typeface="Century Gothic"/>
              </a:defRPr>
            </a:lvl1pPr>
          </a:lstStyle>
          <a:p>
            <a:r>
              <a:rPr lang="en-US" dirty="0">
                <a:solidFill>
                  <a:schemeClr val="accent5">
                    <a:lumMod val="50000"/>
                  </a:schemeClr>
                </a:solidFill>
              </a:rPr>
              <a:t>Here, the speaking is admitting or conceding a fact</a:t>
            </a:r>
          </a:p>
        </p:txBody>
      </p:sp>
    </p:spTree>
    <p:extLst>
      <p:ext uri="{BB962C8B-B14F-4D97-AF65-F5344CB8AC3E}">
        <p14:creationId xmlns:p14="http://schemas.microsoft.com/office/powerpoint/2010/main" val="239605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3501" y="4272129"/>
            <a:ext cx="8229600" cy="1143000"/>
          </a:xfrm>
        </p:spPr>
        <p:txBody>
          <a:bodyPr>
            <a:normAutofit fontScale="90000"/>
          </a:bodyPr>
          <a:lstStyle/>
          <a:p>
            <a:r>
              <a:rPr lang="en-US" dirty="0">
                <a:solidFill>
                  <a:schemeClr val="accent3">
                    <a:lumMod val="50000"/>
                  </a:schemeClr>
                </a:solidFill>
              </a:rPr>
              <a:t>8. You did not complete your homework; _________ you cannot go out to play with your friends.</a:t>
            </a:r>
          </a:p>
        </p:txBody>
      </p:sp>
      <p:graphicFrame>
        <p:nvGraphicFramePr>
          <p:cNvPr id="3" name="Table 2"/>
          <p:cNvGraphicFramePr>
            <a:graphicFrameLocks noGrp="1"/>
          </p:cNvGraphicFramePr>
          <p:nvPr>
            <p:extLst>
              <p:ext uri="{D42A27DB-BD31-4B8C-83A1-F6EECF244321}">
                <p14:modId xmlns:p14="http://schemas.microsoft.com/office/powerpoint/2010/main" val="1442657557"/>
              </p:ext>
            </p:extLst>
          </p:nvPr>
        </p:nvGraphicFramePr>
        <p:xfrm>
          <a:off x="1550645" y="2585871"/>
          <a:ext cx="8645856" cy="701040"/>
        </p:xfrm>
        <a:graphic>
          <a:graphicData uri="http://schemas.openxmlformats.org/drawingml/2006/table">
            <a:tbl>
              <a:tblPr firstRow="1" bandRow="1">
                <a:tableStyleId>{5C22544A-7EE6-4342-B048-85BDC9FD1C3A}</a:tableStyleId>
              </a:tblPr>
              <a:tblGrid>
                <a:gridCol w="2881952">
                  <a:extLst>
                    <a:ext uri="{9D8B030D-6E8A-4147-A177-3AD203B41FA5}">
                      <a16:colId xmlns:a16="http://schemas.microsoft.com/office/drawing/2014/main" val="20000"/>
                    </a:ext>
                  </a:extLst>
                </a:gridCol>
                <a:gridCol w="2881952">
                  <a:extLst>
                    <a:ext uri="{9D8B030D-6E8A-4147-A177-3AD203B41FA5}">
                      <a16:colId xmlns:a16="http://schemas.microsoft.com/office/drawing/2014/main" val="20001"/>
                    </a:ext>
                  </a:extLst>
                </a:gridCol>
                <a:gridCol w="2881952">
                  <a:extLst>
                    <a:ext uri="{9D8B030D-6E8A-4147-A177-3AD203B41FA5}">
                      <a16:colId xmlns:a16="http://schemas.microsoft.com/office/drawing/2014/main" val="20002"/>
                    </a:ext>
                  </a:extLst>
                </a:gridCol>
              </a:tblGrid>
              <a:tr h="419366">
                <a:tc>
                  <a:txBody>
                    <a:bodyPr/>
                    <a:lstStyle/>
                    <a:p>
                      <a:r>
                        <a:rPr lang="en-US" sz="4000" baseline="0" dirty="0">
                          <a:solidFill>
                            <a:schemeClr val="accent6">
                              <a:lumMod val="50000"/>
                            </a:schemeClr>
                          </a:solidFill>
                        </a:rPr>
                        <a:t>In effect </a:t>
                      </a:r>
                      <a:endParaRPr lang="en-US" sz="4000" dirty="0">
                        <a:solidFill>
                          <a:schemeClr val="accent6">
                            <a:lumMod val="50000"/>
                          </a:schemeClr>
                        </a:solidFill>
                      </a:endParaRPr>
                    </a:p>
                  </a:txBody>
                  <a:tcPr>
                    <a:solidFill>
                      <a:schemeClr val="accent6">
                        <a:lumMod val="60000"/>
                        <a:lumOff val="40000"/>
                      </a:schemeClr>
                    </a:solidFill>
                  </a:tcPr>
                </a:tc>
                <a:tc>
                  <a:txBody>
                    <a:bodyPr/>
                    <a:lstStyle/>
                    <a:p>
                      <a:r>
                        <a:rPr lang="en-US" sz="4000" dirty="0">
                          <a:solidFill>
                            <a:schemeClr val="accent6">
                              <a:lumMod val="50000"/>
                            </a:schemeClr>
                          </a:solidFill>
                        </a:rPr>
                        <a:t>likewise</a:t>
                      </a:r>
                    </a:p>
                  </a:txBody>
                  <a:tcPr>
                    <a:solidFill>
                      <a:schemeClr val="accent6">
                        <a:lumMod val="60000"/>
                        <a:lumOff val="40000"/>
                      </a:schemeClr>
                    </a:solidFill>
                  </a:tcPr>
                </a:tc>
                <a:tc>
                  <a:txBody>
                    <a:bodyPr/>
                    <a:lstStyle/>
                    <a:p>
                      <a:r>
                        <a:rPr lang="en-US" sz="4000" dirty="0">
                          <a:solidFill>
                            <a:schemeClr val="accent6">
                              <a:lumMod val="50000"/>
                            </a:schemeClr>
                          </a:solidFill>
                        </a:rPr>
                        <a:t>therefore</a:t>
                      </a:r>
                    </a:p>
                  </a:txBody>
                  <a:tcPr>
                    <a:solidFill>
                      <a:schemeClr val="accent6">
                        <a:lumMod val="60000"/>
                        <a:lumOff val="4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98411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951" y="3429000"/>
            <a:ext cx="8550323" cy="1143000"/>
          </a:xfrm>
        </p:spPr>
        <p:txBody>
          <a:bodyPr>
            <a:normAutofit fontScale="90000"/>
          </a:bodyPr>
          <a:lstStyle/>
          <a:p>
            <a:r>
              <a:rPr lang="en-US" dirty="0"/>
              <a:t>8. You did not complete your homework; 																</a:t>
            </a:r>
            <a:r>
              <a:rPr lang="en-US" b="1" dirty="0">
                <a:solidFill>
                  <a:schemeClr val="accent6">
                    <a:lumMod val="50000"/>
                  </a:schemeClr>
                </a:solidFill>
              </a:rPr>
              <a:t>therefore</a:t>
            </a:r>
            <a:br>
              <a:rPr lang="en-US" dirty="0">
                <a:solidFill>
                  <a:schemeClr val="accent6">
                    <a:lumMod val="50000"/>
                  </a:schemeClr>
                </a:solidFill>
              </a:rPr>
            </a:br>
            <a:r>
              <a:rPr lang="en-US" dirty="0"/>
              <a:t> you cannot go out to play with your friends.</a:t>
            </a:r>
          </a:p>
        </p:txBody>
      </p:sp>
      <p:graphicFrame>
        <p:nvGraphicFramePr>
          <p:cNvPr id="3" name="Table 2"/>
          <p:cNvGraphicFramePr>
            <a:graphicFrameLocks noGrp="1"/>
          </p:cNvGraphicFramePr>
          <p:nvPr>
            <p:extLst>
              <p:ext uri="{D42A27DB-BD31-4B8C-83A1-F6EECF244321}">
                <p14:modId xmlns:p14="http://schemas.microsoft.com/office/powerpoint/2010/main" val="193471536"/>
              </p:ext>
            </p:extLst>
          </p:nvPr>
        </p:nvGraphicFramePr>
        <p:xfrm>
          <a:off x="1643418" y="2402952"/>
          <a:ext cx="8645856" cy="701040"/>
        </p:xfrm>
        <a:graphic>
          <a:graphicData uri="http://schemas.openxmlformats.org/drawingml/2006/table">
            <a:tbl>
              <a:tblPr firstRow="1" bandRow="1">
                <a:tableStyleId>{5C22544A-7EE6-4342-B048-85BDC9FD1C3A}</a:tableStyleId>
              </a:tblPr>
              <a:tblGrid>
                <a:gridCol w="2881952">
                  <a:extLst>
                    <a:ext uri="{9D8B030D-6E8A-4147-A177-3AD203B41FA5}">
                      <a16:colId xmlns:a16="http://schemas.microsoft.com/office/drawing/2014/main" val="20000"/>
                    </a:ext>
                  </a:extLst>
                </a:gridCol>
                <a:gridCol w="2881952">
                  <a:extLst>
                    <a:ext uri="{9D8B030D-6E8A-4147-A177-3AD203B41FA5}">
                      <a16:colId xmlns:a16="http://schemas.microsoft.com/office/drawing/2014/main" val="20001"/>
                    </a:ext>
                  </a:extLst>
                </a:gridCol>
                <a:gridCol w="2881952">
                  <a:extLst>
                    <a:ext uri="{9D8B030D-6E8A-4147-A177-3AD203B41FA5}">
                      <a16:colId xmlns:a16="http://schemas.microsoft.com/office/drawing/2014/main" val="20002"/>
                    </a:ext>
                  </a:extLst>
                </a:gridCol>
              </a:tblGrid>
              <a:tr h="419366">
                <a:tc>
                  <a:txBody>
                    <a:bodyPr/>
                    <a:lstStyle/>
                    <a:p>
                      <a:r>
                        <a:rPr lang="en-US" sz="4000" baseline="0" dirty="0">
                          <a:solidFill>
                            <a:schemeClr val="accent6">
                              <a:lumMod val="50000"/>
                            </a:schemeClr>
                          </a:solidFill>
                        </a:rPr>
                        <a:t>In effect </a:t>
                      </a:r>
                      <a:endParaRPr lang="en-US" sz="4000" dirty="0">
                        <a:solidFill>
                          <a:schemeClr val="accent6">
                            <a:lumMod val="50000"/>
                          </a:schemeClr>
                        </a:solidFill>
                      </a:endParaRPr>
                    </a:p>
                  </a:txBody>
                  <a:tcPr>
                    <a:solidFill>
                      <a:schemeClr val="accent6">
                        <a:lumMod val="60000"/>
                        <a:lumOff val="40000"/>
                      </a:schemeClr>
                    </a:solidFill>
                  </a:tcPr>
                </a:tc>
                <a:tc>
                  <a:txBody>
                    <a:bodyPr/>
                    <a:lstStyle/>
                    <a:p>
                      <a:r>
                        <a:rPr lang="en-US" sz="4000" dirty="0">
                          <a:solidFill>
                            <a:schemeClr val="accent6">
                              <a:lumMod val="50000"/>
                            </a:schemeClr>
                          </a:solidFill>
                        </a:rPr>
                        <a:t>likewise</a:t>
                      </a:r>
                    </a:p>
                  </a:txBody>
                  <a:tcPr>
                    <a:solidFill>
                      <a:schemeClr val="accent6">
                        <a:lumMod val="60000"/>
                        <a:lumOff val="40000"/>
                      </a:schemeClr>
                    </a:solidFill>
                  </a:tcPr>
                </a:tc>
                <a:tc>
                  <a:txBody>
                    <a:bodyPr/>
                    <a:lstStyle/>
                    <a:p>
                      <a:endParaRPr lang="en-US" sz="4000" dirty="0">
                        <a:solidFill>
                          <a:schemeClr val="accent6">
                            <a:lumMod val="50000"/>
                          </a:schemeClr>
                        </a:solidFill>
                      </a:endParaRPr>
                    </a:p>
                  </a:txBody>
                  <a:tcPr>
                    <a:solidFill>
                      <a:schemeClr val="accent6">
                        <a:lumMod val="60000"/>
                        <a:lumOff val="40000"/>
                      </a:schemeClr>
                    </a:solidFill>
                  </a:tcPr>
                </a:tc>
                <a:extLst>
                  <a:ext uri="{0D108BD9-81ED-4DB2-BD59-A6C34878D82A}">
                    <a16:rowId xmlns:a16="http://schemas.microsoft.com/office/drawing/2014/main" val="10000"/>
                  </a:ext>
                </a:extLst>
              </a:tr>
            </a:tbl>
          </a:graphicData>
        </a:graphic>
      </p:graphicFrame>
      <p:sp>
        <p:nvSpPr>
          <p:cNvPr id="4" name="Title 1"/>
          <p:cNvSpPr txBox="1">
            <a:spLocks/>
          </p:cNvSpPr>
          <p:nvPr/>
        </p:nvSpPr>
        <p:spPr>
          <a:xfrm>
            <a:off x="1899313" y="4897008"/>
            <a:ext cx="8229600" cy="1143000"/>
          </a:xfrm>
          <a:prstGeom prst="rect">
            <a:avLst/>
          </a:prstGeom>
        </p:spPr>
        <p:txBody>
          <a:bodyPr vert="horz" lIns="91440" tIns="45720" rIns="91440" bIns="45720" rtlCol="0" anchor="ctr">
            <a:normAutofit fontScale="90000" lnSpcReduction="20000"/>
          </a:bodyPr>
          <a:lstStyle>
            <a:lvl1pPr algn="l" defTabSz="457200" rtl="0" eaLnBrk="1" latinLnBrk="0" hangingPunct="1">
              <a:spcBef>
                <a:spcPct val="0"/>
              </a:spcBef>
              <a:buNone/>
              <a:defRPr sz="4400" b="1" kern="1200">
                <a:solidFill>
                  <a:srgbClr val="B41D2C"/>
                </a:solidFill>
                <a:latin typeface="Century Gothic"/>
                <a:ea typeface="+mj-ea"/>
                <a:cs typeface="Century Gothic"/>
              </a:defRPr>
            </a:lvl1pPr>
          </a:lstStyle>
          <a:p>
            <a:r>
              <a:rPr lang="en-US" dirty="0">
                <a:solidFill>
                  <a:schemeClr val="accent5">
                    <a:lumMod val="50000"/>
                  </a:schemeClr>
                </a:solidFill>
              </a:rPr>
              <a:t>This example shows cause / effect.</a:t>
            </a:r>
          </a:p>
        </p:txBody>
      </p:sp>
    </p:spTree>
    <p:extLst>
      <p:ext uri="{BB962C8B-B14F-4D97-AF65-F5344CB8AC3E}">
        <p14:creationId xmlns:p14="http://schemas.microsoft.com/office/powerpoint/2010/main" val="347436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A529-F370-FE1F-FB92-E20A49565052}"/>
              </a:ext>
            </a:extLst>
          </p:cNvPr>
          <p:cNvSpPr>
            <a:spLocks noGrp="1"/>
          </p:cNvSpPr>
          <p:nvPr>
            <p:ph type="title"/>
          </p:nvPr>
        </p:nvSpPr>
        <p:spPr/>
        <p:txBody>
          <a:bodyPr/>
          <a:lstStyle/>
          <a:p>
            <a:pPr marL="0" indent="0">
              <a:buNone/>
            </a:pPr>
            <a:r>
              <a:rPr lang="en-US" sz="2800" dirty="0"/>
              <a:t>Here are some detailed examples of contextual speaking in a formal presentation </a:t>
            </a:r>
          </a:p>
        </p:txBody>
      </p:sp>
      <p:sp>
        <p:nvSpPr>
          <p:cNvPr id="3" name="Content Placeholder 2">
            <a:extLst>
              <a:ext uri="{FF2B5EF4-FFF2-40B4-BE49-F238E27FC236}">
                <a16:creationId xmlns:a16="http://schemas.microsoft.com/office/drawing/2014/main" id="{E693D5EE-3841-58FA-4784-4613E2C5F693}"/>
              </a:ext>
            </a:extLst>
          </p:cNvPr>
          <p:cNvSpPr>
            <a:spLocks noGrp="1"/>
          </p:cNvSpPr>
          <p:nvPr>
            <p:ph idx="1"/>
          </p:nvPr>
        </p:nvSpPr>
        <p:spPr>
          <a:xfrm>
            <a:off x="581192" y="1905000"/>
            <a:ext cx="11029615" cy="4735286"/>
          </a:xfrm>
        </p:spPr>
        <p:txBody>
          <a:bodyPr>
            <a:normAutofit fontScale="85000" lnSpcReduction="10000"/>
          </a:bodyPr>
          <a:lstStyle/>
          <a:p>
            <a:pPr marL="0" indent="0">
              <a:buNone/>
            </a:pPr>
            <a:r>
              <a:rPr lang="en-US" sz="2400" b="1" dirty="0"/>
              <a:t>Transitioning:- </a:t>
            </a:r>
            <a:br>
              <a:rPr lang="en-US" sz="2400" dirty="0"/>
            </a:br>
            <a:r>
              <a:rPr lang="en-US" sz="2400" dirty="0"/>
              <a:t>Connecting ideas: </a:t>
            </a:r>
            <a:r>
              <a:rPr lang="en-US" sz="2400" dirty="0">
                <a:highlight>
                  <a:srgbClr val="FFFF00"/>
                </a:highlight>
              </a:rPr>
              <a:t>"In addition to our marketing efforts, we also improved our sales processes.”</a:t>
            </a:r>
            <a:br>
              <a:rPr lang="en-US" sz="2400" dirty="0">
                <a:highlight>
                  <a:srgbClr val="FFFF00"/>
                </a:highlight>
              </a:rPr>
            </a:br>
            <a:r>
              <a:rPr lang="en-US" sz="2400" dirty="0"/>
              <a:t>Signaling shifts in topic: </a:t>
            </a:r>
            <a:r>
              <a:rPr lang="en-US" sz="2400" dirty="0">
                <a:highlight>
                  <a:srgbClr val="FFFF00"/>
                </a:highlight>
              </a:rPr>
              <a:t>"Let's move on to our sales performance by region.”</a:t>
            </a:r>
          </a:p>
          <a:p>
            <a:pPr marL="0" indent="0">
              <a:buNone/>
            </a:pPr>
            <a:r>
              <a:rPr lang="en-US" sz="2400" b="1" dirty="0"/>
              <a:t>Conclusion:- </a:t>
            </a:r>
            <a:br>
              <a:rPr lang="en-US" sz="2400" dirty="0"/>
            </a:br>
            <a:r>
              <a:rPr lang="en-US" sz="2400" dirty="0"/>
              <a:t>Summarizing key points</a:t>
            </a:r>
            <a:r>
              <a:rPr lang="en-US" sz="2400" dirty="0">
                <a:highlight>
                  <a:srgbClr val="FFFF00"/>
                </a:highlight>
              </a:rPr>
              <a:t>: "In summary, our sales revenue increased by 10% due to our effective marketing and sales strategies.” </a:t>
            </a:r>
            <a:br>
              <a:rPr lang="en-US" sz="2400" dirty="0"/>
            </a:br>
            <a:r>
              <a:rPr lang="en-US" sz="2400" dirty="0"/>
              <a:t>Reiterating purpose: </a:t>
            </a:r>
            <a:r>
              <a:rPr lang="en-US" sz="2400" dirty="0">
                <a:highlight>
                  <a:srgbClr val="FFFF00"/>
                </a:highlight>
              </a:rPr>
              <a:t>"This report demonstrates our progress toward our sales goals.”</a:t>
            </a:r>
          </a:p>
          <a:p>
            <a:pPr marL="0" indent="0">
              <a:buNone/>
            </a:pPr>
            <a:r>
              <a:rPr lang="en-US" sz="2400" b="1" dirty="0"/>
              <a:t>Feedback and Interaction:- </a:t>
            </a:r>
            <a:br>
              <a:rPr lang="en-US" sz="2400" dirty="0"/>
            </a:br>
            <a:r>
              <a:rPr lang="en-US" sz="2400" dirty="0"/>
              <a:t>Encouraging audience engagement: </a:t>
            </a:r>
            <a:r>
              <a:rPr lang="en-US" sz="2400" dirty="0">
                <a:highlight>
                  <a:srgbClr val="FFFF00"/>
                </a:highlight>
              </a:rPr>
              <a:t>"Do you have any questions or comments on the report?"</a:t>
            </a:r>
            <a:br>
              <a:rPr lang="en-US" sz="2400" dirty="0">
                <a:highlight>
                  <a:srgbClr val="FFFF00"/>
                </a:highlight>
              </a:rPr>
            </a:br>
            <a:r>
              <a:rPr lang="en-US" sz="2400" dirty="0"/>
              <a:t>Responding to questions: </a:t>
            </a:r>
            <a:r>
              <a:rPr lang="en-US" sz="2400" dirty="0">
                <a:highlight>
                  <a:srgbClr val="FFFF00"/>
                </a:highlight>
              </a:rPr>
              <a:t>"Yes, we did experience some challenges in the western region, but we're addressing them”</a:t>
            </a:r>
          </a:p>
          <a:p>
            <a:pPr marL="0" indent="0">
              <a:buNone/>
            </a:pPr>
            <a:r>
              <a:rPr lang="en-US" sz="2400" b="1" dirty="0"/>
              <a:t>Closing:- </a:t>
            </a:r>
          </a:p>
          <a:p>
            <a:pPr marL="0" indent="0">
              <a:buNone/>
            </a:pPr>
            <a:r>
              <a:rPr lang="en-US" sz="2400" dirty="0"/>
              <a:t>Thanking the audience: </a:t>
            </a:r>
            <a:r>
              <a:rPr lang="en-US" sz="2400" dirty="0">
                <a:highlight>
                  <a:srgbClr val="FFFF00"/>
                </a:highlight>
              </a:rPr>
              <a:t>"Thank you for your attention."</a:t>
            </a:r>
            <a:br>
              <a:rPr lang="en-US" sz="1200" dirty="0"/>
            </a:br>
            <a:r>
              <a:rPr lang="en-US" sz="2600" dirty="0"/>
              <a:t>Providing final remarks: </a:t>
            </a:r>
            <a:r>
              <a:rPr lang="en-US" sz="2600" dirty="0">
                <a:highlight>
                  <a:srgbClr val="FFFF00"/>
                </a:highlight>
              </a:rPr>
              <a:t>"Let's continue to work together to achieve our sales objectives."</a:t>
            </a:r>
            <a:endParaRPr lang="en-IN" sz="1200" dirty="0">
              <a:highlight>
                <a:srgbClr val="FFFF00"/>
              </a:highlight>
            </a:endParaRPr>
          </a:p>
        </p:txBody>
      </p:sp>
    </p:spTree>
    <p:extLst>
      <p:ext uri="{BB962C8B-B14F-4D97-AF65-F5344CB8AC3E}">
        <p14:creationId xmlns:p14="http://schemas.microsoft.com/office/powerpoint/2010/main" val="17348806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131" y="5104886"/>
            <a:ext cx="8229600" cy="1143000"/>
          </a:xfrm>
        </p:spPr>
        <p:txBody>
          <a:bodyPr>
            <a:normAutofit fontScale="90000"/>
          </a:bodyPr>
          <a:lstStyle/>
          <a:p>
            <a:r>
              <a:rPr lang="en-US" dirty="0">
                <a:solidFill>
                  <a:schemeClr val="accent3">
                    <a:lumMod val="50000"/>
                  </a:schemeClr>
                </a:solidFill>
              </a:rPr>
              <a:t>9. There are many things you can do to solve this problem; __________ have you tried talking to your supervisor?</a:t>
            </a:r>
          </a:p>
        </p:txBody>
      </p:sp>
      <p:graphicFrame>
        <p:nvGraphicFramePr>
          <p:cNvPr id="3" name="Table 2"/>
          <p:cNvGraphicFramePr>
            <a:graphicFrameLocks noGrp="1"/>
          </p:cNvGraphicFramePr>
          <p:nvPr>
            <p:extLst>
              <p:ext uri="{D42A27DB-BD31-4B8C-83A1-F6EECF244321}">
                <p14:modId xmlns:p14="http://schemas.microsoft.com/office/powerpoint/2010/main" val="1541498364"/>
              </p:ext>
            </p:extLst>
          </p:nvPr>
        </p:nvGraphicFramePr>
        <p:xfrm>
          <a:off x="1360714" y="2639380"/>
          <a:ext cx="9058215" cy="701040"/>
        </p:xfrm>
        <a:graphic>
          <a:graphicData uri="http://schemas.openxmlformats.org/drawingml/2006/table">
            <a:tbl>
              <a:tblPr firstRow="1" bandRow="1">
                <a:tableStyleId>{5C22544A-7EE6-4342-B048-85BDC9FD1C3A}</a:tableStyleId>
              </a:tblPr>
              <a:tblGrid>
                <a:gridCol w="3019405">
                  <a:extLst>
                    <a:ext uri="{9D8B030D-6E8A-4147-A177-3AD203B41FA5}">
                      <a16:colId xmlns:a16="http://schemas.microsoft.com/office/drawing/2014/main" val="20000"/>
                    </a:ext>
                  </a:extLst>
                </a:gridCol>
                <a:gridCol w="3019405">
                  <a:extLst>
                    <a:ext uri="{9D8B030D-6E8A-4147-A177-3AD203B41FA5}">
                      <a16:colId xmlns:a16="http://schemas.microsoft.com/office/drawing/2014/main" val="20001"/>
                    </a:ext>
                  </a:extLst>
                </a:gridCol>
                <a:gridCol w="3019405">
                  <a:extLst>
                    <a:ext uri="{9D8B030D-6E8A-4147-A177-3AD203B41FA5}">
                      <a16:colId xmlns:a16="http://schemas.microsoft.com/office/drawing/2014/main" val="20002"/>
                    </a:ext>
                  </a:extLst>
                </a:gridCol>
              </a:tblGrid>
              <a:tr h="419366">
                <a:tc>
                  <a:txBody>
                    <a:bodyPr/>
                    <a:lstStyle/>
                    <a:p>
                      <a:r>
                        <a:rPr lang="en-US" sz="4000" dirty="0">
                          <a:solidFill>
                            <a:schemeClr val="accent6">
                              <a:lumMod val="50000"/>
                            </a:schemeClr>
                          </a:solidFill>
                        </a:rPr>
                        <a:t>for instance</a:t>
                      </a:r>
                    </a:p>
                  </a:txBody>
                  <a:tcPr>
                    <a:solidFill>
                      <a:schemeClr val="accent6">
                        <a:lumMod val="60000"/>
                        <a:lumOff val="40000"/>
                      </a:schemeClr>
                    </a:solidFill>
                  </a:tcPr>
                </a:tc>
                <a:tc>
                  <a:txBody>
                    <a:bodyPr/>
                    <a:lstStyle/>
                    <a:p>
                      <a:r>
                        <a:rPr lang="en-US" sz="4000" dirty="0">
                          <a:solidFill>
                            <a:schemeClr val="accent6">
                              <a:lumMod val="50000"/>
                            </a:schemeClr>
                          </a:solidFill>
                        </a:rPr>
                        <a:t>finally</a:t>
                      </a:r>
                      <a:r>
                        <a:rPr lang="en-US" sz="4000" baseline="0" dirty="0">
                          <a:solidFill>
                            <a:schemeClr val="accent6">
                              <a:lumMod val="50000"/>
                            </a:schemeClr>
                          </a:solidFill>
                        </a:rPr>
                        <a:t> </a:t>
                      </a:r>
                      <a:endParaRPr lang="en-US" sz="4000" dirty="0">
                        <a:solidFill>
                          <a:schemeClr val="accent6">
                            <a:lumMod val="50000"/>
                          </a:schemeClr>
                        </a:solidFill>
                      </a:endParaRPr>
                    </a:p>
                  </a:txBody>
                  <a:tcPr>
                    <a:solidFill>
                      <a:schemeClr val="accent6">
                        <a:lumMod val="60000"/>
                        <a:lumOff val="40000"/>
                      </a:schemeClr>
                    </a:solidFill>
                  </a:tcPr>
                </a:tc>
                <a:tc>
                  <a:txBody>
                    <a:bodyPr/>
                    <a:lstStyle/>
                    <a:p>
                      <a:r>
                        <a:rPr lang="en-US" sz="4000" dirty="0">
                          <a:solidFill>
                            <a:schemeClr val="accent6">
                              <a:lumMod val="50000"/>
                            </a:schemeClr>
                          </a:solidFill>
                        </a:rPr>
                        <a:t>in</a:t>
                      </a:r>
                      <a:r>
                        <a:rPr lang="en-US" sz="4000" baseline="0" dirty="0">
                          <a:solidFill>
                            <a:schemeClr val="accent6">
                              <a:lumMod val="50000"/>
                            </a:schemeClr>
                          </a:solidFill>
                        </a:rPr>
                        <a:t> fact</a:t>
                      </a:r>
                      <a:endParaRPr lang="en-US" sz="4000" dirty="0">
                        <a:solidFill>
                          <a:schemeClr val="accent6">
                            <a:lumMod val="50000"/>
                          </a:schemeClr>
                        </a:solidFill>
                      </a:endParaRPr>
                    </a:p>
                  </a:txBody>
                  <a:tcPr>
                    <a:solidFill>
                      <a:schemeClr val="accent6">
                        <a:lumMod val="60000"/>
                        <a:lumOff val="4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467131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131" y="3091029"/>
            <a:ext cx="8229600" cy="1143000"/>
          </a:xfrm>
        </p:spPr>
        <p:txBody>
          <a:bodyPr>
            <a:normAutofit fontScale="90000"/>
          </a:bodyPr>
          <a:lstStyle/>
          <a:p>
            <a:br>
              <a:rPr lang="en-US" dirty="0"/>
            </a:br>
            <a:br>
              <a:rPr lang="en-US" dirty="0"/>
            </a:br>
            <a:r>
              <a:rPr lang="en-US" dirty="0"/>
              <a:t>9. There are many things you can do to solve </a:t>
            </a:r>
            <a:r>
              <a:rPr lang="en-US" b="1" dirty="0">
                <a:solidFill>
                  <a:schemeClr val="accent6">
                    <a:lumMod val="50000"/>
                  </a:schemeClr>
                </a:solidFill>
              </a:rPr>
              <a:t>for instance </a:t>
            </a:r>
            <a:r>
              <a:rPr lang="en-US" dirty="0"/>
              <a:t>have you tried talking to your supervisor?</a:t>
            </a:r>
          </a:p>
        </p:txBody>
      </p:sp>
      <p:graphicFrame>
        <p:nvGraphicFramePr>
          <p:cNvPr id="3" name="Table 2"/>
          <p:cNvGraphicFramePr>
            <a:graphicFrameLocks noGrp="1"/>
          </p:cNvGraphicFramePr>
          <p:nvPr>
            <p:extLst>
              <p:ext uri="{D42A27DB-BD31-4B8C-83A1-F6EECF244321}">
                <p14:modId xmlns:p14="http://schemas.microsoft.com/office/powerpoint/2010/main" val="3219199134"/>
              </p:ext>
            </p:extLst>
          </p:nvPr>
        </p:nvGraphicFramePr>
        <p:xfrm>
          <a:off x="1556657" y="2280150"/>
          <a:ext cx="8988513" cy="701040"/>
        </p:xfrm>
        <a:graphic>
          <a:graphicData uri="http://schemas.openxmlformats.org/drawingml/2006/table">
            <a:tbl>
              <a:tblPr firstRow="1" bandRow="1">
                <a:tableStyleId>{5C22544A-7EE6-4342-B048-85BDC9FD1C3A}</a:tableStyleId>
              </a:tblPr>
              <a:tblGrid>
                <a:gridCol w="2996171">
                  <a:extLst>
                    <a:ext uri="{9D8B030D-6E8A-4147-A177-3AD203B41FA5}">
                      <a16:colId xmlns:a16="http://schemas.microsoft.com/office/drawing/2014/main" val="20000"/>
                    </a:ext>
                  </a:extLst>
                </a:gridCol>
                <a:gridCol w="2996171">
                  <a:extLst>
                    <a:ext uri="{9D8B030D-6E8A-4147-A177-3AD203B41FA5}">
                      <a16:colId xmlns:a16="http://schemas.microsoft.com/office/drawing/2014/main" val="20001"/>
                    </a:ext>
                  </a:extLst>
                </a:gridCol>
                <a:gridCol w="2996171">
                  <a:extLst>
                    <a:ext uri="{9D8B030D-6E8A-4147-A177-3AD203B41FA5}">
                      <a16:colId xmlns:a16="http://schemas.microsoft.com/office/drawing/2014/main" val="20002"/>
                    </a:ext>
                  </a:extLst>
                </a:gridCol>
              </a:tblGrid>
              <a:tr h="419366">
                <a:tc>
                  <a:txBody>
                    <a:bodyPr/>
                    <a:lstStyle/>
                    <a:p>
                      <a:endParaRPr lang="en-US" sz="4000" dirty="0">
                        <a:solidFill>
                          <a:schemeClr val="accent6">
                            <a:lumMod val="50000"/>
                          </a:schemeClr>
                        </a:solidFill>
                      </a:endParaRPr>
                    </a:p>
                  </a:txBody>
                  <a:tcPr>
                    <a:solidFill>
                      <a:schemeClr val="accent6">
                        <a:lumMod val="60000"/>
                        <a:lumOff val="40000"/>
                      </a:schemeClr>
                    </a:solidFill>
                  </a:tcPr>
                </a:tc>
                <a:tc>
                  <a:txBody>
                    <a:bodyPr/>
                    <a:lstStyle/>
                    <a:p>
                      <a:r>
                        <a:rPr lang="en-US" sz="4000" dirty="0">
                          <a:solidFill>
                            <a:schemeClr val="accent6">
                              <a:lumMod val="50000"/>
                            </a:schemeClr>
                          </a:solidFill>
                        </a:rPr>
                        <a:t>finally</a:t>
                      </a:r>
                      <a:r>
                        <a:rPr lang="en-US" sz="4000" baseline="0" dirty="0">
                          <a:solidFill>
                            <a:schemeClr val="accent6">
                              <a:lumMod val="50000"/>
                            </a:schemeClr>
                          </a:solidFill>
                        </a:rPr>
                        <a:t> </a:t>
                      </a:r>
                      <a:endParaRPr lang="en-US" sz="4000" dirty="0">
                        <a:solidFill>
                          <a:schemeClr val="accent6">
                            <a:lumMod val="50000"/>
                          </a:schemeClr>
                        </a:solidFill>
                      </a:endParaRPr>
                    </a:p>
                  </a:txBody>
                  <a:tcPr>
                    <a:solidFill>
                      <a:schemeClr val="accent6">
                        <a:lumMod val="60000"/>
                        <a:lumOff val="40000"/>
                      </a:schemeClr>
                    </a:solidFill>
                  </a:tcPr>
                </a:tc>
                <a:tc>
                  <a:txBody>
                    <a:bodyPr/>
                    <a:lstStyle/>
                    <a:p>
                      <a:r>
                        <a:rPr lang="en-US" sz="4000" dirty="0">
                          <a:solidFill>
                            <a:schemeClr val="accent6">
                              <a:lumMod val="50000"/>
                            </a:schemeClr>
                          </a:solidFill>
                        </a:rPr>
                        <a:t>in</a:t>
                      </a:r>
                      <a:r>
                        <a:rPr lang="en-US" sz="4000" baseline="0" dirty="0">
                          <a:solidFill>
                            <a:schemeClr val="accent6">
                              <a:lumMod val="50000"/>
                            </a:schemeClr>
                          </a:solidFill>
                        </a:rPr>
                        <a:t> fact</a:t>
                      </a:r>
                      <a:endParaRPr lang="en-US" sz="4000" dirty="0">
                        <a:solidFill>
                          <a:schemeClr val="accent6">
                            <a:lumMod val="50000"/>
                          </a:schemeClr>
                        </a:solidFill>
                      </a:endParaRPr>
                    </a:p>
                  </a:txBody>
                  <a:tcPr>
                    <a:solidFill>
                      <a:schemeClr val="accent6">
                        <a:lumMod val="60000"/>
                        <a:lumOff val="40000"/>
                      </a:schemeClr>
                    </a:solidFill>
                  </a:tcPr>
                </a:tc>
                <a:extLst>
                  <a:ext uri="{0D108BD9-81ED-4DB2-BD59-A6C34878D82A}">
                    <a16:rowId xmlns:a16="http://schemas.microsoft.com/office/drawing/2014/main" val="10000"/>
                  </a:ext>
                </a:extLst>
              </a:tr>
            </a:tbl>
          </a:graphicData>
        </a:graphic>
      </p:graphicFrame>
      <p:sp>
        <p:nvSpPr>
          <p:cNvPr id="4" name="Title 1"/>
          <p:cNvSpPr txBox="1">
            <a:spLocks/>
          </p:cNvSpPr>
          <p:nvPr/>
        </p:nvSpPr>
        <p:spPr>
          <a:xfrm>
            <a:off x="1899313" y="4897008"/>
            <a:ext cx="8229600" cy="1143000"/>
          </a:xfrm>
          <a:prstGeom prst="rect">
            <a:avLst/>
          </a:prstGeom>
        </p:spPr>
        <p:txBody>
          <a:bodyPr vert="horz" lIns="91440" tIns="45720" rIns="91440" bIns="45720" rtlCol="0" anchor="ctr">
            <a:normAutofit fontScale="90000" lnSpcReduction="20000"/>
          </a:bodyPr>
          <a:lstStyle>
            <a:lvl1pPr algn="l" defTabSz="457200" rtl="0" eaLnBrk="1" latinLnBrk="0" hangingPunct="1">
              <a:spcBef>
                <a:spcPct val="0"/>
              </a:spcBef>
              <a:buNone/>
              <a:defRPr sz="4400" b="1" kern="1200">
                <a:solidFill>
                  <a:srgbClr val="B41D2C"/>
                </a:solidFill>
                <a:latin typeface="Century Gothic"/>
                <a:ea typeface="+mj-ea"/>
                <a:cs typeface="Century Gothic"/>
              </a:defRPr>
            </a:lvl1pPr>
          </a:lstStyle>
          <a:p>
            <a:r>
              <a:rPr lang="en-US" dirty="0">
                <a:solidFill>
                  <a:schemeClr val="accent5">
                    <a:lumMod val="50000"/>
                  </a:schemeClr>
                </a:solidFill>
              </a:rPr>
              <a:t>Here, the speaker gives an example.</a:t>
            </a:r>
          </a:p>
        </p:txBody>
      </p:sp>
    </p:spTree>
    <p:extLst>
      <p:ext uri="{BB962C8B-B14F-4D97-AF65-F5344CB8AC3E}">
        <p14:creationId xmlns:p14="http://schemas.microsoft.com/office/powerpoint/2010/main" val="73739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1101" y="4197939"/>
            <a:ext cx="8229600" cy="1143000"/>
          </a:xfrm>
        </p:spPr>
        <p:txBody>
          <a:bodyPr>
            <a:normAutofit/>
          </a:bodyPr>
          <a:lstStyle/>
          <a:p>
            <a:r>
              <a:rPr lang="en-US" dirty="0">
                <a:solidFill>
                  <a:schemeClr val="accent3">
                    <a:lumMod val="50000"/>
                  </a:schemeClr>
                </a:solidFill>
              </a:rPr>
              <a:t>10. I know it’s very late; __________ I think you should stay up and get this job done</a:t>
            </a:r>
          </a:p>
        </p:txBody>
      </p:sp>
      <p:graphicFrame>
        <p:nvGraphicFramePr>
          <p:cNvPr id="3" name="Table 2"/>
          <p:cNvGraphicFramePr>
            <a:graphicFrameLocks noGrp="1"/>
          </p:cNvGraphicFramePr>
          <p:nvPr>
            <p:extLst>
              <p:ext uri="{D42A27DB-BD31-4B8C-83A1-F6EECF244321}">
                <p14:modId xmlns:p14="http://schemas.microsoft.com/office/powerpoint/2010/main" val="1771219159"/>
              </p:ext>
            </p:extLst>
          </p:nvPr>
        </p:nvGraphicFramePr>
        <p:xfrm>
          <a:off x="1382971" y="2508751"/>
          <a:ext cx="9774885" cy="701040"/>
        </p:xfrm>
        <a:graphic>
          <a:graphicData uri="http://schemas.openxmlformats.org/drawingml/2006/table">
            <a:tbl>
              <a:tblPr firstRow="1" bandRow="1">
                <a:tableStyleId>{5C22544A-7EE6-4342-B048-85BDC9FD1C3A}</a:tableStyleId>
              </a:tblPr>
              <a:tblGrid>
                <a:gridCol w="3258295">
                  <a:extLst>
                    <a:ext uri="{9D8B030D-6E8A-4147-A177-3AD203B41FA5}">
                      <a16:colId xmlns:a16="http://schemas.microsoft.com/office/drawing/2014/main" val="20000"/>
                    </a:ext>
                  </a:extLst>
                </a:gridCol>
                <a:gridCol w="3258295">
                  <a:extLst>
                    <a:ext uri="{9D8B030D-6E8A-4147-A177-3AD203B41FA5}">
                      <a16:colId xmlns:a16="http://schemas.microsoft.com/office/drawing/2014/main" val="20001"/>
                    </a:ext>
                  </a:extLst>
                </a:gridCol>
                <a:gridCol w="3258295">
                  <a:extLst>
                    <a:ext uri="{9D8B030D-6E8A-4147-A177-3AD203B41FA5}">
                      <a16:colId xmlns:a16="http://schemas.microsoft.com/office/drawing/2014/main" val="20002"/>
                    </a:ext>
                  </a:extLst>
                </a:gridCol>
              </a:tblGrid>
              <a:tr h="419366">
                <a:tc>
                  <a:txBody>
                    <a:bodyPr/>
                    <a:lstStyle/>
                    <a:p>
                      <a:r>
                        <a:rPr lang="en-US" sz="4000" baseline="0" dirty="0">
                          <a:solidFill>
                            <a:schemeClr val="accent6">
                              <a:lumMod val="50000"/>
                            </a:schemeClr>
                          </a:solidFill>
                        </a:rPr>
                        <a:t>As a result </a:t>
                      </a:r>
                      <a:endParaRPr lang="en-US" sz="4000" dirty="0">
                        <a:solidFill>
                          <a:schemeClr val="accent6">
                            <a:lumMod val="50000"/>
                          </a:schemeClr>
                        </a:solidFill>
                      </a:endParaRPr>
                    </a:p>
                  </a:txBody>
                  <a:tcPr>
                    <a:solidFill>
                      <a:schemeClr val="accent6">
                        <a:lumMod val="60000"/>
                        <a:lumOff val="40000"/>
                      </a:schemeClr>
                    </a:solidFill>
                  </a:tcPr>
                </a:tc>
                <a:tc>
                  <a:txBody>
                    <a:bodyPr/>
                    <a:lstStyle/>
                    <a:p>
                      <a:r>
                        <a:rPr lang="en-US" sz="4000" baseline="0" dirty="0">
                          <a:solidFill>
                            <a:schemeClr val="accent6">
                              <a:lumMod val="50000"/>
                            </a:schemeClr>
                          </a:solidFill>
                        </a:rPr>
                        <a:t>nevertheless </a:t>
                      </a:r>
                      <a:endParaRPr lang="en-US" sz="4000" dirty="0">
                        <a:solidFill>
                          <a:schemeClr val="accent6">
                            <a:lumMod val="50000"/>
                          </a:schemeClr>
                        </a:solidFill>
                      </a:endParaRPr>
                    </a:p>
                  </a:txBody>
                  <a:tcPr>
                    <a:solidFill>
                      <a:schemeClr val="accent6">
                        <a:lumMod val="60000"/>
                        <a:lumOff val="40000"/>
                      </a:schemeClr>
                    </a:solidFill>
                  </a:tcPr>
                </a:tc>
                <a:tc>
                  <a:txBody>
                    <a:bodyPr/>
                    <a:lstStyle/>
                    <a:p>
                      <a:r>
                        <a:rPr lang="en-US" sz="4000" dirty="0">
                          <a:solidFill>
                            <a:schemeClr val="accent6">
                              <a:lumMod val="50000"/>
                            </a:schemeClr>
                          </a:solidFill>
                        </a:rPr>
                        <a:t>finally</a:t>
                      </a:r>
                    </a:p>
                  </a:txBody>
                  <a:tcPr>
                    <a:solidFill>
                      <a:schemeClr val="accent6">
                        <a:lumMod val="60000"/>
                        <a:lumOff val="4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385901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131" y="3563502"/>
            <a:ext cx="8229600" cy="1143000"/>
          </a:xfrm>
        </p:spPr>
        <p:txBody>
          <a:bodyPr>
            <a:normAutofit/>
          </a:bodyPr>
          <a:lstStyle/>
          <a:p>
            <a:r>
              <a:rPr lang="en-US" dirty="0"/>
              <a:t>10. I know it’s </a:t>
            </a:r>
            <a:r>
              <a:rPr lang="en-US" b="1" dirty="0">
                <a:solidFill>
                  <a:schemeClr val="accent6">
                    <a:lumMod val="50000"/>
                  </a:schemeClr>
                </a:solidFill>
              </a:rPr>
              <a:t>nevertheless </a:t>
            </a:r>
            <a:r>
              <a:rPr lang="en-US" dirty="0"/>
              <a:t>I think you should stay up and get this job done</a:t>
            </a:r>
          </a:p>
        </p:txBody>
      </p:sp>
      <p:graphicFrame>
        <p:nvGraphicFramePr>
          <p:cNvPr id="3" name="Table 2"/>
          <p:cNvGraphicFramePr>
            <a:graphicFrameLocks noGrp="1"/>
          </p:cNvGraphicFramePr>
          <p:nvPr>
            <p:extLst>
              <p:ext uri="{D42A27DB-BD31-4B8C-83A1-F6EECF244321}">
                <p14:modId xmlns:p14="http://schemas.microsoft.com/office/powerpoint/2010/main" val="3655816816"/>
              </p:ext>
            </p:extLst>
          </p:nvPr>
        </p:nvGraphicFramePr>
        <p:xfrm>
          <a:off x="1055914" y="2225722"/>
          <a:ext cx="9927771" cy="701040"/>
        </p:xfrm>
        <a:graphic>
          <a:graphicData uri="http://schemas.openxmlformats.org/drawingml/2006/table">
            <a:tbl>
              <a:tblPr firstRow="1" bandRow="1">
                <a:tableStyleId>{5C22544A-7EE6-4342-B048-85BDC9FD1C3A}</a:tableStyleId>
              </a:tblPr>
              <a:tblGrid>
                <a:gridCol w="3309257">
                  <a:extLst>
                    <a:ext uri="{9D8B030D-6E8A-4147-A177-3AD203B41FA5}">
                      <a16:colId xmlns:a16="http://schemas.microsoft.com/office/drawing/2014/main" val="20000"/>
                    </a:ext>
                  </a:extLst>
                </a:gridCol>
                <a:gridCol w="3309257">
                  <a:extLst>
                    <a:ext uri="{9D8B030D-6E8A-4147-A177-3AD203B41FA5}">
                      <a16:colId xmlns:a16="http://schemas.microsoft.com/office/drawing/2014/main" val="20001"/>
                    </a:ext>
                  </a:extLst>
                </a:gridCol>
                <a:gridCol w="3309257">
                  <a:extLst>
                    <a:ext uri="{9D8B030D-6E8A-4147-A177-3AD203B41FA5}">
                      <a16:colId xmlns:a16="http://schemas.microsoft.com/office/drawing/2014/main" val="20002"/>
                    </a:ext>
                  </a:extLst>
                </a:gridCol>
              </a:tblGrid>
              <a:tr h="419366">
                <a:tc>
                  <a:txBody>
                    <a:bodyPr/>
                    <a:lstStyle/>
                    <a:p>
                      <a:r>
                        <a:rPr lang="en-US" sz="4000" baseline="0" dirty="0">
                          <a:solidFill>
                            <a:schemeClr val="accent6">
                              <a:lumMod val="50000"/>
                            </a:schemeClr>
                          </a:solidFill>
                        </a:rPr>
                        <a:t>as a result </a:t>
                      </a:r>
                      <a:endParaRPr lang="en-US" sz="4000" dirty="0">
                        <a:solidFill>
                          <a:schemeClr val="accent6">
                            <a:lumMod val="50000"/>
                          </a:schemeClr>
                        </a:solidFill>
                      </a:endParaRPr>
                    </a:p>
                  </a:txBody>
                  <a:tcPr>
                    <a:solidFill>
                      <a:schemeClr val="accent6">
                        <a:lumMod val="60000"/>
                        <a:lumOff val="40000"/>
                      </a:schemeClr>
                    </a:solidFill>
                  </a:tcPr>
                </a:tc>
                <a:tc>
                  <a:txBody>
                    <a:bodyPr/>
                    <a:lstStyle/>
                    <a:p>
                      <a:endParaRPr lang="en-US" sz="4000" dirty="0">
                        <a:solidFill>
                          <a:schemeClr val="accent6">
                            <a:lumMod val="50000"/>
                          </a:schemeClr>
                        </a:solidFill>
                      </a:endParaRPr>
                    </a:p>
                  </a:txBody>
                  <a:tcPr>
                    <a:solidFill>
                      <a:schemeClr val="accent6">
                        <a:lumMod val="60000"/>
                        <a:lumOff val="40000"/>
                      </a:schemeClr>
                    </a:solidFill>
                  </a:tcPr>
                </a:tc>
                <a:tc>
                  <a:txBody>
                    <a:bodyPr/>
                    <a:lstStyle/>
                    <a:p>
                      <a:r>
                        <a:rPr lang="en-US" sz="4000" dirty="0">
                          <a:solidFill>
                            <a:schemeClr val="accent6">
                              <a:lumMod val="50000"/>
                            </a:schemeClr>
                          </a:solidFill>
                        </a:rPr>
                        <a:t>finally</a:t>
                      </a:r>
                    </a:p>
                  </a:txBody>
                  <a:tcPr>
                    <a:solidFill>
                      <a:schemeClr val="accent6">
                        <a:lumMod val="60000"/>
                        <a:lumOff val="40000"/>
                      </a:schemeClr>
                    </a:solidFill>
                  </a:tcPr>
                </a:tc>
                <a:extLst>
                  <a:ext uri="{0D108BD9-81ED-4DB2-BD59-A6C34878D82A}">
                    <a16:rowId xmlns:a16="http://schemas.microsoft.com/office/drawing/2014/main" val="10000"/>
                  </a:ext>
                </a:extLst>
              </a:tr>
            </a:tbl>
          </a:graphicData>
        </a:graphic>
      </p:graphicFrame>
      <p:sp>
        <p:nvSpPr>
          <p:cNvPr id="4" name="Title 1"/>
          <p:cNvSpPr txBox="1">
            <a:spLocks/>
          </p:cNvSpPr>
          <p:nvPr/>
        </p:nvSpPr>
        <p:spPr>
          <a:xfrm>
            <a:off x="1899313" y="4897008"/>
            <a:ext cx="8229600" cy="1143000"/>
          </a:xfrm>
          <a:prstGeom prst="rect">
            <a:avLst/>
          </a:prstGeom>
        </p:spPr>
        <p:txBody>
          <a:bodyPr vert="horz" lIns="91440" tIns="45720" rIns="91440" bIns="45720" rtlCol="0" anchor="ctr">
            <a:normAutofit fontScale="90000" lnSpcReduction="20000"/>
          </a:bodyPr>
          <a:lstStyle>
            <a:lvl1pPr algn="l" defTabSz="457200" rtl="0" eaLnBrk="1" latinLnBrk="0" hangingPunct="1">
              <a:spcBef>
                <a:spcPct val="0"/>
              </a:spcBef>
              <a:buNone/>
              <a:defRPr sz="4400" b="1" kern="1200">
                <a:solidFill>
                  <a:srgbClr val="B41D2C"/>
                </a:solidFill>
                <a:latin typeface="Century Gothic"/>
                <a:ea typeface="+mj-ea"/>
                <a:cs typeface="Century Gothic"/>
              </a:defRPr>
            </a:lvl1pPr>
          </a:lstStyle>
          <a:p>
            <a:r>
              <a:rPr lang="en-US" dirty="0">
                <a:solidFill>
                  <a:schemeClr val="accent5">
                    <a:lumMod val="50000"/>
                  </a:schemeClr>
                </a:solidFill>
              </a:rPr>
              <a:t>Here, the speaker demonstrates a contrasting situation.</a:t>
            </a:r>
          </a:p>
        </p:txBody>
      </p:sp>
    </p:spTree>
    <p:extLst>
      <p:ext uri="{BB962C8B-B14F-4D97-AF65-F5344CB8AC3E}">
        <p14:creationId xmlns:p14="http://schemas.microsoft.com/office/powerpoint/2010/main" val="188393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E3459-7248-68E3-1084-F6644FD4C39A}"/>
              </a:ext>
            </a:extLst>
          </p:cNvPr>
          <p:cNvSpPr>
            <a:spLocks noGrp="1"/>
          </p:cNvSpPr>
          <p:nvPr>
            <p:ph type="title"/>
          </p:nvPr>
        </p:nvSpPr>
        <p:spPr/>
        <p:txBody>
          <a:bodyPr>
            <a:normAutofit/>
          </a:bodyPr>
          <a:lstStyle/>
          <a:p>
            <a:pPr algn="ctr"/>
            <a:r>
              <a:rPr lang="en-US" sz="8800" dirty="0"/>
              <a:t>Thank you </a:t>
            </a:r>
            <a:endParaRPr lang="en-IN" sz="8800" dirty="0"/>
          </a:p>
        </p:txBody>
      </p:sp>
    </p:spTree>
    <p:extLst>
      <p:ext uri="{BB962C8B-B14F-4D97-AF65-F5344CB8AC3E}">
        <p14:creationId xmlns:p14="http://schemas.microsoft.com/office/powerpoint/2010/main" val="3028756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A529-F370-FE1F-FB92-E20A49565052}"/>
              </a:ext>
            </a:extLst>
          </p:cNvPr>
          <p:cNvSpPr>
            <a:spLocks noGrp="1"/>
          </p:cNvSpPr>
          <p:nvPr>
            <p:ph type="title"/>
          </p:nvPr>
        </p:nvSpPr>
        <p:spPr/>
        <p:txBody>
          <a:bodyPr/>
          <a:lstStyle/>
          <a:p>
            <a:pPr marL="0" indent="0">
              <a:buNone/>
            </a:pPr>
            <a:r>
              <a:rPr lang="en-US" dirty="0"/>
              <a:t>Here is a detailed example of contextual speaking in an informal conversation</a:t>
            </a:r>
            <a:endParaRPr lang="en-US" sz="2800" dirty="0"/>
          </a:p>
        </p:txBody>
      </p:sp>
      <p:sp>
        <p:nvSpPr>
          <p:cNvPr id="3" name="Content Placeholder 2">
            <a:extLst>
              <a:ext uri="{FF2B5EF4-FFF2-40B4-BE49-F238E27FC236}">
                <a16:creationId xmlns:a16="http://schemas.microsoft.com/office/drawing/2014/main" id="{E693D5EE-3841-58FA-4784-4613E2C5F693}"/>
              </a:ext>
            </a:extLst>
          </p:cNvPr>
          <p:cNvSpPr>
            <a:spLocks noGrp="1"/>
          </p:cNvSpPr>
          <p:nvPr>
            <p:ph idx="1"/>
          </p:nvPr>
        </p:nvSpPr>
        <p:spPr>
          <a:xfrm>
            <a:off x="581192" y="2105247"/>
            <a:ext cx="11029615" cy="4593266"/>
          </a:xfrm>
        </p:spPr>
        <p:txBody>
          <a:bodyPr>
            <a:normAutofit fontScale="92500" lnSpcReduction="20000"/>
          </a:bodyPr>
          <a:lstStyle/>
          <a:p>
            <a:pPr marL="0" indent="0">
              <a:buNone/>
            </a:pPr>
            <a:r>
              <a:rPr lang="en-US" b="1" dirty="0"/>
              <a:t>Setting: </a:t>
            </a:r>
            <a:r>
              <a:rPr lang="en-US" dirty="0"/>
              <a:t>Two friends, Alex and Maya, meeting at a coffee shop.</a:t>
            </a:r>
          </a:p>
          <a:p>
            <a:pPr marL="0" indent="0">
              <a:buNone/>
            </a:pPr>
            <a:r>
              <a:rPr lang="en-US" b="1" dirty="0"/>
              <a:t>Introduction:- </a:t>
            </a:r>
          </a:p>
          <a:p>
            <a:pPr marL="0" indent="0">
              <a:buNone/>
            </a:pPr>
            <a:r>
              <a:rPr lang="en-US" dirty="0"/>
              <a:t>Greeting: </a:t>
            </a:r>
            <a:r>
              <a:rPr lang="en-US" dirty="0">
                <a:highlight>
                  <a:srgbClr val="FFFF00"/>
                </a:highlight>
              </a:rPr>
              <a:t>"Hey, Maya! How's it going?"</a:t>
            </a:r>
          </a:p>
          <a:p>
            <a:pPr marL="0" indent="0">
              <a:buNone/>
            </a:pPr>
            <a:r>
              <a:rPr lang="en-US" dirty="0"/>
              <a:t> Establishing connection: </a:t>
            </a:r>
            <a:r>
              <a:rPr lang="en-US" dirty="0">
                <a:highlight>
                  <a:srgbClr val="FFFF00"/>
                </a:highlight>
              </a:rPr>
              <a:t>"I haven't seen you in ages! How was your week?”</a:t>
            </a:r>
          </a:p>
          <a:p>
            <a:pPr marL="0" indent="0">
              <a:buNone/>
            </a:pPr>
            <a:r>
              <a:rPr lang="en-US" b="1" dirty="0"/>
              <a:t>Contextualization:- </a:t>
            </a:r>
          </a:p>
          <a:p>
            <a:pPr marL="0" indent="0">
              <a:buNone/>
            </a:pPr>
            <a:r>
              <a:rPr lang="en-US" dirty="0"/>
              <a:t>Providing background information: </a:t>
            </a:r>
            <a:r>
              <a:rPr lang="en-US" dirty="0">
                <a:highlight>
                  <a:srgbClr val="FFFF00"/>
                </a:highlight>
              </a:rPr>
              <a:t>"I saw your post on social media about trying out that new restaurant. How was it?"</a:t>
            </a:r>
          </a:p>
          <a:p>
            <a:pPr marL="0" indent="0">
              <a:buNone/>
            </a:pPr>
            <a:r>
              <a:rPr lang="en-US" dirty="0"/>
              <a:t>Establishing relevance: </a:t>
            </a:r>
            <a:r>
              <a:rPr lang="en-US" dirty="0">
                <a:highlight>
                  <a:srgbClr val="FFFF00"/>
                </a:highlight>
              </a:rPr>
              <a:t>"I've been meaning to try it out now.”</a:t>
            </a:r>
          </a:p>
          <a:p>
            <a:pPr marL="0" indent="0">
              <a:buNone/>
            </a:pPr>
            <a:r>
              <a:rPr lang="en-US" b="1" dirty="0"/>
              <a:t>"Main Points:-</a:t>
            </a:r>
          </a:p>
          <a:p>
            <a:pPr marL="0" indent="0">
              <a:buNone/>
            </a:pPr>
            <a:r>
              <a:rPr lang="en-US" dirty="0"/>
              <a:t>Clearly presenting key information: </a:t>
            </a:r>
            <a:r>
              <a:rPr lang="en-US" dirty="0">
                <a:highlight>
                  <a:srgbClr val="FFFF00"/>
                </a:highlight>
              </a:rPr>
              <a:t>"So, what did you think of the food?"</a:t>
            </a:r>
          </a:p>
          <a:p>
            <a:pPr marL="0" indent="0">
              <a:buNone/>
            </a:pPr>
            <a:r>
              <a:rPr lang="en-US" dirty="0"/>
              <a:t>Using supporting evidence: </a:t>
            </a:r>
            <a:r>
              <a:rPr lang="en-US" dirty="0">
                <a:highlight>
                  <a:srgbClr val="FFFF00"/>
                </a:highlight>
              </a:rPr>
              <a:t>"I heard their burgers are amazing.“</a:t>
            </a:r>
          </a:p>
          <a:p>
            <a:pPr marL="0" indent="0">
              <a:buNone/>
            </a:pPr>
            <a:r>
              <a:rPr lang="en-US" b="1" dirty="0"/>
              <a:t>Development:- </a:t>
            </a:r>
          </a:p>
          <a:p>
            <a:pPr marL="0" indent="0">
              <a:buNone/>
            </a:pPr>
            <a:r>
              <a:rPr lang="en-US" dirty="0"/>
              <a:t>Expanding on main points: </a:t>
            </a:r>
            <a:r>
              <a:rPr lang="en-US" dirty="0">
                <a:highlight>
                  <a:srgbClr val="FFFF00"/>
                </a:highlight>
              </a:rPr>
              <a:t>"Yeah, I had the burger and it was incredible! The fries were also really good."- </a:t>
            </a:r>
          </a:p>
          <a:p>
            <a:pPr marL="0" indent="0">
              <a:buNone/>
            </a:pPr>
            <a:r>
              <a:rPr lang="en-US" dirty="0"/>
              <a:t>Using examples: </a:t>
            </a:r>
            <a:r>
              <a:rPr lang="en-US" dirty="0">
                <a:highlight>
                  <a:srgbClr val="FFFF00"/>
                </a:highlight>
              </a:rPr>
              <a:t>"I also tried their new salad, which was fresh and delicious.”</a:t>
            </a:r>
          </a:p>
          <a:p>
            <a:pPr marL="0" indent="0">
              <a:buNone/>
            </a:pPr>
            <a:endParaRPr lang="en-US" dirty="0">
              <a:highlight>
                <a:srgbClr val="FFFF00"/>
              </a:highlight>
            </a:endParaRPr>
          </a:p>
        </p:txBody>
      </p:sp>
    </p:spTree>
    <p:extLst>
      <p:ext uri="{BB962C8B-B14F-4D97-AF65-F5344CB8AC3E}">
        <p14:creationId xmlns:p14="http://schemas.microsoft.com/office/powerpoint/2010/main" val="884022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A529-F370-FE1F-FB92-E20A49565052}"/>
              </a:ext>
            </a:extLst>
          </p:cNvPr>
          <p:cNvSpPr>
            <a:spLocks noGrp="1"/>
          </p:cNvSpPr>
          <p:nvPr>
            <p:ph type="title"/>
          </p:nvPr>
        </p:nvSpPr>
        <p:spPr/>
        <p:txBody>
          <a:bodyPr/>
          <a:lstStyle/>
          <a:p>
            <a:pPr marL="0" indent="0">
              <a:buNone/>
            </a:pPr>
            <a:r>
              <a:rPr lang="en-US" dirty="0"/>
              <a:t>Here is a detailed example of contextual speaking in an informal conversation</a:t>
            </a:r>
            <a:endParaRPr lang="en-US" sz="2800" dirty="0"/>
          </a:p>
        </p:txBody>
      </p:sp>
      <p:sp>
        <p:nvSpPr>
          <p:cNvPr id="3" name="Content Placeholder 2">
            <a:extLst>
              <a:ext uri="{FF2B5EF4-FFF2-40B4-BE49-F238E27FC236}">
                <a16:creationId xmlns:a16="http://schemas.microsoft.com/office/drawing/2014/main" id="{E693D5EE-3841-58FA-4784-4613E2C5F693}"/>
              </a:ext>
            </a:extLst>
          </p:cNvPr>
          <p:cNvSpPr>
            <a:spLocks noGrp="1"/>
          </p:cNvSpPr>
          <p:nvPr>
            <p:ph idx="1"/>
          </p:nvPr>
        </p:nvSpPr>
        <p:spPr>
          <a:xfrm>
            <a:off x="581192" y="2020186"/>
            <a:ext cx="11029615" cy="4593265"/>
          </a:xfrm>
        </p:spPr>
        <p:txBody>
          <a:bodyPr>
            <a:normAutofit fontScale="92500" lnSpcReduction="20000"/>
          </a:bodyPr>
          <a:lstStyle/>
          <a:p>
            <a:pPr marL="0" indent="0">
              <a:buNone/>
            </a:pPr>
            <a:r>
              <a:rPr lang="en-US" sz="2000" b="1" dirty="0"/>
              <a:t>Transitioning:- </a:t>
            </a:r>
          </a:p>
          <a:p>
            <a:pPr marL="0" indent="0">
              <a:buNone/>
            </a:pPr>
            <a:r>
              <a:rPr lang="en-US" sz="2000" dirty="0"/>
              <a:t>Connecting ideas</a:t>
            </a:r>
            <a:r>
              <a:rPr lang="en-US" sz="2000" dirty="0">
                <a:highlight>
                  <a:srgbClr val="FFFF00"/>
                </a:highlight>
              </a:rPr>
              <a:t>: "Speaking of food, have you tried that new food truck downtown?"</a:t>
            </a:r>
          </a:p>
          <a:p>
            <a:pPr marL="0" indent="0">
              <a:buNone/>
            </a:pPr>
            <a:r>
              <a:rPr lang="en-US" sz="2000" dirty="0"/>
              <a:t>Signaling shifts in topic: </a:t>
            </a:r>
            <a:r>
              <a:rPr lang="en-US" sz="2000" dirty="0">
                <a:highlight>
                  <a:srgbClr val="FFFF00"/>
                </a:highlight>
              </a:rPr>
              <a:t>"Let's grab lunch there sometime.”</a:t>
            </a:r>
          </a:p>
          <a:p>
            <a:pPr marL="0" indent="0">
              <a:buNone/>
            </a:pPr>
            <a:r>
              <a:rPr lang="en-US" sz="2000" b="1" dirty="0"/>
              <a:t>Conclusion:- </a:t>
            </a:r>
          </a:p>
          <a:p>
            <a:pPr marL="0" indent="0">
              <a:buNone/>
            </a:pPr>
            <a:r>
              <a:rPr lang="en-US" sz="2000" dirty="0"/>
              <a:t>Summarizing key points</a:t>
            </a:r>
            <a:r>
              <a:rPr lang="en-US" sz="2000" dirty="0">
                <a:highlight>
                  <a:srgbClr val="FFFF00"/>
                </a:highlight>
              </a:rPr>
              <a:t>: "So, we should definitely go back to that restaurant and try more of their menu."- </a:t>
            </a:r>
          </a:p>
          <a:p>
            <a:pPr marL="0" indent="0">
              <a:buNone/>
            </a:pPr>
            <a:r>
              <a:rPr lang="en-US" sz="2000" dirty="0"/>
              <a:t>Reiterating purpose</a:t>
            </a:r>
            <a:r>
              <a:rPr lang="en-US" sz="2000" dirty="0">
                <a:highlight>
                  <a:srgbClr val="FFFF00"/>
                </a:highlight>
              </a:rPr>
              <a:t>: "I'm glad we caught up and shared our food experiences.“</a:t>
            </a:r>
          </a:p>
          <a:p>
            <a:pPr marL="0" indent="0">
              <a:buNone/>
            </a:pPr>
            <a:r>
              <a:rPr lang="en-US" sz="2000" b="1" dirty="0"/>
              <a:t>Feedback and Interaction:- </a:t>
            </a:r>
          </a:p>
          <a:p>
            <a:pPr marL="0" indent="0">
              <a:buNone/>
            </a:pPr>
            <a:r>
              <a:rPr lang="en-US" sz="2000" dirty="0"/>
              <a:t>Encouraging audience engagement: </a:t>
            </a:r>
            <a:r>
              <a:rPr lang="en-US" sz="2000" dirty="0">
                <a:highlight>
                  <a:srgbClr val="FFFF00"/>
                </a:highlight>
              </a:rPr>
              <a:t>"What do you think of the coffee here?"</a:t>
            </a:r>
          </a:p>
          <a:p>
            <a:pPr marL="0" indent="0">
              <a:buNone/>
            </a:pPr>
            <a:r>
              <a:rPr lang="en-US" sz="2000" dirty="0"/>
              <a:t>Responding to comments: </a:t>
            </a:r>
            <a:r>
              <a:rPr lang="en-US" sz="2000" dirty="0">
                <a:highlight>
                  <a:srgbClr val="FFFF00"/>
                </a:highlight>
              </a:rPr>
              <a:t>"Yeah, it's really good! I come here all the time.”</a:t>
            </a:r>
          </a:p>
          <a:p>
            <a:pPr marL="0" indent="0">
              <a:buNone/>
            </a:pPr>
            <a:r>
              <a:rPr lang="en-US" sz="2000" b="1" dirty="0"/>
              <a:t>Closing:- </a:t>
            </a:r>
          </a:p>
          <a:p>
            <a:pPr marL="0" indent="0">
              <a:buNone/>
            </a:pPr>
            <a:r>
              <a:rPr lang="en-US" sz="2000" dirty="0"/>
              <a:t>Thanking the audience: </a:t>
            </a:r>
            <a:r>
              <a:rPr lang="en-US" sz="2000" dirty="0">
                <a:highlight>
                  <a:srgbClr val="FFFF00"/>
                </a:highlight>
              </a:rPr>
              <a:t>"Thanks for meeting up, Maya! Let's do it again soon.”</a:t>
            </a:r>
          </a:p>
          <a:p>
            <a:pPr marL="0" indent="0">
              <a:buNone/>
            </a:pPr>
            <a:r>
              <a:rPr lang="en-US" sz="2000" dirty="0"/>
              <a:t>Providing final remarks: </a:t>
            </a:r>
            <a:r>
              <a:rPr lang="en-US" sz="2000" dirty="0">
                <a:highlight>
                  <a:srgbClr val="FFFF00"/>
                </a:highlight>
              </a:rPr>
              <a:t>"Take care, and talk to you soon!"</a:t>
            </a:r>
          </a:p>
          <a:p>
            <a:pPr marL="0" indent="0">
              <a:buNone/>
            </a:pPr>
            <a:endParaRPr lang="en-US" sz="2000" dirty="0">
              <a:highlight>
                <a:srgbClr val="FFFF00"/>
              </a:highlight>
            </a:endParaRPr>
          </a:p>
        </p:txBody>
      </p:sp>
    </p:spTree>
    <p:extLst>
      <p:ext uri="{BB962C8B-B14F-4D97-AF65-F5344CB8AC3E}">
        <p14:creationId xmlns:p14="http://schemas.microsoft.com/office/powerpoint/2010/main" val="2563263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96047-B3C1-827E-45CA-A0F71719D324}"/>
              </a:ext>
            </a:extLst>
          </p:cNvPr>
          <p:cNvSpPr>
            <a:spLocks noGrp="1"/>
          </p:cNvSpPr>
          <p:nvPr>
            <p:ph type="title"/>
          </p:nvPr>
        </p:nvSpPr>
        <p:spPr/>
        <p:txBody>
          <a:bodyPr/>
          <a:lstStyle/>
          <a:p>
            <a:r>
              <a:rPr lang="en-US" dirty="0"/>
              <a:t>Context is crucial in effective communication as it helps to:</a:t>
            </a:r>
            <a:endParaRPr lang="en-IN" dirty="0"/>
          </a:p>
        </p:txBody>
      </p:sp>
      <p:sp>
        <p:nvSpPr>
          <p:cNvPr id="3" name="Content Placeholder 2">
            <a:extLst>
              <a:ext uri="{FF2B5EF4-FFF2-40B4-BE49-F238E27FC236}">
                <a16:creationId xmlns:a16="http://schemas.microsoft.com/office/drawing/2014/main" id="{AAB575CE-4AB8-1D3C-C804-8423BDD507DA}"/>
              </a:ext>
            </a:extLst>
          </p:cNvPr>
          <p:cNvSpPr>
            <a:spLocks noGrp="1"/>
          </p:cNvSpPr>
          <p:nvPr>
            <p:ph idx="1"/>
          </p:nvPr>
        </p:nvSpPr>
        <p:spPr/>
        <p:txBody>
          <a:bodyPr>
            <a:normAutofit fontScale="92500" lnSpcReduction="20000"/>
          </a:bodyPr>
          <a:lstStyle/>
          <a:p>
            <a:r>
              <a:rPr lang="en-US" sz="2400" b="1" dirty="0"/>
              <a:t>1. Clarify meaning: </a:t>
            </a:r>
            <a:r>
              <a:rPr lang="en-US" sz="2400" dirty="0"/>
              <a:t>Context helps to clarify the meaning of messages and avoid misunderstandings.</a:t>
            </a:r>
          </a:p>
          <a:p>
            <a:r>
              <a:rPr lang="en-US" sz="2400" b="1" dirty="0"/>
              <a:t>2. Establish relevance: </a:t>
            </a:r>
            <a:r>
              <a:rPr lang="en-US" sz="2400" dirty="0"/>
              <a:t>Context helps to establish the relevance of the message to the audience.</a:t>
            </a:r>
          </a:p>
          <a:p>
            <a:r>
              <a:rPr lang="en-US" sz="2400" b="1" dirty="0"/>
              <a:t>3. Build relationships: </a:t>
            </a:r>
            <a:r>
              <a:rPr lang="en-US" sz="2400" dirty="0"/>
              <a:t>Context helps to build relationships by showing understanding and sensitivity to the audience's needs and concerns.</a:t>
            </a:r>
          </a:p>
          <a:p>
            <a:r>
              <a:rPr lang="en-US" sz="2400" b="1" dirty="0"/>
              <a:t>4. Increase accuracy: </a:t>
            </a:r>
            <a:r>
              <a:rPr lang="en-US" sz="2400" dirty="0"/>
              <a:t>Context helps to increase the accuracy of communication by considering the specific situation and audience.</a:t>
            </a:r>
          </a:p>
          <a:p>
            <a:r>
              <a:rPr lang="en-US" sz="2400" b="1" dirty="0"/>
              <a:t>5. Enhance credibility: </a:t>
            </a:r>
            <a:r>
              <a:rPr lang="en-US" sz="2400" dirty="0"/>
              <a:t>Context helps to enhance credibility by showing that you have taken the time to understand the situation and audience.</a:t>
            </a:r>
            <a:endParaRPr lang="en-IN" sz="2400" dirty="0"/>
          </a:p>
        </p:txBody>
      </p:sp>
    </p:spTree>
    <p:extLst>
      <p:ext uri="{BB962C8B-B14F-4D97-AF65-F5344CB8AC3E}">
        <p14:creationId xmlns:p14="http://schemas.microsoft.com/office/powerpoint/2010/main" val="99245808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669</TotalTime>
  <Words>3427</Words>
  <Application>Microsoft Office PowerPoint</Application>
  <PresentationFormat>Widescreen</PresentationFormat>
  <Paragraphs>307</Paragraphs>
  <Slides>64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Arial</vt:lpstr>
      <vt:lpstr>Calibri</vt:lpstr>
      <vt:lpstr>Century Gothic</vt:lpstr>
      <vt:lpstr>Gill Sans MT</vt:lpstr>
      <vt:lpstr>Times New Roman</vt:lpstr>
      <vt:lpstr>Wingdings</vt:lpstr>
      <vt:lpstr>Wingdings 2</vt:lpstr>
      <vt:lpstr>Dividend</vt:lpstr>
      <vt:lpstr>Unit- 2  Speech &amp; Pronunciation</vt:lpstr>
      <vt:lpstr>Contextual Speaking </vt:lpstr>
      <vt:lpstr>Contextual speaking is important because it helps you to:</vt:lpstr>
      <vt:lpstr>Structure of contextual speaking includes:</vt:lpstr>
      <vt:lpstr>Here are some detailed examples of contextual speaking in a formal presentation </vt:lpstr>
      <vt:lpstr>Here are some detailed examples of contextual speaking in a formal presentation </vt:lpstr>
      <vt:lpstr>Here is a detailed example of contextual speaking in an informal conversation</vt:lpstr>
      <vt:lpstr>Here is a detailed example of contextual speaking in an informal conversation</vt:lpstr>
      <vt:lpstr>Context is crucial in effective communication as it helps to:</vt:lpstr>
      <vt:lpstr>Context is crucial in effective communication as it helps to:</vt:lpstr>
      <vt:lpstr>Here are some more examples of contextual speaking</vt:lpstr>
      <vt:lpstr>Here are some more examples of contextual speaking</vt:lpstr>
      <vt:lpstr>What is pause in speaking ????????????</vt:lpstr>
      <vt:lpstr>PowerPoint Presentation</vt:lpstr>
      <vt:lpstr>Pauses can occur naturally in speech due to various reasons, such as: </vt:lpstr>
      <vt:lpstr>Significance of pause in speaking </vt:lpstr>
      <vt:lpstr>Significance of pause in speaking </vt:lpstr>
      <vt:lpstr>Here is a speaking topic with suggested pauses and transition words</vt:lpstr>
      <vt:lpstr>PowerPoint Presentation</vt:lpstr>
      <vt:lpstr>Answer: Transitional words (phrases) …</vt:lpstr>
      <vt:lpstr>Different transitions do different things </vt:lpstr>
      <vt:lpstr>1. To give an example</vt:lpstr>
      <vt:lpstr>1. To give an example</vt:lpstr>
      <vt:lpstr>2. To show cause and effect</vt:lpstr>
      <vt:lpstr>2. To show cause and effect</vt:lpstr>
      <vt:lpstr>3. To show contrast</vt:lpstr>
      <vt:lpstr>3. To show contrast</vt:lpstr>
      <vt:lpstr>4. To show similarity</vt:lpstr>
      <vt:lpstr>4. To show similarity</vt:lpstr>
      <vt:lpstr>5. To concede</vt:lpstr>
      <vt:lpstr>5. To concede</vt:lpstr>
      <vt:lpstr>6. To build on another idea</vt:lpstr>
      <vt:lpstr>6. To build on another idea</vt:lpstr>
      <vt:lpstr>7. To emphasize a thought or idea</vt:lpstr>
      <vt:lpstr>7. To emphasize a thought or idea</vt:lpstr>
      <vt:lpstr>8. To say something again, but in different words</vt:lpstr>
      <vt:lpstr>8. To say something again, but in different words</vt:lpstr>
      <vt:lpstr>9. To show time relationships</vt:lpstr>
      <vt:lpstr>9. To show time relationships</vt:lpstr>
      <vt:lpstr>10. To indicate place</vt:lpstr>
      <vt:lpstr>10. To indicate place</vt:lpstr>
      <vt:lpstr>Some more transitions </vt:lpstr>
      <vt:lpstr>Time to practice! Choose the correct transition to complete the sentence.</vt:lpstr>
      <vt:lpstr>1. You need to eat less. _________ you should cut your calories in half! </vt:lpstr>
      <vt:lpstr>1. You need to eat less. In fact, you should cut your calories in half! </vt:lpstr>
      <vt:lpstr>2. What a long trip! We are here _____________.</vt:lpstr>
      <vt:lpstr>2. What a long trip! We are here  at last! </vt:lpstr>
      <vt:lpstr>3. I need to raise money for my tuition _________ to my books.</vt:lpstr>
      <vt:lpstr>3. I need to raise monin addition to my books</vt:lpstr>
      <vt:lpstr>4. I think I saw your lost dog running ______________.  </vt:lpstr>
      <vt:lpstr>in the distance.  </vt:lpstr>
      <vt:lpstr>5. You must improve your grades. __________ I am saying you need to study more.</vt:lpstr>
      <vt:lpstr>5. You must imprIn other words,  I am saying you need to study more.</vt:lpstr>
      <vt:lpstr>6. You did really well on your math exam because you studied hard; _____________I believe you can improve your French marks.</vt:lpstr>
      <vt:lpstr>6. You did really well on your math exam bin the same way   I believe you can improve your French marks.</vt:lpstr>
      <vt:lpstr>7. __________ I do believe you deserve a holiday, there is a lot of work to be completed first.</vt:lpstr>
      <vt:lpstr>  7.                                                                       while I do believe you deserve a holiday, there is a lot of work to be completed first.</vt:lpstr>
      <vt:lpstr>8. You did not complete your homework; _________ you cannot go out to play with your friends.</vt:lpstr>
      <vt:lpstr>8. You did not complete your homework;                 therefore  you cannot go out to play with your friends.</vt:lpstr>
      <vt:lpstr>9. There are many things you can do to solve this problem; __________ have you tried talking to your supervisor?</vt:lpstr>
      <vt:lpstr>  9. There are many things you can do to solve for instance have you tried talking to your supervisor?</vt:lpstr>
      <vt:lpstr>10. I know it’s very late; __________ I think you should stay up and get this job done</vt:lpstr>
      <vt:lpstr>10. I know it’s nevertheless I think you should stay up and get this job done</vt:lpstr>
      <vt:lpstr>Thank you </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daisyasheema18@gmail.com</dc:creator>
  <cp:lastModifiedBy>daisyasheema18@gmail.com</cp:lastModifiedBy>
  <cp:revision>14</cp:revision>
  <dcterms:created xsi:type="dcterms:W3CDTF">2024-07-21T18:50:12Z</dcterms:created>
  <dcterms:modified xsi:type="dcterms:W3CDTF">2024-08-03T08:50:26Z</dcterms:modified>
</cp:coreProperties>
</file>