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hm77woThqkTqUSy+c3PTdvvYy8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illSans-regular.fntdata"/><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72799498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72799498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872799498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3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3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2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2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2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2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2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2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2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2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2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2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p:nvPr>
            <p:ph idx="2" type="pic"/>
          </p:nvPr>
        </p:nvSpPr>
        <p:spPr>
          <a:xfrm>
            <a:off x="447817" y="599725"/>
            <a:ext cx="11290859" cy="3557252"/>
          </a:xfrm>
          <a:prstGeom prst="rect">
            <a:avLst/>
          </a:prstGeom>
          <a:noFill/>
          <a:ln>
            <a:noFill/>
          </a:ln>
        </p:spPr>
      </p:sp>
      <p:sp>
        <p:nvSpPr>
          <p:cNvPr id="78" name="Google Shape;78;p3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2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2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2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2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581191" y="1020431"/>
            <a:ext cx="10993549" cy="1984026"/>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Gill Sans"/>
              <a:buNone/>
            </a:pPr>
            <a:br>
              <a:rPr lang="en-US" sz="4400"/>
            </a:br>
            <a:br>
              <a:rPr lang="en-US" sz="4400"/>
            </a:br>
            <a:r>
              <a:rPr b="1" lang="en-US" sz="4400"/>
              <a:t>UNIT-2</a:t>
            </a:r>
            <a:br>
              <a:rPr lang="en-US" sz="4400"/>
            </a:br>
            <a:br>
              <a:rPr lang="en-US" sz="4400"/>
            </a:br>
            <a:endParaRPr sz="4400"/>
          </a:p>
        </p:txBody>
      </p:sp>
      <p:sp>
        <p:nvSpPr>
          <p:cNvPr id="101" name="Google Shape;101;p1"/>
          <p:cNvSpPr txBox="1"/>
          <p:nvPr/>
        </p:nvSpPr>
        <p:spPr>
          <a:xfrm>
            <a:off x="903514" y="3853544"/>
            <a:ext cx="10265229"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lt2"/>
                </a:solidFill>
                <a:latin typeface="Gill Sans"/>
                <a:ea typeface="Gill Sans"/>
                <a:cs typeface="Gill Sans"/>
                <a:sym typeface="Gill Sans"/>
              </a:rPr>
              <a:t>1 minute Answer Elaboration</a:t>
            </a:r>
            <a:endParaRPr/>
          </a:p>
          <a:p>
            <a:pPr indent="0" lvl="0" marL="0" marR="0" rtl="0" algn="l">
              <a:spcBef>
                <a:spcPts val="0"/>
              </a:spcBef>
              <a:spcAft>
                <a:spcPts val="0"/>
              </a:spcAft>
              <a:buNone/>
            </a:pPr>
            <a:r>
              <a:rPr lang="en-US" sz="4400">
                <a:solidFill>
                  <a:schemeClr val="lt2"/>
                </a:solidFill>
                <a:latin typeface="Gill Sans"/>
                <a:ea typeface="Gill Sans"/>
                <a:cs typeface="Gill Sans"/>
                <a:sym typeface="Gill Sans"/>
              </a:rPr>
              <a:t> </a:t>
            </a:r>
            <a:br>
              <a:rPr lang="en-US" sz="4400">
                <a:solidFill>
                  <a:schemeClr val="lt2"/>
                </a:solidFill>
                <a:latin typeface="Gill Sans"/>
                <a:ea typeface="Gill Sans"/>
                <a:cs typeface="Gill Sans"/>
                <a:sym typeface="Gill Sans"/>
              </a:rPr>
            </a:br>
            <a:r>
              <a:rPr lang="en-US" sz="4400">
                <a:solidFill>
                  <a:schemeClr val="lt2"/>
                </a:solidFill>
                <a:latin typeface="Gill Sans"/>
                <a:ea typeface="Gill Sans"/>
                <a:cs typeface="Gill Sans"/>
                <a:sym typeface="Gill Sans"/>
              </a:rPr>
              <a:t>2 minutes Answer elaboration</a:t>
            </a:r>
            <a:endParaRPr sz="4400">
              <a:solidFill>
                <a:schemeClr val="lt2"/>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5400"/>
              <a:buFont typeface="Gill Sans"/>
              <a:buNone/>
            </a:pPr>
            <a:r>
              <a:rPr lang="en-US" sz="5400"/>
              <a:t>MINIMAL PAIRS</a:t>
            </a:r>
            <a:endParaRPr sz="5400"/>
          </a:p>
        </p:txBody>
      </p:sp>
      <p:sp>
        <p:nvSpPr>
          <p:cNvPr id="163" name="Google Shape;163;p9"/>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l">
              <a:spcBef>
                <a:spcPts val="0"/>
              </a:spcBef>
              <a:spcAft>
                <a:spcPts val="0"/>
              </a:spcAft>
              <a:buSzPct val="92000"/>
              <a:buNone/>
            </a:pPr>
            <a:r>
              <a:rPr lang="en-US" sz="4400"/>
              <a:t>Minimal pairs are used to:- </a:t>
            </a:r>
            <a:endParaRPr/>
          </a:p>
          <a:p>
            <a:pPr indent="-306000" lvl="0" marL="306000" rtl="0" algn="l">
              <a:spcBef>
                <a:spcPts val="1414"/>
              </a:spcBef>
              <a:spcAft>
                <a:spcPts val="0"/>
              </a:spcAft>
              <a:buSzPct val="92000"/>
              <a:buFont typeface="Noto Sans Symbols"/>
              <a:buChar char="✔"/>
            </a:pPr>
            <a:r>
              <a:rPr lang="en-US" sz="4400"/>
              <a:t>Demonstrate the difference between phonemes</a:t>
            </a:r>
            <a:endParaRPr/>
          </a:p>
          <a:p>
            <a:pPr indent="-306000" lvl="0" marL="306000" rtl="0" algn="l">
              <a:spcBef>
                <a:spcPts val="1414"/>
              </a:spcBef>
              <a:spcAft>
                <a:spcPts val="0"/>
              </a:spcAft>
              <a:buSzPct val="92000"/>
              <a:buFont typeface="Noto Sans Symbols"/>
              <a:buChar char="✔"/>
            </a:pPr>
            <a:r>
              <a:rPr lang="en-US" sz="4400"/>
              <a:t>Practice pronunciation and listening skills</a:t>
            </a:r>
            <a:endParaRPr/>
          </a:p>
          <a:p>
            <a:pPr indent="-306000" lvl="0" marL="306000" rtl="0" algn="l">
              <a:spcBef>
                <a:spcPts val="1414"/>
              </a:spcBef>
              <a:spcAft>
                <a:spcPts val="0"/>
              </a:spcAft>
              <a:buSzPct val="92000"/>
              <a:buFont typeface="Noto Sans Symbols"/>
              <a:buChar char="✔"/>
            </a:pPr>
            <a:r>
              <a:rPr lang="en-US" sz="4400"/>
              <a:t>Highlight the importance of accurate pronunciation for clear communication</a:t>
            </a:r>
            <a:endParaRPr sz="4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5400"/>
              <a:buFont typeface="Gill Sans"/>
              <a:buNone/>
            </a:pPr>
            <a:r>
              <a:rPr lang="en-US" sz="5400"/>
              <a:t>MINIMAL PAIRS</a:t>
            </a:r>
            <a:endParaRPr sz="5400"/>
          </a:p>
        </p:txBody>
      </p:sp>
      <p:sp>
        <p:nvSpPr>
          <p:cNvPr id="169" name="Google Shape;169;p10"/>
          <p:cNvSpPr txBox="1"/>
          <p:nvPr>
            <p:ph idx="1" type="body"/>
          </p:nvPr>
        </p:nvSpPr>
        <p:spPr>
          <a:xfrm>
            <a:off x="581192" y="1992086"/>
            <a:ext cx="11029615" cy="4430485"/>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l">
              <a:spcBef>
                <a:spcPts val="0"/>
              </a:spcBef>
              <a:spcAft>
                <a:spcPts val="0"/>
              </a:spcAft>
              <a:buSzPct val="92000"/>
              <a:buNone/>
            </a:pPr>
            <a:r>
              <a:rPr lang="en-US" sz="4400"/>
              <a:t>In English, a minimal pair is a pair of words that differ by only one phoneme (distinct sound) and Examples of minimal pairs:</a:t>
            </a:r>
            <a:endParaRPr/>
          </a:p>
          <a:p>
            <a:pPr indent="-742950" lvl="0" marL="742950" rtl="0" algn="l">
              <a:spcBef>
                <a:spcPts val="1150"/>
              </a:spcBef>
              <a:spcAft>
                <a:spcPts val="0"/>
              </a:spcAft>
              <a:buSzPct val="92000"/>
              <a:buAutoNum type="arabicPeriod"/>
            </a:pPr>
            <a:r>
              <a:rPr lang="en-US" sz="4400"/>
              <a:t>cat/hat (the only difference is the /c/ and /h/ sounds)</a:t>
            </a:r>
            <a:endParaRPr/>
          </a:p>
          <a:p>
            <a:pPr indent="-742950" lvl="0" marL="742950" rtl="0" algn="l">
              <a:spcBef>
                <a:spcPts val="1150"/>
              </a:spcBef>
              <a:spcAft>
                <a:spcPts val="0"/>
              </a:spcAft>
              <a:buSzPct val="92000"/>
              <a:buAutoNum type="arabicPeriod"/>
            </a:pPr>
            <a:r>
              <a:rPr lang="en-US" sz="4400"/>
              <a:t>dog/log (the only difference is the /d/ and /l/ sounds)</a:t>
            </a:r>
            <a:endParaRPr/>
          </a:p>
          <a:p>
            <a:pPr indent="-742950" lvl="0" marL="742950" rtl="0" algn="l">
              <a:spcBef>
                <a:spcPts val="1150"/>
              </a:spcBef>
              <a:spcAft>
                <a:spcPts val="0"/>
              </a:spcAft>
              <a:buSzPct val="92000"/>
              <a:buAutoNum type="arabicPeriod"/>
            </a:pPr>
            <a:r>
              <a:rPr lang="en-US" sz="4400"/>
              <a:t>pat/bat (the only difference is the /p/ and /b/ sounds)</a:t>
            </a:r>
            <a:endParaRPr/>
          </a:p>
          <a:p>
            <a:pPr indent="-742950" lvl="0" marL="742950" rtl="0" algn="l">
              <a:spcBef>
                <a:spcPts val="1150"/>
              </a:spcBef>
              <a:spcAft>
                <a:spcPts val="0"/>
              </a:spcAft>
              <a:buSzPct val="92000"/>
              <a:buAutoNum type="arabicPeriod"/>
            </a:pPr>
            <a:r>
              <a:rPr lang="en-US" sz="4400"/>
              <a:t>sin/fin (the only difference is the /s/ and /f/ sounds)</a:t>
            </a:r>
            <a:endParaRPr/>
          </a:p>
          <a:p>
            <a:pPr indent="-742950" lvl="0" marL="742950" rtl="0" algn="l">
              <a:spcBef>
                <a:spcPts val="1150"/>
              </a:spcBef>
              <a:spcAft>
                <a:spcPts val="0"/>
              </a:spcAft>
              <a:buSzPct val="92000"/>
              <a:buAutoNum type="arabicPeriod"/>
            </a:pPr>
            <a:r>
              <a:rPr lang="en-US" sz="4400"/>
              <a:t>kit/bit (the only difference is the /k/ and /b/ sounds) have different meanings. </a:t>
            </a:r>
            <a:endParaRPr/>
          </a:p>
          <a:p>
            <a:pPr indent="0" lvl="0" marL="0" rtl="0" algn="l">
              <a:spcBef>
                <a:spcPts val="1150"/>
              </a:spcBef>
              <a:spcAft>
                <a:spcPts val="0"/>
              </a:spcAft>
              <a:buSzPct val="92000"/>
              <a:buNone/>
            </a:pPr>
            <a:r>
              <a:rPr lang="en-US" sz="4400"/>
              <a:t>The words are identical except for the one phoneme that is changed.</a:t>
            </a:r>
            <a:endParaRPr sz="4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581192" y="610013"/>
            <a:ext cx="11449086" cy="110594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3200"/>
              <a:buFont typeface="Gill Sans"/>
              <a:buNone/>
            </a:pPr>
            <a:r>
              <a:rPr lang="en-US" sz="3200"/>
              <a:t>HERE IS A LIST OF MINIMAL PAIR WORDS THAT FOCUS ON VOWEL SOUNDS:</a:t>
            </a:r>
            <a:endParaRPr sz="3200"/>
          </a:p>
        </p:txBody>
      </p:sp>
      <p:pic>
        <p:nvPicPr>
          <p:cNvPr descr="Image" id="175" name="Google Shape;175;p11"/>
          <p:cNvPicPr preferRelativeResize="0"/>
          <p:nvPr/>
        </p:nvPicPr>
        <p:blipFill rotWithShape="1">
          <a:blip r:embed="rId3">
            <a:alphaModFix/>
          </a:blip>
          <a:srcRect b="0" l="0" r="0" t="0"/>
          <a:stretch/>
        </p:blipFill>
        <p:spPr>
          <a:xfrm>
            <a:off x="936171" y="1981200"/>
            <a:ext cx="9927772" cy="4735285"/>
          </a:xfrm>
          <a:prstGeom prst="rect">
            <a:avLst/>
          </a:prstGeom>
          <a:noFill/>
          <a:ln>
            <a:noFill/>
          </a:ln>
        </p:spPr>
      </p:pic>
      <p:sp>
        <p:nvSpPr>
          <p:cNvPr id="176" name="Google Shape;176;p11"/>
          <p:cNvSpPr/>
          <p:nvPr/>
        </p:nvSpPr>
        <p:spPr>
          <a:xfrm>
            <a:off x="4267200" y="6379030"/>
            <a:ext cx="3374571" cy="239484"/>
          </a:xfrm>
          <a:prstGeom prst="rect">
            <a:avLst/>
          </a:prstGeom>
          <a:solidFill>
            <a:schemeClr val="accent1"/>
          </a:solidFill>
          <a:ln cap="rnd" cmpd="sng" w="22225">
            <a:solidFill>
              <a:srgbClr val="2008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581192" y="610013"/>
            <a:ext cx="11449086" cy="110594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3200"/>
              <a:buFont typeface="Gill Sans"/>
              <a:buNone/>
            </a:pPr>
            <a:r>
              <a:rPr lang="en-US" sz="3200"/>
              <a:t>HERE IS A LIST OF MINIMAL PAIR WORDS THAT FOCUS ON VOWEL SOUNDS:</a:t>
            </a:r>
            <a:endParaRPr sz="3200"/>
          </a:p>
        </p:txBody>
      </p:sp>
      <p:sp>
        <p:nvSpPr>
          <p:cNvPr id="182" name="Google Shape;182;p12"/>
          <p:cNvSpPr/>
          <p:nvPr/>
        </p:nvSpPr>
        <p:spPr>
          <a:xfrm>
            <a:off x="4267200" y="6379030"/>
            <a:ext cx="3374571" cy="239484"/>
          </a:xfrm>
          <a:prstGeom prst="rect">
            <a:avLst/>
          </a:prstGeom>
          <a:solidFill>
            <a:schemeClr val="accent1"/>
          </a:solidFill>
          <a:ln cap="rnd" cmpd="sng" w="22225">
            <a:solidFill>
              <a:srgbClr val="2008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Minimal pair words to test participants' perception of natural speech, divided by the position of the /r-l/ contrast." id="183" name="Google Shape;183;p12"/>
          <p:cNvPicPr preferRelativeResize="0"/>
          <p:nvPr/>
        </p:nvPicPr>
        <p:blipFill rotWithShape="1">
          <a:blip r:embed="rId3">
            <a:alphaModFix/>
          </a:blip>
          <a:srcRect b="0" l="0" r="0" t="0"/>
          <a:stretch/>
        </p:blipFill>
        <p:spPr>
          <a:xfrm>
            <a:off x="751114" y="1937656"/>
            <a:ext cx="10678886" cy="41474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2800"/>
              <a:buFont typeface="Gill Sans"/>
              <a:buNone/>
            </a:pPr>
            <a:r>
              <a:rPr b="1" lang="en-US">
                <a:solidFill>
                  <a:schemeClr val="lt2"/>
                </a:solidFill>
              </a:rPr>
              <a:t>TONGUE TWISTERS – A TECHNIQUE TO IMPROVE PRONUNCIATION WITH THE HELP OF MINIMAL PAIRS</a:t>
            </a:r>
            <a:endParaRPr/>
          </a:p>
        </p:txBody>
      </p:sp>
      <p:sp>
        <p:nvSpPr>
          <p:cNvPr id="189" name="Google Shape;189;p1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92500" lnSpcReduction="10000"/>
          </a:bodyPr>
          <a:lstStyle/>
          <a:p>
            <a:pPr indent="-306000" lvl="0" marL="306000" rtl="0" algn="l">
              <a:spcBef>
                <a:spcPts val="0"/>
              </a:spcBef>
              <a:spcAft>
                <a:spcPts val="0"/>
              </a:spcAft>
              <a:buSzPct val="92000"/>
              <a:buFont typeface="Noto Sans Symbols"/>
              <a:buChar char="⮚"/>
            </a:pPr>
            <a:r>
              <a:rPr lang="en-US" sz="3200"/>
              <a:t>She sells seashells by the seashore.</a:t>
            </a:r>
            <a:endParaRPr/>
          </a:p>
          <a:p>
            <a:pPr indent="-306000" lvl="0" marL="306000" rtl="0" algn="l">
              <a:spcBef>
                <a:spcPts val="1192"/>
              </a:spcBef>
              <a:spcAft>
                <a:spcPts val="0"/>
              </a:spcAft>
              <a:buSzPct val="92000"/>
              <a:buFont typeface="Noto Sans Symbols"/>
              <a:buChar char="⮚"/>
            </a:pPr>
            <a:r>
              <a:rPr lang="en-US" sz="3200"/>
              <a:t>Lily the lioness laughed at the ludicrous rabbits, but Rachel the rabbit rapidly ran around the rocks.</a:t>
            </a:r>
            <a:endParaRPr/>
          </a:p>
          <a:p>
            <a:pPr indent="-306000" lvl="0" marL="306000" rtl="0" algn="l">
              <a:spcBef>
                <a:spcPts val="1192"/>
              </a:spcBef>
              <a:spcAft>
                <a:spcPts val="0"/>
              </a:spcAft>
              <a:buSzPct val="92000"/>
              <a:buFont typeface="Noto Sans Symbols"/>
              <a:buChar char="⮚"/>
            </a:pPr>
            <a:r>
              <a:rPr lang="en-US" sz="3200"/>
              <a:t>Harry the horse harmonized with the hummingbirds, but Angela the alligator anguished over the annoying ants.</a:t>
            </a:r>
            <a:endParaRPr/>
          </a:p>
          <a:p>
            <a:pPr indent="-306000" lvl="0" marL="306000" rtl="0" algn="l">
              <a:spcBef>
                <a:spcPts val="1192"/>
              </a:spcBef>
              <a:spcAft>
                <a:spcPts val="0"/>
              </a:spcAft>
              <a:buSzPct val="92000"/>
              <a:buFont typeface="Noto Sans Symbols"/>
              <a:buChar char="⮚"/>
            </a:pPr>
            <a:r>
              <a:rPr lang="en-US" sz="3200"/>
              <a:t>Tommy the tiger tapped his toes, but Danny the dinosaur danced with delight.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4000"/>
              <a:buFont typeface="Gill Sans"/>
              <a:buNone/>
            </a:pPr>
            <a:r>
              <a:rPr b="1" lang="en-US" sz="4000">
                <a:solidFill>
                  <a:schemeClr val="lt2"/>
                </a:solidFill>
              </a:rPr>
              <a:t>MINIMAL PAIR CHORAL READING</a:t>
            </a:r>
            <a:endParaRPr/>
          </a:p>
        </p:txBody>
      </p:sp>
      <p:sp>
        <p:nvSpPr>
          <p:cNvPr id="195" name="Google Shape;195;p14"/>
          <p:cNvSpPr txBox="1"/>
          <p:nvPr>
            <p:ph idx="1" type="body"/>
          </p:nvPr>
        </p:nvSpPr>
        <p:spPr>
          <a:xfrm>
            <a:off x="326571" y="2068286"/>
            <a:ext cx="11284236" cy="408755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2944"/>
              <a:buNone/>
            </a:pPr>
            <a:r>
              <a:rPr b="1" lang="en-US" sz="3200"/>
              <a:t>Instructions: </a:t>
            </a:r>
            <a:r>
              <a:rPr lang="en-US" sz="3200"/>
              <a:t>Read the following passages aloud with a partner or in a small group. Pay close attention to the minimal pairs in bold.</a:t>
            </a:r>
            <a:endParaRPr/>
          </a:p>
          <a:p>
            <a:pPr indent="0" lvl="0" marL="0" rtl="0" algn="l">
              <a:spcBef>
                <a:spcPts val="1240"/>
              </a:spcBef>
              <a:spcAft>
                <a:spcPts val="0"/>
              </a:spcAft>
              <a:buSzPts val="2944"/>
              <a:buNone/>
            </a:pPr>
            <a:r>
              <a:rPr lang="en-US" sz="3200"/>
              <a:t> </a:t>
            </a:r>
            <a:endParaRPr/>
          </a:p>
          <a:p>
            <a:pPr indent="0" lvl="0" marL="0" rtl="0" algn="l">
              <a:spcBef>
                <a:spcPts val="1240"/>
              </a:spcBef>
              <a:spcAft>
                <a:spcPts val="0"/>
              </a:spcAft>
              <a:buSzPts val="2944"/>
              <a:buNone/>
            </a:pPr>
            <a:r>
              <a:rPr lang="en-US" sz="3200"/>
              <a:t>"The </a:t>
            </a:r>
            <a:r>
              <a:rPr b="1" lang="en-US" sz="3200"/>
              <a:t>bat</a:t>
            </a:r>
            <a:r>
              <a:rPr lang="en-US" sz="3200"/>
              <a:t> flew through the </a:t>
            </a:r>
            <a:r>
              <a:rPr b="1" lang="en-US" sz="3200"/>
              <a:t>hat</a:t>
            </a:r>
            <a:r>
              <a:rPr lang="en-US" sz="3200"/>
              <a:t> store, causing a big commotion. The store owner tried to catch the </a:t>
            </a:r>
            <a:r>
              <a:rPr b="1" lang="en-US" sz="3200"/>
              <a:t>bat</a:t>
            </a:r>
            <a:r>
              <a:rPr lang="en-US" sz="3200"/>
              <a:t>, but it flew away with a </a:t>
            </a:r>
            <a:r>
              <a:rPr b="1" lang="en-US" sz="3200"/>
              <a:t>hat</a:t>
            </a:r>
            <a:r>
              <a:rPr lang="en-US" sz="3200"/>
              <a:t>. Meanwhile, the </a:t>
            </a:r>
            <a:r>
              <a:rPr b="1" lang="en-US" sz="3200"/>
              <a:t>cat</a:t>
            </a:r>
            <a:r>
              <a:rPr lang="en-US" sz="3200"/>
              <a:t> </a:t>
            </a:r>
            <a:r>
              <a:rPr b="1" lang="en-US" sz="3200"/>
              <a:t>sat</a:t>
            </a:r>
            <a:r>
              <a:rPr lang="en-US" sz="3200"/>
              <a:t> on the </a:t>
            </a:r>
            <a:r>
              <a:rPr b="1" lang="en-US" sz="3200"/>
              <a:t>mat</a:t>
            </a:r>
            <a:r>
              <a:rPr lang="en-US" sz="3200"/>
              <a:t>, watching the whole scene with curiosity. The </a:t>
            </a:r>
            <a:r>
              <a:rPr b="1" lang="en-US" sz="3200"/>
              <a:t>dog</a:t>
            </a:r>
            <a:r>
              <a:rPr lang="en-US" sz="3200"/>
              <a:t> ran around the </a:t>
            </a:r>
            <a:r>
              <a:rPr b="1" lang="en-US" sz="3200"/>
              <a:t>log</a:t>
            </a:r>
            <a:r>
              <a:rPr lang="en-US" sz="3200"/>
              <a:t>, barking loudly."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3600"/>
              <a:buFont typeface="Gill Sans"/>
              <a:buNone/>
            </a:pPr>
            <a:r>
              <a:rPr b="1" lang="en-US" sz="3600">
                <a:solidFill>
                  <a:schemeClr val="lt2"/>
                </a:solidFill>
              </a:rPr>
              <a:t>MINIMAL PAIR CHORAL READING- PRACTICE</a:t>
            </a:r>
            <a:endParaRPr/>
          </a:p>
        </p:txBody>
      </p:sp>
      <p:sp>
        <p:nvSpPr>
          <p:cNvPr id="201" name="Google Shape;201;p15"/>
          <p:cNvSpPr txBox="1"/>
          <p:nvPr>
            <p:ph idx="1" type="body"/>
          </p:nvPr>
        </p:nvSpPr>
        <p:spPr>
          <a:xfrm>
            <a:off x="326571" y="2068286"/>
            <a:ext cx="11284236" cy="4087558"/>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SzPts val="2944"/>
              <a:buNone/>
            </a:pPr>
            <a:r>
              <a:rPr b="1" lang="en-US" sz="3200"/>
              <a:t>Instructions: </a:t>
            </a:r>
            <a:r>
              <a:rPr lang="en-US" sz="3200"/>
              <a:t>Read the following passages aloud with a partner or in a small group. Find out the minimal pair and highlight them.</a:t>
            </a:r>
            <a:endParaRPr/>
          </a:p>
          <a:p>
            <a:pPr indent="0" lvl="0" marL="0" rtl="0" algn="l">
              <a:spcBef>
                <a:spcPts val="1240"/>
              </a:spcBef>
              <a:spcAft>
                <a:spcPts val="0"/>
              </a:spcAft>
              <a:buSzPts val="2944"/>
              <a:buNone/>
            </a:pPr>
            <a:r>
              <a:t/>
            </a:r>
            <a:endParaRPr sz="3200"/>
          </a:p>
          <a:p>
            <a:pPr indent="0" lvl="0" marL="0" rtl="0" algn="l">
              <a:spcBef>
                <a:spcPts val="1240"/>
              </a:spcBef>
              <a:spcAft>
                <a:spcPts val="0"/>
              </a:spcAft>
              <a:buSzPts val="2944"/>
              <a:buNone/>
            </a:pPr>
            <a:r>
              <a:rPr lang="en-US" sz="3200"/>
              <a:t>As I walked along the sea shore, I stumbled upon a quaint little tea shop. I decided to go in and try a cup of tea, but accidentally knocked over a sea salt container. The kite soared through the air, its bite-sized tail fluttering in the wind. Nearby, a pole stood tall next to a roll of colorful fabric."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3600"/>
              <a:buFont typeface="Gill Sans"/>
              <a:buNone/>
            </a:pPr>
            <a:r>
              <a:rPr b="1" lang="en-US" sz="3600">
                <a:solidFill>
                  <a:schemeClr val="lt2"/>
                </a:solidFill>
              </a:rPr>
              <a:t>MINIMAL PAIR CHORAL READING- PRACTICE</a:t>
            </a:r>
            <a:endParaRPr/>
          </a:p>
        </p:txBody>
      </p:sp>
      <p:sp>
        <p:nvSpPr>
          <p:cNvPr id="207" name="Google Shape;207;p16"/>
          <p:cNvSpPr txBox="1"/>
          <p:nvPr>
            <p:ph idx="1" type="body"/>
          </p:nvPr>
        </p:nvSpPr>
        <p:spPr>
          <a:xfrm>
            <a:off x="326571" y="2068286"/>
            <a:ext cx="11284236" cy="434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2944"/>
              <a:buNone/>
            </a:pPr>
            <a:r>
              <a:rPr b="1" lang="en-US" sz="3200"/>
              <a:t>Answer: Minimal Pairs Highlighted</a:t>
            </a:r>
            <a:endParaRPr/>
          </a:p>
          <a:p>
            <a:pPr indent="0" lvl="0" marL="0" rtl="0" algn="l">
              <a:spcBef>
                <a:spcPts val="1240"/>
              </a:spcBef>
              <a:spcAft>
                <a:spcPts val="0"/>
              </a:spcAft>
              <a:buSzPts val="2944"/>
              <a:buNone/>
            </a:pPr>
            <a:r>
              <a:t/>
            </a:r>
            <a:endParaRPr sz="3200"/>
          </a:p>
          <a:p>
            <a:pPr indent="0" lvl="0" marL="0" rtl="0" algn="l">
              <a:spcBef>
                <a:spcPts val="1240"/>
              </a:spcBef>
              <a:spcAft>
                <a:spcPts val="0"/>
              </a:spcAft>
              <a:buSzPts val="2944"/>
              <a:buNone/>
            </a:pPr>
            <a:r>
              <a:rPr lang="en-US" sz="3200"/>
              <a:t>As I walked along the </a:t>
            </a:r>
            <a:r>
              <a:rPr b="1" lang="en-US" sz="3200"/>
              <a:t>sea</a:t>
            </a:r>
            <a:r>
              <a:rPr lang="en-US" sz="3200"/>
              <a:t> shore, I stumbled upon a quaint little </a:t>
            </a:r>
            <a:r>
              <a:rPr b="1" lang="en-US" sz="3200"/>
              <a:t>tea</a:t>
            </a:r>
            <a:r>
              <a:rPr lang="en-US" sz="3200"/>
              <a:t> shop. I decided to go in and try a cup of </a:t>
            </a:r>
            <a:r>
              <a:rPr b="1" lang="en-US" sz="3200"/>
              <a:t>tea</a:t>
            </a:r>
            <a:r>
              <a:rPr lang="en-US" sz="3200"/>
              <a:t>, but accidentally knocked over a </a:t>
            </a:r>
            <a:r>
              <a:rPr b="1" lang="en-US" sz="3200"/>
              <a:t>sea</a:t>
            </a:r>
            <a:r>
              <a:rPr lang="en-US" sz="3200"/>
              <a:t> salt container. The </a:t>
            </a:r>
            <a:r>
              <a:rPr b="1" lang="en-US" sz="3200"/>
              <a:t>kite</a:t>
            </a:r>
            <a:r>
              <a:rPr lang="en-US" sz="3200"/>
              <a:t> soared through the air, its </a:t>
            </a:r>
            <a:r>
              <a:rPr b="1" lang="en-US" sz="3200"/>
              <a:t>bite</a:t>
            </a:r>
            <a:r>
              <a:rPr lang="en-US" sz="3200"/>
              <a:t>-sized tail fluttering in the wind. Nearby, a </a:t>
            </a:r>
            <a:r>
              <a:rPr b="1" lang="en-US" sz="3200"/>
              <a:t>pole</a:t>
            </a:r>
            <a:r>
              <a:rPr lang="en-US" sz="3200"/>
              <a:t> stood tall next to a </a:t>
            </a:r>
            <a:r>
              <a:rPr b="1" lang="en-US" sz="3200"/>
              <a:t>roll</a:t>
            </a:r>
            <a:r>
              <a:rPr lang="en-US" sz="3200"/>
              <a:t> of colorful fabric."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3600"/>
              <a:buFont typeface="Gill Sans"/>
              <a:buNone/>
            </a:pPr>
            <a:r>
              <a:rPr b="1" lang="en-US" sz="3600">
                <a:solidFill>
                  <a:schemeClr val="lt2"/>
                </a:solidFill>
              </a:rPr>
              <a:t>MINIMAL PAIR CHORAL READING- PRACTICE</a:t>
            </a:r>
            <a:endParaRPr/>
          </a:p>
        </p:txBody>
      </p:sp>
      <p:sp>
        <p:nvSpPr>
          <p:cNvPr id="213" name="Google Shape;213;p17"/>
          <p:cNvSpPr txBox="1"/>
          <p:nvPr>
            <p:ph idx="1" type="body"/>
          </p:nvPr>
        </p:nvSpPr>
        <p:spPr>
          <a:xfrm>
            <a:off x="326571" y="2068286"/>
            <a:ext cx="11284236" cy="4087558"/>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SzPts val="2944"/>
              <a:buNone/>
            </a:pPr>
            <a:r>
              <a:rPr b="1" lang="en-US" sz="3200"/>
              <a:t>Instructions: </a:t>
            </a:r>
            <a:r>
              <a:rPr lang="en-US" sz="3200"/>
              <a:t>Read the following passages aloud with a partner or in a small group. Find out the minimal pair and highlight them.</a:t>
            </a:r>
            <a:endParaRPr/>
          </a:p>
          <a:p>
            <a:pPr indent="0" lvl="0" marL="0" rtl="0" algn="l">
              <a:spcBef>
                <a:spcPts val="1240"/>
              </a:spcBef>
              <a:spcAft>
                <a:spcPts val="0"/>
              </a:spcAft>
              <a:buSzPts val="2944"/>
              <a:buNone/>
            </a:pPr>
            <a:r>
              <a:t/>
            </a:r>
            <a:endParaRPr sz="3200"/>
          </a:p>
          <a:p>
            <a:pPr indent="0" lvl="0" marL="0" rtl="0" algn="l">
              <a:spcBef>
                <a:spcPts val="1240"/>
              </a:spcBef>
              <a:spcAft>
                <a:spcPts val="0"/>
              </a:spcAft>
              <a:buSzPts val="2944"/>
              <a:buNone/>
            </a:pPr>
            <a:r>
              <a:rPr lang="en-US" sz="3200"/>
              <a:t>"After breaking the pane of glass, I had to find a new pen to write with. I quickened my pace as I walked to the store, trying to make it before closing time. As I rode my bike, I thought about the upcoming road trip with friends. We would drive for hours, enjoying the scenic views along the way."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3600"/>
              <a:buFont typeface="Gill Sans"/>
              <a:buNone/>
            </a:pPr>
            <a:r>
              <a:rPr b="1" lang="en-US" sz="3600">
                <a:solidFill>
                  <a:schemeClr val="lt2"/>
                </a:solidFill>
              </a:rPr>
              <a:t>MINIMAL PAIR CHORAL READING- PRACTICE</a:t>
            </a:r>
            <a:endParaRPr/>
          </a:p>
        </p:txBody>
      </p:sp>
      <p:sp>
        <p:nvSpPr>
          <p:cNvPr id="219" name="Google Shape;219;p18"/>
          <p:cNvSpPr txBox="1"/>
          <p:nvPr>
            <p:ph idx="1" type="body"/>
          </p:nvPr>
        </p:nvSpPr>
        <p:spPr>
          <a:xfrm>
            <a:off x="326571" y="2068286"/>
            <a:ext cx="11284236" cy="434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2944"/>
              <a:buNone/>
            </a:pPr>
            <a:r>
              <a:rPr b="1" lang="en-US" sz="3200"/>
              <a:t>Answer: Minimal Pairs Highlighted</a:t>
            </a:r>
            <a:endParaRPr/>
          </a:p>
          <a:p>
            <a:pPr indent="0" lvl="0" marL="0" rtl="0" algn="l">
              <a:spcBef>
                <a:spcPts val="1240"/>
              </a:spcBef>
              <a:spcAft>
                <a:spcPts val="0"/>
              </a:spcAft>
              <a:buSzPts val="2944"/>
              <a:buNone/>
            </a:pPr>
            <a:r>
              <a:t/>
            </a:r>
            <a:endParaRPr sz="3200"/>
          </a:p>
          <a:p>
            <a:pPr indent="0" lvl="0" marL="0" rtl="0" algn="l">
              <a:spcBef>
                <a:spcPts val="1240"/>
              </a:spcBef>
              <a:spcAft>
                <a:spcPts val="0"/>
              </a:spcAft>
              <a:buSzPts val="2944"/>
              <a:buNone/>
            </a:pPr>
            <a:r>
              <a:rPr lang="en-US" sz="3200"/>
              <a:t>"After breaking the </a:t>
            </a:r>
            <a:r>
              <a:rPr b="1" lang="en-US" sz="3200"/>
              <a:t>pane</a:t>
            </a:r>
            <a:r>
              <a:rPr lang="en-US" sz="3200"/>
              <a:t> of glass, I had to find a new </a:t>
            </a:r>
            <a:r>
              <a:rPr b="1" lang="en-US" sz="3200"/>
              <a:t>pen</a:t>
            </a:r>
            <a:r>
              <a:rPr lang="en-US" sz="3200"/>
              <a:t> to write with. I quickened my </a:t>
            </a:r>
            <a:r>
              <a:rPr b="1" lang="en-US" sz="3200"/>
              <a:t>pace</a:t>
            </a:r>
            <a:r>
              <a:rPr lang="en-US" sz="3200"/>
              <a:t> as I walked to the store, trying to make it before closing time. As I </a:t>
            </a:r>
            <a:r>
              <a:rPr b="1" lang="en-US" sz="3200"/>
              <a:t>rode</a:t>
            </a:r>
            <a:r>
              <a:rPr lang="en-US" sz="3200"/>
              <a:t> my bike, I thought about the upcoming </a:t>
            </a:r>
            <a:r>
              <a:rPr b="1" lang="en-US" sz="3200"/>
              <a:t>road</a:t>
            </a:r>
            <a:r>
              <a:rPr lang="en-US" sz="3200"/>
              <a:t> trip with friends. We would drive for hours, enjoying the scenic views along the way."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STRUCTURE OF CONTEXTUAL SPEAKING INCLUDES:</a:t>
            </a:r>
            <a:endParaRPr/>
          </a:p>
        </p:txBody>
      </p:sp>
      <p:sp>
        <p:nvSpPr>
          <p:cNvPr id="107" name="Google Shape;107;p2"/>
          <p:cNvSpPr txBox="1"/>
          <p:nvPr>
            <p:ph idx="1" type="body"/>
          </p:nvPr>
        </p:nvSpPr>
        <p:spPr>
          <a:xfrm>
            <a:off x="581192" y="1905000"/>
            <a:ext cx="11029615" cy="4735286"/>
          </a:xfrm>
          <a:prstGeom prst="rect">
            <a:avLst/>
          </a:prstGeom>
          <a:noFill/>
          <a:ln>
            <a:noFill/>
          </a:ln>
        </p:spPr>
        <p:txBody>
          <a:bodyPr anchorCtr="0" anchor="ctr" bIns="45700" lIns="91425" spcFirstLastPara="1" rIns="91425" wrap="square" tIns="45700">
            <a:normAutofit fontScale="92500" lnSpcReduction="10000"/>
          </a:bodyPr>
          <a:lstStyle/>
          <a:p>
            <a:pPr indent="-306000" lvl="0" marL="306000" rtl="0" algn="l">
              <a:spcBef>
                <a:spcPts val="0"/>
              </a:spcBef>
              <a:spcAft>
                <a:spcPts val="0"/>
              </a:spcAft>
              <a:buSzPct val="91999"/>
              <a:buFont typeface="Noto Sans Symbols"/>
              <a:buChar char="✔"/>
            </a:pPr>
            <a:r>
              <a:rPr b="1" lang="en-US" sz="2000"/>
              <a:t>I. Introduction- </a:t>
            </a:r>
            <a:r>
              <a:rPr lang="en-US" sz="2000"/>
              <a:t>Greeting and establishing a connection with the audience- Clearly stating the purpose and topic</a:t>
            </a:r>
            <a:endParaRPr/>
          </a:p>
          <a:p>
            <a:pPr indent="-306000" lvl="0" marL="306000" rtl="0" algn="l">
              <a:spcBef>
                <a:spcPts val="970"/>
              </a:spcBef>
              <a:spcAft>
                <a:spcPts val="0"/>
              </a:spcAft>
              <a:buSzPct val="91999"/>
              <a:buFont typeface="Noto Sans Symbols"/>
              <a:buChar char="✔"/>
            </a:pPr>
            <a:r>
              <a:rPr b="1" lang="en-US" sz="2000"/>
              <a:t>II. Contextualization- </a:t>
            </a:r>
            <a:r>
              <a:rPr lang="en-US" sz="2000"/>
              <a:t>Providing background information and context- Establishing relevance to the audience and purpose</a:t>
            </a:r>
            <a:endParaRPr/>
          </a:p>
          <a:p>
            <a:pPr indent="-306000" lvl="0" marL="306000" rtl="0" algn="l">
              <a:spcBef>
                <a:spcPts val="970"/>
              </a:spcBef>
              <a:spcAft>
                <a:spcPts val="0"/>
              </a:spcAft>
              <a:buSzPct val="91999"/>
              <a:buFont typeface="Noto Sans Symbols"/>
              <a:buChar char="✔"/>
            </a:pPr>
            <a:r>
              <a:rPr b="1" lang="en-US" sz="2000"/>
              <a:t>III. Main Points- </a:t>
            </a:r>
            <a:r>
              <a:rPr lang="en-US" sz="2000"/>
              <a:t>Clearly and concisely presenting key information- Using supporting evidence and examples</a:t>
            </a:r>
            <a:endParaRPr/>
          </a:p>
          <a:p>
            <a:pPr indent="-306000" lvl="0" marL="306000" rtl="0" algn="l">
              <a:spcBef>
                <a:spcPts val="970"/>
              </a:spcBef>
              <a:spcAft>
                <a:spcPts val="0"/>
              </a:spcAft>
              <a:buSzPct val="91999"/>
              <a:buFont typeface="Noto Sans Symbols"/>
              <a:buChar char="✔"/>
            </a:pPr>
            <a:r>
              <a:rPr b="1" lang="en-US" sz="2000"/>
              <a:t>IV. Development- </a:t>
            </a:r>
            <a:r>
              <a:rPr lang="en-US" sz="2000"/>
              <a:t>Expanding on main points and providing details- Using storytelling, anecdotes, or examples</a:t>
            </a:r>
            <a:endParaRPr/>
          </a:p>
          <a:p>
            <a:pPr indent="-306000" lvl="0" marL="306000" rtl="0" algn="l">
              <a:spcBef>
                <a:spcPts val="970"/>
              </a:spcBef>
              <a:spcAft>
                <a:spcPts val="0"/>
              </a:spcAft>
              <a:buSzPct val="91999"/>
              <a:buFont typeface="Noto Sans Symbols"/>
              <a:buChar char="✔"/>
            </a:pPr>
            <a:r>
              <a:rPr b="1" lang="en-US" sz="2000"/>
              <a:t>V. Transitioning- </a:t>
            </a:r>
            <a:r>
              <a:rPr lang="en-US" sz="2000"/>
              <a:t>Connecting ideas and signaling shifts in topic- Using transitional phrases and words</a:t>
            </a:r>
            <a:endParaRPr/>
          </a:p>
          <a:p>
            <a:pPr indent="-306000" lvl="0" marL="306000" rtl="0" algn="l">
              <a:spcBef>
                <a:spcPts val="970"/>
              </a:spcBef>
              <a:spcAft>
                <a:spcPts val="0"/>
              </a:spcAft>
              <a:buSzPct val="91999"/>
              <a:buFont typeface="Noto Sans Symbols"/>
              <a:buChar char="✔"/>
            </a:pPr>
            <a:r>
              <a:rPr b="1" lang="en-US" sz="2000"/>
              <a:t>VI. Conclusion- </a:t>
            </a:r>
            <a:r>
              <a:rPr lang="en-US" sz="2000"/>
              <a:t>Summarizing key points and reiterating purpose- Providing a final thought or call to action</a:t>
            </a:r>
            <a:endParaRPr/>
          </a:p>
          <a:p>
            <a:pPr indent="-306000" lvl="0" marL="306000" rtl="0" algn="l">
              <a:spcBef>
                <a:spcPts val="970"/>
              </a:spcBef>
              <a:spcAft>
                <a:spcPts val="0"/>
              </a:spcAft>
              <a:buSzPct val="91999"/>
              <a:buFont typeface="Noto Sans Symbols"/>
              <a:buChar char="✔"/>
            </a:pPr>
            <a:r>
              <a:rPr b="1" lang="en-US" sz="2000"/>
              <a:t>VII. Feedback and Interaction- </a:t>
            </a:r>
            <a:r>
              <a:rPr lang="en-US" sz="2000"/>
              <a:t>Encouraging audience engagement and feedback- Responding to questions and comments</a:t>
            </a:r>
            <a:endParaRPr/>
          </a:p>
          <a:p>
            <a:pPr indent="-306000" lvl="0" marL="306000" rtl="0" algn="l">
              <a:spcBef>
                <a:spcPts val="970"/>
              </a:spcBef>
              <a:spcAft>
                <a:spcPts val="0"/>
              </a:spcAft>
              <a:buSzPct val="91999"/>
              <a:buFont typeface="Noto Sans Symbols"/>
              <a:buChar char="✔"/>
            </a:pPr>
            <a:r>
              <a:rPr b="1" lang="en-US" sz="2000"/>
              <a:t>VIII. Closing- </a:t>
            </a:r>
            <a:r>
              <a:rPr lang="en-US" sz="2000"/>
              <a:t>Thanking the audience and providing final remarks- Establishing a lasting impression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108858" y="707571"/>
            <a:ext cx="11702142" cy="3376646"/>
          </a:xfrm>
          <a:prstGeom prst="rect">
            <a:avLst/>
          </a:prstGeom>
          <a:noFill/>
          <a:ln>
            <a:noFill/>
          </a:ln>
        </p:spPr>
        <p:txBody>
          <a:bodyPr anchorCtr="0" anchor="b" bIns="45700" lIns="91425" spcFirstLastPara="1" rIns="91425" wrap="square" tIns="45700">
            <a:normAutofit/>
          </a:bodyPr>
          <a:lstStyle/>
          <a:p>
            <a:pPr indent="-571500" lvl="0" marL="571500" rtl="0" algn="l">
              <a:spcBef>
                <a:spcPts val="0"/>
              </a:spcBef>
              <a:spcAft>
                <a:spcPts val="0"/>
              </a:spcAft>
              <a:buClr>
                <a:schemeClr val="accent1"/>
              </a:buClr>
              <a:buSzPts val="4000"/>
              <a:buFont typeface="Noto Sans Symbols"/>
              <a:buChar char="❖"/>
            </a:pPr>
            <a:r>
              <a:rPr lang="en-US" sz="4000" cap="none"/>
              <a:t>By focusing on the </a:t>
            </a:r>
            <a:r>
              <a:rPr b="1" lang="en-US" sz="4000" cap="none"/>
              <a:t>subtle differences </a:t>
            </a:r>
            <a:r>
              <a:rPr lang="en-US" sz="4000" cap="none"/>
              <a:t>between minimal pairs, </a:t>
            </a:r>
            <a:r>
              <a:rPr b="1" lang="en-US" sz="4000" cap="none"/>
              <a:t>learners</a:t>
            </a:r>
            <a:r>
              <a:rPr lang="en-US" sz="4000" cap="none"/>
              <a:t> can improve their </a:t>
            </a:r>
            <a:r>
              <a:rPr b="1" lang="en-US" sz="4000" cap="none"/>
              <a:t>phonetic awareness, pronunciation, and overall language skills.</a:t>
            </a:r>
            <a:endParaRPr b="1" sz="4000" cap="none"/>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8800"/>
              <a:buFont typeface="Gill Sans"/>
              <a:buNone/>
            </a:pPr>
            <a:r>
              <a:rPr lang="en-US" sz="8800"/>
              <a:t>THANK YOU </a:t>
            </a:r>
            <a:endParaRPr sz="8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581192" y="3679373"/>
            <a:ext cx="11029615" cy="18961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42424"/>
              </a:buClr>
              <a:buSzPts val="3200"/>
              <a:buFont typeface="Times New Roman"/>
              <a:buNone/>
            </a:pPr>
            <a:r>
              <a:rPr b="1" lang="en-US" sz="3200">
                <a:solidFill>
                  <a:srgbClr val="242424"/>
                </a:solidFill>
                <a:highlight>
                  <a:srgbClr val="FFFFFF"/>
                </a:highlight>
                <a:latin typeface="Times New Roman"/>
                <a:ea typeface="Times New Roman"/>
                <a:cs typeface="Times New Roman"/>
                <a:sym typeface="Times New Roman"/>
              </a:rPr>
              <a:t>HERE ARE SOME TECHNIQUES TO ELABORATE ON AN ANSWER WITHIN A 1-2 MINUTE TIME FRAME:</a:t>
            </a:r>
            <a:br>
              <a:rPr lang="en-US" sz="3200">
                <a:highlight>
                  <a:srgbClr val="FFFFFF"/>
                </a:highlight>
                <a:latin typeface="Times New Roman"/>
                <a:ea typeface="Times New Roman"/>
                <a:cs typeface="Times New Roman"/>
                <a:sym typeface="Times New Roman"/>
              </a:rPr>
            </a:b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42424"/>
              </a:buClr>
              <a:buSzPts val="3600"/>
              <a:buFont typeface="Times New Roman"/>
              <a:buNone/>
            </a:pPr>
            <a:r>
              <a:rPr b="1" lang="en-US" sz="3600">
                <a:solidFill>
                  <a:srgbClr val="242424"/>
                </a:solidFill>
                <a:highlight>
                  <a:srgbClr val="FFFFFF"/>
                </a:highlight>
                <a:latin typeface="Times New Roman"/>
                <a:ea typeface="Times New Roman"/>
                <a:cs typeface="Times New Roman"/>
                <a:sym typeface="Times New Roman"/>
              </a:rPr>
              <a:t>1-MINUTE ELABORATION TECHNIQUES</a:t>
            </a:r>
            <a:endParaRPr sz="3600"/>
          </a:p>
        </p:txBody>
      </p:sp>
      <p:sp>
        <p:nvSpPr>
          <p:cNvPr id="118" name="Google Shape;118;p4"/>
          <p:cNvSpPr txBox="1"/>
          <p:nvPr/>
        </p:nvSpPr>
        <p:spPr>
          <a:xfrm>
            <a:off x="3940627" y="2503715"/>
            <a:ext cx="3483427"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242424"/>
              </a:buClr>
              <a:buSzPts val="1800"/>
              <a:buFont typeface="Times New Roman"/>
              <a:buNone/>
            </a:pPr>
            <a:r>
              <a:rPr b="1" lang="en-US" sz="1800">
                <a:solidFill>
                  <a:srgbClr val="242424"/>
                </a:solidFill>
                <a:highlight>
                  <a:srgbClr val="FFFFFF"/>
                </a:highlight>
                <a:latin typeface="Times New Roman"/>
                <a:ea typeface="Times New Roman"/>
                <a:cs typeface="Times New Roman"/>
                <a:sym typeface="Times New Roman"/>
              </a:rPr>
              <a:t>2. PEAL:</a:t>
            </a:r>
            <a:endParaRPr b="1"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Clr>
                <a:srgbClr val="242424"/>
              </a:buClr>
              <a:buSzPts val="1800"/>
              <a:buFont typeface="Times New Roman"/>
              <a:buNone/>
            </a:pPr>
            <a:r>
              <a:rPr lang="en-US" sz="1800">
                <a:solidFill>
                  <a:srgbClr val="242424"/>
                </a:solidFill>
                <a:highlight>
                  <a:srgbClr val="FFFFFF"/>
                </a:highlight>
                <a:latin typeface="Times New Roman"/>
                <a:ea typeface="Times New Roman"/>
                <a:cs typeface="Times New Roman"/>
                <a:sym typeface="Times New Roman"/>
              </a:rPr>
              <a:t>    P: Point to the main idea</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Clr>
                <a:srgbClr val="242424"/>
              </a:buClr>
              <a:buSzPts val="1800"/>
              <a:buFont typeface="Times New Roman"/>
              <a:buNone/>
            </a:pPr>
            <a:r>
              <a:rPr lang="en-US" sz="1800">
                <a:solidFill>
                  <a:srgbClr val="242424"/>
                </a:solidFill>
                <a:highlight>
                  <a:srgbClr val="FFFFFF"/>
                </a:highlight>
                <a:latin typeface="Times New Roman"/>
                <a:ea typeface="Times New Roman"/>
                <a:cs typeface="Times New Roman"/>
                <a:sym typeface="Times New Roman"/>
              </a:rPr>
              <a:t>    E: Explain it in detail</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Clr>
                <a:srgbClr val="242424"/>
              </a:buClr>
              <a:buSzPts val="1800"/>
              <a:buFont typeface="Times New Roman"/>
              <a:buNone/>
            </a:pPr>
            <a:r>
              <a:rPr lang="en-US" sz="1800">
                <a:solidFill>
                  <a:srgbClr val="242424"/>
                </a:solidFill>
                <a:highlight>
                  <a:srgbClr val="FFFFFF"/>
                </a:highlight>
                <a:latin typeface="Times New Roman"/>
                <a:ea typeface="Times New Roman"/>
                <a:cs typeface="Times New Roman"/>
                <a:sym typeface="Times New Roman"/>
              </a:rPr>
              <a:t>    A: Add an example or anecdote</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Clr>
                <a:srgbClr val="242424"/>
              </a:buClr>
              <a:buSzPts val="1800"/>
              <a:buFont typeface="Times New Roman"/>
              <a:buNone/>
            </a:pPr>
            <a:r>
              <a:rPr lang="en-US" sz="1800">
                <a:solidFill>
                  <a:srgbClr val="242424"/>
                </a:solidFill>
                <a:highlight>
                  <a:srgbClr val="FFFFFF"/>
                </a:highlight>
                <a:latin typeface="Times New Roman"/>
                <a:ea typeface="Times New Roman"/>
                <a:cs typeface="Times New Roman"/>
                <a:sym typeface="Times New Roman"/>
              </a:rPr>
              <a:t>    L: Link to the broader context</a:t>
            </a:r>
            <a:endParaRPr sz="1800">
              <a:solidFill>
                <a:schemeClr val="dk1"/>
              </a:solidFill>
              <a:highlight>
                <a:srgbClr val="FFFFFF"/>
              </a:highlight>
              <a:latin typeface="Times New Roman"/>
              <a:ea typeface="Times New Roman"/>
              <a:cs typeface="Times New Roman"/>
              <a:sym typeface="Times New Roman"/>
            </a:endParaRPr>
          </a:p>
        </p:txBody>
      </p:sp>
      <p:sp>
        <p:nvSpPr>
          <p:cNvPr id="119" name="Google Shape;119;p4"/>
          <p:cNvSpPr txBox="1"/>
          <p:nvPr/>
        </p:nvSpPr>
        <p:spPr>
          <a:xfrm>
            <a:off x="7728854" y="2503715"/>
            <a:ext cx="41148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242424"/>
              </a:buClr>
              <a:buSzPts val="1800"/>
              <a:buFont typeface="Times New Roman"/>
              <a:buNone/>
            </a:pPr>
            <a:r>
              <a:rPr b="1" lang="en-US" sz="1800">
                <a:solidFill>
                  <a:srgbClr val="242424"/>
                </a:solidFill>
                <a:highlight>
                  <a:srgbClr val="FFFFFF"/>
                </a:highlight>
                <a:latin typeface="Times New Roman"/>
                <a:ea typeface="Times New Roman"/>
                <a:cs typeface="Times New Roman"/>
                <a:sym typeface="Times New Roman"/>
              </a:rPr>
              <a:t>3. ACE:</a:t>
            </a:r>
            <a:endParaRPr b="1"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Clr>
                <a:srgbClr val="242424"/>
              </a:buClr>
              <a:buSzPts val="1800"/>
              <a:buFont typeface="Times New Roman"/>
              <a:buNone/>
            </a:pPr>
            <a:r>
              <a:rPr lang="en-US" sz="1800">
                <a:solidFill>
                  <a:srgbClr val="242424"/>
                </a:solidFill>
                <a:highlight>
                  <a:srgbClr val="FFFFFF"/>
                </a:highlight>
                <a:latin typeface="Times New Roman"/>
                <a:ea typeface="Times New Roman"/>
                <a:cs typeface="Times New Roman"/>
                <a:sym typeface="Times New Roman"/>
              </a:rPr>
              <a:t>  A: Answer the question directly</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Clr>
                <a:srgbClr val="242424"/>
              </a:buClr>
              <a:buSzPts val="1800"/>
              <a:buFont typeface="Times New Roman"/>
              <a:buNone/>
            </a:pPr>
            <a:r>
              <a:rPr lang="en-US" sz="1800">
                <a:solidFill>
                  <a:srgbClr val="242424"/>
                </a:solidFill>
                <a:highlight>
                  <a:srgbClr val="FFFFFF"/>
                </a:highlight>
                <a:latin typeface="Times New Roman"/>
                <a:ea typeface="Times New Roman"/>
                <a:cs typeface="Times New Roman"/>
                <a:sym typeface="Times New Roman"/>
              </a:rPr>
              <a:t>  C: Provide context and explanation</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Clr>
                <a:srgbClr val="242424"/>
              </a:buClr>
              <a:buSzPts val="1800"/>
              <a:buFont typeface="Times New Roman"/>
              <a:buNone/>
            </a:pPr>
            <a:r>
              <a:rPr lang="en-US" sz="1800">
                <a:solidFill>
                  <a:srgbClr val="242424"/>
                </a:solidFill>
                <a:highlight>
                  <a:srgbClr val="FFFFFF"/>
                </a:highlight>
                <a:latin typeface="Times New Roman"/>
                <a:ea typeface="Times New Roman"/>
                <a:cs typeface="Times New Roman"/>
                <a:sym typeface="Times New Roman"/>
              </a:rPr>
              <a:t>  E: End with a conclusion or call to action</a:t>
            </a:r>
            <a:endParaRPr sz="1800">
              <a:solidFill>
                <a:schemeClr val="dk1"/>
              </a:solidFill>
              <a:highlight>
                <a:srgbClr val="FFFFFF"/>
              </a:highlight>
              <a:latin typeface="Times New Roman"/>
              <a:ea typeface="Times New Roman"/>
              <a:cs typeface="Times New Roman"/>
              <a:sym typeface="Times New Roman"/>
            </a:endParaRPr>
          </a:p>
        </p:txBody>
      </p:sp>
      <p:sp>
        <p:nvSpPr>
          <p:cNvPr id="120" name="Google Shape;120;p4"/>
          <p:cNvSpPr txBox="1"/>
          <p:nvPr/>
        </p:nvSpPr>
        <p:spPr>
          <a:xfrm>
            <a:off x="152400" y="2503715"/>
            <a:ext cx="3788227"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242424"/>
              </a:buClr>
              <a:buSzPts val="1800"/>
              <a:buFont typeface="Times New Roman"/>
              <a:buNone/>
            </a:pPr>
            <a:r>
              <a:rPr b="1" lang="en-US" sz="1800">
                <a:solidFill>
                  <a:srgbClr val="242424"/>
                </a:solidFill>
                <a:highlight>
                  <a:srgbClr val="FFFFFF"/>
                </a:highlight>
                <a:latin typeface="Times New Roman"/>
                <a:ea typeface="Times New Roman"/>
                <a:cs typeface="Times New Roman"/>
                <a:sym typeface="Times New Roman"/>
              </a:rPr>
              <a:t>1. STOP:</a:t>
            </a:r>
            <a:endParaRPr b="1"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Clr>
                <a:srgbClr val="242424"/>
              </a:buClr>
              <a:buSzPts val="1800"/>
              <a:buFont typeface="Times New Roman"/>
              <a:buNone/>
            </a:pPr>
            <a:r>
              <a:rPr lang="en-US" sz="1800">
                <a:solidFill>
                  <a:srgbClr val="242424"/>
                </a:solidFill>
                <a:highlight>
                  <a:srgbClr val="FFFFFF"/>
                </a:highlight>
                <a:latin typeface="Times New Roman"/>
                <a:ea typeface="Times New Roman"/>
                <a:cs typeface="Times New Roman"/>
                <a:sym typeface="Times New Roman"/>
              </a:rPr>
              <a:t>    S:State the main point</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Clr>
                <a:srgbClr val="242424"/>
              </a:buClr>
              <a:buSzPts val="1800"/>
              <a:buFont typeface="Times New Roman"/>
              <a:buNone/>
            </a:pPr>
            <a:r>
              <a:rPr lang="en-US" sz="1800">
                <a:solidFill>
                  <a:srgbClr val="242424"/>
                </a:solidFill>
                <a:highlight>
                  <a:srgbClr val="FFFFFF"/>
                </a:highlight>
                <a:latin typeface="Times New Roman"/>
                <a:ea typeface="Times New Roman"/>
                <a:cs typeface="Times New Roman"/>
                <a:sym typeface="Times New Roman"/>
              </a:rPr>
              <a:t>    T:Tell a brief story or example</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Clr>
                <a:srgbClr val="242424"/>
              </a:buClr>
              <a:buSzPts val="1800"/>
              <a:buFont typeface="Times New Roman"/>
              <a:buNone/>
            </a:pPr>
            <a:r>
              <a:rPr lang="en-US" sz="1800">
                <a:solidFill>
                  <a:srgbClr val="242424"/>
                </a:solidFill>
                <a:highlight>
                  <a:srgbClr val="FFFFFF"/>
                </a:highlight>
                <a:latin typeface="Times New Roman"/>
                <a:ea typeface="Times New Roman"/>
                <a:cs typeface="Times New Roman"/>
                <a:sym typeface="Times New Roman"/>
              </a:rPr>
              <a:t>    O:Outline the key details</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Clr>
                <a:srgbClr val="242424"/>
              </a:buClr>
              <a:buSzPts val="1800"/>
              <a:buFont typeface="Times New Roman"/>
              <a:buNone/>
            </a:pPr>
            <a:r>
              <a:rPr lang="en-US" sz="1800">
                <a:solidFill>
                  <a:srgbClr val="242424"/>
                </a:solidFill>
                <a:highlight>
                  <a:srgbClr val="FFFFFF"/>
                </a:highlight>
                <a:latin typeface="Times New Roman"/>
                <a:ea typeface="Times New Roman"/>
                <a:cs typeface="Times New Roman"/>
                <a:sym typeface="Times New Roman"/>
              </a:rPr>
              <a:t>    P:Provide a conclusion or summary</a:t>
            </a:r>
            <a:endParaRPr sz="1800">
              <a:solidFill>
                <a:schemeClr val="dk1"/>
              </a:solidFill>
              <a:highlight>
                <a:srgbClr val="FFFFFF"/>
              </a:highlight>
              <a:latin typeface="Times New Roman"/>
              <a:ea typeface="Times New Roman"/>
              <a:cs typeface="Times New Roman"/>
              <a:sym typeface="Times New Roman"/>
            </a:endParaRPr>
          </a:p>
        </p:txBody>
      </p:sp>
      <p:sp>
        <p:nvSpPr>
          <p:cNvPr id="121" name="Google Shape;121;p4"/>
          <p:cNvSpPr txBox="1"/>
          <p:nvPr/>
        </p:nvSpPr>
        <p:spPr>
          <a:xfrm>
            <a:off x="489857" y="4637314"/>
            <a:ext cx="1092925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These techniques will help you to structure your response, provide clear and concise information, and stay within the time limit. Remember to practice and adjust the techniques to fit your own speaking style.</a:t>
            </a:r>
            <a:endParaRPr b="1" sz="18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581192" y="692527"/>
            <a:ext cx="11029616" cy="79067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42424"/>
              </a:buClr>
              <a:buSzPts val="3600"/>
              <a:buFont typeface="Times New Roman"/>
              <a:buNone/>
            </a:pPr>
            <a:r>
              <a:rPr b="1" lang="en-US" sz="3600">
                <a:solidFill>
                  <a:srgbClr val="242424"/>
                </a:solidFill>
                <a:highlight>
                  <a:srgbClr val="FFFFFF"/>
                </a:highlight>
                <a:latin typeface="Times New Roman"/>
                <a:ea typeface="Times New Roman"/>
                <a:cs typeface="Times New Roman"/>
                <a:sym typeface="Times New Roman"/>
              </a:rPr>
              <a:t>1-MINUTE ELABORATION TECHNIQUES STOP</a:t>
            </a:r>
            <a:endParaRPr sz="3600"/>
          </a:p>
        </p:txBody>
      </p:sp>
      <p:sp>
        <p:nvSpPr>
          <p:cNvPr id="127" name="Google Shape;127;p5"/>
          <p:cNvSpPr txBox="1"/>
          <p:nvPr>
            <p:ph idx="1" type="body"/>
          </p:nvPr>
        </p:nvSpPr>
        <p:spPr>
          <a:xfrm>
            <a:off x="250371" y="1752600"/>
            <a:ext cx="8153399" cy="5105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56"/>
              <a:buNone/>
            </a:pPr>
            <a:r>
              <a:rPr b="1" lang="en-US">
                <a:latin typeface="Times New Roman"/>
                <a:ea typeface="Times New Roman"/>
                <a:cs typeface="Times New Roman"/>
                <a:sym typeface="Times New Roman"/>
              </a:rPr>
              <a:t>Question: "What are the benefits of regular exercise?”</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Answer: </a:t>
            </a:r>
            <a:br>
              <a:rPr lang="en-US">
                <a:latin typeface="Times New Roman"/>
                <a:ea typeface="Times New Roman"/>
                <a:cs typeface="Times New Roman"/>
                <a:sym typeface="Times New Roman"/>
              </a:rPr>
            </a:br>
            <a:r>
              <a:rPr b="1" lang="en-US">
                <a:latin typeface="Times New Roman"/>
                <a:ea typeface="Times New Roman"/>
                <a:cs typeface="Times New Roman"/>
                <a:sym typeface="Times New Roman"/>
              </a:rPr>
              <a:t>S</a:t>
            </a:r>
            <a:r>
              <a:rPr lang="en-US">
                <a:latin typeface="Times New Roman"/>
                <a:ea typeface="Times New Roman"/>
                <a:cs typeface="Times New Roman"/>
                <a:sym typeface="Times New Roman"/>
              </a:rPr>
              <a:t> (State the main point</a:t>
            </a:r>
            <a:r>
              <a:rPr b="1" lang="en-US">
                <a:latin typeface="Times New Roman"/>
                <a:ea typeface="Times New Roman"/>
                <a:cs typeface="Times New Roman"/>
                <a:sym typeface="Times New Roman"/>
              </a:rPr>
              <a:t>): "Regular exercise has numerous benefits for our overall health and wellbeing.”</a:t>
            </a:r>
            <a:endParaRPr/>
          </a:p>
          <a:p>
            <a:pPr indent="0" lvl="0" marL="0" rtl="0" algn="l">
              <a:spcBef>
                <a:spcPts val="960"/>
              </a:spcBef>
              <a:spcAft>
                <a:spcPts val="0"/>
              </a:spcAft>
              <a:buSzPts val="1656"/>
              <a:buNone/>
            </a:pPr>
            <a:r>
              <a:rPr b="1" lang="en-US">
                <a:latin typeface="Times New Roman"/>
                <a:ea typeface="Times New Roman"/>
                <a:cs typeface="Times New Roman"/>
                <a:sym typeface="Times New Roman"/>
              </a:rPr>
              <a:t>T</a:t>
            </a:r>
            <a:r>
              <a:rPr lang="en-US">
                <a:latin typeface="Times New Roman"/>
                <a:ea typeface="Times New Roman"/>
                <a:cs typeface="Times New Roman"/>
                <a:sym typeface="Times New Roman"/>
              </a:rPr>
              <a:t> (Tell a brief story or example): </a:t>
            </a:r>
            <a:r>
              <a:rPr b="1" lang="en-US">
                <a:latin typeface="Times New Roman"/>
                <a:ea typeface="Times New Roman"/>
                <a:cs typeface="Times New Roman"/>
                <a:sym typeface="Times New Roman"/>
              </a:rPr>
              <a:t>"For instance, my friend who started exercising regularly was able to reduce her blood pressure and increase her energy levels.”</a:t>
            </a:r>
            <a:endParaRPr/>
          </a:p>
          <a:p>
            <a:pPr indent="0" lvl="0" marL="0" rtl="0" algn="l">
              <a:spcBef>
                <a:spcPts val="960"/>
              </a:spcBef>
              <a:spcAft>
                <a:spcPts val="0"/>
              </a:spcAft>
              <a:buSzPts val="1656"/>
              <a:buNone/>
            </a:pPr>
            <a:r>
              <a:rPr b="1" lang="en-US">
                <a:latin typeface="Times New Roman"/>
                <a:ea typeface="Times New Roman"/>
                <a:cs typeface="Times New Roman"/>
                <a:sym typeface="Times New Roman"/>
              </a:rPr>
              <a:t>O</a:t>
            </a:r>
            <a:r>
              <a:rPr lang="en-US">
                <a:latin typeface="Times New Roman"/>
                <a:ea typeface="Times New Roman"/>
                <a:cs typeface="Times New Roman"/>
                <a:sym typeface="Times New Roman"/>
              </a:rPr>
              <a:t> (Outline the key details</a:t>
            </a:r>
            <a:r>
              <a:rPr b="1" lang="en-US">
                <a:latin typeface="Times New Roman"/>
                <a:ea typeface="Times New Roman"/>
                <a:cs typeface="Times New Roman"/>
                <a:sym typeface="Times New Roman"/>
              </a:rPr>
              <a:t>): "Some of the key benefits of regular exercise include:- </a:t>
            </a:r>
            <a:endParaRPr/>
          </a:p>
          <a:p>
            <a:pPr indent="0" lvl="0" marL="0" rtl="0" algn="l">
              <a:spcBef>
                <a:spcPts val="960"/>
              </a:spcBef>
              <a:spcAft>
                <a:spcPts val="0"/>
              </a:spcAft>
              <a:buSzPts val="1656"/>
              <a:buNone/>
            </a:pPr>
            <a:r>
              <a:rPr b="1" lang="en-US">
                <a:latin typeface="Times New Roman"/>
                <a:ea typeface="Times New Roman"/>
                <a:cs typeface="Times New Roman"/>
                <a:sym typeface="Times New Roman"/>
              </a:rPr>
              <a:t>Weight management</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Improved cardiovascular health</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Enhanced mental wellbeing</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Increased strength and flexibility”</a:t>
            </a:r>
            <a:endParaRPr/>
          </a:p>
          <a:p>
            <a:pPr indent="0" lvl="0" marL="0" rtl="0" algn="l">
              <a:spcBef>
                <a:spcPts val="960"/>
              </a:spcBef>
              <a:spcAft>
                <a:spcPts val="0"/>
              </a:spcAft>
              <a:buSzPts val="1656"/>
              <a:buNone/>
            </a:pPr>
            <a:r>
              <a:rPr b="1" lang="en-US">
                <a:latin typeface="Times New Roman"/>
                <a:ea typeface="Times New Roman"/>
                <a:cs typeface="Times New Roman"/>
                <a:sym typeface="Times New Roman"/>
              </a:rPr>
              <a:t>P</a:t>
            </a:r>
            <a:r>
              <a:rPr lang="en-US">
                <a:latin typeface="Times New Roman"/>
                <a:ea typeface="Times New Roman"/>
                <a:cs typeface="Times New Roman"/>
                <a:sym typeface="Times New Roman"/>
              </a:rPr>
              <a:t> (Provide a conclusion or summary): </a:t>
            </a:r>
            <a:endParaRPr/>
          </a:p>
          <a:p>
            <a:pPr indent="0" lvl="0" marL="0" rtl="0" algn="l">
              <a:spcBef>
                <a:spcPts val="960"/>
              </a:spcBef>
              <a:spcAft>
                <a:spcPts val="0"/>
              </a:spcAft>
              <a:buSzPts val="1656"/>
              <a:buNone/>
            </a:pPr>
            <a:r>
              <a:rPr b="1" lang="en-US">
                <a:latin typeface="Times New Roman"/>
                <a:ea typeface="Times New Roman"/>
                <a:cs typeface="Times New Roman"/>
                <a:sym typeface="Times New Roman"/>
              </a:rPr>
              <a:t>"In conclusion, incorporating regular exercise into our lifestyle can have a significant impact on our overall health and quality of life.”</a:t>
            </a:r>
            <a:endParaRPr/>
          </a:p>
        </p:txBody>
      </p:sp>
      <p:sp>
        <p:nvSpPr>
          <p:cNvPr id="128" name="Google Shape;128;p5"/>
          <p:cNvSpPr txBox="1"/>
          <p:nvPr/>
        </p:nvSpPr>
        <p:spPr>
          <a:xfrm>
            <a:off x="9339942" y="2133600"/>
            <a:ext cx="2270866" cy="42780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Timing:- </a:t>
            </a:r>
            <a:endParaRPr/>
          </a:p>
          <a:p>
            <a:pPr indent="0" lvl="0" marL="0" marR="0" rtl="0" algn="l">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S: 5 seconds-</a:t>
            </a:r>
            <a:endParaRPr/>
          </a:p>
          <a:p>
            <a:pPr indent="0" lvl="0" marL="0" marR="0" rtl="0" algn="l">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T: 15 seconds- </a:t>
            </a:r>
            <a:endParaRPr/>
          </a:p>
          <a:p>
            <a:pPr indent="0" lvl="0" marL="0" marR="0" rtl="0" algn="l">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O: 30 seconds- </a:t>
            </a:r>
            <a:endParaRPr/>
          </a:p>
          <a:p>
            <a:pPr indent="0" lvl="0" marL="0" marR="0" rtl="0" algn="l">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P: 10 seconds</a:t>
            </a:r>
            <a:endParaRPr/>
          </a:p>
          <a:p>
            <a:pPr indent="0" lvl="0" marL="0" marR="0" rtl="0" algn="l">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Total time: 1 minute</a:t>
            </a:r>
            <a:endParaRPr/>
          </a:p>
          <a:p>
            <a:pPr indent="0" lvl="0" marL="0" marR="0" rtl="0" algn="l">
              <a:spcBef>
                <a:spcPts val="0"/>
              </a:spcBef>
              <a:spcAft>
                <a:spcPts val="0"/>
              </a:spcAft>
              <a:buClr>
                <a:schemeClr val="dk1"/>
              </a:buClr>
              <a:buSzPts val="1600"/>
              <a:buFont typeface="Gill Sans"/>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This example </a:t>
            </a:r>
            <a:r>
              <a:rPr lang="en-US" sz="1600">
                <a:solidFill>
                  <a:schemeClr val="dk1"/>
                </a:solidFill>
                <a:latin typeface="Times New Roman"/>
                <a:ea typeface="Times New Roman"/>
                <a:cs typeface="Times New Roman"/>
                <a:sym typeface="Times New Roman"/>
              </a:rPr>
              <a:t>demonstrates how to use the STOP technique to provide a clear and concise answer within a 1-minute time frame. Remember to adjust the timing and content to fit your own speaking style and the specific question.</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42424"/>
              </a:buClr>
              <a:buSzPts val="3600"/>
              <a:buFont typeface="Times New Roman"/>
              <a:buNone/>
            </a:pPr>
            <a:r>
              <a:rPr b="1" lang="en-US" sz="3600">
                <a:solidFill>
                  <a:srgbClr val="242424"/>
                </a:solidFill>
                <a:highlight>
                  <a:srgbClr val="FFFFFF"/>
                </a:highlight>
                <a:latin typeface="Times New Roman"/>
                <a:ea typeface="Times New Roman"/>
                <a:cs typeface="Times New Roman"/>
                <a:sym typeface="Times New Roman"/>
              </a:rPr>
              <a:t>2-MINUTE ELABORATION TECHNIQUES</a:t>
            </a:r>
            <a:endParaRPr sz="3600"/>
          </a:p>
        </p:txBody>
      </p:sp>
      <p:sp>
        <p:nvSpPr>
          <p:cNvPr id="134" name="Google Shape;134;p6"/>
          <p:cNvSpPr txBox="1"/>
          <p:nvPr/>
        </p:nvSpPr>
        <p:spPr>
          <a:xfrm>
            <a:off x="3940627" y="2503715"/>
            <a:ext cx="3842654"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rgbClr val="242424"/>
                </a:solidFill>
                <a:highlight>
                  <a:srgbClr val="FFFFFF"/>
                </a:highlight>
                <a:latin typeface="Times New Roman"/>
                <a:ea typeface="Times New Roman"/>
                <a:cs typeface="Times New Roman"/>
                <a:sym typeface="Times New Roman"/>
              </a:rPr>
              <a:t>2. SEED:</a:t>
            </a:r>
            <a:endParaRPr b="1"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242424"/>
                </a:solidFill>
                <a:highlight>
                  <a:srgbClr val="FFFFFF"/>
                </a:highlight>
                <a:latin typeface="Times New Roman"/>
                <a:ea typeface="Times New Roman"/>
                <a:cs typeface="Times New Roman"/>
                <a:sym typeface="Times New Roman"/>
              </a:rPr>
              <a:t> S:State the main idea</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242424"/>
                </a:solidFill>
                <a:highlight>
                  <a:srgbClr val="FFFFFF"/>
                </a:highlight>
                <a:latin typeface="Times New Roman"/>
                <a:ea typeface="Times New Roman"/>
                <a:cs typeface="Times New Roman"/>
                <a:sym typeface="Times New Roman"/>
              </a:rPr>
              <a:t> E:Explain and elaborate on it</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242424"/>
                </a:solidFill>
                <a:highlight>
                  <a:srgbClr val="FFFFFF"/>
                </a:highlight>
                <a:latin typeface="Times New Roman"/>
                <a:ea typeface="Times New Roman"/>
                <a:cs typeface="Times New Roman"/>
                <a:sym typeface="Times New Roman"/>
              </a:rPr>
              <a:t> E:Exemplify with a story or case study</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242424"/>
                </a:solidFill>
                <a:highlight>
                  <a:srgbClr val="FFFFFF"/>
                </a:highlight>
                <a:latin typeface="Times New Roman"/>
                <a:ea typeface="Times New Roman"/>
                <a:cs typeface="Times New Roman"/>
                <a:sym typeface="Times New Roman"/>
              </a:rPr>
              <a:t> D:Discuss the implications and conclusion</a:t>
            </a:r>
            <a:endParaRPr sz="1800">
              <a:solidFill>
                <a:schemeClr val="dk1"/>
              </a:solidFill>
              <a:highlight>
                <a:srgbClr val="FFFFFF"/>
              </a:highlight>
              <a:latin typeface="Times New Roman"/>
              <a:ea typeface="Times New Roman"/>
              <a:cs typeface="Times New Roman"/>
              <a:sym typeface="Times New Roman"/>
            </a:endParaRPr>
          </a:p>
        </p:txBody>
      </p:sp>
      <p:sp>
        <p:nvSpPr>
          <p:cNvPr id="135" name="Google Shape;135;p6"/>
          <p:cNvSpPr txBox="1"/>
          <p:nvPr/>
        </p:nvSpPr>
        <p:spPr>
          <a:xfrm>
            <a:off x="8001000" y="2503715"/>
            <a:ext cx="3842654"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rgbClr val="242424"/>
                </a:solidFill>
                <a:highlight>
                  <a:srgbClr val="FFFFFF"/>
                </a:highlight>
                <a:latin typeface="Times New Roman"/>
                <a:ea typeface="Times New Roman"/>
                <a:cs typeface="Times New Roman"/>
                <a:sym typeface="Times New Roman"/>
              </a:rPr>
              <a:t>3. CARE:</a:t>
            </a:r>
            <a:endParaRPr b="1"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242424"/>
                </a:solidFill>
                <a:highlight>
                  <a:srgbClr val="FFFFFF"/>
                </a:highlight>
                <a:latin typeface="Times New Roman"/>
                <a:ea typeface="Times New Roman"/>
                <a:cs typeface="Times New Roman"/>
                <a:sym typeface="Times New Roman"/>
              </a:rPr>
              <a:t> C: Clearly state the main point</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242424"/>
                </a:solidFill>
                <a:highlight>
                  <a:srgbClr val="FFFFFF"/>
                </a:highlight>
                <a:latin typeface="Times New Roman"/>
                <a:ea typeface="Times New Roman"/>
                <a:cs typeface="Times New Roman"/>
                <a:sym typeface="Times New Roman"/>
              </a:rPr>
              <a:t> A:Add context and background information</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242424"/>
                </a:solidFill>
                <a:highlight>
                  <a:srgbClr val="FFFFFF"/>
                </a:highlight>
                <a:latin typeface="Times New Roman"/>
                <a:ea typeface="Times New Roman"/>
                <a:cs typeface="Times New Roman"/>
                <a:sym typeface="Times New Roman"/>
              </a:rPr>
              <a:t> R: Reiterate and expand on the idea</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242424"/>
                </a:solidFill>
                <a:highlight>
                  <a:srgbClr val="FFFFFF"/>
                </a:highlight>
                <a:latin typeface="Times New Roman"/>
                <a:ea typeface="Times New Roman"/>
                <a:cs typeface="Times New Roman"/>
                <a:sym typeface="Times New Roman"/>
              </a:rPr>
              <a:t> E: End with a conclusion and summary</a:t>
            </a:r>
            <a:endParaRPr sz="1800">
              <a:solidFill>
                <a:schemeClr val="dk1"/>
              </a:solidFill>
              <a:highlight>
                <a:srgbClr val="FFFFFF"/>
              </a:highlight>
              <a:latin typeface="Times New Roman"/>
              <a:ea typeface="Times New Roman"/>
              <a:cs typeface="Times New Roman"/>
              <a:sym typeface="Times New Roman"/>
            </a:endParaRPr>
          </a:p>
        </p:txBody>
      </p:sp>
      <p:sp>
        <p:nvSpPr>
          <p:cNvPr id="136" name="Google Shape;136;p6"/>
          <p:cNvSpPr txBox="1"/>
          <p:nvPr/>
        </p:nvSpPr>
        <p:spPr>
          <a:xfrm>
            <a:off x="152400" y="2503715"/>
            <a:ext cx="3483427"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242424"/>
                </a:solidFill>
                <a:highlight>
                  <a:srgbClr val="FFFFFF"/>
                </a:highlight>
                <a:latin typeface="Times New Roman"/>
                <a:ea typeface="Times New Roman"/>
                <a:cs typeface="Times New Roman"/>
                <a:sym typeface="Times New Roman"/>
              </a:rPr>
              <a:t>1</a:t>
            </a:r>
            <a:r>
              <a:rPr b="1" lang="en-US" sz="1800">
                <a:solidFill>
                  <a:srgbClr val="242424"/>
                </a:solidFill>
                <a:highlight>
                  <a:srgbClr val="FFFFFF"/>
                </a:highlight>
                <a:latin typeface="Times New Roman"/>
                <a:ea typeface="Times New Roman"/>
                <a:cs typeface="Times New Roman"/>
                <a:sym typeface="Times New Roman"/>
              </a:rPr>
              <a:t>. PREP:</a:t>
            </a:r>
            <a:endParaRPr b="1"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242424"/>
                </a:solidFill>
                <a:highlight>
                  <a:srgbClr val="FFFFFF"/>
                </a:highlight>
                <a:latin typeface="Times New Roman"/>
                <a:ea typeface="Times New Roman"/>
                <a:cs typeface="Times New Roman"/>
                <a:sym typeface="Times New Roman"/>
              </a:rPr>
              <a:t> P: Present the main point</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242424"/>
                </a:solidFill>
                <a:highlight>
                  <a:srgbClr val="FFFFFF"/>
                </a:highlight>
                <a:latin typeface="Times New Roman"/>
                <a:ea typeface="Times New Roman"/>
                <a:cs typeface="Times New Roman"/>
                <a:sym typeface="Times New Roman"/>
              </a:rPr>
              <a:t> R: Reiterate and expand on it</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242424"/>
                </a:solidFill>
                <a:highlight>
                  <a:srgbClr val="FFFFFF"/>
                </a:highlight>
                <a:latin typeface="Times New Roman"/>
                <a:ea typeface="Times New Roman"/>
                <a:cs typeface="Times New Roman"/>
                <a:sym typeface="Times New Roman"/>
              </a:rPr>
              <a:t> E: Explain the underlying reasons</a:t>
            </a:r>
            <a:endParaRPr sz="1800">
              <a:solidFill>
                <a:schemeClr val="dk1"/>
              </a:solidFill>
              <a:highlight>
                <a:srgbClr val="FFFFFF"/>
              </a:highlight>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242424"/>
                </a:solidFill>
                <a:highlight>
                  <a:srgbClr val="FFFFFF"/>
                </a:highlight>
                <a:latin typeface="Times New Roman"/>
                <a:ea typeface="Times New Roman"/>
                <a:cs typeface="Times New Roman"/>
                <a:sym typeface="Times New Roman"/>
              </a:rPr>
              <a:t> P: Provide examples and evidence</a:t>
            </a:r>
            <a:endParaRPr sz="1800">
              <a:solidFill>
                <a:schemeClr val="dk1"/>
              </a:solidFill>
              <a:highlight>
                <a:srgbClr val="FFFFFF"/>
              </a:highlight>
              <a:latin typeface="Times New Roman"/>
              <a:ea typeface="Times New Roman"/>
              <a:cs typeface="Times New Roman"/>
              <a:sym typeface="Times New Roman"/>
            </a:endParaRPr>
          </a:p>
        </p:txBody>
      </p:sp>
      <p:sp>
        <p:nvSpPr>
          <p:cNvPr id="137" name="Google Shape;137;p6"/>
          <p:cNvSpPr txBox="1"/>
          <p:nvPr/>
        </p:nvSpPr>
        <p:spPr>
          <a:xfrm>
            <a:off x="581192" y="4857566"/>
            <a:ext cx="1031540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These techniques will help you to structure your response, provide clear and concise information, and stay within the time limit. Remember to practice and adjust the techniques to fit your own speaking style.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872799498f_0_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144" name="Google Shape;144;g2872799498f_0_0"/>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581192" y="692527"/>
            <a:ext cx="11029616" cy="79067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42424"/>
              </a:buClr>
              <a:buSzPts val="3600"/>
              <a:buFont typeface="Times New Roman"/>
              <a:buNone/>
            </a:pPr>
            <a:r>
              <a:rPr b="1" lang="en-US" sz="3600">
                <a:solidFill>
                  <a:srgbClr val="242424"/>
                </a:solidFill>
                <a:highlight>
                  <a:srgbClr val="FFFFFF"/>
                </a:highlight>
                <a:latin typeface="Times New Roman"/>
                <a:ea typeface="Times New Roman"/>
                <a:cs typeface="Times New Roman"/>
                <a:sym typeface="Times New Roman"/>
              </a:rPr>
              <a:t>2-MINUTE ELABORATION TECHNIQUES PREP</a:t>
            </a:r>
            <a:endParaRPr sz="3600"/>
          </a:p>
        </p:txBody>
      </p:sp>
      <p:sp>
        <p:nvSpPr>
          <p:cNvPr id="150" name="Google Shape;150;p7"/>
          <p:cNvSpPr txBox="1"/>
          <p:nvPr>
            <p:ph idx="1" type="body"/>
          </p:nvPr>
        </p:nvSpPr>
        <p:spPr>
          <a:xfrm>
            <a:off x="250371" y="1915886"/>
            <a:ext cx="8153399" cy="4615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840"/>
              <a:buNone/>
            </a:pPr>
            <a:r>
              <a:rPr b="1" lang="en-US" sz="2000">
                <a:latin typeface="Times New Roman"/>
                <a:ea typeface="Times New Roman"/>
                <a:cs typeface="Times New Roman"/>
                <a:sym typeface="Times New Roman"/>
              </a:rPr>
              <a:t>Question: "What are the advantages of learning a new language?”</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Answer:</a:t>
            </a:r>
            <a:br>
              <a:rPr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P</a:t>
            </a:r>
            <a:r>
              <a:rPr lang="en-US" sz="2000">
                <a:latin typeface="Times New Roman"/>
                <a:ea typeface="Times New Roman"/>
                <a:cs typeface="Times New Roman"/>
                <a:sym typeface="Times New Roman"/>
              </a:rPr>
              <a:t> (Present the main point): </a:t>
            </a:r>
            <a:r>
              <a:rPr b="1" lang="en-US" sz="2000">
                <a:latin typeface="Times New Roman"/>
                <a:ea typeface="Times New Roman"/>
                <a:cs typeface="Times New Roman"/>
                <a:sym typeface="Times New Roman"/>
              </a:rPr>
              <a:t>"Learning a new language has numerous benefits, including improved career opportunities and enhanced travel experiences.”</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R</a:t>
            </a:r>
            <a:r>
              <a:rPr lang="en-US" sz="2000">
                <a:latin typeface="Times New Roman"/>
                <a:ea typeface="Times New Roman"/>
                <a:cs typeface="Times New Roman"/>
                <a:sym typeface="Times New Roman"/>
              </a:rPr>
              <a:t> (Reiterate and expand on it): </a:t>
            </a:r>
            <a:r>
              <a:rPr b="1" lang="en-US" sz="2000">
                <a:latin typeface="Times New Roman"/>
                <a:ea typeface="Times New Roman"/>
                <a:cs typeface="Times New Roman"/>
                <a:sym typeface="Times New Roman"/>
              </a:rPr>
              <a:t>"Not only can speaking multiple languages increase your job prospects, but it also allows you to connect with people from diverse backgrounds and cultures.”</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E </a:t>
            </a:r>
            <a:r>
              <a:rPr lang="en-US" sz="2000">
                <a:latin typeface="Times New Roman"/>
                <a:ea typeface="Times New Roman"/>
                <a:cs typeface="Times New Roman"/>
                <a:sym typeface="Times New Roman"/>
              </a:rPr>
              <a:t>(Explain the underlying reasons): </a:t>
            </a:r>
            <a:r>
              <a:rPr b="1" lang="en-US" sz="2000">
                <a:latin typeface="Times New Roman"/>
                <a:ea typeface="Times New Roman"/>
                <a:cs typeface="Times New Roman"/>
                <a:sym typeface="Times New Roman"/>
              </a:rPr>
              <a:t>"This is because language is deeply tied to identity and community, and being able to communicate in someone's native language shows respect and understanding.”</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P</a:t>
            </a:r>
            <a:r>
              <a:rPr lang="en-US" sz="2000">
                <a:latin typeface="Times New Roman"/>
                <a:ea typeface="Times New Roman"/>
                <a:cs typeface="Times New Roman"/>
                <a:sym typeface="Times New Roman"/>
              </a:rPr>
              <a:t> (Provide examples and evidence): </a:t>
            </a:r>
            <a:r>
              <a:rPr b="1" lang="en-US" sz="2000">
                <a:latin typeface="Times New Roman"/>
                <a:ea typeface="Times New Roman"/>
                <a:cs typeface="Times New Roman"/>
                <a:sym typeface="Times New Roman"/>
              </a:rPr>
              <a:t>"For example, a study by the Harvard Business Review found that employees who speak multiple languages are more likely to be promoted and earn higher salaries. Additionally, traveling to foreign countries becomes much more enjoyable when you can communicate with locals in their own language."</a:t>
            </a:r>
            <a:endParaRPr/>
          </a:p>
        </p:txBody>
      </p:sp>
      <p:sp>
        <p:nvSpPr>
          <p:cNvPr id="151" name="Google Shape;151;p7"/>
          <p:cNvSpPr txBox="1"/>
          <p:nvPr/>
        </p:nvSpPr>
        <p:spPr>
          <a:xfrm>
            <a:off x="8969828" y="1741714"/>
            <a:ext cx="3102427"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Timing:- </a:t>
            </a:r>
            <a:endParaRPr/>
          </a:p>
          <a:p>
            <a:pPr indent="0" lvl="0" marL="0" marR="0" rtl="0" algn="l">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P: 20 seconds- </a:t>
            </a:r>
            <a:endParaRPr/>
          </a:p>
          <a:p>
            <a:pPr indent="0" lvl="0" marL="0" marR="0" rtl="0" algn="l">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R: 30 seconds- </a:t>
            </a:r>
            <a:endParaRPr/>
          </a:p>
          <a:p>
            <a:pPr indent="0" lvl="0" marL="0" marR="0" rtl="0" algn="l">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E: 40 seconds- </a:t>
            </a:r>
            <a:endParaRPr/>
          </a:p>
          <a:p>
            <a:pPr indent="0" lvl="0" marL="0" marR="0" rtl="0" algn="l">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P: 30 seconds</a:t>
            </a:r>
            <a:endParaRPr/>
          </a:p>
          <a:p>
            <a:pPr indent="0" lvl="0" marL="0" marR="0" rtl="0" algn="l">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Total time: 2 minutes</a:t>
            </a:r>
            <a:endParaRPr/>
          </a:p>
          <a:p>
            <a:pPr indent="0" lvl="0" marL="0" marR="0" rtl="0" algn="l">
              <a:spcBef>
                <a:spcPts val="0"/>
              </a:spcBef>
              <a:spcAft>
                <a:spcPts val="0"/>
              </a:spcAft>
              <a:buClr>
                <a:schemeClr val="dk1"/>
              </a:buClr>
              <a:buSzPts val="2000"/>
              <a:buFont typeface="Gill Sans"/>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This example </a:t>
            </a:r>
            <a:r>
              <a:rPr lang="en-US" sz="2000">
                <a:solidFill>
                  <a:schemeClr val="dk1"/>
                </a:solidFill>
                <a:latin typeface="Times New Roman"/>
                <a:ea typeface="Times New Roman"/>
                <a:cs typeface="Times New Roman"/>
                <a:sym typeface="Times New Roman"/>
              </a:rPr>
              <a:t>demonstrates how to use the PREP technique to provide a clear and detailed answer within a 2-minute time frame. Remember to adjust the timing and content to fit your own speaking style and the specific question.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5400"/>
              <a:buFont typeface="Gill Sans"/>
              <a:buNone/>
            </a:pPr>
            <a:r>
              <a:rPr lang="en-US" sz="5400"/>
              <a:t>MINIMAL PAIRS</a:t>
            </a:r>
            <a:endParaRPr sz="5400"/>
          </a:p>
        </p:txBody>
      </p:sp>
      <p:sp>
        <p:nvSpPr>
          <p:cNvPr id="157" name="Google Shape;157;p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4048"/>
              <a:buNone/>
            </a:pPr>
            <a:r>
              <a:rPr lang="en-US" sz="4400"/>
              <a:t>In English, a minimal pair is a pair of words that differ by only one phoneme (distinct sound) and have different meanings. The words are identical except for the one phoneme that is changed.</a:t>
            </a:r>
            <a:endParaRPr sz="4400"/>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2024-07-21T18:50:12Z</dcterms:created>
  <dc:creator>daisyasheema18@gmail.com</dc:creator>
</cp:coreProperties>
</file>