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66" r:id="rId3"/>
    <p:sldId id="273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D/0YReVHQq8MoEVd6BsZY0os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2EF88-EF2A-4D7A-B10B-4345843E9EA6}" v="5" dt="2023-02-03T08:20:02.811"/>
  </p1510:revLst>
</p1510:revInfo>
</file>

<file path=ppt/tableStyles.xml><?xml version="1.0" encoding="utf-8"?>
<a:tblStyleLst xmlns:a="http://schemas.openxmlformats.org/drawingml/2006/main" def="{43B1412D-CF3F-4ED8-B5F3-A5ABDBA5259C}">
  <a:tblStyle styleId="{43B1412D-CF3F-4ED8-B5F3-A5ABDBA5259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67" d="100"/>
          <a:sy n="67" d="100"/>
        </p:scale>
        <p:origin x="62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ha Ramakrishnan" userId="403a4fd2-7ec7-41b1-8d15-217fcc0db286" providerId="ADAL" clId="{5AC2EF88-EF2A-4D7A-B10B-4345843E9EA6}"/>
    <pc:docChg chg="custSel addSld delSld modSld">
      <pc:chgData name="Sangeetha Ramakrishnan" userId="403a4fd2-7ec7-41b1-8d15-217fcc0db286" providerId="ADAL" clId="{5AC2EF88-EF2A-4D7A-B10B-4345843E9EA6}" dt="2023-02-03T08:20:05.634" v="191" actId="20577"/>
      <pc:docMkLst>
        <pc:docMk/>
      </pc:docMkLst>
      <pc:sldChg chg="del">
        <pc:chgData name="Sangeetha Ramakrishnan" userId="403a4fd2-7ec7-41b1-8d15-217fcc0db286" providerId="ADAL" clId="{5AC2EF88-EF2A-4D7A-B10B-4345843E9EA6}" dt="2023-02-03T08:16:15.942" v="0" actId="47"/>
        <pc:sldMkLst>
          <pc:docMk/>
          <pc:sldMk cId="0" sldId="261"/>
        </pc:sldMkLst>
      </pc:sldChg>
      <pc:sldChg chg="del">
        <pc:chgData name="Sangeetha Ramakrishnan" userId="403a4fd2-7ec7-41b1-8d15-217fcc0db286" providerId="ADAL" clId="{5AC2EF88-EF2A-4D7A-B10B-4345843E9EA6}" dt="2023-02-03T08:16:17.113" v="1" actId="47"/>
        <pc:sldMkLst>
          <pc:docMk/>
          <pc:sldMk cId="0" sldId="262"/>
        </pc:sldMkLst>
      </pc:sldChg>
      <pc:sldChg chg="del">
        <pc:chgData name="Sangeetha Ramakrishnan" userId="403a4fd2-7ec7-41b1-8d15-217fcc0db286" providerId="ADAL" clId="{5AC2EF88-EF2A-4D7A-B10B-4345843E9EA6}" dt="2023-02-03T08:16:30.554" v="2" actId="47"/>
        <pc:sldMkLst>
          <pc:docMk/>
          <pc:sldMk cId="0" sldId="264"/>
        </pc:sldMkLst>
      </pc:sldChg>
      <pc:sldChg chg="del">
        <pc:chgData name="Sangeetha Ramakrishnan" userId="403a4fd2-7ec7-41b1-8d15-217fcc0db286" providerId="ADAL" clId="{5AC2EF88-EF2A-4D7A-B10B-4345843E9EA6}" dt="2023-02-03T08:16:30.554" v="2" actId="47"/>
        <pc:sldMkLst>
          <pc:docMk/>
          <pc:sldMk cId="0" sldId="267"/>
        </pc:sldMkLst>
      </pc:sldChg>
      <pc:sldChg chg="del">
        <pc:chgData name="Sangeetha Ramakrishnan" userId="403a4fd2-7ec7-41b1-8d15-217fcc0db286" providerId="ADAL" clId="{5AC2EF88-EF2A-4D7A-B10B-4345843E9EA6}" dt="2023-02-03T08:16:30.554" v="2" actId="47"/>
        <pc:sldMkLst>
          <pc:docMk/>
          <pc:sldMk cId="0" sldId="268"/>
        </pc:sldMkLst>
      </pc:sldChg>
      <pc:sldChg chg="del">
        <pc:chgData name="Sangeetha Ramakrishnan" userId="403a4fd2-7ec7-41b1-8d15-217fcc0db286" providerId="ADAL" clId="{5AC2EF88-EF2A-4D7A-B10B-4345843E9EA6}" dt="2023-02-03T08:16:30.554" v="2" actId="47"/>
        <pc:sldMkLst>
          <pc:docMk/>
          <pc:sldMk cId="0" sldId="269"/>
        </pc:sldMkLst>
      </pc:sldChg>
      <pc:sldChg chg="del">
        <pc:chgData name="Sangeetha Ramakrishnan" userId="403a4fd2-7ec7-41b1-8d15-217fcc0db286" providerId="ADAL" clId="{5AC2EF88-EF2A-4D7A-B10B-4345843E9EA6}" dt="2023-02-03T08:16:30.554" v="2" actId="47"/>
        <pc:sldMkLst>
          <pc:docMk/>
          <pc:sldMk cId="0" sldId="270"/>
        </pc:sldMkLst>
      </pc:sldChg>
      <pc:sldChg chg="del">
        <pc:chgData name="Sangeetha Ramakrishnan" userId="403a4fd2-7ec7-41b1-8d15-217fcc0db286" providerId="ADAL" clId="{5AC2EF88-EF2A-4D7A-B10B-4345843E9EA6}" dt="2023-02-03T08:16:30.554" v="2" actId="47"/>
        <pc:sldMkLst>
          <pc:docMk/>
          <pc:sldMk cId="0" sldId="271"/>
        </pc:sldMkLst>
      </pc:sldChg>
      <pc:sldChg chg="addSp delSp modSp mod">
        <pc:chgData name="Sangeetha Ramakrishnan" userId="403a4fd2-7ec7-41b1-8d15-217fcc0db286" providerId="ADAL" clId="{5AC2EF88-EF2A-4D7A-B10B-4345843E9EA6}" dt="2023-02-03T08:19:01.931" v="84" actId="20577"/>
        <pc:sldMkLst>
          <pc:docMk/>
          <pc:sldMk cId="396422957" sldId="272"/>
        </pc:sldMkLst>
        <pc:spChg chg="mod">
          <ac:chgData name="Sangeetha Ramakrishnan" userId="403a4fd2-7ec7-41b1-8d15-217fcc0db286" providerId="ADAL" clId="{5AC2EF88-EF2A-4D7A-B10B-4345843E9EA6}" dt="2023-02-03T08:18:05.224" v="26" actId="20577"/>
          <ac:spMkLst>
            <pc:docMk/>
            <pc:sldMk cId="396422957" sldId="272"/>
            <ac:spMk id="3" creationId="{3FC0E2DD-B740-9EEA-809C-D64A15935C8C}"/>
          </ac:spMkLst>
        </pc:spChg>
        <pc:spChg chg="add del mod">
          <ac:chgData name="Sangeetha Ramakrishnan" userId="403a4fd2-7ec7-41b1-8d15-217fcc0db286" providerId="ADAL" clId="{5AC2EF88-EF2A-4D7A-B10B-4345843E9EA6}" dt="2023-02-03T08:18:32.615" v="30" actId="478"/>
          <ac:spMkLst>
            <pc:docMk/>
            <pc:sldMk cId="396422957" sldId="272"/>
            <ac:spMk id="127" creationId="{0B849F58-5C8C-E52F-EA4B-735ECC9EF356}"/>
          </ac:spMkLst>
        </pc:spChg>
        <pc:spChg chg="add mod">
          <ac:chgData name="Sangeetha Ramakrishnan" userId="403a4fd2-7ec7-41b1-8d15-217fcc0db286" providerId="ADAL" clId="{5AC2EF88-EF2A-4D7A-B10B-4345843E9EA6}" dt="2023-02-03T08:18:42.889" v="34" actId="14100"/>
          <ac:spMkLst>
            <pc:docMk/>
            <pc:sldMk cId="396422957" sldId="272"/>
            <ac:spMk id="128" creationId="{1A9C2512-D1B7-40F9-FFED-B89CBFC7C514}"/>
          </ac:spMkLst>
        </pc:spChg>
        <pc:spChg chg="add mod">
          <ac:chgData name="Sangeetha Ramakrishnan" userId="403a4fd2-7ec7-41b1-8d15-217fcc0db286" providerId="ADAL" clId="{5AC2EF88-EF2A-4D7A-B10B-4345843E9EA6}" dt="2023-02-03T08:19:01.931" v="84" actId="20577"/>
          <ac:spMkLst>
            <pc:docMk/>
            <pc:sldMk cId="396422957" sldId="272"/>
            <ac:spMk id="129" creationId="{0FCEB0F2-5B77-ECF9-9B39-C945AF539F51}"/>
          </ac:spMkLst>
        </pc:spChg>
      </pc:sldChg>
      <pc:sldChg chg="addSp modSp new mod">
        <pc:chgData name="Sangeetha Ramakrishnan" userId="403a4fd2-7ec7-41b1-8d15-217fcc0db286" providerId="ADAL" clId="{5AC2EF88-EF2A-4D7A-B10B-4345843E9EA6}" dt="2023-02-03T08:20:05.634" v="191" actId="20577"/>
        <pc:sldMkLst>
          <pc:docMk/>
          <pc:sldMk cId="1569229621" sldId="273"/>
        </pc:sldMkLst>
        <pc:spChg chg="mod">
          <ac:chgData name="Sangeetha Ramakrishnan" userId="403a4fd2-7ec7-41b1-8d15-217fcc0db286" providerId="ADAL" clId="{5AC2EF88-EF2A-4D7A-B10B-4345843E9EA6}" dt="2023-02-03T08:16:47.915" v="18" actId="20577"/>
          <ac:spMkLst>
            <pc:docMk/>
            <pc:sldMk cId="1569229621" sldId="273"/>
            <ac:spMk id="2" creationId="{B68699D3-702C-C86A-8C1C-F1C5B25E725D}"/>
          </ac:spMkLst>
        </pc:spChg>
        <pc:spChg chg="add mod">
          <ac:chgData name="Sangeetha Ramakrishnan" userId="403a4fd2-7ec7-41b1-8d15-217fcc0db286" providerId="ADAL" clId="{5AC2EF88-EF2A-4D7A-B10B-4345843E9EA6}" dt="2023-02-03T08:20:05.634" v="191" actId="20577"/>
          <ac:spMkLst>
            <pc:docMk/>
            <pc:sldMk cId="1569229621" sldId="273"/>
            <ac:spMk id="4" creationId="{41AD8F63-5B4A-BEEA-BC16-EF20BE0C97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f28d1ed19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1cf28d1ed1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5"/>
          <p:cNvPicPr preferRelativeResize="0"/>
          <p:nvPr/>
        </p:nvPicPr>
        <p:blipFill rotWithShape="1">
          <a:blip r:embed="rId2">
            <a:alphaModFix/>
          </a:blip>
          <a:srcRect t="35142"/>
          <a:stretch/>
        </p:blipFill>
        <p:spPr>
          <a:xfrm>
            <a:off x="10807871" y="-1"/>
            <a:ext cx="1128643" cy="1052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55"/>
          <p:cNvCxnSpPr/>
          <p:nvPr/>
        </p:nvCxnSpPr>
        <p:spPr>
          <a:xfrm>
            <a:off x="354497" y="1083364"/>
            <a:ext cx="1183750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809" y="393714"/>
            <a:ext cx="1192695" cy="27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5"/>
          <p:cNvSpPr txBox="1"/>
          <p:nvPr/>
        </p:nvSpPr>
        <p:spPr>
          <a:xfrm rot="-5400000">
            <a:off x="-864766" y="5588488"/>
            <a:ext cx="1997756" cy="26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2022-2023 Sterlite Technologies Limited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5"/>
          <p:cNvSpPr txBox="1">
            <a:spLocks noGrp="1"/>
          </p:cNvSpPr>
          <p:nvPr>
            <p:ph type="title"/>
          </p:nvPr>
        </p:nvSpPr>
        <p:spPr>
          <a:xfrm>
            <a:off x="543342" y="267957"/>
            <a:ext cx="10515600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5"/>
          <p:cNvSpPr txBox="1"/>
          <p:nvPr/>
        </p:nvSpPr>
        <p:spPr>
          <a:xfrm>
            <a:off x="11372193" y="6495816"/>
            <a:ext cx="495128" cy="2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9550F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9550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55"/>
          <p:cNvCxnSpPr/>
          <p:nvPr/>
        </p:nvCxnSpPr>
        <p:spPr>
          <a:xfrm>
            <a:off x="354497" y="6643336"/>
            <a:ext cx="1118586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" name="Google Shape;30;p55"/>
          <p:cNvPicPr preferRelativeResize="0"/>
          <p:nvPr/>
        </p:nvPicPr>
        <p:blipFill rotWithShape="1">
          <a:blip r:embed="rId4">
            <a:alphaModFix amt="31000"/>
          </a:blip>
          <a:srcRect l="4518" r="4518"/>
          <a:stretch/>
        </p:blipFill>
        <p:spPr>
          <a:xfrm rot="9459934">
            <a:off x="5722903" y="3650571"/>
            <a:ext cx="7018657" cy="345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8" name="Google Shape;38;p59"/>
          <p:cNvPicPr preferRelativeResize="0"/>
          <p:nvPr/>
        </p:nvPicPr>
        <p:blipFill rotWithShape="1">
          <a:blip r:embed="rId2">
            <a:alphaModFix amt="32000"/>
          </a:blip>
          <a:srcRect/>
          <a:stretch/>
        </p:blipFill>
        <p:spPr>
          <a:xfrm rot="9572062">
            <a:off x="8194440" y="4388671"/>
            <a:ext cx="8452978" cy="378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9"/>
          <p:cNvPicPr preferRelativeResize="0"/>
          <p:nvPr/>
        </p:nvPicPr>
        <p:blipFill rotWithShape="1">
          <a:blip r:embed="rId2">
            <a:alphaModFix amt="32000"/>
          </a:blip>
          <a:srcRect/>
          <a:stretch/>
        </p:blipFill>
        <p:spPr>
          <a:xfrm rot="-3800112">
            <a:off x="-3508999" y="5076609"/>
            <a:ext cx="5383718" cy="241339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9"/>
          <p:cNvSpPr txBox="1">
            <a:spLocks noGrp="1"/>
          </p:cNvSpPr>
          <p:nvPr>
            <p:ph type="body" idx="1"/>
          </p:nvPr>
        </p:nvSpPr>
        <p:spPr>
          <a:xfrm>
            <a:off x="827088" y="2527937"/>
            <a:ext cx="5573712" cy="161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  <a:defRPr sz="4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body" idx="3"/>
          </p:nvPr>
        </p:nvSpPr>
        <p:spPr>
          <a:xfrm>
            <a:off x="827088" y="4456946"/>
            <a:ext cx="5573712" cy="49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body" idx="4"/>
          </p:nvPr>
        </p:nvSpPr>
        <p:spPr>
          <a:xfrm>
            <a:off x="827088" y="5183455"/>
            <a:ext cx="5573712" cy="49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body" idx="5"/>
          </p:nvPr>
        </p:nvSpPr>
        <p:spPr>
          <a:xfrm>
            <a:off x="10434552" y="700133"/>
            <a:ext cx="1339913" cy="25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" name="Google Shape;4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857" y="570396"/>
            <a:ext cx="2433206" cy="5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0"/>
          <p:cNvPicPr preferRelativeResize="0"/>
          <p:nvPr/>
        </p:nvPicPr>
        <p:blipFill rotWithShape="1">
          <a:blip r:embed="rId2">
            <a:alphaModFix amt="32000"/>
          </a:blip>
          <a:srcRect/>
          <a:stretch/>
        </p:blipFill>
        <p:spPr>
          <a:xfrm rot="-9190441">
            <a:off x="-522181" y="3993187"/>
            <a:ext cx="7715828" cy="34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0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0"/>
          <p:cNvSpPr txBox="1"/>
          <p:nvPr/>
        </p:nvSpPr>
        <p:spPr>
          <a:xfrm rot="-5400000">
            <a:off x="-859593" y="5588487"/>
            <a:ext cx="1997756" cy="26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2022-2023 Sterlite Technologies Limited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0"/>
          <p:cNvSpPr txBox="1"/>
          <p:nvPr/>
        </p:nvSpPr>
        <p:spPr>
          <a:xfrm>
            <a:off x="11372193" y="6495816"/>
            <a:ext cx="495128" cy="2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9550F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9550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60"/>
          <p:cNvCxnSpPr/>
          <p:nvPr/>
        </p:nvCxnSpPr>
        <p:spPr>
          <a:xfrm>
            <a:off x="354497" y="6643336"/>
            <a:ext cx="1118586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60"/>
          <p:cNvSpPr>
            <a:spLocks noGrp="1"/>
          </p:cNvSpPr>
          <p:nvPr>
            <p:ph type="pic" idx="2"/>
          </p:nvPr>
        </p:nvSpPr>
        <p:spPr>
          <a:xfrm>
            <a:off x="354013" y="0"/>
            <a:ext cx="11837987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0"/>
          <p:cNvSpPr txBox="1">
            <a:spLocks noGrp="1"/>
          </p:cNvSpPr>
          <p:nvPr>
            <p:ph type="body" idx="1"/>
          </p:nvPr>
        </p:nvSpPr>
        <p:spPr>
          <a:xfrm>
            <a:off x="1011570" y="4110038"/>
            <a:ext cx="3709987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body" idx="3"/>
          </p:nvPr>
        </p:nvSpPr>
        <p:spPr>
          <a:xfrm>
            <a:off x="5378630" y="4110038"/>
            <a:ext cx="6403467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0"/>
          <p:cNvSpPr txBox="1">
            <a:spLocks noGrp="1"/>
          </p:cNvSpPr>
          <p:nvPr>
            <p:ph type="body" idx="4"/>
          </p:nvPr>
        </p:nvSpPr>
        <p:spPr>
          <a:xfrm>
            <a:off x="5378630" y="4894448"/>
            <a:ext cx="6403467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60"/>
          <p:cNvPicPr preferRelativeResize="0"/>
          <p:nvPr/>
        </p:nvPicPr>
        <p:blipFill rotWithShape="1">
          <a:blip r:embed="rId3">
            <a:alphaModFix/>
          </a:blip>
          <a:srcRect t="35142"/>
          <a:stretch/>
        </p:blipFill>
        <p:spPr>
          <a:xfrm>
            <a:off x="10807871" y="-1"/>
            <a:ext cx="1128643" cy="105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4809" y="393714"/>
            <a:ext cx="1192695" cy="27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0"/>
          <p:cNvSpPr txBox="1"/>
          <p:nvPr/>
        </p:nvSpPr>
        <p:spPr>
          <a:xfrm rot="-5400000">
            <a:off x="-864766" y="5588488"/>
            <a:ext cx="1997756" cy="26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2022-2023 Sterlite Technologies Limited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62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3395250">
            <a:off x="-1921381" y="3617521"/>
            <a:ext cx="7715828" cy="34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2"/>
          <p:cNvSpPr txBox="1"/>
          <p:nvPr/>
        </p:nvSpPr>
        <p:spPr>
          <a:xfrm>
            <a:off x="11372193" y="6495816"/>
            <a:ext cx="495128" cy="2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9550F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9550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62"/>
          <p:cNvCxnSpPr/>
          <p:nvPr/>
        </p:nvCxnSpPr>
        <p:spPr>
          <a:xfrm>
            <a:off x="354497" y="6643336"/>
            <a:ext cx="1118586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62"/>
          <p:cNvSpPr/>
          <p:nvPr/>
        </p:nvSpPr>
        <p:spPr>
          <a:xfrm>
            <a:off x="7524309" y="0"/>
            <a:ext cx="4667691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2"/>
          <p:cNvSpPr>
            <a:spLocks noGrp="1"/>
          </p:cNvSpPr>
          <p:nvPr>
            <p:ph type="pic" idx="2"/>
          </p:nvPr>
        </p:nvSpPr>
        <p:spPr>
          <a:xfrm>
            <a:off x="7554127" y="0"/>
            <a:ext cx="463787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2"/>
          <p:cNvSpPr txBox="1">
            <a:spLocks noGrp="1"/>
          </p:cNvSpPr>
          <p:nvPr>
            <p:ph type="body" idx="1"/>
          </p:nvPr>
        </p:nvSpPr>
        <p:spPr>
          <a:xfrm>
            <a:off x="1330231" y="2347913"/>
            <a:ext cx="5167313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2"/>
          <p:cNvSpPr txBox="1">
            <a:spLocks noGrp="1"/>
          </p:cNvSpPr>
          <p:nvPr>
            <p:ph type="body" idx="3"/>
          </p:nvPr>
        </p:nvSpPr>
        <p:spPr>
          <a:xfrm>
            <a:off x="1330231" y="3658736"/>
            <a:ext cx="5167313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2"/>
          <p:cNvSpPr txBox="1">
            <a:spLocks noGrp="1"/>
          </p:cNvSpPr>
          <p:nvPr>
            <p:ph type="body" idx="4"/>
          </p:nvPr>
        </p:nvSpPr>
        <p:spPr>
          <a:xfrm>
            <a:off x="1330231" y="925927"/>
            <a:ext cx="5167313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2"/>
          <p:cNvSpPr txBox="1">
            <a:spLocks noGrp="1"/>
          </p:cNvSpPr>
          <p:nvPr>
            <p:ph type="body" idx="5"/>
          </p:nvPr>
        </p:nvSpPr>
        <p:spPr>
          <a:xfrm>
            <a:off x="1470508" y="5071900"/>
            <a:ext cx="1323109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2"/>
          <p:cNvSpPr txBox="1">
            <a:spLocks noGrp="1"/>
          </p:cNvSpPr>
          <p:nvPr>
            <p:ph type="body" idx="6"/>
          </p:nvPr>
        </p:nvSpPr>
        <p:spPr>
          <a:xfrm>
            <a:off x="1330231" y="4478049"/>
            <a:ext cx="1603663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body" idx="7"/>
          </p:nvPr>
        </p:nvSpPr>
        <p:spPr>
          <a:xfrm>
            <a:off x="3299308" y="5071900"/>
            <a:ext cx="1323109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body" idx="8"/>
          </p:nvPr>
        </p:nvSpPr>
        <p:spPr>
          <a:xfrm>
            <a:off x="3159031" y="4478049"/>
            <a:ext cx="1603663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body" idx="9"/>
          </p:nvPr>
        </p:nvSpPr>
        <p:spPr>
          <a:xfrm>
            <a:off x="5055372" y="5071900"/>
            <a:ext cx="1323109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62"/>
          <p:cNvSpPr txBox="1">
            <a:spLocks noGrp="1"/>
          </p:cNvSpPr>
          <p:nvPr>
            <p:ph type="body" idx="13"/>
          </p:nvPr>
        </p:nvSpPr>
        <p:spPr>
          <a:xfrm>
            <a:off x="4915095" y="4478049"/>
            <a:ext cx="1603663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2"/>
          <p:cNvSpPr txBox="1"/>
          <p:nvPr/>
        </p:nvSpPr>
        <p:spPr>
          <a:xfrm rot="-5400000">
            <a:off x="-864766" y="5588488"/>
            <a:ext cx="1997756" cy="26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2022-2023 Sterlite Technologies Limited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lt1">
            <a:alpha val="30196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5"/>
          <p:cNvPicPr preferRelativeResize="0"/>
          <p:nvPr/>
        </p:nvPicPr>
        <p:blipFill rotWithShape="1">
          <a:blip r:embed="rId2">
            <a:alphaModFix/>
          </a:blip>
          <a:srcRect t="35142"/>
          <a:stretch/>
        </p:blipFill>
        <p:spPr>
          <a:xfrm>
            <a:off x="10807871" y="-1"/>
            <a:ext cx="1128643" cy="1052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45"/>
          <p:cNvCxnSpPr/>
          <p:nvPr/>
        </p:nvCxnSpPr>
        <p:spPr>
          <a:xfrm>
            <a:off x="354497" y="1083364"/>
            <a:ext cx="1183750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809" y="393714"/>
            <a:ext cx="1192695" cy="27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5"/>
          <p:cNvSpPr txBox="1"/>
          <p:nvPr/>
        </p:nvSpPr>
        <p:spPr>
          <a:xfrm rot="-5400000">
            <a:off x="-864766" y="5588488"/>
            <a:ext cx="1997756" cy="26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2022-2023 Sterlite Technologies Limited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>
            <a:off x="543342" y="267957"/>
            <a:ext cx="10515600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/>
          <p:nvPr/>
        </p:nvSpPr>
        <p:spPr>
          <a:xfrm>
            <a:off x="11372193" y="6495816"/>
            <a:ext cx="495128" cy="2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9550F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9550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45"/>
          <p:cNvCxnSpPr/>
          <p:nvPr/>
        </p:nvCxnSpPr>
        <p:spPr>
          <a:xfrm>
            <a:off x="354497" y="6643336"/>
            <a:ext cx="1118586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" name="Google Shape;82;p45"/>
          <p:cNvPicPr preferRelativeResize="0"/>
          <p:nvPr/>
        </p:nvPicPr>
        <p:blipFill rotWithShape="1">
          <a:blip r:embed="rId4">
            <a:alphaModFix amt="31000"/>
          </a:blip>
          <a:srcRect l="4518" r="4518"/>
          <a:stretch/>
        </p:blipFill>
        <p:spPr>
          <a:xfrm rot="9459934">
            <a:off x="5722903" y="3650571"/>
            <a:ext cx="7018657" cy="345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A453-8AAB-234F-8CAC-CDA3EA74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D50D4-5540-2A47-A4D8-283DCB3C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5375-73DB-4E82-BB27-0839ED200207}" type="datetime1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EFF99-1E7F-AF4A-B40F-0ADF5D31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slide is 100% editable. Adapt it to your needs and capture your audience's attention. 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D9004E-F337-4225-8C01-844343C11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" y="685800"/>
            <a:ext cx="11811002" cy="2667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9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9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802762-77F3-49CA-88FD-842CDA53A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7185" y="6622247"/>
            <a:ext cx="326722" cy="1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FDA8F3-67E4-1547-B1C0-046794D38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Content">
  <p:cSld name="1_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6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0113979" y="14354"/>
            <a:ext cx="1809907" cy="205723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6"/>
          <p:cNvSpPr/>
          <p:nvPr/>
        </p:nvSpPr>
        <p:spPr>
          <a:xfrm rot="10800000" flipH="1">
            <a:off x="463637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EABAB"/>
              </a:gs>
              <a:gs pos="9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14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463639" y="213332"/>
            <a:ext cx="9070253" cy="80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463639" y="1656453"/>
            <a:ext cx="10683431" cy="42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t" anchorCtr="0">
            <a:normAutofit/>
          </a:bodyPr>
          <a:lstStyle>
            <a:lvl1pPr marL="609585" lvl="0" indent="-431789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  <a:defRPr sz="2000"/>
            </a:lvl1pPr>
            <a:lvl2pPr marL="1219170" lvl="1" indent="-431789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  <a:defRPr sz="2000"/>
            </a:lvl2pPr>
            <a:lvl3pPr marL="1828754" lvl="2" indent="-431789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  <a:defRPr sz="2000"/>
            </a:lvl3pPr>
            <a:lvl4pPr marL="2438339" lvl="3" indent="-431789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  <a:defRPr sz="2000"/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11924169" y="6605588"/>
            <a:ext cx="245751" cy="4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Google Shape;48;p26"/>
          <p:cNvSpPr/>
          <p:nvPr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>
            <a:noFill/>
          </a:ln>
        </p:spPr>
        <p:txBody>
          <a:bodyPr spcFirstLastPara="1" wrap="square" lIns="45699" tIns="45699" rIns="45699" bIns="4569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6"/>
          <p:cNvSpPr/>
          <p:nvPr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>
            <a:noFill/>
          </a:ln>
        </p:spPr>
        <p:txBody>
          <a:bodyPr spcFirstLastPara="1" wrap="square" lIns="45699" tIns="45699" rIns="45699" bIns="4569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6"/>
          <p:cNvSpPr/>
          <p:nvPr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>
            <a:noFill/>
          </a:ln>
        </p:spPr>
        <p:txBody>
          <a:bodyPr spcFirstLastPara="1" wrap="square" lIns="45699" tIns="45699" rIns="45699" bIns="4569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-786211" y="3979338"/>
            <a:ext cx="251011" cy="251011"/>
          </a:xfrm>
          <a:prstGeom prst="ellipse">
            <a:avLst/>
          </a:prstGeom>
          <a:solidFill>
            <a:srgbClr val="F78423"/>
          </a:solidFill>
          <a:ln>
            <a:noFill/>
          </a:ln>
        </p:spPr>
        <p:txBody>
          <a:bodyPr spcFirstLastPara="1" wrap="square" lIns="45699" tIns="45699" rIns="45699" bIns="4569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6"/>
          <p:cNvSpPr/>
          <p:nvPr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>
            <a:noFill/>
          </a:ln>
        </p:spPr>
        <p:txBody>
          <a:bodyPr spcFirstLastPara="1" wrap="square" lIns="45699" tIns="45699" rIns="45699" bIns="4569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6"/>
          <p:cNvSpPr/>
          <p:nvPr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45699" tIns="45699" rIns="45699" bIns="4569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6"/>
          <p:cNvSpPr txBox="1"/>
          <p:nvPr/>
        </p:nvSpPr>
        <p:spPr>
          <a:xfrm>
            <a:off x="-977779" y="4785917"/>
            <a:ext cx="634147" cy="4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Text color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45699" tIns="45699" rIns="45699" bIns="4569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6"/>
          <p:cNvSpPr txBox="1"/>
          <p:nvPr/>
        </p:nvSpPr>
        <p:spPr>
          <a:xfrm>
            <a:off x="-1008235" y="1503652"/>
            <a:ext cx="695060" cy="4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Brand color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6"/>
          <p:cNvSpPr txBox="1"/>
          <p:nvPr/>
        </p:nvSpPr>
        <p:spPr>
          <a:xfrm>
            <a:off x="-1093315" y="2220662"/>
            <a:ext cx="897037" cy="60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Complimentary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6"/>
          <p:cNvSpPr txBox="1">
            <a:spLocks noGrp="1"/>
          </p:cNvSpPr>
          <p:nvPr>
            <p:ph type="ftr" idx="11"/>
          </p:nvPr>
        </p:nvSpPr>
        <p:spPr>
          <a:xfrm>
            <a:off x="-1799" y="6605589"/>
            <a:ext cx="2774339" cy="28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pic>
        <p:nvPicPr>
          <p:cNvPr id="59" name="Google Shape;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72" y="469959"/>
            <a:ext cx="1059901" cy="41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0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no content">
  <p:cSld name="1_Title &amp; n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 rot="10800000" flipH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EABAB"/>
              </a:gs>
              <a:gs pos="9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14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Text color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Brand color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Complimentary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>
            <a:spLocks noGrp="1"/>
          </p:cNvSpPr>
          <p:nvPr>
            <p:ph type="ftr" idx="11"/>
          </p:nvPr>
        </p:nvSpPr>
        <p:spPr>
          <a:xfrm>
            <a:off x="-1799" y="6605588"/>
            <a:ext cx="2774338" cy="28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73" y="469958"/>
            <a:ext cx="1059902" cy="41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0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>
            <a:noAutofit/>
          </a:bodyPr>
          <a:lstStyle/>
          <a:p>
            <a:pPr hangingPunct="0"/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74531" y="6623518"/>
            <a:ext cx="327095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sym typeface="Calibri"/>
              </a:rPr>
              <a:t>Complimentary</a:t>
            </a:r>
          </a:p>
          <a:p>
            <a:pPr algn="ctr" hangingPunct="0"/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2020-2021 Sterlite Technologies Limited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98F952-2206-8741-8051-9CCFBACFD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813" b="17987"/>
          <a:stretch/>
        </p:blipFill>
        <p:spPr>
          <a:xfrm>
            <a:off x="10646473" y="467750"/>
            <a:ext cx="1053769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487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practical-guide-for-object-detection-with-yolov5-algorithm-74c04aac484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hyperlink" Target="https://towardsdatascience.com/first-helmet-detector-using-yolov5-2eceab034c4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train-a-custom-object-detection-model-with-yolo-v5-917e9ce13208" TargetMode="External"/><Relationship Id="rId2" Type="http://schemas.openxmlformats.org/officeDocument/2006/relationships/hyperlink" Target="https://betterprogramming.pub/machine-learning-model-api-using-yolov5-with-fast-api-192f1290a982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122B-8291-328F-C671-98511F2D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Helmet &amp; Safety Vest Detection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C0E2DD-B740-9EEA-809C-D64A15935C8C}"/>
              </a:ext>
            </a:extLst>
          </p:cNvPr>
          <p:cNvSpPr/>
          <p:nvPr/>
        </p:nvSpPr>
        <p:spPr>
          <a:xfrm>
            <a:off x="561975" y="1569295"/>
            <a:ext cx="1209674" cy="55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Attendance DB – historic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708BD-1426-A63D-0127-8C7ED4F0C0F8}"/>
              </a:ext>
            </a:extLst>
          </p:cNvPr>
          <p:cNvSpPr/>
          <p:nvPr/>
        </p:nvSpPr>
        <p:spPr>
          <a:xfrm>
            <a:off x="561974" y="2215354"/>
            <a:ext cx="1209673" cy="557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Open-source labelled image dataset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2ED95-9D50-0958-D649-66FF0280D8C7}"/>
              </a:ext>
            </a:extLst>
          </p:cNvPr>
          <p:cNvSpPr/>
          <p:nvPr/>
        </p:nvSpPr>
        <p:spPr>
          <a:xfrm>
            <a:off x="2119313" y="1569296"/>
            <a:ext cx="855168" cy="557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Labelling the images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4C69B-57EA-C339-1FE4-D4E9F4E0A199}"/>
              </a:ext>
            </a:extLst>
          </p:cNvPr>
          <p:cNvSpPr txBox="1"/>
          <p:nvPr/>
        </p:nvSpPr>
        <p:spPr>
          <a:xfrm>
            <a:off x="531625" y="1117497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1. Image Collection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7EFFD1-D386-8C6B-0A89-54DCF63BFC8D}"/>
              </a:ext>
            </a:extLst>
          </p:cNvPr>
          <p:cNvCxnSpPr/>
          <p:nvPr/>
        </p:nvCxnSpPr>
        <p:spPr>
          <a:xfrm>
            <a:off x="1952625" y="1238250"/>
            <a:ext cx="0" cy="1737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1DA49E-2EC8-130F-E84A-80B787AE7679}"/>
              </a:ext>
            </a:extLst>
          </p:cNvPr>
          <p:cNvSpPr txBox="1"/>
          <p:nvPr/>
        </p:nvSpPr>
        <p:spPr>
          <a:xfrm>
            <a:off x="2017487" y="1135753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2. Image Annotation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14115-8A37-F87A-3138-58DEA59953FF}"/>
              </a:ext>
            </a:extLst>
          </p:cNvPr>
          <p:cNvSpPr/>
          <p:nvPr/>
        </p:nvSpPr>
        <p:spPr>
          <a:xfrm>
            <a:off x="3656424" y="1569294"/>
            <a:ext cx="1468026" cy="12031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Resizing, Orienting, Color Correction</a:t>
            </a:r>
          </a:p>
          <a:p>
            <a:pPr algn="ctr"/>
            <a:r>
              <a:rPr lang="en-US" sz="1000" dirty="0"/>
              <a:t>Alter rotation, brightness, scale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4CC685-AFB1-0401-57CA-4A3498612418}"/>
              </a:ext>
            </a:extLst>
          </p:cNvPr>
          <p:cNvCxnSpPr/>
          <p:nvPr/>
        </p:nvCxnSpPr>
        <p:spPr>
          <a:xfrm>
            <a:off x="3489736" y="1238249"/>
            <a:ext cx="0" cy="1737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B82010-4CAC-ACA9-E06E-90D1B5B55BDA}"/>
              </a:ext>
            </a:extLst>
          </p:cNvPr>
          <p:cNvSpPr txBox="1"/>
          <p:nvPr/>
        </p:nvSpPr>
        <p:spPr>
          <a:xfrm>
            <a:off x="3554598" y="1135753"/>
            <a:ext cx="156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3. Image Pre-processing &amp; Augmentation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FA3BEA-13C5-588B-F502-8D9E2336801E}"/>
              </a:ext>
            </a:extLst>
          </p:cNvPr>
          <p:cNvCxnSpPr/>
          <p:nvPr/>
        </p:nvCxnSpPr>
        <p:spPr>
          <a:xfrm>
            <a:off x="543342" y="2933700"/>
            <a:ext cx="978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B0A1E8-3E18-471E-7D62-A34EC9A75753}"/>
              </a:ext>
            </a:extLst>
          </p:cNvPr>
          <p:cNvSpPr/>
          <p:nvPr/>
        </p:nvSpPr>
        <p:spPr>
          <a:xfrm>
            <a:off x="5455973" y="3277327"/>
            <a:ext cx="1195427" cy="80658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configuration and Architecture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ED38D-8BF3-FA51-B08D-F5376F83DDC5}"/>
              </a:ext>
            </a:extLst>
          </p:cNvPr>
          <p:cNvSpPr txBox="1"/>
          <p:nvPr/>
        </p:nvSpPr>
        <p:spPr>
          <a:xfrm>
            <a:off x="5419726" y="2993924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4. ML Model Design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B880A2-4CD3-6C52-990D-1E752B8609AA}"/>
              </a:ext>
            </a:extLst>
          </p:cNvPr>
          <p:cNvCxnSpPr/>
          <p:nvPr/>
        </p:nvCxnSpPr>
        <p:spPr>
          <a:xfrm>
            <a:off x="6831201" y="3019427"/>
            <a:ext cx="0" cy="128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F98EB8-DF55-927D-3817-3389B7C71B1A}"/>
              </a:ext>
            </a:extLst>
          </p:cNvPr>
          <p:cNvSpPr txBox="1"/>
          <p:nvPr/>
        </p:nvSpPr>
        <p:spPr>
          <a:xfrm>
            <a:off x="7032999" y="3020153"/>
            <a:ext cx="27414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5. Model training, evaluation and optimization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4D2250-658D-1EAF-19E0-AB83355CDA66}"/>
              </a:ext>
            </a:extLst>
          </p:cNvPr>
          <p:cNvSpPr/>
          <p:nvPr/>
        </p:nvSpPr>
        <p:spPr>
          <a:xfrm>
            <a:off x="5806394" y="2251429"/>
            <a:ext cx="932923" cy="5390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Training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12A776-B112-3675-AA45-544871271C5A}"/>
              </a:ext>
            </a:extLst>
          </p:cNvPr>
          <p:cNvSpPr/>
          <p:nvPr/>
        </p:nvSpPr>
        <p:spPr>
          <a:xfrm>
            <a:off x="5839352" y="1569294"/>
            <a:ext cx="932922" cy="557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0B6B4-F7F1-FD1C-4595-C70687256F73}"/>
              </a:ext>
            </a:extLst>
          </p:cNvPr>
          <p:cNvSpPr/>
          <p:nvPr/>
        </p:nvSpPr>
        <p:spPr>
          <a:xfrm>
            <a:off x="7134825" y="3275899"/>
            <a:ext cx="1464660" cy="33800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 the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07C4F-4655-190A-B878-15ADE5A6FCEC}"/>
              </a:ext>
            </a:extLst>
          </p:cNvPr>
          <p:cNvSpPr/>
          <p:nvPr/>
        </p:nvSpPr>
        <p:spPr>
          <a:xfrm>
            <a:off x="8847104" y="3401348"/>
            <a:ext cx="1336896" cy="55711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performance of the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4835B3-D635-A0D7-70D3-17B61164F66E}"/>
              </a:ext>
            </a:extLst>
          </p:cNvPr>
          <p:cNvSpPr/>
          <p:nvPr/>
        </p:nvSpPr>
        <p:spPr>
          <a:xfrm>
            <a:off x="7134825" y="3745906"/>
            <a:ext cx="1464660" cy="33800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Hyperparameter tuning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15F597-B10E-CD25-589E-EA5ACDE9B6DA}"/>
              </a:ext>
            </a:extLst>
          </p:cNvPr>
          <p:cNvCxnSpPr/>
          <p:nvPr/>
        </p:nvCxnSpPr>
        <p:spPr>
          <a:xfrm>
            <a:off x="543342" y="4371975"/>
            <a:ext cx="978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848417-FDF6-CB08-779F-087F1CEBBBC6}"/>
              </a:ext>
            </a:extLst>
          </p:cNvPr>
          <p:cNvSpPr/>
          <p:nvPr/>
        </p:nvSpPr>
        <p:spPr>
          <a:xfrm>
            <a:off x="5839352" y="4647498"/>
            <a:ext cx="1303940" cy="832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 API to detect helmet and safety vest and update store and send notification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8C8BF-9097-6900-FE3F-B128AEDE890D}"/>
              </a:ext>
            </a:extLst>
          </p:cNvPr>
          <p:cNvSpPr txBox="1"/>
          <p:nvPr/>
        </p:nvSpPr>
        <p:spPr>
          <a:xfrm>
            <a:off x="5419726" y="4375049"/>
            <a:ext cx="2343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6. Model API creation and deployment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D24872-3B51-C4C2-6AA9-97653CB52103}"/>
              </a:ext>
            </a:extLst>
          </p:cNvPr>
          <p:cNvSpPr/>
          <p:nvPr/>
        </p:nvSpPr>
        <p:spPr>
          <a:xfrm>
            <a:off x="7763637" y="4647499"/>
            <a:ext cx="3523488" cy="3627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 API to detect helmet and safety vest and return JSON result</a:t>
            </a:r>
          </a:p>
        </p:txBody>
      </p:sp>
      <p:pic>
        <p:nvPicPr>
          <p:cNvPr id="34" name="Google Shape;129;p2" descr="A picture containing arrow&#10;&#10;Description automatically generated">
            <a:extLst>
              <a:ext uri="{FF2B5EF4-FFF2-40B4-BE49-F238E27FC236}">
                <a16:creationId xmlns:a16="http://schemas.microsoft.com/office/drawing/2014/main" id="{643ADC2A-9819-604A-CDAC-61AD53294E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3510" t="5048" r="11835" b="10646"/>
          <a:stretch/>
        </p:blipFill>
        <p:spPr>
          <a:xfrm>
            <a:off x="1397193" y="4942458"/>
            <a:ext cx="374454" cy="448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30;p2">
            <a:extLst>
              <a:ext uri="{FF2B5EF4-FFF2-40B4-BE49-F238E27FC236}">
                <a16:creationId xmlns:a16="http://schemas.microsoft.com/office/drawing/2014/main" id="{6291B3A8-6B34-942D-CE86-2A4D64B3ECCC}"/>
              </a:ext>
            </a:extLst>
          </p:cNvPr>
          <p:cNvSpPr/>
          <p:nvPr/>
        </p:nvSpPr>
        <p:spPr>
          <a:xfrm>
            <a:off x="5441701" y="5922887"/>
            <a:ext cx="981349" cy="50013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Attendance Image Repository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31;p2">
            <a:extLst>
              <a:ext uri="{FF2B5EF4-FFF2-40B4-BE49-F238E27FC236}">
                <a16:creationId xmlns:a16="http://schemas.microsoft.com/office/drawing/2014/main" id="{1F536EE2-5A0D-6A75-0546-F43F012A6C6B}"/>
              </a:ext>
            </a:extLst>
          </p:cNvPr>
          <p:cNvSpPr/>
          <p:nvPr/>
        </p:nvSpPr>
        <p:spPr>
          <a:xfrm>
            <a:off x="6494871" y="5909772"/>
            <a:ext cx="981349" cy="50013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Data Store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33;p2">
            <a:extLst>
              <a:ext uri="{FF2B5EF4-FFF2-40B4-BE49-F238E27FC236}">
                <a16:creationId xmlns:a16="http://schemas.microsoft.com/office/drawing/2014/main" id="{0E9BA4B8-7E4F-B133-CECB-99F54C948DD4}"/>
              </a:ext>
            </a:extLst>
          </p:cNvPr>
          <p:cNvSpPr/>
          <p:nvPr/>
        </p:nvSpPr>
        <p:spPr>
          <a:xfrm>
            <a:off x="7548041" y="5909771"/>
            <a:ext cx="981349" cy="50013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Notification Services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43;p2">
            <a:extLst>
              <a:ext uri="{FF2B5EF4-FFF2-40B4-BE49-F238E27FC236}">
                <a16:creationId xmlns:a16="http://schemas.microsoft.com/office/drawing/2014/main" id="{B5EFCD2F-2111-F8DB-8A4E-7A0E886F6B58}"/>
              </a:ext>
            </a:extLst>
          </p:cNvPr>
          <p:cNvSpPr txBox="1"/>
          <p:nvPr/>
        </p:nvSpPr>
        <p:spPr>
          <a:xfrm>
            <a:off x="708122" y="5428873"/>
            <a:ext cx="212705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Rider photo during Attendance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36;p2">
            <a:extLst>
              <a:ext uri="{FF2B5EF4-FFF2-40B4-BE49-F238E27FC236}">
                <a16:creationId xmlns:a16="http://schemas.microsoft.com/office/drawing/2014/main" id="{41524018-BF3E-BE7E-959A-538E9D0B2BD8}"/>
              </a:ext>
            </a:extLst>
          </p:cNvPr>
          <p:cNvSpPr/>
          <p:nvPr/>
        </p:nvSpPr>
        <p:spPr>
          <a:xfrm rot="-5400000">
            <a:off x="4317242" y="5395123"/>
            <a:ext cx="1775514" cy="280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63B8654-3A51-8F38-54C6-BAAF076B53F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771649" y="1847851"/>
            <a:ext cx="3476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B46A6B3-F0B1-4755-E37B-4693634DF0C9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1771647" y="2170880"/>
            <a:ext cx="1884777" cy="323030"/>
          </a:xfrm>
          <a:prstGeom prst="bentConnector3">
            <a:avLst>
              <a:gd name="adj1" fmla="val 71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C807C3-B58C-8087-ED1D-29B314AB6E1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974481" y="1847852"/>
            <a:ext cx="681943" cy="323028"/>
          </a:xfrm>
          <a:prstGeom prst="bentConnector3">
            <a:avLst>
              <a:gd name="adj1" fmla="val 20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66C3BD6-C5CA-CA10-67E8-707ADF6C562B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5124450" y="1847850"/>
            <a:ext cx="714902" cy="323030"/>
          </a:xfrm>
          <a:prstGeom prst="bentConnector3">
            <a:avLst>
              <a:gd name="adj1" fmla="val 6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E2077B5-912C-C6C5-D683-3906DE8F815D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5124450" y="2170880"/>
            <a:ext cx="681944" cy="350086"/>
          </a:xfrm>
          <a:prstGeom prst="bentConnector3">
            <a:avLst>
              <a:gd name="adj1" fmla="val 72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399EE7B-0F2C-41EC-FC67-A3F0FF520D7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6739317" y="2520966"/>
            <a:ext cx="395508" cy="92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7554813-3AA9-5694-7483-8814C9A27FB2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6651400" y="3444900"/>
            <a:ext cx="483425" cy="235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C065B82-755D-2D36-F2BF-0F697AB6187E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599485" y="3444900"/>
            <a:ext cx="247619" cy="235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358519A-C677-DACD-E1AF-BDDE310B57F6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 rot="5400000" flipH="1">
            <a:off x="8303412" y="2746321"/>
            <a:ext cx="43553" cy="2380727"/>
          </a:xfrm>
          <a:prstGeom prst="bentConnector4">
            <a:avLst>
              <a:gd name="adj1" fmla="val -812911"/>
              <a:gd name="adj2" fmla="val 109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6F9AB77-5BEB-68CA-CF92-CE216283E6B3}"/>
              </a:ext>
            </a:extLst>
          </p:cNvPr>
          <p:cNvCxnSpPr>
            <a:cxnSpLocks/>
            <a:stCxn id="26" idx="2"/>
            <a:endCxn id="18" idx="1"/>
          </p:cNvCxnSpPr>
          <p:nvPr/>
        </p:nvCxnSpPr>
        <p:spPr>
          <a:xfrm rot="5400000" flipH="1">
            <a:off x="6459919" y="2676671"/>
            <a:ext cx="403290" cy="2411182"/>
          </a:xfrm>
          <a:prstGeom prst="bentConnector4">
            <a:avLst>
              <a:gd name="adj1" fmla="val -40151"/>
              <a:gd name="adj2" fmla="val 109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9F7AC92-852E-3CE1-3FC9-81BFF82491E4}"/>
              </a:ext>
            </a:extLst>
          </p:cNvPr>
          <p:cNvCxnSpPr>
            <a:cxnSpLocks/>
            <a:stCxn id="34" idx="3"/>
            <a:endCxn id="39" idx="0"/>
          </p:cNvCxnSpPr>
          <p:nvPr/>
        </p:nvCxnSpPr>
        <p:spPr>
          <a:xfrm>
            <a:off x="1771647" y="5166500"/>
            <a:ext cx="3293222" cy="368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B97B6C7-3CBA-F6AB-D6DD-D53079F832D5}"/>
              </a:ext>
            </a:extLst>
          </p:cNvPr>
          <p:cNvCxnSpPr>
            <a:cxnSpLocks/>
            <a:stCxn id="39" idx="2"/>
            <a:endCxn id="29" idx="1"/>
          </p:cNvCxnSpPr>
          <p:nvPr/>
        </p:nvCxnSpPr>
        <p:spPr>
          <a:xfrm flipV="1">
            <a:off x="5345130" y="5063885"/>
            <a:ext cx="494222" cy="471369"/>
          </a:xfrm>
          <a:prstGeom prst="bentConnector5">
            <a:avLst>
              <a:gd name="adj1" fmla="val 46255"/>
              <a:gd name="adj2" fmla="val 101445"/>
              <a:gd name="adj3" fmla="val 53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4999674-22A5-4970-940E-28AF72579696}"/>
              </a:ext>
            </a:extLst>
          </p:cNvPr>
          <p:cNvSpPr/>
          <p:nvPr/>
        </p:nvSpPr>
        <p:spPr>
          <a:xfrm>
            <a:off x="7763637" y="5118178"/>
            <a:ext cx="3523488" cy="3519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 API to detect helmet and safety vest and return BASE64 image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449E7F9-B21F-70F4-4628-BEBB1D5CB939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7143292" y="4828882"/>
            <a:ext cx="620345" cy="235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3D5088B-3E0A-2914-57A5-4F918933F892}"/>
              </a:ext>
            </a:extLst>
          </p:cNvPr>
          <p:cNvCxnSpPr>
            <a:stCxn id="29" idx="3"/>
            <a:endCxn id="85" idx="1"/>
          </p:cNvCxnSpPr>
          <p:nvPr/>
        </p:nvCxnSpPr>
        <p:spPr>
          <a:xfrm>
            <a:off x="7143292" y="5063885"/>
            <a:ext cx="620345" cy="230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A49DDE3-A37D-561E-D5C8-96349E87FE05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rot="5400000">
            <a:off x="5990542" y="5422106"/>
            <a:ext cx="442615" cy="558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4E85C9-6B6A-618E-F8F6-844EE36AAA84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 rot="16200000" flipH="1">
            <a:off x="6523684" y="5447910"/>
            <a:ext cx="429500" cy="494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BA0EC07-41AE-C8C7-2420-91163B5EC079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rot="16200000" flipH="1">
            <a:off x="7050270" y="4921324"/>
            <a:ext cx="429499" cy="1547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56476F0-9038-FBE0-0558-C7DF1C277CC0}"/>
              </a:ext>
            </a:extLst>
          </p:cNvPr>
          <p:cNvSpPr txBox="1"/>
          <p:nvPr/>
        </p:nvSpPr>
        <p:spPr>
          <a:xfrm>
            <a:off x="1454721" y="4622146"/>
            <a:ext cx="2246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7. Validate safety wear for employee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9A9D46C-2873-6B45-0418-DDB35B0EBECC}"/>
              </a:ext>
            </a:extLst>
          </p:cNvPr>
          <p:cNvSpPr txBox="1"/>
          <p:nvPr/>
        </p:nvSpPr>
        <p:spPr>
          <a:xfrm>
            <a:off x="5188932" y="1951847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Split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98298BA-1999-FAD6-4CC8-066F6A0814E9}"/>
              </a:ext>
            </a:extLst>
          </p:cNvPr>
          <p:cNvSpPr txBox="1"/>
          <p:nvPr/>
        </p:nvSpPr>
        <p:spPr>
          <a:xfrm>
            <a:off x="3040206" y="19034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Combine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E705A16-3340-AF87-E19F-7CAB19C8BD11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6772274" y="1847850"/>
            <a:ext cx="2074830" cy="1832054"/>
          </a:xfrm>
          <a:prstGeom prst="bentConnector3">
            <a:avLst>
              <a:gd name="adj1" fmla="val 95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24E182E-16D0-A756-14BC-A5835E008107}"/>
              </a:ext>
            </a:extLst>
          </p:cNvPr>
          <p:cNvSpPr txBox="1"/>
          <p:nvPr/>
        </p:nvSpPr>
        <p:spPr>
          <a:xfrm>
            <a:off x="6963238" y="2627179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Training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41E5C6C-C95A-7CDC-C657-76700CDB2BB1}"/>
              </a:ext>
            </a:extLst>
          </p:cNvPr>
          <p:cNvSpPr txBox="1"/>
          <p:nvPr/>
        </p:nvSpPr>
        <p:spPr>
          <a:xfrm>
            <a:off x="8729335" y="2627179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Testing data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F96643-4FC0-00A1-CE11-04B01DAB116E}"/>
              </a:ext>
            </a:extLst>
          </p:cNvPr>
          <p:cNvSpPr txBox="1"/>
          <p:nvPr/>
        </p:nvSpPr>
        <p:spPr>
          <a:xfrm>
            <a:off x="4326699" y="3815756"/>
            <a:ext cx="88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Tune the configuration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C731B79-0975-FD80-B92B-EC7952826D82}"/>
              </a:ext>
            </a:extLst>
          </p:cNvPr>
          <p:cNvSpPr txBox="1"/>
          <p:nvPr/>
        </p:nvSpPr>
        <p:spPr>
          <a:xfrm>
            <a:off x="8226199" y="4113355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Performance metrics</a:t>
            </a:r>
          </a:p>
        </p:txBody>
      </p:sp>
      <p:sp>
        <p:nvSpPr>
          <p:cNvPr id="128" name="Google Shape;130;p2">
            <a:extLst>
              <a:ext uri="{FF2B5EF4-FFF2-40B4-BE49-F238E27FC236}">
                <a16:creationId xmlns:a16="http://schemas.microsoft.com/office/drawing/2014/main" id="{1A9C2512-D1B7-40F9-FFED-B89CBFC7C514}"/>
              </a:ext>
            </a:extLst>
          </p:cNvPr>
          <p:cNvSpPr/>
          <p:nvPr/>
        </p:nvSpPr>
        <p:spPr>
          <a:xfrm>
            <a:off x="336301" y="6237159"/>
            <a:ext cx="981349" cy="246221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CEB0F2-5B77-ECF9-9B39-C945AF539F51}"/>
              </a:ext>
            </a:extLst>
          </p:cNvPr>
          <p:cNvSpPr txBox="1"/>
          <p:nvPr/>
        </p:nvSpPr>
        <p:spPr>
          <a:xfrm>
            <a:off x="1389471" y="6237159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Customer Systems – not in our development scope</a:t>
            </a:r>
          </a:p>
        </p:txBody>
      </p:sp>
    </p:spTree>
    <p:extLst>
      <p:ext uri="{BB962C8B-B14F-4D97-AF65-F5344CB8AC3E}">
        <p14:creationId xmlns:p14="http://schemas.microsoft.com/office/powerpoint/2010/main" val="39642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f28d1ed19_0_10"/>
          <p:cNvSpPr txBox="1">
            <a:spLocks noGrp="1"/>
          </p:cNvSpPr>
          <p:nvPr>
            <p:ph type="title"/>
          </p:nvPr>
        </p:nvSpPr>
        <p:spPr>
          <a:xfrm>
            <a:off x="543342" y="276145"/>
            <a:ext cx="10515600" cy="70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>
                <a:solidFill>
                  <a:srgbClr val="0C0C0C"/>
                </a:solidFill>
              </a:rPr>
              <a:t>1. Two wheeler rider safety</a:t>
            </a:r>
            <a:br>
              <a:rPr lang="en-US" sz="1800">
                <a:solidFill>
                  <a:srgbClr val="0C0C0C"/>
                </a:solidFill>
              </a:rPr>
            </a:br>
            <a:r>
              <a:rPr lang="en-US" sz="1800">
                <a:solidFill>
                  <a:srgbClr val="0C0C0C"/>
                </a:solidFill>
              </a:rPr>
              <a:t>1.a, 1.b – Use of Helmet, Safety jacket/illuminated Strip while driving</a:t>
            </a:r>
            <a:br>
              <a:rPr lang="en-US" sz="2000">
                <a:solidFill>
                  <a:srgbClr val="0C0C0C"/>
                </a:solidFill>
              </a:rPr>
            </a:br>
            <a:r>
              <a:rPr lang="en-US" sz="2000">
                <a:solidFill>
                  <a:srgbClr val="2E75B5"/>
                </a:solidFill>
              </a:rPr>
              <a:t>Solution Option 1 – DL Based Image Processing Technique</a:t>
            </a:r>
            <a:endParaRPr sz="2000"/>
          </a:p>
        </p:txBody>
      </p:sp>
      <p:sp>
        <p:nvSpPr>
          <p:cNvPr id="226" name="Google Shape;226;g1cf28d1ed19_0_10"/>
          <p:cNvSpPr txBox="1"/>
          <p:nvPr/>
        </p:nvSpPr>
        <p:spPr>
          <a:xfrm>
            <a:off x="467175" y="1154200"/>
            <a:ext cx="107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to check for Use of helmet while driving and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Safety jacket/illuminated strip on helmet while driving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cf28d1ed19_0_10"/>
          <p:cNvSpPr txBox="1"/>
          <p:nvPr/>
        </p:nvSpPr>
        <p:spPr>
          <a:xfrm>
            <a:off x="467175" y="1509250"/>
            <a:ext cx="10875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Option 1  - DL based image processing technique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 set of images with and without helmet is required  to train the model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Open-source datasets are available - can they be used? Open Images DataSet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to be augmented - flip (horizontal), rotation (between -15degrees  and +15degrees) and brightness (between -25% and +25%)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YOLOv5 based solution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https://towardsdatascience.com/the-practical-guide-for-object-detection-with-yolov5-algorithm-74c04aac4843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https://towardsdatascience.com/first-helmet-detector-using-yolov5-2eceab034c4b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1cf28d1ed19_0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67725" y="3217300"/>
            <a:ext cx="4569226" cy="34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99D3-702C-C86A-8C1C-F1C5B25E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D8F63-5B4A-BEEA-BC16-EF20BE0C97F6}"/>
              </a:ext>
            </a:extLst>
          </p:cNvPr>
          <p:cNvSpPr txBox="1"/>
          <p:nvPr/>
        </p:nvSpPr>
        <p:spPr>
          <a:xfrm>
            <a:off x="543342" y="1181427"/>
            <a:ext cx="111914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https://betterprogramming.pub/machine-learning-model-api-using-yolov5-with-fast-api-192f1290a982</a:t>
            </a:r>
            <a:r>
              <a:rPr lang="en-US" dirty="0"/>
              <a:t> - API and deployment of the model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https://towardsdatascience.com/how-to-train-a-custom-object-detection-model-with-yolo-v5-917e9ce13208</a:t>
            </a:r>
            <a:r>
              <a:rPr lang="en-US" dirty="0"/>
              <a:t> - Labelling images and creating custom data set and YOLOv5 Algo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29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wltGbZKEY1YaG5awIqeg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336</Words>
  <Application>Microsoft Office PowerPoint</Application>
  <PresentationFormat>Widescreen</PresentationFormat>
  <Paragraphs>49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think-cell Slide</vt:lpstr>
      <vt:lpstr>Helmet &amp; Safety Vest Detection Solution</vt:lpstr>
      <vt:lpstr>1. Two wheeler rider safety 1.a, 1.b – Use of Helmet, Safety jacket/illuminated Strip while driving Solution Option 1 – DL Based Image Processing Technique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Jaurwal</dc:creator>
  <cp:lastModifiedBy>Sangeetha Ramakrishnan</cp:lastModifiedBy>
  <cp:revision>46</cp:revision>
  <dcterms:created xsi:type="dcterms:W3CDTF">2022-05-04T12:05:40Z</dcterms:created>
  <dcterms:modified xsi:type="dcterms:W3CDTF">2023-02-03T08:22:39Z</dcterms:modified>
</cp:coreProperties>
</file>