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95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01384"/>
            <a:ext cx="70027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Power BI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is a powerful business analytics tool that allows you to visualize and share insights from your organization's data. It helps in creating interactive reports and dashboards, providing a 360-degree view of the business.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356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363647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339358"/>
            <a:ext cx="22783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satyam bidve</a:t>
            </a:r>
            <a:endParaRPr lang="en-US" sz="2187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81286"/>
          </a:xfrm>
          <a:prstGeom prst="rect">
            <a:avLst/>
          </a:prstGeom>
          <a:solidFill>
            <a:srgbClr val="FFFFFF"/>
          </a:solidFill>
          <a:ln w="11668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4160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65953" y="2856667"/>
            <a:ext cx="5257800" cy="585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10"/>
              </a:lnSpc>
              <a:buNone/>
            </a:pPr>
            <a:r>
              <a:rPr lang="en-US" sz="3688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Visualization Impact</a:t>
            </a:r>
            <a:endParaRPr lang="en-US" sz="3688" dirty="0"/>
          </a:p>
        </p:txBody>
      </p:sp>
      <p:sp>
        <p:nvSpPr>
          <p:cNvPr id="6" name="Shape 3"/>
          <p:cNvSpPr/>
          <p:nvPr/>
        </p:nvSpPr>
        <p:spPr>
          <a:xfrm>
            <a:off x="7296388" y="3723084"/>
            <a:ext cx="37386" cy="4143137"/>
          </a:xfrm>
          <a:prstGeom prst="roundRect">
            <a:avLst>
              <a:gd name="adj" fmla="val 225486"/>
            </a:avLst>
          </a:prstGeom>
          <a:solidFill>
            <a:srgbClr val="BFD9D3"/>
          </a:solidFill>
          <a:ln/>
        </p:spPr>
      </p:sp>
      <p:sp>
        <p:nvSpPr>
          <p:cNvPr id="7" name="Shape 4"/>
          <p:cNvSpPr/>
          <p:nvPr/>
        </p:nvSpPr>
        <p:spPr>
          <a:xfrm>
            <a:off x="7525822" y="4061460"/>
            <a:ext cx="655558" cy="37386"/>
          </a:xfrm>
          <a:prstGeom prst="roundRect">
            <a:avLst>
              <a:gd name="adj" fmla="val 225486"/>
            </a:avLst>
          </a:prstGeom>
          <a:solidFill>
            <a:srgbClr val="BFD9D3"/>
          </a:solidFill>
          <a:ln/>
        </p:spPr>
      </p:sp>
      <p:sp>
        <p:nvSpPr>
          <p:cNvPr id="8" name="Shape 5"/>
          <p:cNvSpPr/>
          <p:nvPr/>
        </p:nvSpPr>
        <p:spPr>
          <a:xfrm>
            <a:off x="7104340" y="3869412"/>
            <a:ext cx="421481" cy="421481"/>
          </a:xfrm>
          <a:prstGeom prst="roundRect">
            <a:avLst>
              <a:gd name="adj" fmla="val 20001"/>
            </a:avLst>
          </a:prstGeom>
          <a:solidFill>
            <a:srgbClr val="DFECE9"/>
          </a:solidFill>
          <a:ln w="11668">
            <a:solidFill>
              <a:srgbClr val="BFD9D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73171" y="3904536"/>
            <a:ext cx="8382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213" dirty="0"/>
          </a:p>
        </p:txBody>
      </p:sp>
      <p:sp>
        <p:nvSpPr>
          <p:cNvPr id="10" name="Text 7"/>
          <p:cNvSpPr/>
          <p:nvPr/>
        </p:nvSpPr>
        <p:spPr>
          <a:xfrm>
            <a:off x="8345329" y="3910370"/>
            <a:ext cx="1912620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Enhanced Insights</a:t>
            </a:r>
            <a:endParaRPr lang="en-US" sz="1844" dirty="0"/>
          </a:p>
        </p:txBody>
      </p:sp>
      <p:sp>
        <p:nvSpPr>
          <p:cNvPr id="11" name="Text 8"/>
          <p:cNvSpPr/>
          <p:nvPr/>
        </p:nvSpPr>
        <p:spPr>
          <a:xfrm>
            <a:off x="8345329" y="4315420"/>
            <a:ext cx="3418999" cy="1198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enables users to gain enhanced insights into the data through interactive and visually appealing dashboards.</a:t>
            </a:r>
            <a:endParaRPr lang="en-US" sz="1475" dirty="0"/>
          </a:p>
        </p:txBody>
      </p:sp>
      <p:sp>
        <p:nvSpPr>
          <p:cNvPr id="12" name="Shape 9"/>
          <p:cNvSpPr/>
          <p:nvPr/>
        </p:nvSpPr>
        <p:spPr>
          <a:xfrm>
            <a:off x="6448782" y="4998006"/>
            <a:ext cx="655558" cy="37386"/>
          </a:xfrm>
          <a:prstGeom prst="roundRect">
            <a:avLst>
              <a:gd name="adj" fmla="val 225486"/>
            </a:avLst>
          </a:prstGeom>
          <a:solidFill>
            <a:srgbClr val="BFD9D3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4340" y="4805958"/>
            <a:ext cx="421481" cy="421481"/>
          </a:xfrm>
          <a:prstGeom prst="roundRect">
            <a:avLst>
              <a:gd name="adj" fmla="val 20001"/>
            </a:avLst>
          </a:prstGeom>
          <a:solidFill>
            <a:srgbClr val="DFECE9"/>
          </a:solidFill>
          <a:ln w="11668">
            <a:solidFill>
              <a:srgbClr val="BFD9D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42691" y="4841081"/>
            <a:ext cx="14478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213" dirty="0"/>
          </a:p>
        </p:txBody>
      </p:sp>
      <p:sp>
        <p:nvSpPr>
          <p:cNvPr id="15" name="Text 12"/>
          <p:cNvSpPr/>
          <p:nvPr/>
        </p:nvSpPr>
        <p:spPr>
          <a:xfrm>
            <a:off x="3663553" y="4846915"/>
            <a:ext cx="2621280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05"/>
              </a:lnSpc>
              <a:buNone/>
            </a:pPr>
            <a:r>
              <a:rPr lang="en-US" sz="184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Efficient Decision Making</a:t>
            </a:r>
            <a:endParaRPr lang="en-US" sz="1844" dirty="0"/>
          </a:p>
        </p:txBody>
      </p:sp>
      <p:sp>
        <p:nvSpPr>
          <p:cNvPr id="16" name="Text 13"/>
          <p:cNvSpPr/>
          <p:nvPr/>
        </p:nvSpPr>
        <p:spPr>
          <a:xfrm>
            <a:off x="2865953" y="5251966"/>
            <a:ext cx="3418880" cy="1198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60"/>
              </a:lnSpc>
              <a:buNone/>
            </a:pPr>
            <a:r>
              <a:rPr lang="en-US" sz="147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facilitates efficient decision-making by presenting complex data in a simplified and understandable manner.</a:t>
            </a:r>
            <a:endParaRPr lang="en-US" sz="1475" dirty="0"/>
          </a:p>
        </p:txBody>
      </p:sp>
      <p:sp>
        <p:nvSpPr>
          <p:cNvPr id="17" name="Shape 14"/>
          <p:cNvSpPr/>
          <p:nvPr/>
        </p:nvSpPr>
        <p:spPr>
          <a:xfrm>
            <a:off x="7525822" y="6226612"/>
            <a:ext cx="655558" cy="37386"/>
          </a:xfrm>
          <a:prstGeom prst="roundRect">
            <a:avLst>
              <a:gd name="adj" fmla="val 225486"/>
            </a:avLst>
          </a:prstGeom>
          <a:solidFill>
            <a:srgbClr val="BFD9D3"/>
          </a:solidFill>
          <a:ln/>
        </p:spPr>
      </p:sp>
      <p:sp>
        <p:nvSpPr>
          <p:cNvPr id="18" name="Shape 15"/>
          <p:cNvSpPr/>
          <p:nvPr/>
        </p:nvSpPr>
        <p:spPr>
          <a:xfrm>
            <a:off x="7104340" y="6034564"/>
            <a:ext cx="421481" cy="421481"/>
          </a:xfrm>
          <a:prstGeom prst="roundRect">
            <a:avLst>
              <a:gd name="adj" fmla="val 20001"/>
            </a:avLst>
          </a:prstGeom>
          <a:solidFill>
            <a:srgbClr val="DFECE9"/>
          </a:solidFill>
          <a:ln w="11668">
            <a:solidFill>
              <a:srgbClr val="BFD9D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42691" y="6069687"/>
            <a:ext cx="14478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213" dirty="0"/>
          </a:p>
        </p:txBody>
      </p:sp>
      <p:sp>
        <p:nvSpPr>
          <p:cNvPr id="20" name="Text 17"/>
          <p:cNvSpPr/>
          <p:nvPr/>
        </p:nvSpPr>
        <p:spPr>
          <a:xfrm>
            <a:off x="8345329" y="6075521"/>
            <a:ext cx="2705100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Improved Communication</a:t>
            </a:r>
            <a:endParaRPr lang="en-US" sz="1844" dirty="0"/>
          </a:p>
        </p:txBody>
      </p:sp>
      <p:sp>
        <p:nvSpPr>
          <p:cNvPr id="21" name="Text 18"/>
          <p:cNvSpPr/>
          <p:nvPr/>
        </p:nvSpPr>
        <p:spPr>
          <a:xfrm>
            <a:off x="8345329" y="6480572"/>
            <a:ext cx="3418999" cy="1198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improves communication within the organization by effectively sharing data insights across the teams.</a:t>
            </a:r>
            <a:endParaRPr lang="en-US" sz="1475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49016"/>
            <a:ext cx="5478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Summarizing Power BI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2912626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Benefits of Power BI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393043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offers a wide range of benefits, including advanced data visualization and insightful analysis.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2912626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Endless Possibilities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3393043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With its diverse functionality, Power BI opens up endless possibilities for data analysis and decision-making.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4917400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153382"/>
            <a:ext cx="3436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Empowered Decision Making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5633799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empowers businesses to make informed decisions based on accurate, real-time data insights.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97154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3499" dirty="0"/>
          </a:p>
        </p:txBody>
      </p:sp>
      <p:sp>
        <p:nvSpPr>
          <p:cNvPr id="5" name="Text 3"/>
          <p:cNvSpPr/>
          <p:nvPr/>
        </p:nvSpPr>
        <p:spPr>
          <a:xfrm>
            <a:off x="2037993" y="3002399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stands as a testament to the evolution of business intelligence, offering a dynamic platform that empowers organizations to harness the full potential of their data.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052405"/>
            <a:ext cx="5006221" cy="2930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7133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Why We Need Power BI and the Problems It Solves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0442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is a powerful business intelligence tool that solves several key problems in data analysis and reporting. It provides organizations with the ability to: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965138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Consolidate and analyze data from multiple sources in one place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40936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Create interactive visualizations and dashboards for data exploration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85358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Generate insightful reports and share them with stakeholders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29780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Perform advanced analytics and predictive modeling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74202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Gain real-time insights into business performance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6347341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addressing these challenges, Power BI enables businesses to make data-driven decisions, identify trends and patterns, and drive overall growth and efficiency.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1705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Why Power BI?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4182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3582" y="2459950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494598"/>
            <a:ext cx="2667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Data-driven Decisions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2975015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enables data-driven decision-making by providing insights into various aspects of business operations.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99292" y="412325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157901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Advanced Features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638318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Unlike other tools, Power BI comes with advanced features for data visualization and analysis.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448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5482" y="578655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21204"/>
            <a:ext cx="2316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Importance of Data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30162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Data is crucial for business success, and Power BI simplifies the process of deriving insights from it.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280874"/>
            <a:ext cx="6408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Download and Installation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9103" y="2308503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BFD9D3"/>
          </a:solidFill>
          <a:ln/>
        </p:spPr>
      </p:sp>
      <p:sp>
        <p:nvSpPr>
          <p:cNvPr id="8" name="Shape 5"/>
          <p:cNvSpPr/>
          <p:nvPr/>
        </p:nvSpPr>
        <p:spPr>
          <a:xfrm>
            <a:off x="2621220" y="27098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FD9D3"/>
          </a:solidFill>
          <a:ln/>
        </p:spPr>
      </p:sp>
      <p:sp>
        <p:nvSpPr>
          <p:cNvPr id="9" name="Shape 6"/>
          <p:cNvSpPr/>
          <p:nvPr/>
        </p:nvSpPr>
        <p:spPr>
          <a:xfrm>
            <a:off x="2121277" y="24820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2321659" y="2523768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25306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Download Process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3011091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Go to the official website and download the installation file for Power BI.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1220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FD9D3"/>
          </a:solidFill>
          <a:ln/>
        </p:spPr>
      </p:sp>
      <p:sp>
        <p:nvSpPr>
          <p:cNvPr id="14" name="Shape 11"/>
          <p:cNvSpPr/>
          <p:nvPr/>
        </p:nvSpPr>
        <p:spPr>
          <a:xfrm>
            <a:off x="2121277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287369" y="402609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40330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Installation Steps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593306" y="4513421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Run the downloaded file and follow the installation wizard to set up Power BI on your system.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621220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FD9D3"/>
          </a:solidFill>
          <a:ln/>
        </p:spPr>
      </p:sp>
      <p:sp>
        <p:nvSpPr>
          <p:cNvPr id="19" name="Shape 16"/>
          <p:cNvSpPr/>
          <p:nvPr/>
        </p:nvSpPr>
        <p:spPr>
          <a:xfrm>
            <a:off x="2121277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2283559" y="588383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593306" y="58907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Ready to Use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593306" y="637115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Once installed, Power BI is ready to be used for data analysis and visualization.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17696" y="555546"/>
            <a:ext cx="4039910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UI and Features</a:t>
            </a:r>
            <a:endParaRPr lang="en-US" sz="3976" dirty="0"/>
          </a:p>
        </p:txBody>
      </p:sp>
      <p:sp>
        <p:nvSpPr>
          <p:cNvPr id="5" name="Text 3"/>
          <p:cNvSpPr/>
          <p:nvPr/>
        </p:nvSpPr>
        <p:spPr>
          <a:xfrm>
            <a:off x="2517696" y="1489591"/>
            <a:ext cx="2019895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Interface</a:t>
            </a:r>
            <a:endParaRPr lang="en-US" sz="1988" dirty="0"/>
          </a:p>
        </p:txBody>
      </p:sp>
      <p:sp>
        <p:nvSpPr>
          <p:cNvPr id="6" name="Text 4"/>
          <p:cNvSpPr/>
          <p:nvPr/>
        </p:nvSpPr>
        <p:spPr>
          <a:xfrm>
            <a:off x="2517696" y="2108121"/>
            <a:ext cx="9594890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offers an intuitive and user-friendly interface, making it easier to navigate and work with data.</a:t>
            </a:r>
            <a:endParaRPr lang="en-US" sz="1591" dirty="0"/>
          </a:p>
        </p:txBody>
      </p:sp>
      <p:sp>
        <p:nvSpPr>
          <p:cNvPr id="7" name="Text 5"/>
          <p:cNvSpPr/>
          <p:nvPr/>
        </p:nvSpPr>
        <p:spPr>
          <a:xfrm>
            <a:off x="2517696" y="3057525"/>
            <a:ext cx="2758440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Graphical Advancements</a:t>
            </a:r>
            <a:endParaRPr lang="en-US" sz="1988" dirty="0"/>
          </a:p>
        </p:txBody>
      </p:sp>
      <p:sp>
        <p:nvSpPr>
          <p:cNvPr id="8" name="Text 6"/>
          <p:cNvSpPr/>
          <p:nvPr/>
        </p:nvSpPr>
        <p:spPr>
          <a:xfrm>
            <a:off x="2517696" y="3676055"/>
            <a:ext cx="959489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provides graphically advanced features for creating impactful and visually appealing reports</a:t>
            </a:r>
            <a:endParaRPr lang="en-US" sz="1591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4226481"/>
            <a:ext cx="5173385" cy="2897029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2517696" y="7350681"/>
            <a:ext cx="959489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and dashboards.</a:t>
            </a:r>
            <a:endParaRPr lang="en-US" sz="159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71255"/>
            <a:ext cx="5257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Power BI Architecture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498884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7348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Process Overview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215283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architecture involves various tools and services working together to handle data processing and visualization.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498884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27348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Tools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215283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Tools like Power BI Desktop, Mobile App, Power BI Services, and Power BI Server play crucial roles in the architecture.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3310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Functionality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5811441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tools together enable efficient data collection, processing, and sharing within the organization.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16791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How it Works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7299722" y="1224677"/>
            <a:ext cx="31075" cy="6292096"/>
          </a:xfrm>
          <a:prstGeom prst="roundRect">
            <a:avLst>
              <a:gd name="adj" fmla="val 225238"/>
            </a:avLst>
          </a:prstGeom>
          <a:solidFill>
            <a:srgbClr val="BFD9D3"/>
          </a:solidFill>
          <a:ln/>
        </p:spPr>
      </p:sp>
      <p:sp>
        <p:nvSpPr>
          <p:cNvPr id="6" name="Shape 4"/>
          <p:cNvSpPr/>
          <p:nvPr/>
        </p:nvSpPr>
        <p:spPr>
          <a:xfrm>
            <a:off x="7490162" y="1505486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BFD9D3"/>
          </a:solidFill>
          <a:ln/>
        </p:spPr>
      </p:sp>
      <p:sp>
        <p:nvSpPr>
          <p:cNvPr id="7" name="Shape 5"/>
          <p:cNvSpPr/>
          <p:nvPr/>
        </p:nvSpPr>
        <p:spPr>
          <a:xfrm>
            <a:off x="7140238" y="1346121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9644">
            <a:solidFill>
              <a:srgbClr val="BFD9D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80850" y="1375172"/>
            <a:ext cx="6858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7"/>
          <p:cNvSpPr/>
          <p:nvPr/>
        </p:nvSpPr>
        <p:spPr>
          <a:xfrm>
            <a:off x="8170664" y="138017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Collection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8170664" y="1716405"/>
            <a:ext cx="283856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gathers data from various sources such as databases, spreadsheets, and cloud services.</a:t>
            </a:r>
            <a:endParaRPr lang="en-US" sz="1225" dirty="0"/>
          </a:p>
        </p:txBody>
      </p:sp>
      <p:sp>
        <p:nvSpPr>
          <p:cNvPr id="11" name="Shape 9"/>
          <p:cNvSpPr/>
          <p:nvPr/>
        </p:nvSpPr>
        <p:spPr>
          <a:xfrm>
            <a:off x="6595884" y="2283083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BFD9D3"/>
          </a:solidFill>
          <a:ln/>
        </p:spPr>
      </p:sp>
      <p:sp>
        <p:nvSpPr>
          <p:cNvPr id="12" name="Shape 10"/>
          <p:cNvSpPr/>
          <p:nvPr/>
        </p:nvSpPr>
        <p:spPr>
          <a:xfrm>
            <a:off x="7140238" y="2123718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9644">
            <a:solidFill>
              <a:srgbClr val="BFD9D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54180" y="2152769"/>
            <a:ext cx="1219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837" dirty="0"/>
          </a:p>
        </p:txBody>
      </p:sp>
      <p:sp>
        <p:nvSpPr>
          <p:cNvPr id="14" name="Text 12"/>
          <p:cNvSpPr/>
          <p:nvPr/>
        </p:nvSpPr>
        <p:spPr>
          <a:xfrm>
            <a:off x="4676656" y="2157770"/>
            <a:ext cx="17830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Transformation</a:t>
            </a:r>
            <a:endParaRPr lang="en-US" sz="1531" dirty="0"/>
          </a:p>
        </p:txBody>
      </p:sp>
      <p:sp>
        <p:nvSpPr>
          <p:cNvPr id="15" name="Text 13"/>
          <p:cNvSpPr/>
          <p:nvPr/>
        </p:nvSpPr>
        <p:spPr>
          <a:xfrm>
            <a:off x="3621167" y="2494002"/>
            <a:ext cx="283856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22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collected data is cleaned, transformed, and prepared for analysis using Power Query.</a:t>
            </a:r>
            <a:endParaRPr lang="en-US" sz="1225" dirty="0"/>
          </a:p>
        </p:txBody>
      </p:sp>
      <p:sp>
        <p:nvSpPr>
          <p:cNvPr id="16" name="Shape 14"/>
          <p:cNvSpPr/>
          <p:nvPr/>
        </p:nvSpPr>
        <p:spPr>
          <a:xfrm>
            <a:off x="7490162" y="3057465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BFD9D3"/>
          </a:solidFill>
          <a:ln/>
        </p:spPr>
      </p:sp>
      <p:sp>
        <p:nvSpPr>
          <p:cNvPr id="17" name="Shape 15"/>
          <p:cNvSpPr/>
          <p:nvPr/>
        </p:nvSpPr>
        <p:spPr>
          <a:xfrm>
            <a:off x="7140238" y="2898100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9644">
            <a:solidFill>
              <a:srgbClr val="BFD9D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54180" y="2927152"/>
            <a:ext cx="1219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837" dirty="0"/>
          </a:p>
        </p:txBody>
      </p:sp>
      <p:sp>
        <p:nvSpPr>
          <p:cNvPr id="19" name="Text 17"/>
          <p:cNvSpPr/>
          <p:nvPr/>
        </p:nvSpPr>
        <p:spPr>
          <a:xfrm>
            <a:off x="8170664" y="2932152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Modeling</a:t>
            </a:r>
            <a:endParaRPr lang="en-US" sz="1531" dirty="0"/>
          </a:p>
        </p:txBody>
      </p:sp>
      <p:sp>
        <p:nvSpPr>
          <p:cNvPr id="20" name="Text 18"/>
          <p:cNvSpPr/>
          <p:nvPr/>
        </p:nvSpPr>
        <p:spPr>
          <a:xfrm>
            <a:off x="8170664" y="3268385"/>
            <a:ext cx="283856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creates a data model by defining relationships and hierarchies between different tables.</a:t>
            </a:r>
            <a:endParaRPr lang="en-US" sz="1225" dirty="0"/>
          </a:p>
        </p:txBody>
      </p:sp>
      <p:sp>
        <p:nvSpPr>
          <p:cNvPr id="21" name="Shape 19"/>
          <p:cNvSpPr/>
          <p:nvPr/>
        </p:nvSpPr>
        <p:spPr>
          <a:xfrm>
            <a:off x="6595884" y="3831967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BFD9D3"/>
          </a:solidFill>
          <a:ln/>
        </p:spPr>
      </p:sp>
      <p:sp>
        <p:nvSpPr>
          <p:cNvPr id="22" name="Shape 20"/>
          <p:cNvSpPr/>
          <p:nvPr/>
        </p:nvSpPr>
        <p:spPr>
          <a:xfrm>
            <a:off x="7140238" y="3672602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9644">
            <a:solidFill>
              <a:srgbClr val="BFD9D3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50370" y="3701653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1837" dirty="0"/>
          </a:p>
        </p:txBody>
      </p:sp>
      <p:sp>
        <p:nvSpPr>
          <p:cNvPr id="24" name="Text 22"/>
          <p:cNvSpPr/>
          <p:nvPr/>
        </p:nvSpPr>
        <p:spPr>
          <a:xfrm>
            <a:off x="4904423" y="3706654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Report Creation</a:t>
            </a:r>
            <a:endParaRPr lang="en-US" sz="1531" dirty="0"/>
          </a:p>
        </p:txBody>
      </p:sp>
      <p:sp>
        <p:nvSpPr>
          <p:cNvPr id="25" name="Text 23"/>
          <p:cNvSpPr/>
          <p:nvPr/>
        </p:nvSpPr>
        <p:spPr>
          <a:xfrm>
            <a:off x="3621167" y="4042886"/>
            <a:ext cx="283856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22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Users design reports and visualizations using the Power BI Desktop tool.</a:t>
            </a:r>
            <a:endParaRPr lang="en-US" sz="1225" dirty="0"/>
          </a:p>
        </p:txBody>
      </p:sp>
      <p:sp>
        <p:nvSpPr>
          <p:cNvPr id="26" name="Shape 24"/>
          <p:cNvSpPr/>
          <p:nvPr/>
        </p:nvSpPr>
        <p:spPr>
          <a:xfrm>
            <a:off x="7490162" y="4606469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BFD9D3"/>
          </a:solidFill>
          <a:ln/>
        </p:spPr>
      </p:sp>
      <p:sp>
        <p:nvSpPr>
          <p:cNvPr id="27" name="Shape 25"/>
          <p:cNvSpPr/>
          <p:nvPr/>
        </p:nvSpPr>
        <p:spPr>
          <a:xfrm>
            <a:off x="7140238" y="4447103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9644">
            <a:solidFill>
              <a:srgbClr val="BFD9D3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7254180" y="4476155"/>
            <a:ext cx="1219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5</a:t>
            </a:r>
            <a:endParaRPr lang="en-US" sz="1837" dirty="0"/>
          </a:p>
        </p:txBody>
      </p:sp>
      <p:sp>
        <p:nvSpPr>
          <p:cNvPr id="29" name="Text 27"/>
          <p:cNvSpPr/>
          <p:nvPr/>
        </p:nvSpPr>
        <p:spPr>
          <a:xfrm>
            <a:off x="8170664" y="448115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Publishing</a:t>
            </a:r>
            <a:endParaRPr lang="en-US" sz="1531" dirty="0"/>
          </a:p>
        </p:txBody>
      </p:sp>
      <p:sp>
        <p:nvSpPr>
          <p:cNvPr id="30" name="Text 28"/>
          <p:cNvSpPr/>
          <p:nvPr/>
        </p:nvSpPr>
        <p:spPr>
          <a:xfrm>
            <a:off x="8170664" y="4817388"/>
            <a:ext cx="283856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Reports and dashboards are published to the Power BI service, allowing users to access them from anywhere.</a:t>
            </a:r>
            <a:endParaRPr lang="en-US" sz="1225" dirty="0"/>
          </a:p>
        </p:txBody>
      </p:sp>
      <p:sp>
        <p:nvSpPr>
          <p:cNvPr id="31" name="Shape 29"/>
          <p:cNvSpPr/>
          <p:nvPr/>
        </p:nvSpPr>
        <p:spPr>
          <a:xfrm>
            <a:off x="6595884" y="5380970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BFD9D3"/>
          </a:solidFill>
          <a:ln/>
        </p:spPr>
      </p:sp>
      <p:sp>
        <p:nvSpPr>
          <p:cNvPr id="32" name="Shape 30"/>
          <p:cNvSpPr/>
          <p:nvPr/>
        </p:nvSpPr>
        <p:spPr>
          <a:xfrm>
            <a:off x="7140238" y="5221605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9644">
            <a:solidFill>
              <a:srgbClr val="BFD9D3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7246560" y="5250656"/>
            <a:ext cx="13716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6</a:t>
            </a:r>
            <a:endParaRPr lang="en-US" sz="1837" dirty="0"/>
          </a:p>
        </p:txBody>
      </p:sp>
      <p:sp>
        <p:nvSpPr>
          <p:cNvPr id="34" name="Text 32"/>
          <p:cNvSpPr/>
          <p:nvPr/>
        </p:nvSpPr>
        <p:spPr>
          <a:xfrm>
            <a:off x="4904423" y="5255657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Refresh</a:t>
            </a:r>
            <a:endParaRPr lang="en-US" sz="1531" dirty="0"/>
          </a:p>
        </p:txBody>
      </p:sp>
      <p:sp>
        <p:nvSpPr>
          <p:cNvPr id="35" name="Text 33"/>
          <p:cNvSpPr/>
          <p:nvPr/>
        </p:nvSpPr>
        <p:spPr>
          <a:xfrm>
            <a:off x="3621167" y="5591889"/>
            <a:ext cx="283856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22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data is regularly refreshed to ensure the reports and visualizations are up to date.</a:t>
            </a:r>
            <a:endParaRPr lang="en-US" sz="1225" dirty="0"/>
          </a:p>
        </p:txBody>
      </p:sp>
      <p:sp>
        <p:nvSpPr>
          <p:cNvPr id="36" name="Shape 34"/>
          <p:cNvSpPr/>
          <p:nvPr/>
        </p:nvSpPr>
        <p:spPr>
          <a:xfrm>
            <a:off x="7490162" y="6155472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BFD9D3"/>
          </a:solidFill>
          <a:ln/>
        </p:spPr>
      </p:sp>
      <p:sp>
        <p:nvSpPr>
          <p:cNvPr id="37" name="Shape 35"/>
          <p:cNvSpPr/>
          <p:nvPr/>
        </p:nvSpPr>
        <p:spPr>
          <a:xfrm>
            <a:off x="7140238" y="5996107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9644">
            <a:solidFill>
              <a:srgbClr val="BFD9D3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7257990" y="6025158"/>
            <a:ext cx="11430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7</a:t>
            </a:r>
            <a:endParaRPr lang="en-US" sz="1837" dirty="0"/>
          </a:p>
        </p:txBody>
      </p:sp>
      <p:sp>
        <p:nvSpPr>
          <p:cNvPr id="39" name="Text 37"/>
          <p:cNvSpPr/>
          <p:nvPr/>
        </p:nvSpPr>
        <p:spPr>
          <a:xfrm>
            <a:off x="8170664" y="603015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Sharing</a:t>
            </a:r>
            <a:endParaRPr lang="en-US" sz="1531" dirty="0"/>
          </a:p>
        </p:txBody>
      </p:sp>
      <p:sp>
        <p:nvSpPr>
          <p:cNvPr id="40" name="Text 38"/>
          <p:cNvSpPr/>
          <p:nvPr/>
        </p:nvSpPr>
        <p:spPr>
          <a:xfrm>
            <a:off x="8170664" y="6366391"/>
            <a:ext cx="2838569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Users can share reports and dashboards with others, enabling collaboration and data-driven decision making.</a:t>
            </a:r>
            <a:endParaRPr lang="en-US" sz="1225" dirty="0"/>
          </a:p>
        </p:txBody>
      </p:sp>
      <p:sp>
        <p:nvSpPr>
          <p:cNvPr id="41" name="Text 39"/>
          <p:cNvSpPr/>
          <p:nvPr/>
        </p:nvSpPr>
        <p:spPr>
          <a:xfrm>
            <a:off x="3621167" y="7691676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With these steps, Power BI enables organizations to gain valuable insights from their data and make informed decisions.</a:t>
            </a:r>
            <a:endParaRPr lang="en-US" sz="1225" dirty="0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37084"/>
            <a:ext cx="9029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Importing Data from Various Sources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579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03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From Excel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7079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allows seamless importing of data from Excel spreadsheets, making it easy to work with existing data.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579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04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From Database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090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Data from databases like MS-SQL can be directly imported into Power BI for analysis.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7579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04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From Webpages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Web data can be extracted and integrated into Power BI for comprehensive analysis and visualization.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750219"/>
            <a:ext cx="5006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Visual Data Revision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77847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3999786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Understanding Data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480203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Power BI helps in gaining a deeper understanding of organizational data through visual representations.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777847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399978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Insightful Analysis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480203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enables insightful analysis of data, allowing users to make informed decisions based on the available information.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777847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3999786"/>
            <a:ext cx="2308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Effective Reporting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480203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Reporting using Power BI ensures clear and impactful communication of key insights derived from the data.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819</Words>
  <Application>Microsoft Office PowerPoint</Application>
  <PresentationFormat>Custom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satyammicro97@outlook.com</cp:lastModifiedBy>
  <cp:revision>2</cp:revision>
  <dcterms:created xsi:type="dcterms:W3CDTF">2024-01-01T08:46:05Z</dcterms:created>
  <dcterms:modified xsi:type="dcterms:W3CDTF">2024-01-01T08:55:39Z</dcterms:modified>
</cp:coreProperties>
</file>