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g object 16"/>
          <p:cNvSpPr/>
          <p:nvPr/>
        </p:nvSpPr>
        <p:spPr>
          <a:xfrm>
            <a:off x="8602920" y="66600"/>
            <a:ext cx="347760" cy="357120"/>
          </a:xfrm>
          <a:prstGeom prst="rect">
            <a:avLst/>
          </a:prstGeom>
          <a:blipFill rotWithShape="0">
            <a:blip r:embed="rId14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bg object 16"/>
          <p:cNvSpPr/>
          <p:nvPr/>
        </p:nvSpPr>
        <p:spPr>
          <a:xfrm>
            <a:off x="8602920" y="66600"/>
            <a:ext cx="347760" cy="357120"/>
          </a:xfrm>
          <a:prstGeom prst="rect">
            <a:avLst/>
          </a:prstGeom>
          <a:blipFill rotWithShape="0">
            <a:blip r:embed="rId14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bg object 16"/>
          <p:cNvSpPr/>
          <p:nvPr/>
        </p:nvSpPr>
        <p:spPr>
          <a:xfrm>
            <a:off x="8602920" y="66600"/>
            <a:ext cx="347760" cy="357120"/>
          </a:xfrm>
          <a:prstGeom prst="rect">
            <a:avLst/>
          </a:prstGeom>
          <a:blipFill rotWithShape="0">
            <a:blip r:embed="rId14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23880" y="590400"/>
            <a:ext cx="789552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59760" algn="ctr">
              <a:lnSpc>
                <a:spcPct val="100000"/>
              </a:lnSpc>
              <a:spcBef>
                <a:spcPts val="99"/>
              </a:spcBef>
              <a:buNone/>
            </a:pPr>
            <a:r>
              <a:rPr lang="en-US" sz="4200" b="1" strike="noStrike" spc="-120">
                <a:solidFill>
                  <a:srgbClr val="CC0000"/>
                </a:solidFill>
                <a:latin typeface="Verdana"/>
              </a:rPr>
              <a:t>CAPSTONE</a:t>
            </a:r>
            <a:r>
              <a:rPr lang="en-US" sz="4200" b="1" strike="noStrike" spc="-262">
                <a:solidFill>
                  <a:srgbClr val="CC0000"/>
                </a:solidFill>
                <a:latin typeface="Verdana"/>
              </a:rPr>
              <a:t> </a:t>
            </a:r>
            <a:r>
              <a:rPr lang="en-US" sz="4200" b="1" strike="noStrike" spc="-106">
                <a:solidFill>
                  <a:srgbClr val="CC0000"/>
                </a:solidFill>
                <a:latin typeface="Verdana"/>
              </a:rPr>
              <a:t>PROJECT-2</a:t>
            </a:r>
            <a:endParaRPr lang="en-IN" sz="4200" b="0" strike="noStrike" spc="-1">
              <a:latin typeface="Arial"/>
            </a:endParaRPr>
          </a:p>
        </p:txBody>
      </p:sp>
      <p:sp>
        <p:nvSpPr>
          <p:cNvPr id="118" name="object 3"/>
          <p:cNvSpPr/>
          <p:nvPr/>
        </p:nvSpPr>
        <p:spPr>
          <a:xfrm>
            <a:off x="2245320" y="2449440"/>
            <a:ext cx="4414320" cy="235182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99"/>
              </a:spcBef>
              <a:buNone/>
            </a:pPr>
            <a:r>
              <a:rPr lang="en-US" sz="2200" b="1" u="sng" spc="-46" dirty="0">
                <a:solidFill>
                  <a:srgbClr val="C00000"/>
                </a:solidFill>
                <a:uFill>
                  <a:solidFill>
                    <a:srgbClr val="0B044F"/>
                  </a:solidFill>
                </a:uFill>
                <a:latin typeface="Verdana"/>
              </a:rPr>
              <a:t>by</a:t>
            </a:r>
            <a:endParaRPr lang="en-IN" sz="2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None/>
            </a:pPr>
            <a:r>
              <a:rPr lang="en-IN" sz="2200" b="1" strike="noStrike" spc="-66" dirty="0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endParaRPr lang="en-IN" sz="2200" b="0" strike="noStrike" spc="-1" dirty="0">
              <a:latin typeface="Arial"/>
            </a:endParaRPr>
          </a:p>
          <a:p>
            <a:pPr marL="12600" algn="ctr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None/>
            </a:pPr>
            <a:r>
              <a:rPr lang="en-US" sz="2200" b="1" strike="noStrike" spc="-66" dirty="0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endParaRPr lang="en-IN" sz="2200" b="0" strike="noStrike" spc="-1" dirty="0">
              <a:latin typeface="Arial"/>
            </a:endParaRPr>
          </a:p>
          <a:p>
            <a:pPr marL="12600" algn="ctr">
              <a:lnSpc>
                <a:spcPct val="100000"/>
              </a:lnSpc>
              <a:buNone/>
            </a:pPr>
            <a:endParaRPr lang="en-IN" sz="2200" b="0" strike="noStrike" spc="-1" dirty="0">
              <a:latin typeface="Arial"/>
            </a:endParaRPr>
          </a:p>
          <a:p>
            <a:pPr marL="12600" algn="ctr">
              <a:lnSpc>
                <a:spcPct val="100000"/>
              </a:lnSpc>
              <a:buNone/>
            </a:pPr>
            <a:r>
              <a:rPr lang="en-IN" sz="2200" b="1" strike="noStrike" spc="-1" dirty="0">
                <a:latin typeface="Arial"/>
              </a:rPr>
              <a:t>SATYAM JYOTI SANKAR</a:t>
            </a:r>
          </a:p>
          <a:p>
            <a:pPr marL="12600" algn="ctr">
              <a:lnSpc>
                <a:spcPct val="100000"/>
              </a:lnSpc>
              <a:buNone/>
            </a:pPr>
            <a:endParaRPr lang="en-IN" sz="2200" b="0" strike="noStrike" spc="-1" dirty="0">
              <a:latin typeface="Arial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803880" y="1620000"/>
            <a:ext cx="7835760" cy="1191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3200" b="1" strike="noStrike" spc="-1">
                <a:solidFill>
                  <a:srgbClr val="000000"/>
                </a:solidFill>
                <a:latin typeface="Arial"/>
              </a:rPr>
              <a:t>Seoul Bike Sharing Demand Prediction</a:t>
            </a:r>
            <a:endParaRPr lang="en-IN" sz="32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69E99E-1B1D-4E2E-AD9C-1BC083C6EE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5" b="31507"/>
          <a:stretch/>
        </p:blipFill>
        <p:spPr>
          <a:xfrm>
            <a:off x="2163726" y="2221032"/>
            <a:ext cx="4173279" cy="15855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Picture 14"/>
          <p:cNvPicPr/>
          <p:nvPr/>
        </p:nvPicPr>
        <p:blipFill>
          <a:blip r:embed="rId2"/>
          <a:stretch/>
        </p:blipFill>
        <p:spPr>
          <a:xfrm>
            <a:off x="1260000" y="2160000"/>
            <a:ext cx="6479640" cy="2394360"/>
          </a:xfrm>
          <a:prstGeom prst="rect">
            <a:avLst/>
          </a:prstGeom>
          <a:ln w="0">
            <a:noFill/>
          </a:ln>
        </p:spPr>
      </p:pic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3060000" y="180000"/>
            <a:ext cx="2879640" cy="500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800" b="1" strike="noStrike" spc="-1">
                <a:solidFill>
                  <a:srgbClr val="CC0000"/>
                </a:solidFill>
                <a:latin typeface="Verdana"/>
              </a:rPr>
              <a:t>EDA(contd...)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360000" y="1260000"/>
            <a:ext cx="2699640" cy="53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Rectangle 151"/>
          <p:cNvSpPr/>
          <p:nvPr/>
        </p:nvSpPr>
        <p:spPr>
          <a:xfrm>
            <a:off x="720000" y="720000"/>
            <a:ext cx="7739640" cy="60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200" b="1" strike="noStrike" spc="-1">
                <a:solidFill>
                  <a:srgbClr val="2A6099"/>
                </a:solidFill>
                <a:latin typeface="Arial"/>
              </a:rPr>
              <a:t>How many total rental of bike as for each seasons.</a:t>
            </a:r>
            <a:endParaRPr lang="en-IN" sz="2200" b="0" strike="noStrike" spc="-1">
              <a:latin typeface="Arial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900000" y="1260000"/>
            <a:ext cx="7428600" cy="85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111111"/>
                </a:solidFill>
                <a:latin typeface="Arial"/>
              </a:rPr>
              <a:t>Here , we see in summer seasons the rented bike count is very high near about 2M and winter is very low 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Picture 2"/>
          <p:cNvPicPr/>
          <p:nvPr/>
        </p:nvPicPr>
        <p:blipFill>
          <a:blip r:embed="rId2"/>
          <a:stretch/>
        </p:blipFill>
        <p:spPr>
          <a:xfrm>
            <a:off x="900000" y="2520000"/>
            <a:ext cx="3959640" cy="2194920"/>
          </a:xfrm>
          <a:prstGeom prst="rect">
            <a:avLst/>
          </a:prstGeom>
          <a:ln w="0">
            <a:noFill/>
          </a:ln>
        </p:spPr>
      </p:pic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3060000" y="180000"/>
            <a:ext cx="2879640" cy="500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800" b="1" strike="noStrike" spc="-1">
                <a:solidFill>
                  <a:srgbClr val="CC0000"/>
                </a:solidFill>
                <a:latin typeface="Verdana"/>
              </a:rPr>
              <a:t>EDA(contd...)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360000" y="1260000"/>
            <a:ext cx="2699640" cy="53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Rectangle 156"/>
          <p:cNvSpPr/>
          <p:nvPr/>
        </p:nvSpPr>
        <p:spPr>
          <a:xfrm>
            <a:off x="900000" y="720000"/>
            <a:ext cx="4499640" cy="1109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400" b="1" strike="noStrike" spc="-1">
                <a:solidFill>
                  <a:srgbClr val="2A6099"/>
                </a:solidFill>
                <a:latin typeface="Arial"/>
              </a:rPr>
              <a:t>Book bike for no of hour as for seasons,Holiday and functioning day</a:t>
            </a:r>
            <a:endParaRPr lang="en-IN" sz="2400" b="0" strike="noStrike" spc="-1">
              <a:latin typeface="Arial"/>
            </a:endParaRPr>
          </a:p>
        </p:txBody>
      </p:sp>
      <p:pic>
        <p:nvPicPr>
          <p:cNvPr id="158" name="Picture 18"/>
          <p:cNvPicPr/>
          <p:nvPr/>
        </p:nvPicPr>
        <p:blipFill>
          <a:blip r:embed="rId3"/>
          <a:stretch/>
        </p:blipFill>
        <p:spPr>
          <a:xfrm>
            <a:off x="5220000" y="2700000"/>
            <a:ext cx="3419640" cy="2194920"/>
          </a:xfrm>
          <a:prstGeom prst="rect">
            <a:avLst/>
          </a:prstGeom>
          <a:ln w="0">
            <a:noFill/>
          </a:ln>
        </p:spPr>
      </p:pic>
      <p:pic>
        <p:nvPicPr>
          <p:cNvPr id="159" name="Picture 19"/>
          <p:cNvPicPr/>
          <p:nvPr/>
        </p:nvPicPr>
        <p:blipFill>
          <a:blip r:embed="rId4"/>
          <a:stretch/>
        </p:blipFill>
        <p:spPr>
          <a:xfrm>
            <a:off x="5220000" y="720000"/>
            <a:ext cx="3585960" cy="1979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Picture 15"/>
          <p:cNvPicPr/>
          <p:nvPr/>
        </p:nvPicPr>
        <p:blipFill>
          <a:blip r:embed="rId2"/>
          <a:stretch/>
        </p:blipFill>
        <p:spPr>
          <a:xfrm>
            <a:off x="1440000" y="1080000"/>
            <a:ext cx="6479640" cy="2194920"/>
          </a:xfrm>
          <a:prstGeom prst="rect">
            <a:avLst/>
          </a:prstGeom>
          <a:ln w="0">
            <a:noFill/>
          </a:ln>
        </p:spPr>
      </p:pic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7559640" cy="8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200" b="1" strike="noStrike" spc="-1">
                <a:solidFill>
                  <a:srgbClr val="CC0000"/>
                </a:solidFill>
                <a:latin typeface="Verdana"/>
              </a:rPr>
              <a:t>Regplot show correlation between our bike rent with all other factor.</a:t>
            </a:r>
            <a:endParaRPr lang="en-IN" sz="2200" b="0" strike="noStrike" spc="-1">
              <a:latin typeface="Arial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360000" y="1260000"/>
            <a:ext cx="2699640" cy="53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3" name="Picture 162"/>
          <p:cNvPicPr/>
          <p:nvPr/>
        </p:nvPicPr>
        <p:blipFill>
          <a:blip r:embed="rId3"/>
          <a:stretch/>
        </p:blipFill>
        <p:spPr>
          <a:xfrm>
            <a:off x="1440000" y="3314520"/>
            <a:ext cx="6659640" cy="1725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Picture 20"/>
          <p:cNvPicPr/>
          <p:nvPr/>
        </p:nvPicPr>
        <p:blipFill>
          <a:blip r:embed="rId2"/>
          <a:stretch/>
        </p:blipFill>
        <p:spPr>
          <a:xfrm>
            <a:off x="540000" y="1800000"/>
            <a:ext cx="8003880" cy="3239640"/>
          </a:xfrm>
          <a:prstGeom prst="rect">
            <a:avLst/>
          </a:prstGeom>
          <a:ln w="0">
            <a:noFill/>
          </a:ln>
        </p:spPr>
      </p:pic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1080000" y="-34200"/>
            <a:ext cx="7019640" cy="1113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800" b="1" strike="noStrike" spc="-1">
                <a:solidFill>
                  <a:srgbClr val="CC0000"/>
                </a:solidFill>
                <a:latin typeface="Verdana"/>
              </a:rPr>
              <a:t>CORELATION MATRIX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360000" y="1260000"/>
            <a:ext cx="2699640" cy="53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Rectangle 166"/>
          <p:cNvSpPr/>
          <p:nvPr/>
        </p:nvSpPr>
        <p:spPr>
          <a:xfrm>
            <a:off x="720000" y="721080"/>
            <a:ext cx="7739640" cy="143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800" b="1" strike="noStrike" spc="-1">
                <a:latin typeface="Arial Narrow"/>
              </a:rPr>
              <a:t>From the above correlation graph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1800" b="1" strike="noStrike" spc="-1">
                <a:latin typeface="Arial Narrow"/>
              </a:rPr>
              <a:t>We see that there are h</a:t>
            </a:r>
            <a:r>
              <a:rPr lang="en-IN" sz="1800" b="1" strike="noStrike" spc="-1">
                <a:latin typeface="Arial Narrow"/>
                <a:ea typeface="Microsoft YaHei"/>
              </a:rPr>
              <a:t>ighly multi collinearity between temperature and dew point temperature(0.91) so we can add make them a single temp column in 2nd we see that the day and month are very less collinearity with rented bike (0.07) ..so we drop it.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Picture 3"/>
          <p:cNvPicPr/>
          <p:nvPr/>
        </p:nvPicPr>
        <p:blipFill>
          <a:blip r:embed="rId2"/>
          <a:stretch/>
        </p:blipFill>
        <p:spPr>
          <a:xfrm>
            <a:off x="1080000" y="1620000"/>
            <a:ext cx="3945960" cy="2982600"/>
          </a:xfrm>
          <a:prstGeom prst="rect">
            <a:avLst/>
          </a:prstGeom>
          <a:ln w="0">
            <a:noFill/>
          </a:ln>
        </p:spPr>
      </p:pic>
      <p:sp>
        <p:nvSpPr>
          <p:cNvPr id="169" name="PlaceHolder 1"/>
          <p:cNvSpPr>
            <a:spLocks noGrp="1"/>
          </p:cNvSpPr>
          <p:nvPr>
            <p:ph/>
          </p:nvPr>
        </p:nvSpPr>
        <p:spPr>
          <a:xfrm>
            <a:off x="410760" y="720000"/>
            <a:ext cx="8228880" cy="35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5000" lnSpcReduction="20000"/>
          </a:bodyPr>
          <a:lstStyle/>
          <a:p>
            <a:pPr>
              <a:lnSpc>
                <a:spcPct val="100000"/>
              </a:lnSpc>
              <a:buNone/>
            </a:pPr>
            <a:endParaRPr lang="en-IN" sz="3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3200" b="0" strike="noStrike" spc="-1">
              <a:latin typeface="Arial"/>
            </a:endParaRPr>
          </a:p>
        </p:txBody>
      </p:sp>
      <p:pic>
        <p:nvPicPr>
          <p:cNvPr id="170" name="Picture 169"/>
          <p:cNvPicPr/>
          <p:nvPr/>
        </p:nvPicPr>
        <p:blipFill>
          <a:blip r:embed="rId3"/>
          <a:stretch/>
        </p:blipFill>
        <p:spPr>
          <a:xfrm>
            <a:off x="4826160" y="1542960"/>
            <a:ext cx="3993480" cy="3059640"/>
          </a:xfrm>
          <a:prstGeom prst="rect">
            <a:avLst/>
          </a:prstGeom>
          <a:ln w="0">
            <a:noFill/>
          </a:ln>
        </p:spPr>
      </p:pic>
      <p:sp>
        <p:nvSpPr>
          <p:cNvPr id="171" name="Rectangle 170"/>
          <p:cNvSpPr/>
          <p:nvPr/>
        </p:nvSpPr>
        <p:spPr>
          <a:xfrm>
            <a:off x="1080000" y="900000"/>
            <a:ext cx="7747200" cy="60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800" b="0" strike="noStrike" spc="-1">
                <a:latin typeface="Arial"/>
              </a:rPr>
              <a:t>Here our dependent variable Rented Bike Count is highly Positively skewed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1800000" y="184680"/>
            <a:ext cx="5759640" cy="71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600" b="1" strike="noStrike" spc="-1">
                <a:solidFill>
                  <a:srgbClr val="BF0041"/>
                </a:solidFill>
                <a:latin typeface="Arial"/>
              </a:rPr>
              <a:t>Distribution of Numerical Features</a:t>
            </a:r>
            <a:endParaRPr lang="en-IN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1980000" y="149760"/>
            <a:ext cx="4679640" cy="110988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3600" b="1" strike="noStrike" spc="-35">
                <a:solidFill>
                  <a:srgbClr val="CC0000"/>
                </a:solidFill>
                <a:latin typeface="Verdana"/>
              </a:rPr>
              <a:t>MODEL</a:t>
            </a:r>
            <a:r>
              <a:rPr lang="en-IN" sz="3600" b="1" strike="noStrike" spc="-290">
                <a:solidFill>
                  <a:srgbClr val="CC0000"/>
                </a:solidFill>
                <a:latin typeface="Verdana"/>
              </a:rPr>
              <a:t> </a:t>
            </a:r>
            <a:r>
              <a:rPr lang="en-IN" sz="3600" b="1" strike="noStrike" spc="-262">
                <a:solidFill>
                  <a:srgbClr val="CC0000"/>
                </a:solidFill>
                <a:latin typeface="Verdana"/>
              </a:rPr>
              <a:t>BUILDING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174" name="object 3"/>
          <p:cNvSpPr/>
          <p:nvPr/>
        </p:nvSpPr>
        <p:spPr>
          <a:xfrm>
            <a:off x="544680" y="903600"/>
            <a:ext cx="7360200" cy="387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469800" indent="-457200">
              <a:lnSpc>
                <a:spcPct val="100000"/>
              </a:lnSpc>
              <a:spcBef>
                <a:spcPts val="99"/>
              </a:spcBef>
              <a:buClr>
                <a:srgbClr val="0B044F"/>
              </a:buClr>
              <a:buFont typeface="DejaVu Sans"/>
              <a:buChar char="➢"/>
              <a:tabLst>
                <a:tab pos="469440" algn="l"/>
                <a:tab pos="469800" algn="l"/>
              </a:tabLst>
            </a:pPr>
            <a:r>
              <a:rPr lang="en-US" sz="1800" b="1" strike="noStrike" spc="-111">
                <a:solidFill>
                  <a:srgbClr val="0B044F"/>
                </a:solidFill>
                <a:latin typeface="Verdana"/>
                <a:ea typeface="DejaVu Sans"/>
              </a:rPr>
              <a:t>LINEAR</a:t>
            </a:r>
            <a:r>
              <a:rPr lang="en-US" sz="1800" b="1" strike="noStrike" spc="-114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lang="en-US" sz="1800" b="1" strike="noStrike" spc="-106">
                <a:solidFill>
                  <a:srgbClr val="0B044F"/>
                </a:solidFill>
                <a:latin typeface="Verdana"/>
                <a:ea typeface="DejaVu Sans"/>
              </a:rPr>
              <a:t>REGRESSION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1"/>
              </a:spcBef>
              <a:buNone/>
              <a:tabLst>
                <a:tab pos="469440" algn="l"/>
                <a:tab pos="469800" algn="l"/>
              </a:tabLst>
            </a:pPr>
            <a:endParaRPr lang="en-IN" sz="1800" b="0" strike="noStrike" spc="-1">
              <a:latin typeface="Arial"/>
            </a:endParaRPr>
          </a:p>
          <a:p>
            <a:pPr marL="469800" indent="-457200">
              <a:lnSpc>
                <a:spcPct val="100000"/>
              </a:lnSpc>
              <a:buClr>
                <a:srgbClr val="0B044F"/>
              </a:buClr>
              <a:buFont typeface="DejaVu Sans"/>
              <a:buChar char="➢"/>
              <a:tabLst>
                <a:tab pos="469440" algn="l"/>
                <a:tab pos="469800" algn="l"/>
              </a:tabLst>
            </a:pPr>
            <a:r>
              <a:rPr lang="en-US" sz="1800" b="1" strike="noStrike" spc="-72">
                <a:solidFill>
                  <a:srgbClr val="0B044F"/>
                </a:solidFill>
                <a:latin typeface="Verdana"/>
                <a:ea typeface="DejaVu Sans"/>
              </a:rPr>
              <a:t>LASSO</a:t>
            </a:r>
            <a:r>
              <a:rPr lang="en-US" sz="1800" b="1" strike="noStrike" spc="-114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lang="en-US" sz="1800" b="1" strike="noStrike" spc="-106">
                <a:solidFill>
                  <a:srgbClr val="0B044F"/>
                </a:solidFill>
                <a:latin typeface="Verdana"/>
                <a:ea typeface="DejaVu Sans"/>
              </a:rPr>
              <a:t>REGRESSION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4"/>
              </a:spcBef>
              <a:buNone/>
              <a:tabLst>
                <a:tab pos="469440" algn="l"/>
                <a:tab pos="469800" algn="l"/>
              </a:tabLst>
            </a:pPr>
            <a:endParaRPr lang="en-IN" sz="1800" b="0" strike="noStrike" spc="-1">
              <a:latin typeface="Arial"/>
            </a:endParaRPr>
          </a:p>
          <a:p>
            <a:pPr marL="469800" indent="-457200">
              <a:lnSpc>
                <a:spcPct val="100000"/>
              </a:lnSpc>
              <a:buClr>
                <a:srgbClr val="0B044F"/>
              </a:buClr>
              <a:buFont typeface="DejaVu Sans"/>
              <a:buChar char="➢"/>
              <a:tabLst>
                <a:tab pos="469440" algn="l"/>
                <a:tab pos="469800" algn="l"/>
                <a:tab pos="1360080" algn="l"/>
              </a:tabLst>
            </a:pPr>
            <a:r>
              <a:rPr lang="en-US" sz="1800" b="1" strike="noStrike" spc="-120">
                <a:solidFill>
                  <a:srgbClr val="0B044F"/>
                </a:solidFill>
                <a:latin typeface="Verdana"/>
                <a:ea typeface="DejaVu Sans"/>
              </a:rPr>
              <a:t>RIDGE </a:t>
            </a:r>
            <a:r>
              <a:rPr lang="en-US" sz="1800" b="1" strike="noStrike" spc="-106">
                <a:solidFill>
                  <a:srgbClr val="0B044F"/>
                </a:solidFill>
                <a:latin typeface="Verdana"/>
                <a:ea typeface="DejaVu Sans"/>
              </a:rPr>
              <a:t>REGRESSION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1"/>
              </a:spcBef>
              <a:buNone/>
              <a:tabLst>
                <a:tab pos="469440" algn="l"/>
                <a:tab pos="469800" algn="l"/>
                <a:tab pos="1360080" algn="l"/>
              </a:tabLst>
            </a:pPr>
            <a:endParaRPr lang="en-IN" sz="1800" b="0" strike="noStrike" spc="-1">
              <a:latin typeface="Arial"/>
            </a:endParaRPr>
          </a:p>
          <a:p>
            <a:pPr marL="469800" indent="-457200">
              <a:lnSpc>
                <a:spcPct val="100000"/>
              </a:lnSpc>
              <a:spcBef>
                <a:spcPts val="6"/>
              </a:spcBef>
              <a:buClr>
                <a:srgbClr val="0B044F"/>
              </a:buClr>
              <a:buFont typeface="DejaVu Sans"/>
              <a:buChar char="➢"/>
              <a:tabLst>
                <a:tab pos="469440" algn="l"/>
                <a:tab pos="469800" algn="l"/>
              </a:tabLst>
            </a:pPr>
            <a:r>
              <a:rPr lang="en-US" sz="1800" b="1" strike="noStrike" spc="-131">
                <a:solidFill>
                  <a:srgbClr val="0B044F"/>
                </a:solidFill>
                <a:latin typeface="Verdana"/>
                <a:ea typeface="DejaVu Sans"/>
              </a:rPr>
              <a:t>DECISION </a:t>
            </a:r>
            <a:r>
              <a:rPr lang="en-US" sz="1800" b="1" strike="noStrike" spc="-75">
                <a:solidFill>
                  <a:srgbClr val="0B044F"/>
                </a:solidFill>
                <a:latin typeface="Verdana"/>
                <a:ea typeface="DejaVu Sans"/>
              </a:rPr>
              <a:t>TREES</a:t>
            </a:r>
            <a:r>
              <a:rPr lang="en-US" sz="1800" b="1" strike="noStrike" spc="-97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lang="en-US" sz="1800" b="1" strike="noStrike" spc="-75">
                <a:solidFill>
                  <a:srgbClr val="0B044F"/>
                </a:solidFill>
                <a:latin typeface="Verdana"/>
                <a:ea typeface="DejaVu Sans"/>
              </a:rPr>
              <a:t>REGRESSOR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1"/>
              </a:spcBef>
              <a:buNone/>
              <a:tabLst>
                <a:tab pos="469440" algn="l"/>
                <a:tab pos="469800" algn="l"/>
              </a:tabLst>
            </a:pPr>
            <a:endParaRPr lang="en-IN" sz="1800" b="0" strike="noStrike" spc="-1">
              <a:latin typeface="Arial"/>
            </a:endParaRPr>
          </a:p>
          <a:p>
            <a:pPr marL="469800" indent="-457200">
              <a:lnSpc>
                <a:spcPct val="100000"/>
              </a:lnSpc>
              <a:buClr>
                <a:srgbClr val="0B044F"/>
              </a:buClr>
              <a:buFont typeface="DejaVu Sans"/>
              <a:buChar char="➢"/>
              <a:tabLst>
                <a:tab pos="469440" algn="l"/>
                <a:tab pos="469800" algn="l"/>
              </a:tabLst>
            </a:pPr>
            <a:r>
              <a:rPr lang="en-US" sz="1800" b="1" strike="noStrike" spc="-32">
                <a:solidFill>
                  <a:srgbClr val="0B044F"/>
                </a:solidFill>
                <a:latin typeface="Verdana"/>
                <a:ea typeface="DejaVu Sans"/>
              </a:rPr>
              <a:t>RANDOM </a:t>
            </a:r>
            <a:r>
              <a:rPr lang="en-US" sz="1800" b="1" strike="noStrike" spc="-72">
                <a:solidFill>
                  <a:srgbClr val="0B044F"/>
                </a:solidFill>
                <a:latin typeface="Verdana"/>
                <a:ea typeface="DejaVu Sans"/>
              </a:rPr>
              <a:t>FOREST</a:t>
            </a:r>
            <a:r>
              <a:rPr lang="en-US" sz="1800" b="1" strike="noStrike" spc="-197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lang="en-US" sz="1800" b="1" strike="noStrike" spc="-75">
                <a:solidFill>
                  <a:srgbClr val="0B044F"/>
                </a:solidFill>
                <a:latin typeface="Verdana"/>
                <a:ea typeface="DejaVu Sans"/>
              </a:rPr>
              <a:t>REGRESSOR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4"/>
              </a:spcBef>
              <a:buNone/>
              <a:tabLst>
                <a:tab pos="469440" algn="l"/>
                <a:tab pos="469800" algn="l"/>
              </a:tabLst>
            </a:pPr>
            <a:endParaRPr lang="en-IN" sz="1800" b="0" strike="noStrike" spc="-1">
              <a:latin typeface="Arial"/>
            </a:endParaRPr>
          </a:p>
          <a:p>
            <a:pPr marL="469800" indent="-457200">
              <a:lnSpc>
                <a:spcPct val="100000"/>
              </a:lnSpc>
              <a:buClr>
                <a:srgbClr val="0B044F"/>
              </a:buClr>
              <a:buFont typeface="DejaVu Sans"/>
              <a:buChar char="➢"/>
              <a:tabLst>
                <a:tab pos="469440" algn="l"/>
                <a:tab pos="469800" algn="l"/>
              </a:tabLst>
            </a:pPr>
            <a:r>
              <a:rPr lang="en-US" sz="1800" b="1" strike="noStrike" spc="-100">
                <a:solidFill>
                  <a:srgbClr val="0B044F"/>
                </a:solidFill>
                <a:latin typeface="Verdana"/>
                <a:ea typeface="DejaVu Sans"/>
              </a:rPr>
              <a:t>GRADIENT </a:t>
            </a:r>
            <a:r>
              <a:rPr lang="en-US" sz="1800" b="1" strike="noStrike" spc="-46">
                <a:solidFill>
                  <a:srgbClr val="0B044F"/>
                </a:solidFill>
                <a:latin typeface="Verdana"/>
                <a:ea typeface="DejaVu Sans"/>
              </a:rPr>
              <a:t>BOOSTED</a:t>
            </a:r>
            <a:r>
              <a:rPr lang="en-US" sz="1800" b="1" strike="noStrike" spc="-126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lang="en-US" sz="1800" b="1" strike="noStrike" spc="-75">
                <a:solidFill>
                  <a:srgbClr val="0B044F"/>
                </a:solidFill>
                <a:latin typeface="Verdana"/>
                <a:ea typeface="DejaVu Sans"/>
              </a:rPr>
              <a:t>REGRESSOR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None/>
              <a:tabLst>
                <a:tab pos="469440" algn="l"/>
                <a:tab pos="469800" algn="l"/>
              </a:tabLst>
            </a:pPr>
            <a:endParaRPr lang="en-IN" sz="1800" b="0" strike="noStrike" spc="-1">
              <a:latin typeface="Arial"/>
            </a:endParaRPr>
          </a:p>
          <a:p>
            <a:pPr marL="469800" indent="-457200">
              <a:lnSpc>
                <a:spcPct val="100000"/>
              </a:lnSpc>
              <a:buClr>
                <a:srgbClr val="0B044F"/>
              </a:buClr>
              <a:buFont typeface="DejaVu Sans"/>
              <a:buChar char="➢"/>
              <a:tabLst>
                <a:tab pos="469440" algn="l"/>
                <a:tab pos="469800" algn="l"/>
              </a:tabLst>
            </a:pPr>
            <a:r>
              <a:rPr lang="en-US" sz="1800" b="1" strike="noStrike" spc="-100">
                <a:solidFill>
                  <a:srgbClr val="0B044F"/>
                </a:solidFill>
                <a:latin typeface="Verdana"/>
                <a:ea typeface="DejaVu Sans"/>
              </a:rPr>
              <a:t>GRADIENT </a:t>
            </a:r>
            <a:r>
              <a:rPr lang="en-US" sz="1800" b="1" strike="noStrike" spc="-106">
                <a:solidFill>
                  <a:srgbClr val="0B044F"/>
                </a:solidFill>
                <a:latin typeface="Verdana"/>
                <a:ea typeface="DejaVu Sans"/>
              </a:rPr>
              <a:t>BOOSTING </a:t>
            </a:r>
            <a:r>
              <a:rPr lang="en-US" sz="1800" b="1" strike="noStrike" spc="-75">
                <a:solidFill>
                  <a:srgbClr val="0B044F"/>
                </a:solidFill>
                <a:latin typeface="Verdana"/>
                <a:ea typeface="DejaVu Sans"/>
              </a:rPr>
              <a:t>REGRESSOR </a:t>
            </a:r>
            <a:r>
              <a:rPr lang="en-US" sz="1800" b="1" strike="noStrike" spc="-137">
                <a:solidFill>
                  <a:srgbClr val="0B044F"/>
                </a:solidFill>
                <a:latin typeface="Verdana"/>
                <a:ea typeface="DejaVu Sans"/>
              </a:rPr>
              <a:t>WITH</a:t>
            </a:r>
            <a:r>
              <a:rPr lang="en-US" sz="1800" b="1" strike="noStrike" spc="-157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lang="en-US" sz="1800" b="1" strike="noStrike" spc="-75">
                <a:solidFill>
                  <a:srgbClr val="0B044F"/>
                </a:solidFill>
                <a:latin typeface="Verdana"/>
                <a:ea typeface="DejaVu Sans"/>
              </a:rPr>
              <a:t>GRIDSEARCHCV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object 2"/>
          <p:cNvSpPr/>
          <p:nvPr/>
        </p:nvSpPr>
        <p:spPr>
          <a:xfrm>
            <a:off x="2455560" y="153000"/>
            <a:ext cx="4204080" cy="50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lang="en-US" sz="3200" b="1" strike="noStrike" spc="-131">
                <a:solidFill>
                  <a:srgbClr val="CC0000"/>
                </a:solidFill>
                <a:latin typeface="Verdana"/>
                <a:ea typeface="DejaVu Sans"/>
              </a:rPr>
              <a:t>Linear</a:t>
            </a:r>
            <a:r>
              <a:rPr lang="en-US" sz="3200" b="1" strike="noStrike" spc="-262">
                <a:solidFill>
                  <a:srgbClr val="CC0000"/>
                </a:solidFill>
                <a:latin typeface="Verdana"/>
                <a:ea typeface="DejaVu Sans"/>
              </a:rPr>
              <a:t> </a:t>
            </a:r>
            <a:r>
              <a:rPr lang="en-US" sz="3200" b="1" strike="noStrike" spc="-131">
                <a:solidFill>
                  <a:srgbClr val="CC0000"/>
                </a:solidFill>
                <a:latin typeface="Verdana"/>
                <a:ea typeface="DejaVu Sans"/>
              </a:rPr>
              <a:t>Regression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176" name="object 3"/>
          <p:cNvSpPr/>
          <p:nvPr/>
        </p:nvSpPr>
        <p:spPr>
          <a:xfrm>
            <a:off x="900000" y="1260000"/>
            <a:ext cx="2519640" cy="378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buNone/>
              <a:tabLst>
                <a:tab pos="3059280" algn="l"/>
              </a:tabLst>
            </a:pPr>
            <a:r>
              <a:rPr lang="en-US" sz="2400" b="1" strike="noStrike" spc="-1">
                <a:solidFill>
                  <a:srgbClr val="0000FF"/>
                </a:solidFill>
                <a:latin typeface="Arial"/>
                <a:ea typeface="DejaVu Sans"/>
              </a:rPr>
              <a:t>Train </a:t>
            </a:r>
            <a:r>
              <a:rPr lang="en-US" sz="2400" b="1" strike="noStrike" spc="-12">
                <a:solidFill>
                  <a:srgbClr val="0000FF"/>
                </a:solidFill>
                <a:latin typeface="Arial"/>
                <a:ea typeface="DejaVu Sans"/>
              </a:rPr>
              <a:t>Set</a:t>
            </a:r>
            <a:r>
              <a:rPr lang="en-US" sz="2400" b="1" strike="noStrike" spc="1">
                <a:solidFill>
                  <a:srgbClr val="0000FF"/>
                </a:solidFill>
                <a:latin typeface="Arial"/>
                <a:ea typeface="DejaVu Sans"/>
              </a:rPr>
              <a:t> </a:t>
            </a:r>
            <a:r>
              <a:rPr lang="en-US" sz="2400" b="1" strike="noStrike" spc="-1">
                <a:solidFill>
                  <a:srgbClr val="0000FF"/>
                </a:solidFill>
                <a:latin typeface="Arial"/>
                <a:ea typeface="DejaVu Sans"/>
              </a:rPr>
              <a:t>Metrics</a:t>
            </a:r>
            <a:endParaRPr lang="en-IN" sz="2400" b="0" strike="noStrike" spc="-1">
              <a:latin typeface="Arial"/>
            </a:endParaRPr>
          </a:p>
        </p:txBody>
      </p:sp>
      <p:pic>
        <p:nvPicPr>
          <p:cNvPr id="177" name="Picture 8"/>
          <p:cNvPicPr/>
          <p:nvPr/>
        </p:nvPicPr>
        <p:blipFill>
          <a:blip r:embed="rId2"/>
          <a:stretch/>
        </p:blipFill>
        <p:spPr>
          <a:xfrm>
            <a:off x="4140000" y="1580400"/>
            <a:ext cx="3959640" cy="255924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10"/>
          <p:cNvPicPr/>
          <p:nvPr/>
        </p:nvPicPr>
        <p:blipFill>
          <a:blip r:embed="rId3"/>
          <a:stretch/>
        </p:blipFill>
        <p:spPr>
          <a:xfrm>
            <a:off x="900000" y="1819080"/>
            <a:ext cx="2773440" cy="880560"/>
          </a:xfrm>
          <a:prstGeom prst="rect">
            <a:avLst/>
          </a:prstGeom>
          <a:ln w="0">
            <a:noFill/>
          </a:ln>
        </p:spPr>
      </p:pic>
      <p:pic>
        <p:nvPicPr>
          <p:cNvPr id="179" name="Picture 12"/>
          <p:cNvPicPr/>
          <p:nvPr/>
        </p:nvPicPr>
        <p:blipFill>
          <a:blip r:embed="rId4"/>
          <a:stretch/>
        </p:blipFill>
        <p:spPr>
          <a:xfrm>
            <a:off x="1006200" y="3420000"/>
            <a:ext cx="2413440" cy="1079640"/>
          </a:xfrm>
          <a:prstGeom prst="rect">
            <a:avLst/>
          </a:prstGeom>
          <a:ln w="0">
            <a:noFill/>
          </a:ln>
        </p:spPr>
      </p:pic>
      <p:sp>
        <p:nvSpPr>
          <p:cNvPr id="180" name="Rectangle 179"/>
          <p:cNvSpPr/>
          <p:nvPr/>
        </p:nvSpPr>
        <p:spPr>
          <a:xfrm>
            <a:off x="900000" y="2989800"/>
            <a:ext cx="2519640" cy="429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1" strike="noStrike" spc="-7">
                <a:solidFill>
                  <a:srgbClr val="0000FF"/>
                </a:solidFill>
                <a:latin typeface="Arial"/>
              </a:rPr>
              <a:t>Test Set Metrics</a:t>
            </a: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object 9"/>
          <p:cNvSpPr/>
          <p:nvPr/>
        </p:nvSpPr>
        <p:spPr>
          <a:xfrm>
            <a:off x="2455560" y="153000"/>
            <a:ext cx="4204080" cy="50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lang="en-US" sz="3200" b="1" strike="noStrike" spc="-131">
                <a:solidFill>
                  <a:srgbClr val="CC0000"/>
                </a:solidFill>
                <a:latin typeface="Verdana"/>
                <a:ea typeface="DejaVu Sans"/>
              </a:rPr>
              <a:t>L</a:t>
            </a:r>
            <a:r>
              <a:rPr lang="en-IN" sz="3200" b="1" strike="noStrike" spc="-131">
                <a:solidFill>
                  <a:srgbClr val="CC0000"/>
                </a:solidFill>
                <a:latin typeface="Verdana"/>
                <a:ea typeface="DejaVu Sans"/>
              </a:rPr>
              <a:t>asso </a:t>
            </a:r>
            <a:r>
              <a:rPr lang="en-US" sz="3200" b="1" strike="noStrike" spc="-131">
                <a:solidFill>
                  <a:srgbClr val="CC0000"/>
                </a:solidFill>
                <a:latin typeface="Verdana"/>
                <a:ea typeface="DejaVu Sans"/>
              </a:rPr>
              <a:t>Regression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182" name="object 10"/>
          <p:cNvSpPr/>
          <p:nvPr/>
        </p:nvSpPr>
        <p:spPr>
          <a:xfrm>
            <a:off x="900000" y="1260000"/>
            <a:ext cx="2519640" cy="378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buNone/>
              <a:tabLst>
                <a:tab pos="3059280" algn="l"/>
              </a:tabLst>
            </a:pPr>
            <a:r>
              <a:rPr lang="en-US" sz="2400" b="1" strike="noStrike" spc="-1">
                <a:solidFill>
                  <a:srgbClr val="0000FF"/>
                </a:solidFill>
                <a:latin typeface="Arial"/>
                <a:ea typeface="DejaVu Sans"/>
              </a:rPr>
              <a:t>Train </a:t>
            </a:r>
            <a:r>
              <a:rPr lang="en-US" sz="2400" b="1" strike="noStrike" spc="-12">
                <a:solidFill>
                  <a:srgbClr val="0000FF"/>
                </a:solidFill>
                <a:latin typeface="Arial"/>
                <a:ea typeface="DejaVu Sans"/>
              </a:rPr>
              <a:t>Set</a:t>
            </a:r>
            <a:r>
              <a:rPr lang="en-US" sz="2400" b="1" strike="noStrike" spc="1">
                <a:solidFill>
                  <a:srgbClr val="0000FF"/>
                </a:solidFill>
                <a:latin typeface="Arial"/>
                <a:ea typeface="DejaVu Sans"/>
              </a:rPr>
              <a:t> </a:t>
            </a:r>
            <a:r>
              <a:rPr lang="en-US" sz="2400" b="1" strike="noStrike" spc="-1">
                <a:solidFill>
                  <a:srgbClr val="0000FF"/>
                </a:solidFill>
                <a:latin typeface="Arial"/>
                <a:ea typeface="DejaVu Sans"/>
              </a:rPr>
              <a:t>Metrics</a:t>
            </a:r>
            <a:endParaRPr lang="en-IN" sz="2400" b="0" strike="noStrike" spc="-1">
              <a:latin typeface="Arial"/>
            </a:endParaRPr>
          </a:p>
        </p:txBody>
      </p:sp>
      <p:pic>
        <p:nvPicPr>
          <p:cNvPr id="183" name="Picture 21"/>
          <p:cNvPicPr/>
          <p:nvPr/>
        </p:nvPicPr>
        <p:blipFill>
          <a:blip r:embed="rId2"/>
          <a:stretch/>
        </p:blipFill>
        <p:spPr>
          <a:xfrm>
            <a:off x="4140000" y="1580400"/>
            <a:ext cx="3959640" cy="2559240"/>
          </a:xfrm>
          <a:prstGeom prst="rect">
            <a:avLst/>
          </a:prstGeom>
          <a:ln w="0">
            <a:noFill/>
          </a:ln>
        </p:spPr>
      </p:pic>
      <p:pic>
        <p:nvPicPr>
          <p:cNvPr id="184" name="Picture 22"/>
          <p:cNvPicPr/>
          <p:nvPr/>
        </p:nvPicPr>
        <p:blipFill>
          <a:blip r:embed="rId3"/>
          <a:stretch/>
        </p:blipFill>
        <p:spPr>
          <a:xfrm>
            <a:off x="900000" y="1819080"/>
            <a:ext cx="2773440" cy="880560"/>
          </a:xfrm>
          <a:prstGeom prst="rect">
            <a:avLst/>
          </a:prstGeom>
          <a:ln w="0">
            <a:noFill/>
          </a:ln>
        </p:spPr>
      </p:pic>
      <p:pic>
        <p:nvPicPr>
          <p:cNvPr id="185" name="Picture 23"/>
          <p:cNvPicPr/>
          <p:nvPr/>
        </p:nvPicPr>
        <p:blipFill>
          <a:blip r:embed="rId4"/>
          <a:stretch/>
        </p:blipFill>
        <p:spPr>
          <a:xfrm>
            <a:off x="1006200" y="3420000"/>
            <a:ext cx="2413440" cy="1079640"/>
          </a:xfrm>
          <a:prstGeom prst="rect">
            <a:avLst/>
          </a:prstGeom>
          <a:ln w="0">
            <a:noFill/>
          </a:ln>
        </p:spPr>
      </p:pic>
      <p:sp>
        <p:nvSpPr>
          <p:cNvPr id="186" name="Rectangle 185"/>
          <p:cNvSpPr/>
          <p:nvPr/>
        </p:nvSpPr>
        <p:spPr>
          <a:xfrm>
            <a:off x="900000" y="2989800"/>
            <a:ext cx="2519640" cy="429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1" strike="noStrike" spc="-7">
                <a:solidFill>
                  <a:srgbClr val="0000FF"/>
                </a:solidFill>
                <a:latin typeface="Arial"/>
              </a:rPr>
              <a:t>Test Set Metrics</a:t>
            </a: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object 11"/>
          <p:cNvSpPr/>
          <p:nvPr/>
        </p:nvSpPr>
        <p:spPr>
          <a:xfrm>
            <a:off x="2455560" y="153000"/>
            <a:ext cx="4204080" cy="50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lang="en-IN" sz="3200" b="1" strike="noStrike" spc="-131">
                <a:solidFill>
                  <a:srgbClr val="CC0000"/>
                </a:solidFill>
                <a:latin typeface="Verdana"/>
                <a:ea typeface="DejaVu Sans"/>
              </a:rPr>
              <a:t>Ridge  </a:t>
            </a:r>
            <a:r>
              <a:rPr lang="en-US" sz="3200" b="1" strike="noStrike" spc="-131">
                <a:solidFill>
                  <a:srgbClr val="CC0000"/>
                </a:solidFill>
                <a:latin typeface="Verdana"/>
                <a:ea typeface="DejaVu Sans"/>
              </a:rPr>
              <a:t>Regression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188" name="object 12"/>
          <p:cNvSpPr/>
          <p:nvPr/>
        </p:nvSpPr>
        <p:spPr>
          <a:xfrm>
            <a:off x="900000" y="1260000"/>
            <a:ext cx="2519640" cy="378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buNone/>
              <a:tabLst>
                <a:tab pos="3059280" algn="l"/>
              </a:tabLst>
            </a:pPr>
            <a:r>
              <a:rPr lang="en-US" sz="2400" b="1" strike="noStrike" spc="-1">
                <a:solidFill>
                  <a:srgbClr val="0000FF"/>
                </a:solidFill>
                <a:latin typeface="Arial"/>
                <a:ea typeface="DejaVu Sans"/>
              </a:rPr>
              <a:t>Train </a:t>
            </a:r>
            <a:r>
              <a:rPr lang="en-US" sz="2400" b="1" strike="noStrike" spc="-12">
                <a:solidFill>
                  <a:srgbClr val="0000FF"/>
                </a:solidFill>
                <a:latin typeface="Arial"/>
                <a:ea typeface="DejaVu Sans"/>
              </a:rPr>
              <a:t>Set</a:t>
            </a:r>
            <a:r>
              <a:rPr lang="en-US" sz="2400" b="1" strike="noStrike" spc="1">
                <a:solidFill>
                  <a:srgbClr val="0000FF"/>
                </a:solidFill>
                <a:latin typeface="Arial"/>
                <a:ea typeface="DejaVu Sans"/>
              </a:rPr>
              <a:t> </a:t>
            </a:r>
            <a:r>
              <a:rPr lang="en-US" sz="2400" b="1" strike="noStrike" spc="-1">
                <a:solidFill>
                  <a:srgbClr val="0000FF"/>
                </a:solidFill>
                <a:latin typeface="Arial"/>
                <a:ea typeface="DejaVu Sans"/>
              </a:rPr>
              <a:t>Metrics</a:t>
            </a:r>
            <a:endParaRPr lang="en-IN" sz="2400" b="0" strike="noStrike" spc="-1">
              <a:latin typeface="Arial"/>
            </a:endParaRPr>
          </a:p>
        </p:txBody>
      </p:sp>
      <p:pic>
        <p:nvPicPr>
          <p:cNvPr id="189" name="Picture 24"/>
          <p:cNvPicPr/>
          <p:nvPr/>
        </p:nvPicPr>
        <p:blipFill>
          <a:blip r:embed="rId2"/>
          <a:stretch/>
        </p:blipFill>
        <p:spPr>
          <a:xfrm>
            <a:off x="4140000" y="1580400"/>
            <a:ext cx="3959640" cy="2559240"/>
          </a:xfrm>
          <a:prstGeom prst="rect">
            <a:avLst/>
          </a:prstGeom>
          <a:ln w="0">
            <a:noFill/>
          </a:ln>
        </p:spPr>
      </p:pic>
      <p:pic>
        <p:nvPicPr>
          <p:cNvPr id="190" name="Picture 25"/>
          <p:cNvPicPr/>
          <p:nvPr/>
        </p:nvPicPr>
        <p:blipFill>
          <a:blip r:embed="rId3"/>
          <a:stretch/>
        </p:blipFill>
        <p:spPr>
          <a:xfrm>
            <a:off x="900000" y="1819080"/>
            <a:ext cx="2773440" cy="880560"/>
          </a:xfrm>
          <a:prstGeom prst="rect">
            <a:avLst/>
          </a:prstGeom>
          <a:ln w="0">
            <a:noFill/>
          </a:ln>
        </p:spPr>
      </p:pic>
      <p:pic>
        <p:nvPicPr>
          <p:cNvPr id="191" name="Picture 26"/>
          <p:cNvPicPr/>
          <p:nvPr/>
        </p:nvPicPr>
        <p:blipFill>
          <a:blip r:embed="rId4"/>
          <a:stretch/>
        </p:blipFill>
        <p:spPr>
          <a:xfrm>
            <a:off x="1006200" y="3420000"/>
            <a:ext cx="2413440" cy="1079640"/>
          </a:xfrm>
          <a:prstGeom prst="rect">
            <a:avLst/>
          </a:prstGeom>
          <a:ln w="0">
            <a:noFill/>
          </a:ln>
        </p:spPr>
      </p:pic>
      <p:sp>
        <p:nvSpPr>
          <p:cNvPr id="192" name="Rectangle 191"/>
          <p:cNvSpPr/>
          <p:nvPr/>
        </p:nvSpPr>
        <p:spPr>
          <a:xfrm>
            <a:off x="900000" y="2989800"/>
            <a:ext cx="2519640" cy="429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1" strike="noStrike" spc="-7">
                <a:solidFill>
                  <a:srgbClr val="0000FF"/>
                </a:solidFill>
                <a:latin typeface="Arial"/>
              </a:rPr>
              <a:t>Test Set Metrics</a:t>
            </a: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object 13"/>
          <p:cNvSpPr/>
          <p:nvPr/>
        </p:nvSpPr>
        <p:spPr>
          <a:xfrm>
            <a:off x="2455560" y="360000"/>
            <a:ext cx="5644080" cy="50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lang="en-IN" sz="3200" b="1" strike="noStrike" spc="-131">
                <a:solidFill>
                  <a:srgbClr val="CC0000"/>
                </a:solidFill>
                <a:latin typeface="Verdana"/>
                <a:ea typeface="DejaVu Sans"/>
              </a:rPr>
              <a:t>ElasticNet  </a:t>
            </a:r>
            <a:r>
              <a:rPr lang="en-US" sz="3200" b="1" strike="noStrike" spc="-131">
                <a:solidFill>
                  <a:srgbClr val="CC0000"/>
                </a:solidFill>
                <a:latin typeface="Verdana"/>
                <a:ea typeface="DejaVu Sans"/>
              </a:rPr>
              <a:t>Regression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194" name="object 14"/>
          <p:cNvSpPr/>
          <p:nvPr/>
        </p:nvSpPr>
        <p:spPr>
          <a:xfrm>
            <a:off x="900000" y="1260000"/>
            <a:ext cx="2519640" cy="378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buNone/>
              <a:tabLst>
                <a:tab pos="3059280" algn="l"/>
              </a:tabLst>
            </a:pPr>
            <a:r>
              <a:rPr lang="en-US" sz="2400" b="1" strike="noStrike" spc="-1">
                <a:solidFill>
                  <a:srgbClr val="0000FF"/>
                </a:solidFill>
                <a:latin typeface="Arial"/>
                <a:ea typeface="DejaVu Sans"/>
              </a:rPr>
              <a:t>Train </a:t>
            </a:r>
            <a:r>
              <a:rPr lang="en-US" sz="2400" b="1" strike="noStrike" spc="-12">
                <a:solidFill>
                  <a:srgbClr val="0000FF"/>
                </a:solidFill>
                <a:latin typeface="Arial"/>
                <a:ea typeface="DejaVu Sans"/>
              </a:rPr>
              <a:t>Set</a:t>
            </a:r>
            <a:r>
              <a:rPr lang="en-US" sz="2400" b="1" strike="noStrike" spc="1">
                <a:solidFill>
                  <a:srgbClr val="0000FF"/>
                </a:solidFill>
                <a:latin typeface="Arial"/>
                <a:ea typeface="DejaVu Sans"/>
              </a:rPr>
              <a:t> </a:t>
            </a:r>
            <a:r>
              <a:rPr lang="en-US" sz="2400" b="1" strike="noStrike" spc="-1">
                <a:solidFill>
                  <a:srgbClr val="0000FF"/>
                </a:solidFill>
                <a:latin typeface="Arial"/>
                <a:ea typeface="DejaVu Sans"/>
              </a:rPr>
              <a:t>Metrics</a:t>
            </a:r>
            <a:endParaRPr lang="en-IN" sz="2400" b="0" strike="noStrike" spc="-1">
              <a:latin typeface="Arial"/>
            </a:endParaRPr>
          </a:p>
        </p:txBody>
      </p:sp>
      <p:pic>
        <p:nvPicPr>
          <p:cNvPr id="195" name="Picture 27"/>
          <p:cNvPicPr/>
          <p:nvPr/>
        </p:nvPicPr>
        <p:blipFill>
          <a:blip r:embed="rId2"/>
          <a:stretch/>
        </p:blipFill>
        <p:spPr>
          <a:xfrm>
            <a:off x="4140000" y="1580400"/>
            <a:ext cx="3959640" cy="2559240"/>
          </a:xfrm>
          <a:prstGeom prst="rect">
            <a:avLst/>
          </a:prstGeom>
          <a:ln w="0">
            <a:noFill/>
          </a:ln>
        </p:spPr>
      </p:pic>
      <p:pic>
        <p:nvPicPr>
          <p:cNvPr id="196" name="Picture 28"/>
          <p:cNvPicPr/>
          <p:nvPr/>
        </p:nvPicPr>
        <p:blipFill>
          <a:blip r:embed="rId3"/>
          <a:stretch/>
        </p:blipFill>
        <p:spPr>
          <a:xfrm>
            <a:off x="900000" y="1819080"/>
            <a:ext cx="2773440" cy="880560"/>
          </a:xfrm>
          <a:prstGeom prst="rect">
            <a:avLst/>
          </a:prstGeom>
          <a:ln w="0">
            <a:noFill/>
          </a:ln>
        </p:spPr>
      </p:pic>
      <p:pic>
        <p:nvPicPr>
          <p:cNvPr id="197" name="Picture 29"/>
          <p:cNvPicPr/>
          <p:nvPr/>
        </p:nvPicPr>
        <p:blipFill>
          <a:blip r:embed="rId4"/>
          <a:stretch/>
        </p:blipFill>
        <p:spPr>
          <a:xfrm>
            <a:off x="1006200" y="3420000"/>
            <a:ext cx="2413440" cy="1079640"/>
          </a:xfrm>
          <a:prstGeom prst="rect">
            <a:avLst/>
          </a:prstGeom>
          <a:ln w="0">
            <a:noFill/>
          </a:ln>
        </p:spPr>
      </p:pic>
      <p:sp>
        <p:nvSpPr>
          <p:cNvPr id="198" name="Rectangle 197"/>
          <p:cNvSpPr/>
          <p:nvPr/>
        </p:nvSpPr>
        <p:spPr>
          <a:xfrm>
            <a:off x="900000" y="2989800"/>
            <a:ext cx="2519640" cy="429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1" strike="noStrike" spc="-7">
                <a:solidFill>
                  <a:srgbClr val="0000FF"/>
                </a:solidFill>
                <a:latin typeface="Arial"/>
              </a:rPr>
              <a:t>Test Set Metrics</a:t>
            </a: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2880000" y="262080"/>
            <a:ext cx="3059640" cy="493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57">
                <a:solidFill>
                  <a:srgbClr val="C9211E"/>
                </a:solidFill>
                <a:latin typeface="Verdana"/>
              </a:rPr>
              <a:t>CONTENT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121" name="object 3"/>
          <p:cNvSpPr/>
          <p:nvPr/>
        </p:nvSpPr>
        <p:spPr>
          <a:xfrm>
            <a:off x="457200" y="1095840"/>
            <a:ext cx="7466760" cy="3316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355680" indent="-343080">
              <a:lnSpc>
                <a:spcPct val="100000"/>
              </a:lnSpc>
              <a:spcBef>
                <a:spcPts val="99"/>
              </a:spcBef>
              <a:buClr>
                <a:srgbClr val="0B044F"/>
              </a:buClr>
              <a:buFont typeface="Wingdings" charset="2"/>
              <a:buChar char=""/>
              <a:tabLst>
                <a:tab pos="545400" algn="l"/>
                <a:tab pos="546120" algn="l"/>
              </a:tabLst>
            </a:pPr>
            <a:r>
              <a:rPr lang="en-US" sz="2400" b="1" strike="noStrike" spc="-157">
                <a:solidFill>
                  <a:srgbClr val="0B044F"/>
                </a:solidFill>
                <a:latin typeface="Verdana"/>
                <a:ea typeface="DejaVu Sans"/>
              </a:rPr>
              <a:t>     BUSINESS UNDERSTANDING</a:t>
            </a:r>
            <a:endParaRPr lang="en-IN" sz="2400" b="0" strike="noStrike" spc="-1"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99"/>
              </a:spcBef>
              <a:buClr>
                <a:srgbClr val="0B044F"/>
              </a:buClr>
              <a:buFont typeface="Wingdings" charset="2"/>
              <a:buChar char=""/>
              <a:tabLst>
                <a:tab pos="545400" algn="l"/>
                <a:tab pos="546120" algn="l"/>
              </a:tabLst>
            </a:pPr>
            <a:r>
              <a:rPr lang="en-US" sz="2400" b="1" strike="noStrike" spc="-157">
                <a:solidFill>
                  <a:srgbClr val="0B044F"/>
                </a:solidFill>
                <a:latin typeface="Verdana"/>
                <a:ea typeface="DejaVu Sans"/>
              </a:rPr>
              <a:t>     DATA SUMMARY</a:t>
            </a:r>
            <a:endParaRPr lang="en-IN" sz="2400" b="0" strike="noStrike" spc="-1">
              <a:latin typeface="Arial"/>
            </a:endParaRPr>
          </a:p>
          <a:p>
            <a:pPr marL="355680" indent="-343080">
              <a:lnSpc>
                <a:spcPct val="100000"/>
              </a:lnSpc>
              <a:buClr>
                <a:srgbClr val="0B044F"/>
              </a:buClr>
              <a:buFont typeface="Wingdings" charset="2"/>
              <a:buChar char=""/>
              <a:tabLst>
                <a:tab pos="545400" algn="l"/>
                <a:tab pos="546120" algn="l"/>
              </a:tabLst>
            </a:pPr>
            <a:r>
              <a:rPr lang="en-US" sz="2400" b="1" strike="noStrike" spc="-106">
                <a:solidFill>
                  <a:srgbClr val="0B044F"/>
                </a:solidFill>
                <a:latin typeface="Verdana"/>
                <a:ea typeface="DejaVu Sans"/>
              </a:rPr>
              <a:t>     DATA</a:t>
            </a:r>
            <a:r>
              <a:rPr lang="en-US" sz="2400" b="1" strike="noStrike" spc="-151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lang="en-US" sz="2400" b="1" strike="noStrike" spc="-75">
                <a:solidFill>
                  <a:srgbClr val="0B044F"/>
                </a:solidFill>
                <a:latin typeface="Verdana"/>
                <a:ea typeface="DejaVu Sans"/>
              </a:rPr>
              <a:t>DESCRIPTION</a:t>
            </a:r>
            <a:endParaRPr lang="en-IN" sz="2400" b="0" strike="noStrike" spc="-1">
              <a:latin typeface="Arial"/>
            </a:endParaRPr>
          </a:p>
          <a:p>
            <a:pPr marL="355680" indent="-343080">
              <a:lnSpc>
                <a:spcPct val="100000"/>
              </a:lnSpc>
              <a:buClr>
                <a:srgbClr val="0B044F"/>
              </a:buClr>
              <a:buFont typeface="Wingdings" charset="2"/>
              <a:buChar char=""/>
              <a:tabLst>
                <a:tab pos="545400" algn="l"/>
                <a:tab pos="546120" algn="l"/>
              </a:tabLst>
            </a:pPr>
            <a:r>
              <a:rPr lang="en-US" sz="2400" b="1" strike="noStrike" spc="-75">
                <a:solidFill>
                  <a:srgbClr val="0B044F"/>
                </a:solidFill>
                <a:latin typeface="Verdana"/>
                <a:ea typeface="DejaVu Sans"/>
              </a:rPr>
              <a:t>     PREPROCESS DATA</a:t>
            </a:r>
            <a:endParaRPr lang="en-IN" sz="2400" b="0" strike="noStrike" spc="-1">
              <a:latin typeface="Arial"/>
            </a:endParaRPr>
          </a:p>
          <a:p>
            <a:pPr marL="355680" indent="-343080">
              <a:lnSpc>
                <a:spcPct val="100000"/>
              </a:lnSpc>
              <a:buClr>
                <a:srgbClr val="0B044F"/>
              </a:buClr>
              <a:buFont typeface="Wingdings" charset="2"/>
              <a:buChar char=""/>
              <a:tabLst>
                <a:tab pos="545400" algn="l"/>
                <a:tab pos="546120" algn="l"/>
              </a:tabLst>
            </a:pPr>
            <a:r>
              <a:rPr lang="en-IN" sz="2400" b="1" strike="noStrike" spc="-100">
                <a:solidFill>
                  <a:srgbClr val="0B044F"/>
                </a:solidFill>
                <a:latin typeface="Verdana"/>
                <a:ea typeface="DejaVu Sans"/>
              </a:rPr>
              <a:t>     EXPLORATORY </a:t>
            </a:r>
            <a:r>
              <a:rPr lang="en-IN" sz="2400" b="1" strike="noStrike" spc="-106">
                <a:solidFill>
                  <a:srgbClr val="0B044F"/>
                </a:solidFill>
                <a:latin typeface="Verdana"/>
                <a:ea typeface="DejaVu Sans"/>
              </a:rPr>
              <a:t>DATA </a:t>
            </a:r>
            <a:r>
              <a:rPr lang="en-IN" sz="2400" b="1" strike="noStrike" spc="-185">
                <a:solidFill>
                  <a:srgbClr val="0B044F"/>
                </a:solidFill>
                <a:latin typeface="Verdana"/>
                <a:ea typeface="DejaVu Sans"/>
              </a:rPr>
              <a:t>ANALYSIS</a:t>
            </a:r>
            <a:endParaRPr lang="en-IN" sz="2400" b="0" strike="noStrike" spc="-1">
              <a:latin typeface="Arial"/>
            </a:endParaRPr>
          </a:p>
          <a:p>
            <a:pPr marL="355680" indent="-343080">
              <a:lnSpc>
                <a:spcPct val="100000"/>
              </a:lnSpc>
              <a:buClr>
                <a:srgbClr val="0B044F"/>
              </a:buClr>
              <a:buFont typeface="Wingdings" charset="2"/>
              <a:buChar char=""/>
              <a:tabLst>
                <a:tab pos="545400" algn="l"/>
                <a:tab pos="546120" algn="l"/>
              </a:tabLst>
            </a:pPr>
            <a:r>
              <a:rPr lang="en-US" sz="2400" b="1" strike="noStrike" spc="-106">
                <a:solidFill>
                  <a:srgbClr val="0B044F"/>
                </a:solidFill>
                <a:latin typeface="Verdana"/>
                <a:ea typeface="DejaVu Sans"/>
              </a:rPr>
              <a:t>     CORRELATION MATRIX</a:t>
            </a:r>
            <a:r>
              <a:rPr lang="en-US" sz="2400" b="1" strike="noStrike" spc="-111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endParaRPr lang="en-IN" sz="2400" b="0" strike="noStrike" spc="-1">
              <a:latin typeface="Arial"/>
            </a:endParaRPr>
          </a:p>
          <a:p>
            <a:pPr marL="355680" indent="-343080">
              <a:lnSpc>
                <a:spcPct val="100000"/>
              </a:lnSpc>
              <a:buClr>
                <a:srgbClr val="0B044F"/>
              </a:buClr>
              <a:buFont typeface="Wingdings" charset="2"/>
              <a:buChar char=""/>
              <a:tabLst>
                <a:tab pos="545400" algn="l"/>
                <a:tab pos="546120" algn="l"/>
              </a:tabLst>
            </a:pPr>
            <a:r>
              <a:rPr lang="en-US" sz="2400" b="1" strike="noStrike" spc="-137">
                <a:solidFill>
                  <a:srgbClr val="0B044F"/>
                </a:solidFill>
                <a:latin typeface="Verdana"/>
                <a:ea typeface="DejaVu Sans"/>
              </a:rPr>
              <a:t>     IMPLEMENTING</a:t>
            </a:r>
            <a:r>
              <a:rPr lang="en-US" sz="2400" b="1" strike="noStrike" spc="-160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lang="en-US" sz="2400" b="1" strike="noStrike" spc="-131">
                <a:solidFill>
                  <a:srgbClr val="0B044F"/>
                </a:solidFill>
                <a:latin typeface="Verdana"/>
                <a:ea typeface="DejaVu Sans"/>
              </a:rPr>
              <a:t>ALGORITHMS</a:t>
            </a:r>
            <a:endParaRPr lang="en-IN" sz="2400" b="0" strike="noStrike" spc="-1">
              <a:latin typeface="Arial"/>
            </a:endParaRPr>
          </a:p>
          <a:p>
            <a:pPr marL="355680" indent="-343080">
              <a:lnSpc>
                <a:spcPct val="100000"/>
              </a:lnSpc>
              <a:buClr>
                <a:srgbClr val="0B044F"/>
              </a:buClr>
              <a:buFont typeface="Wingdings" charset="2"/>
              <a:buChar char=""/>
              <a:tabLst>
                <a:tab pos="545400" algn="l"/>
                <a:tab pos="546120" algn="l"/>
              </a:tabLst>
            </a:pPr>
            <a:r>
              <a:rPr lang="en-US" sz="2400" b="1" strike="noStrike" spc="-72">
                <a:solidFill>
                  <a:srgbClr val="0B044F"/>
                </a:solidFill>
                <a:latin typeface="Verdana"/>
                <a:ea typeface="DejaVu Sans"/>
              </a:rPr>
              <a:t>     CHALLENGES</a:t>
            </a:r>
            <a:endParaRPr lang="en-IN" sz="2400" b="0" strike="noStrike" spc="-1">
              <a:latin typeface="Arial"/>
            </a:endParaRPr>
          </a:p>
          <a:p>
            <a:pPr marL="355680" indent="-343080">
              <a:lnSpc>
                <a:spcPct val="100000"/>
              </a:lnSpc>
              <a:buClr>
                <a:srgbClr val="0B044F"/>
              </a:buClr>
              <a:buFont typeface="Wingdings" charset="2"/>
              <a:buChar char=""/>
              <a:tabLst>
                <a:tab pos="545400" algn="l"/>
                <a:tab pos="546120" algn="l"/>
              </a:tabLst>
            </a:pPr>
            <a:r>
              <a:rPr lang="en-US" sz="2400" b="1" strike="noStrike" spc="-114">
                <a:solidFill>
                  <a:srgbClr val="0B044F"/>
                </a:solidFill>
                <a:latin typeface="Verdana"/>
                <a:ea typeface="DejaVu Sans"/>
              </a:rPr>
              <a:t>     CONCLUSIONS</a:t>
            </a: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object 18"/>
          <p:cNvSpPr/>
          <p:nvPr/>
        </p:nvSpPr>
        <p:spPr>
          <a:xfrm>
            <a:off x="2455560" y="360000"/>
            <a:ext cx="5644080" cy="50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lang="en-IN" sz="3200" b="1" strike="noStrike" spc="-131">
                <a:solidFill>
                  <a:srgbClr val="CC0000"/>
                </a:solidFill>
                <a:latin typeface="Verdana"/>
                <a:ea typeface="DejaVu Sans"/>
              </a:rPr>
              <a:t>Decision Tree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200" name="object 19"/>
          <p:cNvSpPr/>
          <p:nvPr/>
        </p:nvSpPr>
        <p:spPr>
          <a:xfrm>
            <a:off x="900000" y="1260000"/>
            <a:ext cx="2519640" cy="378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buNone/>
              <a:tabLst>
                <a:tab pos="3059280" algn="l"/>
              </a:tabLst>
            </a:pPr>
            <a:r>
              <a:rPr lang="en-US" sz="2400" b="1" strike="noStrike" spc="-1">
                <a:solidFill>
                  <a:srgbClr val="0000FF"/>
                </a:solidFill>
                <a:latin typeface="Arial"/>
                <a:ea typeface="DejaVu Sans"/>
              </a:rPr>
              <a:t>Train </a:t>
            </a:r>
            <a:r>
              <a:rPr lang="en-US" sz="2400" b="1" strike="noStrike" spc="-12">
                <a:solidFill>
                  <a:srgbClr val="0000FF"/>
                </a:solidFill>
                <a:latin typeface="Arial"/>
                <a:ea typeface="DejaVu Sans"/>
              </a:rPr>
              <a:t>Set</a:t>
            </a:r>
            <a:r>
              <a:rPr lang="en-US" sz="2400" b="1" strike="noStrike" spc="1">
                <a:solidFill>
                  <a:srgbClr val="0000FF"/>
                </a:solidFill>
                <a:latin typeface="Arial"/>
                <a:ea typeface="DejaVu Sans"/>
              </a:rPr>
              <a:t> </a:t>
            </a:r>
            <a:r>
              <a:rPr lang="en-US" sz="2400" b="1" strike="noStrike" spc="-1">
                <a:solidFill>
                  <a:srgbClr val="0000FF"/>
                </a:solidFill>
                <a:latin typeface="Arial"/>
                <a:ea typeface="DejaVu Sans"/>
              </a:rPr>
              <a:t>Metrics</a:t>
            </a:r>
            <a:endParaRPr lang="en-IN" sz="2400" b="0" strike="noStrike" spc="-1">
              <a:latin typeface="Arial"/>
            </a:endParaRPr>
          </a:p>
        </p:txBody>
      </p:sp>
      <p:pic>
        <p:nvPicPr>
          <p:cNvPr id="201" name="Picture 33"/>
          <p:cNvPicPr/>
          <p:nvPr/>
        </p:nvPicPr>
        <p:blipFill>
          <a:blip r:embed="rId2"/>
          <a:stretch/>
        </p:blipFill>
        <p:spPr>
          <a:xfrm>
            <a:off x="4320000" y="1580400"/>
            <a:ext cx="3959640" cy="2559240"/>
          </a:xfrm>
          <a:prstGeom prst="rect">
            <a:avLst/>
          </a:prstGeom>
          <a:ln w="0">
            <a:noFill/>
          </a:ln>
        </p:spPr>
      </p:pic>
      <p:pic>
        <p:nvPicPr>
          <p:cNvPr id="202" name="Picture 34"/>
          <p:cNvPicPr/>
          <p:nvPr/>
        </p:nvPicPr>
        <p:blipFill>
          <a:blip r:embed="rId3"/>
          <a:stretch/>
        </p:blipFill>
        <p:spPr>
          <a:xfrm>
            <a:off x="900000" y="1819080"/>
            <a:ext cx="2773440" cy="880560"/>
          </a:xfrm>
          <a:prstGeom prst="rect">
            <a:avLst/>
          </a:prstGeom>
          <a:ln w="0">
            <a:noFill/>
          </a:ln>
        </p:spPr>
      </p:pic>
      <p:pic>
        <p:nvPicPr>
          <p:cNvPr id="203" name="Picture 35"/>
          <p:cNvPicPr/>
          <p:nvPr/>
        </p:nvPicPr>
        <p:blipFill>
          <a:blip r:embed="rId4"/>
          <a:stretch/>
        </p:blipFill>
        <p:spPr>
          <a:xfrm>
            <a:off x="1006200" y="3420000"/>
            <a:ext cx="2413440" cy="1079640"/>
          </a:xfrm>
          <a:prstGeom prst="rect">
            <a:avLst/>
          </a:prstGeom>
          <a:ln w="0">
            <a:noFill/>
          </a:ln>
        </p:spPr>
      </p:pic>
      <p:sp>
        <p:nvSpPr>
          <p:cNvPr id="204" name="Rectangle 203"/>
          <p:cNvSpPr/>
          <p:nvPr/>
        </p:nvSpPr>
        <p:spPr>
          <a:xfrm>
            <a:off x="900000" y="2989800"/>
            <a:ext cx="2519640" cy="429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1" strike="noStrike" spc="-7">
                <a:solidFill>
                  <a:srgbClr val="0000FF"/>
                </a:solidFill>
                <a:latin typeface="Arial"/>
              </a:rPr>
              <a:t>Test Set Metrics</a:t>
            </a: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object 20"/>
          <p:cNvSpPr/>
          <p:nvPr/>
        </p:nvSpPr>
        <p:spPr>
          <a:xfrm>
            <a:off x="1620000" y="360000"/>
            <a:ext cx="6479640" cy="50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 anchor="t">
            <a:spAutoFit/>
          </a:bodyPr>
          <a:lstStyle/>
          <a:p>
            <a:pPr marL="12600" algn="ctr">
              <a:lnSpc>
                <a:spcPct val="100000"/>
              </a:lnSpc>
              <a:buNone/>
            </a:pPr>
            <a:r>
              <a:rPr lang="en-IN" sz="3200" b="1" strike="noStrike" spc="-1">
                <a:solidFill>
                  <a:srgbClr val="CC0000"/>
                </a:solidFill>
                <a:latin typeface="Verdana"/>
                <a:ea typeface="DejaVu Sans"/>
              </a:rPr>
              <a:t>Random Forrest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206" name="object 21"/>
          <p:cNvSpPr/>
          <p:nvPr/>
        </p:nvSpPr>
        <p:spPr>
          <a:xfrm>
            <a:off x="900000" y="1260000"/>
            <a:ext cx="2519640" cy="378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buNone/>
              <a:tabLst>
                <a:tab pos="3059280" algn="l"/>
              </a:tabLst>
            </a:pPr>
            <a:r>
              <a:rPr lang="en-US" sz="2400" b="1" strike="noStrike" spc="-1">
                <a:solidFill>
                  <a:srgbClr val="0000FF"/>
                </a:solidFill>
                <a:latin typeface="Arial"/>
                <a:ea typeface="DejaVu Sans"/>
              </a:rPr>
              <a:t>Train </a:t>
            </a:r>
            <a:r>
              <a:rPr lang="en-US" sz="2400" b="1" strike="noStrike" spc="-12">
                <a:solidFill>
                  <a:srgbClr val="0000FF"/>
                </a:solidFill>
                <a:latin typeface="Arial"/>
                <a:ea typeface="DejaVu Sans"/>
              </a:rPr>
              <a:t>Set</a:t>
            </a:r>
            <a:r>
              <a:rPr lang="en-US" sz="2400" b="1" strike="noStrike" spc="1">
                <a:solidFill>
                  <a:srgbClr val="0000FF"/>
                </a:solidFill>
                <a:latin typeface="Arial"/>
                <a:ea typeface="DejaVu Sans"/>
              </a:rPr>
              <a:t> </a:t>
            </a:r>
            <a:r>
              <a:rPr lang="en-US" sz="2400" b="1" strike="noStrike" spc="-1">
                <a:solidFill>
                  <a:srgbClr val="0000FF"/>
                </a:solidFill>
                <a:latin typeface="Arial"/>
                <a:ea typeface="DejaVu Sans"/>
              </a:rPr>
              <a:t>Metrics</a:t>
            </a:r>
            <a:endParaRPr lang="en-IN" sz="2400" b="0" strike="noStrike" spc="-1">
              <a:latin typeface="Arial"/>
            </a:endParaRPr>
          </a:p>
        </p:txBody>
      </p:sp>
      <p:pic>
        <p:nvPicPr>
          <p:cNvPr id="207" name="Picture 36"/>
          <p:cNvPicPr/>
          <p:nvPr/>
        </p:nvPicPr>
        <p:blipFill>
          <a:blip r:embed="rId2"/>
          <a:stretch/>
        </p:blipFill>
        <p:spPr>
          <a:xfrm>
            <a:off x="4320000" y="1580400"/>
            <a:ext cx="3959640" cy="2559240"/>
          </a:xfrm>
          <a:prstGeom prst="rect">
            <a:avLst/>
          </a:prstGeom>
          <a:ln w="0">
            <a:noFill/>
          </a:ln>
        </p:spPr>
      </p:pic>
      <p:pic>
        <p:nvPicPr>
          <p:cNvPr id="208" name="Picture 37"/>
          <p:cNvPicPr/>
          <p:nvPr/>
        </p:nvPicPr>
        <p:blipFill>
          <a:blip r:embed="rId3"/>
          <a:stretch/>
        </p:blipFill>
        <p:spPr>
          <a:xfrm>
            <a:off x="900000" y="1819080"/>
            <a:ext cx="2773440" cy="880560"/>
          </a:xfrm>
          <a:prstGeom prst="rect">
            <a:avLst/>
          </a:prstGeom>
          <a:ln w="0">
            <a:noFill/>
          </a:ln>
        </p:spPr>
      </p:pic>
      <p:pic>
        <p:nvPicPr>
          <p:cNvPr id="209" name="Picture 38"/>
          <p:cNvPicPr/>
          <p:nvPr/>
        </p:nvPicPr>
        <p:blipFill>
          <a:blip r:embed="rId4"/>
          <a:stretch/>
        </p:blipFill>
        <p:spPr>
          <a:xfrm>
            <a:off x="1006200" y="3420000"/>
            <a:ext cx="2413440" cy="1079640"/>
          </a:xfrm>
          <a:prstGeom prst="rect">
            <a:avLst/>
          </a:prstGeom>
          <a:ln w="0">
            <a:noFill/>
          </a:ln>
        </p:spPr>
      </p:pic>
      <p:sp>
        <p:nvSpPr>
          <p:cNvPr id="210" name="Rectangle 209"/>
          <p:cNvSpPr/>
          <p:nvPr/>
        </p:nvSpPr>
        <p:spPr>
          <a:xfrm>
            <a:off x="900000" y="2989800"/>
            <a:ext cx="2519640" cy="429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1" strike="noStrike" spc="-7">
                <a:solidFill>
                  <a:srgbClr val="0000FF"/>
                </a:solidFill>
                <a:latin typeface="Arial"/>
              </a:rPr>
              <a:t>Test Set Metrics</a:t>
            </a: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object 22"/>
          <p:cNvSpPr/>
          <p:nvPr/>
        </p:nvSpPr>
        <p:spPr>
          <a:xfrm>
            <a:off x="1260000" y="360000"/>
            <a:ext cx="6839640" cy="50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 anchor="t">
            <a:spAutoFit/>
          </a:bodyPr>
          <a:lstStyle/>
          <a:p>
            <a:pPr marL="12600" algn="ctr">
              <a:lnSpc>
                <a:spcPct val="100000"/>
              </a:lnSpc>
              <a:buNone/>
            </a:pPr>
            <a:r>
              <a:rPr lang="en-IN" sz="3200" b="1" strike="noStrike" spc="-1">
                <a:solidFill>
                  <a:srgbClr val="CC0000"/>
                </a:solidFill>
                <a:latin typeface="Verdana"/>
                <a:ea typeface="DejaVu Sans"/>
              </a:rPr>
              <a:t>Gradient Boosting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212" name="object 23"/>
          <p:cNvSpPr/>
          <p:nvPr/>
        </p:nvSpPr>
        <p:spPr>
          <a:xfrm>
            <a:off x="900000" y="1260000"/>
            <a:ext cx="2519640" cy="378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buNone/>
              <a:tabLst>
                <a:tab pos="3059280" algn="l"/>
              </a:tabLst>
            </a:pPr>
            <a:r>
              <a:rPr lang="en-US" sz="2400" b="1" strike="noStrike" spc="-1">
                <a:solidFill>
                  <a:srgbClr val="0000FF"/>
                </a:solidFill>
                <a:latin typeface="Arial"/>
                <a:ea typeface="DejaVu Sans"/>
              </a:rPr>
              <a:t>Train </a:t>
            </a:r>
            <a:r>
              <a:rPr lang="en-US" sz="2400" b="1" strike="noStrike" spc="-12">
                <a:solidFill>
                  <a:srgbClr val="0000FF"/>
                </a:solidFill>
                <a:latin typeface="Arial"/>
                <a:ea typeface="DejaVu Sans"/>
              </a:rPr>
              <a:t>Set</a:t>
            </a:r>
            <a:r>
              <a:rPr lang="en-US" sz="2400" b="1" strike="noStrike" spc="1">
                <a:solidFill>
                  <a:srgbClr val="0000FF"/>
                </a:solidFill>
                <a:latin typeface="Arial"/>
                <a:ea typeface="DejaVu Sans"/>
              </a:rPr>
              <a:t> </a:t>
            </a:r>
            <a:r>
              <a:rPr lang="en-US" sz="2400" b="1" strike="noStrike" spc="-1">
                <a:solidFill>
                  <a:srgbClr val="0000FF"/>
                </a:solidFill>
                <a:latin typeface="Arial"/>
                <a:ea typeface="DejaVu Sans"/>
              </a:rPr>
              <a:t>Metrics</a:t>
            </a:r>
            <a:endParaRPr lang="en-IN" sz="2400" b="0" strike="noStrike" spc="-1">
              <a:latin typeface="Arial"/>
            </a:endParaRPr>
          </a:p>
        </p:txBody>
      </p:sp>
      <p:pic>
        <p:nvPicPr>
          <p:cNvPr id="213" name="Picture 39"/>
          <p:cNvPicPr/>
          <p:nvPr/>
        </p:nvPicPr>
        <p:blipFill>
          <a:blip r:embed="rId2"/>
          <a:stretch/>
        </p:blipFill>
        <p:spPr>
          <a:xfrm>
            <a:off x="4320000" y="1580400"/>
            <a:ext cx="3959640" cy="2559240"/>
          </a:xfrm>
          <a:prstGeom prst="rect">
            <a:avLst/>
          </a:prstGeom>
          <a:ln w="0">
            <a:noFill/>
          </a:ln>
        </p:spPr>
      </p:pic>
      <p:pic>
        <p:nvPicPr>
          <p:cNvPr id="214" name="Picture 40"/>
          <p:cNvPicPr/>
          <p:nvPr/>
        </p:nvPicPr>
        <p:blipFill>
          <a:blip r:embed="rId3"/>
          <a:stretch/>
        </p:blipFill>
        <p:spPr>
          <a:xfrm>
            <a:off x="900000" y="1819080"/>
            <a:ext cx="2773440" cy="880560"/>
          </a:xfrm>
          <a:prstGeom prst="rect">
            <a:avLst/>
          </a:prstGeom>
          <a:ln w="0">
            <a:noFill/>
          </a:ln>
        </p:spPr>
      </p:pic>
      <p:pic>
        <p:nvPicPr>
          <p:cNvPr id="215" name="Picture 41"/>
          <p:cNvPicPr/>
          <p:nvPr/>
        </p:nvPicPr>
        <p:blipFill>
          <a:blip r:embed="rId4"/>
          <a:stretch/>
        </p:blipFill>
        <p:spPr>
          <a:xfrm>
            <a:off x="1006200" y="3420000"/>
            <a:ext cx="2413440" cy="1079640"/>
          </a:xfrm>
          <a:prstGeom prst="rect">
            <a:avLst/>
          </a:prstGeom>
          <a:ln w="0">
            <a:noFill/>
          </a:ln>
        </p:spPr>
      </p:pic>
      <p:sp>
        <p:nvSpPr>
          <p:cNvPr id="216" name="Rectangle 215"/>
          <p:cNvSpPr/>
          <p:nvPr/>
        </p:nvSpPr>
        <p:spPr>
          <a:xfrm>
            <a:off x="900000" y="2989800"/>
            <a:ext cx="2519640" cy="429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1" strike="noStrike" spc="-7">
                <a:solidFill>
                  <a:srgbClr val="0000FF"/>
                </a:solidFill>
                <a:latin typeface="Arial"/>
              </a:rPr>
              <a:t>Test Set Metrics</a:t>
            </a: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object 24"/>
          <p:cNvSpPr/>
          <p:nvPr/>
        </p:nvSpPr>
        <p:spPr>
          <a:xfrm>
            <a:off x="1260000" y="360000"/>
            <a:ext cx="6839640" cy="408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 anchor="t">
            <a:spAutoFit/>
          </a:bodyPr>
          <a:lstStyle/>
          <a:p>
            <a:pPr marL="12600" algn="ctr">
              <a:lnSpc>
                <a:spcPct val="100000"/>
              </a:lnSpc>
              <a:buNone/>
            </a:pPr>
            <a:r>
              <a:rPr lang="en-IN" sz="2600" b="1" strike="noStrike" spc="-1">
                <a:solidFill>
                  <a:srgbClr val="CC0000"/>
                </a:solidFill>
                <a:latin typeface="Verdana"/>
                <a:ea typeface="DejaVu Sans"/>
              </a:rPr>
              <a:t>XGBOOST REGRESSION</a:t>
            </a:r>
            <a:endParaRPr lang="en-IN" sz="2600" b="0" strike="noStrike" spc="-1">
              <a:latin typeface="Arial"/>
            </a:endParaRPr>
          </a:p>
        </p:txBody>
      </p:sp>
      <p:sp>
        <p:nvSpPr>
          <p:cNvPr id="218" name="object 25"/>
          <p:cNvSpPr/>
          <p:nvPr/>
        </p:nvSpPr>
        <p:spPr>
          <a:xfrm>
            <a:off x="900000" y="1260000"/>
            <a:ext cx="2519640" cy="378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buNone/>
              <a:tabLst>
                <a:tab pos="3059280" algn="l"/>
              </a:tabLst>
            </a:pPr>
            <a:r>
              <a:rPr lang="en-US" sz="2400" b="1" strike="noStrike" spc="-1">
                <a:solidFill>
                  <a:srgbClr val="0000FF"/>
                </a:solidFill>
                <a:latin typeface="Arial"/>
                <a:ea typeface="DejaVu Sans"/>
              </a:rPr>
              <a:t>Train </a:t>
            </a:r>
            <a:r>
              <a:rPr lang="en-US" sz="2400" b="1" strike="noStrike" spc="-12">
                <a:solidFill>
                  <a:srgbClr val="0000FF"/>
                </a:solidFill>
                <a:latin typeface="Arial"/>
                <a:ea typeface="DejaVu Sans"/>
              </a:rPr>
              <a:t>Set</a:t>
            </a:r>
            <a:r>
              <a:rPr lang="en-US" sz="2400" b="1" strike="noStrike" spc="1">
                <a:solidFill>
                  <a:srgbClr val="0000FF"/>
                </a:solidFill>
                <a:latin typeface="Arial"/>
                <a:ea typeface="DejaVu Sans"/>
              </a:rPr>
              <a:t> </a:t>
            </a:r>
            <a:r>
              <a:rPr lang="en-US" sz="2400" b="1" strike="noStrike" spc="-1">
                <a:solidFill>
                  <a:srgbClr val="0000FF"/>
                </a:solidFill>
                <a:latin typeface="Arial"/>
                <a:ea typeface="DejaVu Sans"/>
              </a:rPr>
              <a:t>Metrics</a:t>
            </a:r>
            <a:endParaRPr lang="en-IN" sz="2400" b="0" strike="noStrike" spc="-1">
              <a:latin typeface="Arial"/>
            </a:endParaRPr>
          </a:p>
        </p:txBody>
      </p:sp>
      <p:pic>
        <p:nvPicPr>
          <p:cNvPr id="219" name="Picture 42"/>
          <p:cNvPicPr/>
          <p:nvPr/>
        </p:nvPicPr>
        <p:blipFill>
          <a:blip r:embed="rId2"/>
          <a:stretch/>
        </p:blipFill>
        <p:spPr>
          <a:xfrm>
            <a:off x="4320000" y="1580400"/>
            <a:ext cx="3959640" cy="2559240"/>
          </a:xfrm>
          <a:prstGeom prst="rect">
            <a:avLst/>
          </a:prstGeom>
          <a:ln w="0">
            <a:noFill/>
          </a:ln>
        </p:spPr>
      </p:pic>
      <p:pic>
        <p:nvPicPr>
          <p:cNvPr id="220" name="Picture 43"/>
          <p:cNvPicPr/>
          <p:nvPr/>
        </p:nvPicPr>
        <p:blipFill>
          <a:blip r:embed="rId3"/>
          <a:stretch/>
        </p:blipFill>
        <p:spPr>
          <a:xfrm>
            <a:off x="900000" y="1819080"/>
            <a:ext cx="2773440" cy="880560"/>
          </a:xfrm>
          <a:prstGeom prst="rect">
            <a:avLst/>
          </a:prstGeom>
          <a:ln w="0">
            <a:noFill/>
          </a:ln>
        </p:spPr>
      </p:pic>
      <p:pic>
        <p:nvPicPr>
          <p:cNvPr id="221" name="Picture 44"/>
          <p:cNvPicPr/>
          <p:nvPr/>
        </p:nvPicPr>
        <p:blipFill>
          <a:blip r:embed="rId4"/>
          <a:stretch/>
        </p:blipFill>
        <p:spPr>
          <a:xfrm>
            <a:off x="1006200" y="3420000"/>
            <a:ext cx="2413440" cy="1079640"/>
          </a:xfrm>
          <a:prstGeom prst="rect">
            <a:avLst/>
          </a:prstGeom>
          <a:ln w="0">
            <a:noFill/>
          </a:ln>
        </p:spPr>
      </p:pic>
      <p:sp>
        <p:nvSpPr>
          <p:cNvPr id="222" name="Rectangle 221"/>
          <p:cNvSpPr/>
          <p:nvPr/>
        </p:nvSpPr>
        <p:spPr>
          <a:xfrm>
            <a:off x="900000" y="2989800"/>
            <a:ext cx="2519640" cy="429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1" strike="noStrike" spc="-7">
                <a:solidFill>
                  <a:srgbClr val="0000FF"/>
                </a:solidFill>
                <a:latin typeface="Arial"/>
              </a:rPr>
              <a:t>Test Set Metrics</a:t>
            </a: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2782080" y="217800"/>
            <a:ext cx="325944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3600" b="1" strike="noStrike" spc="-100">
                <a:solidFill>
                  <a:srgbClr val="CC0000"/>
                </a:solidFill>
                <a:latin typeface="Verdana"/>
              </a:rPr>
              <a:t>CHALLENGES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224" name="object 3"/>
          <p:cNvSpPr/>
          <p:nvPr/>
        </p:nvSpPr>
        <p:spPr>
          <a:xfrm>
            <a:off x="482040" y="1258560"/>
            <a:ext cx="8337600" cy="2908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240" rIns="0" bIns="0" anchor="t">
            <a:spAutoFit/>
          </a:bodyPr>
          <a:lstStyle/>
          <a:p>
            <a:pPr marL="494640" indent="-482760">
              <a:lnSpc>
                <a:spcPct val="100000"/>
              </a:lnSpc>
              <a:spcBef>
                <a:spcPts val="1301"/>
              </a:spcBef>
              <a:buClr>
                <a:srgbClr val="0B044F"/>
              </a:buClr>
              <a:buFont typeface="DejaVu Sans"/>
              <a:buChar char="➢"/>
              <a:tabLst>
                <a:tab pos="494640" algn="l"/>
                <a:tab pos="495360" algn="l"/>
              </a:tabLst>
            </a:pPr>
            <a:r>
              <a:rPr lang="en-US" sz="2000" b="1" strike="noStrike" spc="-75">
                <a:solidFill>
                  <a:srgbClr val="0B044F"/>
                </a:solidFill>
                <a:latin typeface="Verdana"/>
                <a:ea typeface="DejaVu Sans"/>
              </a:rPr>
              <a:t>As dataset was quite big enough which led more computation time.</a:t>
            </a:r>
            <a:endParaRPr lang="en-IN" sz="2000" b="0" strike="noStrike" spc="-1">
              <a:latin typeface="Arial"/>
            </a:endParaRPr>
          </a:p>
          <a:p>
            <a:pPr marL="567000" indent="-555120">
              <a:lnSpc>
                <a:spcPct val="100000"/>
              </a:lnSpc>
              <a:spcBef>
                <a:spcPts val="1199"/>
              </a:spcBef>
              <a:buClr>
                <a:srgbClr val="0B044F"/>
              </a:buClr>
              <a:buFont typeface="DejaVu Sans"/>
              <a:buChar char="➢"/>
              <a:tabLst>
                <a:tab pos="566280" algn="l"/>
                <a:tab pos="567720" algn="l"/>
              </a:tabLst>
            </a:pPr>
            <a:r>
              <a:rPr lang="en-US" sz="2000" b="1" strike="noStrike" spc="-86">
                <a:solidFill>
                  <a:srgbClr val="0B044F"/>
                </a:solidFill>
                <a:latin typeface="Verdana"/>
                <a:ea typeface="DejaVu Sans"/>
              </a:rPr>
              <a:t>Feature</a:t>
            </a:r>
            <a:r>
              <a:rPr lang="en-US" sz="2000" b="1" strike="noStrike" spc="-126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lang="en-US" sz="2000" b="1" strike="noStrike" spc="-55">
                <a:solidFill>
                  <a:srgbClr val="0B044F"/>
                </a:solidFill>
                <a:latin typeface="Verdana"/>
                <a:ea typeface="DejaVu Sans"/>
              </a:rPr>
              <a:t>engineering</a:t>
            </a:r>
            <a:endParaRPr lang="en-IN" sz="2000" b="0" strike="noStrike" spc="-1">
              <a:latin typeface="Arial"/>
            </a:endParaRPr>
          </a:p>
          <a:p>
            <a:pPr marL="494640" indent="-482760">
              <a:lnSpc>
                <a:spcPct val="100000"/>
              </a:lnSpc>
              <a:spcBef>
                <a:spcPts val="1199"/>
              </a:spcBef>
              <a:buClr>
                <a:srgbClr val="0B044F"/>
              </a:buClr>
              <a:buFont typeface="DejaVu Sans"/>
              <a:buChar char="➢"/>
              <a:tabLst>
                <a:tab pos="494640" algn="l"/>
                <a:tab pos="495360" algn="l"/>
              </a:tabLst>
            </a:pPr>
            <a:r>
              <a:rPr lang="en-US" sz="2000" b="1" strike="noStrike" spc="-86">
                <a:solidFill>
                  <a:srgbClr val="0B044F"/>
                </a:solidFill>
                <a:latin typeface="Verdana"/>
                <a:ea typeface="DejaVu Sans"/>
              </a:rPr>
              <a:t>Feature</a:t>
            </a:r>
            <a:r>
              <a:rPr lang="en-US" sz="2000" b="1" strike="noStrike" spc="-126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lang="en-US" sz="2000" b="1" strike="noStrike" spc="-66">
                <a:solidFill>
                  <a:srgbClr val="0B044F"/>
                </a:solidFill>
                <a:latin typeface="Verdana"/>
                <a:ea typeface="DejaVu Sans"/>
              </a:rPr>
              <a:t>selection</a:t>
            </a:r>
            <a:endParaRPr lang="en-IN" sz="2000" b="0" strike="noStrike" spc="-1">
              <a:latin typeface="Arial"/>
            </a:endParaRPr>
          </a:p>
          <a:p>
            <a:pPr marL="494640" indent="-482760">
              <a:lnSpc>
                <a:spcPct val="100000"/>
              </a:lnSpc>
              <a:spcBef>
                <a:spcPts val="1199"/>
              </a:spcBef>
              <a:buClr>
                <a:srgbClr val="0B044F"/>
              </a:buClr>
              <a:buFont typeface="DejaVu Sans"/>
              <a:buChar char="➢"/>
              <a:tabLst>
                <a:tab pos="494640" algn="l"/>
                <a:tab pos="495360" algn="l"/>
              </a:tabLst>
            </a:pPr>
            <a:r>
              <a:rPr lang="en-US" sz="2000" b="1" strike="noStrike" spc="-52">
                <a:solidFill>
                  <a:srgbClr val="0B044F"/>
                </a:solidFill>
                <a:latin typeface="Verdana"/>
                <a:ea typeface="DejaVu Sans"/>
              </a:rPr>
              <a:t>Optimising the</a:t>
            </a:r>
            <a:r>
              <a:rPr lang="en-US" sz="2000" b="1" strike="noStrike" spc="-197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lang="en-US" sz="2000" b="1" strike="noStrike" spc="-52">
                <a:solidFill>
                  <a:srgbClr val="0B044F"/>
                </a:solidFill>
                <a:latin typeface="Verdana"/>
                <a:ea typeface="DejaVu Sans"/>
              </a:rPr>
              <a:t>model</a:t>
            </a:r>
            <a:endParaRPr lang="en-IN" sz="2000" b="0" strike="noStrike" spc="-1">
              <a:latin typeface="Arial"/>
            </a:endParaRPr>
          </a:p>
          <a:p>
            <a:pPr marL="494640" indent="-470520">
              <a:lnSpc>
                <a:spcPct val="100000"/>
              </a:lnSpc>
              <a:spcBef>
                <a:spcPts val="1199"/>
              </a:spcBef>
              <a:buClr>
                <a:srgbClr val="0B044F"/>
              </a:buClr>
              <a:buSzPct val="95000"/>
              <a:buFont typeface="DejaVu Sans"/>
              <a:buChar char="➢"/>
              <a:tabLst>
                <a:tab pos="494640" algn="l"/>
                <a:tab pos="495360" algn="l"/>
              </a:tabLst>
            </a:pPr>
            <a:r>
              <a:rPr lang="en-US" sz="2000" b="1" strike="noStrike" spc="-80">
                <a:solidFill>
                  <a:srgbClr val="0B044F"/>
                </a:solidFill>
                <a:latin typeface="Verdana"/>
                <a:ea typeface="DejaVu Sans"/>
              </a:rPr>
              <a:t>Carefully </a:t>
            </a:r>
            <a:r>
              <a:rPr lang="en-US" sz="2000" b="1" strike="noStrike" spc="-46">
                <a:solidFill>
                  <a:srgbClr val="0B044F"/>
                </a:solidFill>
                <a:latin typeface="Verdana"/>
                <a:ea typeface="DejaVu Sans"/>
              </a:rPr>
              <a:t>tuned </a:t>
            </a:r>
            <a:r>
              <a:rPr lang="en-US" sz="2000" b="1" strike="noStrike" spc="-86">
                <a:solidFill>
                  <a:srgbClr val="0B044F"/>
                </a:solidFill>
                <a:latin typeface="Verdana"/>
                <a:ea typeface="DejaVu Sans"/>
              </a:rPr>
              <a:t>Hyperparameters </a:t>
            </a:r>
            <a:r>
              <a:rPr lang="en-US" sz="2000" b="1" strike="noStrike" spc="-114">
                <a:solidFill>
                  <a:srgbClr val="0B044F"/>
                </a:solidFill>
                <a:latin typeface="Verdana"/>
                <a:ea typeface="DejaVu Sans"/>
              </a:rPr>
              <a:t>as </a:t>
            </a:r>
            <a:r>
              <a:rPr lang="en-US" sz="2000" b="1" strike="noStrike" spc="-66">
                <a:solidFill>
                  <a:srgbClr val="0B044F"/>
                </a:solidFill>
                <a:latin typeface="Verdana"/>
                <a:ea typeface="DejaVu Sans"/>
              </a:rPr>
              <a:t>it </a:t>
            </a:r>
            <a:r>
              <a:rPr lang="en-US" sz="2000" b="1" strike="noStrike" spc="-72">
                <a:solidFill>
                  <a:srgbClr val="0B044F"/>
                </a:solidFill>
                <a:latin typeface="Verdana"/>
                <a:ea typeface="DejaVu Sans"/>
              </a:rPr>
              <a:t>affects </a:t>
            </a:r>
            <a:r>
              <a:rPr lang="en-US" sz="2000" b="1" strike="noStrike" spc="-52">
                <a:solidFill>
                  <a:srgbClr val="0B044F"/>
                </a:solidFill>
                <a:latin typeface="Verdana"/>
                <a:ea typeface="DejaVu Sans"/>
              </a:rPr>
              <a:t>the </a:t>
            </a:r>
            <a:r>
              <a:rPr lang="en-US" sz="2000" b="1" strike="noStrike" spc="-171">
                <a:solidFill>
                  <a:srgbClr val="0B044F"/>
                </a:solidFill>
                <a:latin typeface="Verdana"/>
                <a:ea typeface="DejaVu Sans"/>
              </a:rPr>
              <a:t>R2</a:t>
            </a:r>
            <a:r>
              <a:rPr lang="en-US" sz="2000" b="1" strike="noStrike" spc="-460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lang="en-US" sz="2000" b="1" strike="noStrike" spc="-100">
                <a:solidFill>
                  <a:srgbClr val="0B044F"/>
                </a:solidFill>
                <a:latin typeface="Verdana"/>
                <a:ea typeface="DejaVu Sans"/>
              </a:rPr>
              <a:t>score</a:t>
            </a:r>
            <a:r>
              <a:rPr lang="en-US" sz="1500" b="1" strike="noStrike" spc="-100">
                <a:solidFill>
                  <a:srgbClr val="0B044F"/>
                </a:solidFill>
                <a:latin typeface="Verdana"/>
                <a:ea typeface="DejaVu Sans"/>
              </a:rPr>
              <a:t>.</a:t>
            </a:r>
            <a:endParaRPr lang="en-IN" sz="15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2713680" y="54720"/>
            <a:ext cx="3405960" cy="84492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lang="en-US" sz="3600" b="1" strike="noStrike" spc="-100">
                <a:solidFill>
                  <a:srgbClr val="CC0000"/>
                </a:solidFill>
                <a:latin typeface="Verdana"/>
              </a:rPr>
              <a:t>CONCLUSION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226" name="object 3"/>
          <p:cNvSpPr/>
          <p:nvPr/>
        </p:nvSpPr>
        <p:spPr>
          <a:xfrm>
            <a:off x="43920" y="360000"/>
            <a:ext cx="8956080" cy="513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4640" rIns="0" bIns="0" anchor="t">
            <a:spAutoFit/>
          </a:bodyPr>
          <a:lstStyle/>
          <a:p>
            <a:pPr marL="441360" indent="-428760">
              <a:lnSpc>
                <a:spcPct val="100000"/>
              </a:lnSpc>
              <a:spcBef>
                <a:spcPts val="1060"/>
              </a:spcBef>
              <a:buClr>
                <a:srgbClr val="0B044F"/>
              </a:buClr>
              <a:buFont typeface="DejaVu Sans"/>
              <a:buChar char="➢"/>
              <a:tabLst>
                <a:tab pos="440640" algn="l"/>
                <a:tab pos="441360" algn="l"/>
              </a:tabLst>
            </a:pPr>
            <a:endParaRPr lang="en-IN" sz="1800" b="0" strike="noStrike" spc="-1">
              <a:latin typeface="Arial"/>
            </a:endParaRPr>
          </a:p>
          <a:p>
            <a:pPr marL="440640" indent="-428760">
              <a:lnSpc>
                <a:spcPct val="150000"/>
              </a:lnSpc>
              <a:buClr>
                <a:srgbClr val="0B044F"/>
              </a:buClr>
              <a:buFont typeface="DejaVu Sans"/>
              <a:buChar char="➢"/>
              <a:tabLst>
                <a:tab pos="440640" algn="l"/>
                <a:tab pos="441360" algn="l"/>
              </a:tabLst>
            </a:pPr>
            <a:r>
              <a:rPr lang="en-US" sz="1600" b="1" strike="noStrike" spc="-46">
                <a:solidFill>
                  <a:srgbClr val="0B044F"/>
                </a:solidFill>
                <a:latin typeface="Verdana"/>
                <a:ea typeface="DejaVu Sans"/>
              </a:rPr>
              <a:t>Bike</a:t>
            </a:r>
            <a:r>
              <a:rPr lang="en-US" sz="1600" b="1" strike="noStrike" spc="-97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lang="en-US" sz="1600" b="1" strike="noStrike" spc="-66">
                <a:solidFill>
                  <a:srgbClr val="0B044F"/>
                </a:solidFill>
                <a:latin typeface="Verdana"/>
                <a:ea typeface="DejaVu Sans"/>
              </a:rPr>
              <a:t>rental</a:t>
            </a:r>
            <a:r>
              <a:rPr lang="en-US" sz="1600" b="1" strike="noStrike" spc="-92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lang="en-US" sz="1600" b="1" strike="noStrike" spc="-35">
                <a:solidFill>
                  <a:srgbClr val="0B044F"/>
                </a:solidFill>
                <a:latin typeface="Verdana"/>
                <a:ea typeface="DejaVu Sans"/>
              </a:rPr>
              <a:t>count</a:t>
            </a:r>
            <a:r>
              <a:rPr lang="en-US" sz="1600" b="1" strike="noStrike" spc="-92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lang="en-US" sz="1600" b="1" strike="noStrike" spc="-86">
                <a:solidFill>
                  <a:srgbClr val="0B044F"/>
                </a:solidFill>
                <a:latin typeface="Verdana"/>
                <a:ea typeface="DejaVu Sans"/>
              </a:rPr>
              <a:t>is</a:t>
            </a:r>
            <a:r>
              <a:rPr lang="en-US" sz="1600" b="1" strike="noStrike" spc="-97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lang="en-US" sz="1600" b="1" strike="noStrike" spc="-60">
                <a:solidFill>
                  <a:srgbClr val="0B044F"/>
                </a:solidFill>
                <a:latin typeface="Verdana"/>
                <a:ea typeface="DejaVu Sans"/>
              </a:rPr>
              <a:t>mostly</a:t>
            </a:r>
            <a:r>
              <a:rPr lang="en-US" sz="1600" b="1" strike="noStrike" spc="-92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lang="en-US" sz="1600" b="1" strike="noStrike" spc="-66">
                <a:solidFill>
                  <a:srgbClr val="0B044F"/>
                </a:solidFill>
                <a:latin typeface="Verdana"/>
                <a:ea typeface="DejaVu Sans"/>
              </a:rPr>
              <a:t>correlated</a:t>
            </a:r>
            <a:r>
              <a:rPr lang="en-US" sz="1600" b="1" strike="noStrike" spc="-92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lang="en-US" sz="1600" b="1" strike="noStrike" spc="-55">
                <a:solidFill>
                  <a:srgbClr val="0B044F"/>
                </a:solidFill>
                <a:latin typeface="Verdana"/>
                <a:ea typeface="DejaVu Sans"/>
              </a:rPr>
              <a:t>with</a:t>
            </a:r>
            <a:r>
              <a:rPr lang="en-US" sz="1600" b="1" strike="noStrike" spc="-92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lang="en-US" sz="1600" b="1" strike="noStrike" spc="-41">
                <a:solidFill>
                  <a:srgbClr val="0B044F"/>
                </a:solidFill>
                <a:latin typeface="Verdana"/>
                <a:ea typeface="DejaVu Sans"/>
              </a:rPr>
              <a:t>the</a:t>
            </a:r>
            <a:r>
              <a:rPr lang="en-US" sz="1600" b="1" strike="noStrike" spc="-97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lang="en-US" sz="1600" b="1" strike="noStrike" spc="-46">
                <a:solidFill>
                  <a:srgbClr val="0B044F"/>
                </a:solidFill>
                <a:latin typeface="Verdana"/>
                <a:ea typeface="DejaVu Sans"/>
              </a:rPr>
              <a:t>time</a:t>
            </a:r>
            <a:r>
              <a:rPr lang="en-US" sz="1600" b="1" strike="noStrike" spc="-92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lang="en-US" sz="1600" b="1" strike="noStrike" spc="-55">
                <a:solidFill>
                  <a:srgbClr val="0B044F"/>
                </a:solidFill>
                <a:latin typeface="Verdana"/>
                <a:ea typeface="DejaVu Sans"/>
              </a:rPr>
              <a:t>of</a:t>
            </a:r>
            <a:r>
              <a:rPr lang="en-US" sz="1600" b="1" strike="noStrike" spc="-92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lang="en-US" sz="1600" b="1" strike="noStrike" spc="-41">
                <a:solidFill>
                  <a:srgbClr val="0B044F"/>
                </a:solidFill>
                <a:latin typeface="Verdana"/>
                <a:ea typeface="DejaVu Sans"/>
              </a:rPr>
              <a:t>the</a:t>
            </a:r>
            <a:r>
              <a:rPr lang="en-US" sz="1600" b="1" strike="noStrike" spc="-92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lang="en-US" sz="1600" b="1" strike="noStrike" spc="-66">
                <a:solidFill>
                  <a:srgbClr val="0B044F"/>
                </a:solidFill>
                <a:latin typeface="Verdana"/>
                <a:ea typeface="DejaVu Sans"/>
              </a:rPr>
              <a:t>day</a:t>
            </a:r>
            <a:r>
              <a:rPr lang="en-US" sz="1600" b="1" strike="noStrike" spc="-97">
                <a:solidFill>
                  <a:srgbClr val="0B044F"/>
                </a:solidFill>
                <a:latin typeface="Verdana"/>
                <a:ea typeface="DejaVu Sans"/>
              </a:rPr>
              <a:t> as</a:t>
            </a:r>
            <a:r>
              <a:rPr lang="en-US" sz="1600" b="1" strike="noStrike" spc="-92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lang="en-US" sz="1600" b="1" strike="noStrike" spc="-52">
                <a:solidFill>
                  <a:srgbClr val="0B044F"/>
                </a:solidFill>
                <a:latin typeface="Verdana"/>
                <a:ea typeface="DejaVu Sans"/>
              </a:rPr>
              <a:t>it</a:t>
            </a:r>
            <a:r>
              <a:rPr lang="en-US" sz="1600" b="1" strike="noStrike" spc="-92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lang="en-US" sz="1600" b="1" strike="noStrike" spc="-86">
                <a:solidFill>
                  <a:srgbClr val="0B044F"/>
                </a:solidFill>
                <a:latin typeface="Verdana"/>
                <a:ea typeface="DejaVu Sans"/>
              </a:rPr>
              <a:t>is</a:t>
            </a:r>
            <a:r>
              <a:rPr lang="en-US" sz="1600" b="1" strike="noStrike" spc="-92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lang="en-US" sz="1600" b="1" strike="noStrike" spc="-52">
                <a:solidFill>
                  <a:srgbClr val="0B044F"/>
                </a:solidFill>
                <a:latin typeface="Verdana"/>
                <a:ea typeface="DejaVu Sans"/>
              </a:rPr>
              <a:t>peak</a:t>
            </a:r>
            <a:r>
              <a:rPr lang="en-US" sz="1600" b="1" strike="noStrike" spc="-97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lang="en-US" sz="1600" b="1" strike="noStrike" spc="-60">
                <a:solidFill>
                  <a:srgbClr val="0B044F"/>
                </a:solidFill>
                <a:latin typeface="Verdana"/>
                <a:ea typeface="DejaVu Sans"/>
              </a:rPr>
              <a:t>at</a:t>
            </a:r>
            <a:r>
              <a:rPr lang="en-US" sz="1600" b="1" strike="noStrike" spc="-92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lang="en-US" sz="1600" b="1" strike="noStrike" spc="-287">
                <a:solidFill>
                  <a:srgbClr val="0B044F"/>
                </a:solidFill>
                <a:latin typeface="Verdana"/>
                <a:ea typeface="DejaVu Sans"/>
              </a:rPr>
              <a:t>10  </a:t>
            </a:r>
            <a:r>
              <a:rPr lang="en-US" sz="1600" b="1" strike="noStrike" spc="-52">
                <a:solidFill>
                  <a:srgbClr val="0B044F"/>
                </a:solidFill>
                <a:latin typeface="Verdana"/>
                <a:ea typeface="DejaVu Sans"/>
              </a:rPr>
              <a:t>am </a:t>
            </a:r>
            <a:r>
              <a:rPr lang="en-US" sz="1600" b="1" strike="noStrike" spc="-46">
                <a:solidFill>
                  <a:srgbClr val="0B044F"/>
                </a:solidFill>
                <a:latin typeface="Verdana"/>
                <a:ea typeface="DejaVu Sans"/>
              </a:rPr>
              <a:t>morning and </a:t>
            </a:r>
            <a:r>
              <a:rPr lang="en-US" sz="1600" b="1" strike="noStrike" spc="-86">
                <a:solidFill>
                  <a:srgbClr val="0B044F"/>
                </a:solidFill>
                <a:latin typeface="Verdana"/>
                <a:ea typeface="DejaVu Sans"/>
              </a:rPr>
              <a:t>8 </a:t>
            </a:r>
            <a:r>
              <a:rPr lang="en-US" sz="1600" b="1" strike="noStrike" spc="-15">
                <a:solidFill>
                  <a:srgbClr val="0B044F"/>
                </a:solidFill>
                <a:latin typeface="Verdana"/>
                <a:ea typeface="DejaVu Sans"/>
              </a:rPr>
              <a:t>pm </a:t>
            </a:r>
            <a:r>
              <a:rPr lang="en-US" sz="1600" b="1" strike="noStrike" spc="-60">
                <a:solidFill>
                  <a:srgbClr val="0B044F"/>
                </a:solidFill>
                <a:latin typeface="Verdana"/>
                <a:ea typeface="DejaVu Sans"/>
              </a:rPr>
              <a:t>at</a:t>
            </a:r>
            <a:r>
              <a:rPr lang="en-US" sz="1600" b="1" strike="noStrike" spc="-335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lang="en-US" sz="1600" b="1" strike="noStrike" spc="-66">
                <a:solidFill>
                  <a:srgbClr val="0B044F"/>
                </a:solidFill>
                <a:latin typeface="Verdana"/>
                <a:ea typeface="DejaVu Sans"/>
              </a:rPr>
              <a:t>evening.</a:t>
            </a:r>
            <a:endParaRPr lang="en-IN" sz="1600" b="0" strike="noStrike" spc="-1">
              <a:latin typeface="Arial"/>
            </a:endParaRPr>
          </a:p>
          <a:p>
            <a:pPr marL="440640" indent="-428760">
              <a:lnSpc>
                <a:spcPct val="100000"/>
              </a:lnSpc>
              <a:spcBef>
                <a:spcPts val="1060"/>
              </a:spcBef>
              <a:buClr>
                <a:srgbClr val="0B044F"/>
              </a:buClr>
              <a:buFont typeface="DejaVu Sans"/>
              <a:buChar char="➢"/>
              <a:tabLst>
                <a:tab pos="440640" algn="l"/>
                <a:tab pos="441360" algn="l"/>
              </a:tabLst>
            </a:pPr>
            <a:r>
              <a:rPr lang="en-US" sz="1600" b="1" strike="noStrike" spc="-72">
                <a:solidFill>
                  <a:srgbClr val="0B044F"/>
                </a:solidFill>
                <a:latin typeface="Verdana"/>
                <a:ea typeface="DejaVu Sans"/>
              </a:rPr>
              <a:t>‘Hour’ </a:t>
            </a:r>
            <a:r>
              <a:rPr lang="en-US" sz="1600" b="1" strike="noStrike" spc="-55">
                <a:solidFill>
                  <a:srgbClr val="0B044F"/>
                </a:solidFill>
                <a:latin typeface="Verdana"/>
                <a:ea typeface="DejaVu Sans"/>
              </a:rPr>
              <a:t>of </a:t>
            </a:r>
            <a:r>
              <a:rPr lang="en-US" sz="1600" b="1" strike="noStrike" spc="-41">
                <a:solidFill>
                  <a:srgbClr val="0B044F"/>
                </a:solidFill>
                <a:latin typeface="Verdana"/>
                <a:ea typeface="DejaVu Sans"/>
              </a:rPr>
              <a:t>the </a:t>
            </a:r>
            <a:r>
              <a:rPr lang="en-US" sz="1600" b="1" strike="noStrike" spc="-66">
                <a:solidFill>
                  <a:srgbClr val="0B044F"/>
                </a:solidFill>
                <a:latin typeface="Verdana"/>
                <a:ea typeface="DejaVu Sans"/>
              </a:rPr>
              <a:t>day </a:t>
            </a:r>
            <a:r>
              <a:rPr lang="en-US" sz="1600" b="1" strike="noStrike" spc="-55">
                <a:solidFill>
                  <a:srgbClr val="0B044F"/>
                </a:solidFill>
                <a:latin typeface="Verdana"/>
                <a:ea typeface="DejaVu Sans"/>
              </a:rPr>
              <a:t>holds </a:t>
            </a:r>
            <a:r>
              <a:rPr lang="en-US" sz="1600" b="1" strike="noStrike" spc="-41">
                <a:solidFill>
                  <a:srgbClr val="0B044F"/>
                </a:solidFill>
                <a:latin typeface="Verdana"/>
                <a:ea typeface="DejaVu Sans"/>
              </a:rPr>
              <a:t>the </a:t>
            </a:r>
            <a:r>
              <a:rPr lang="en-US" sz="1600" b="1" strike="noStrike" spc="-52">
                <a:solidFill>
                  <a:srgbClr val="0B044F"/>
                </a:solidFill>
                <a:latin typeface="Verdana"/>
                <a:ea typeface="DejaVu Sans"/>
              </a:rPr>
              <a:t>most important</a:t>
            </a:r>
            <a:r>
              <a:rPr lang="en-US" sz="1600" b="1" strike="noStrike" spc="-392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lang="en-US" sz="1600" b="1" strike="noStrike" spc="-80">
                <a:solidFill>
                  <a:srgbClr val="0B044F"/>
                </a:solidFill>
                <a:latin typeface="Verdana"/>
                <a:ea typeface="DejaVu Sans"/>
              </a:rPr>
              <a:t>feature.</a:t>
            </a:r>
            <a:endParaRPr lang="en-IN" sz="1600" b="0" strike="noStrike" spc="-1">
              <a:latin typeface="Arial"/>
            </a:endParaRPr>
          </a:p>
          <a:p>
            <a:pPr marL="440640" indent="-428760">
              <a:lnSpc>
                <a:spcPct val="150000"/>
              </a:lnSpc>
              <a:buClr>
                <a:srgbClr val="0B044F"/>
              </a:buClr>
              <a:buFont typeface="DejaVu Sans"/>
              <a:buChar char="➢"/>
              <a:tabLst>
                <a:tab pos="440640" algn="l"/>
                <a:tab pos="441360" algn="l"/>
              </a:tabLst>
            </a:pPr>
            <a:r>
              <a:rPr lang="en-US" sz="1600" b="1" strike="noStrike" spc="-46">
                <a:solidFill>
                  <a:srgbClr val="0B044F"/>
                </a:solidFill>
                <a:latin typeface="Verdana"/>
                <a:ea typeface="DejaVu Sans"/>
              </a:rPr>
              <a:t>We</a:t>
            </a:r>
            <a:r>
              <a:rPr lang="en-US" sz="1600" b="1" strike="noStrike" spc="-97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lang="en-US" sz="1600" b="1" strike="noStrike" spc="-60">
                <a:solidFill>
                  <a:srgbClr val="0B044F"/>
                </a:solidFill>
                <a:latin typeface="Verdana"/>
                <a:ea typeface="DejaVu Sans"/>
              </a:rPr>
              <a:t>observed</a:t>
            </a:r>
            <a:r>
              <a:rPr lang="en-US" sz="1600" b="1" strike="noStrike" spc="-97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lang="en-US" sz="1600" b="1" strike="noStrike" spc="-52">
                <a:solidFill>
                  <a:srgbClr val="0B044F"/>
                </a:solidFill>
                <a:latin typeface="Verdana"/>
                <a:ea typeface="DejaVu Sans"/>
              </a:rPr>
              <a:t>that</a:t>
            </a:r>
            <a:r>
              <a:rPr lang="en-US" sz="1600" b="1" strike="noStrike" spc="-92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lang="en-US" sz="1600" b="1" strike="noStrike" spc="-52">
                <a:solidFill>
                  <a:srgbClr val="0B044F"/>
                </a:solidFill>
                <a:latin typeface="Verdana"/>
                <a:ea typeface="DejaVu Sans"/>
              </a:rPr>
              <a:t>bike</a:t>
            </a:r>
            <a:r>
              <a:rPr lang="en-US" sz="1600" b="1" strike="noStrike" spc="-97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lang="en-US" sz="1600" b="1" strike="noStrike" spc="-66">
                <a:solidFill>
                  <a:srgbClr val="0B044F"/>
                </a:solidFill>
                <a:latin typeface="Verdana"/>
                <a:ea typeface="DejaVu Sans"/>
              </a:rPr>
              <a:t>rental</a:t>
            </a:r>
            <a:r>
              <a:rPr lang="en-US" sz="1600" b="1" strike="noStrike" spc="-97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lang="en-US" sz="1600" b="1" strike="noStrike" spc="-35">
                <a:solidFill>
                  <a:srgbClr val="0B044F"/>
                </a:solidFill>
                <a:latin typeface="Verdana"/>
                <a:ea typeface="DejaVu Sans"/>
              </a:rPr>
              <a:t>count</a:t>
            </a:r>
            <a:r>
              <a:rPr lang="en-US" sz="1600" b="1" strike="noStrike" spc="-92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lang="en-US" sz="1600" b="1" strike="noStrike" spc="-86">
                <a:solidFill>
                  <a:srgbClr val="0B044F"/>
                </a:solidFill>
                <a:latin typeface="Verdana"/>
                <a:ea typeface="DejaVu Sans"/>
              </a:rPr>
              <a:t>is</a:t>
            </a:r>
            <a:r>
              <a:rPr lang="en-US" sz="1600" b="1" strike="noStrike" spc="-97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lang="en-US" sz="1600" b="1" strike="noStrike" spc="-35">
                <a:solidFill>
                  <a:srgbClr val="0B044F"/>
                </a:solidFill>
                <a:latin typeface="Verdana"/>
                <a:ea typeface="DejaVu Sans"/>
              </a:rPr>
              <a:t>high</a:t>
            </a:r>
            <a:r>
              <a:rPr lang="en-US" sz="1600" b="1" strike="noStrike" spc="-97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lang="en-US" sz="1600" b="1" strike="noStrike" spc="-46">
                <a:solidFill>
                  <a:srgbClr val="0B044F"/>
                </a:solidFill>
                <a:latin typeface="Verdana"/>
                <a:ea typeface="DejaVu Sans"/>
              </a:rPr>
              <a:t>during</a:t>
            </a:r>
            <a:r>
              <a:rPr lang="en-US" sz="1600" b="1" strike="noStrike" spc="-92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lang="en-US" sz="1600" b="1" strike="noStrike" spc="-55">
                <a:solidFill>
                  <a:srgbClr val="0B044F"/>
                </a:solidFill>
                <a:latin typeface="Verdana"/>
                <a:ea typeface="DejaVu Sans"/>
              </a:rPr>
              <a:t>working</a:t>
            </a:r>
            <a:r>
              <a:rPr lang="en-US" sz="1600" b="1" strike="noStrike" spc="-97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lang="en-US" sz="1600" b="1" strike="noStrike" spc="-80">
                <a:solidFill>
                  <a:srgbClr val="0B044F"/>
                </a:solidFill>
                <a:latin typeface="Verdana"/>
                <a:ea typeface="DejaVu Sans"/>
              </a:rPr>
              <a:t>days</a:t>
            </a:r>
            <a:r>
              <a:rPr lang="en-US" sz="1600" b="1" strike="noStrike" spc="-97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lang="en-US" sz="1600" b="1" strike="noStrike" spc="-52">
                <a:solidFill>
                  <a:srgbClr val="0B044F"/>
                </a:solidFill>
                <a:latin typeface="Verdana"/>
                <a:ea typeface="DejaVu Sans"/>
              </a:rPr>
              <a:t>than</a:t>
            </a:r>
            <a:r>
              <a:rPr lang="en-US" sz="1600" b="1" strike="noStrike" spc="-92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lang="en-US" sz="1600" b="1" strike="noStrike" spc="-41">
                <a:solidFill>
                  <a:srgbClr val="0B044F"/>
                </a:solidFill>
                <a:latin typeface="Verdana"/>
                <a:ea typeface="DejaVu Sans"/>
              </a:rPr>
              <a:t>non  </a:t>
            </a:r>
            <a:r>
              <a:rPr lang="en-US" sz="1600" b="1" strike="noStrike" spc="-55">
                <a:solidFill>
                  <a:srgbClr val="0B044F"/>
                </a:solidFill>
                <a:latin typeface="Verdana"/>
                <a:ea typeface="DejaVu Sans"/>
              </a:rPr>
              <a:t>working</a:t>
            </a:r>
            <a:r>
              <a:rPr lang="en-US" sz="1600" b="1" strike="noStrike" spc="-100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lang="en-US" sz="1600" b="1" strike="noStrike" spc="-106">
                <a:solidFill>
                  <a:srgbClr val="0B044F"/>
                </a:solidFill>
                <a:latin typeface="Verdana"/>
                <a:ea typeface="DejaVu Sans"/>
              </a:rPr>
              <a:t>day.</a:t>
            </a:r>
            <a:endParaRPr lang="en-IN" sz="1600" b="0" strike="noStrike" spc="-1">
              <a:latin typeface="Arial"/>
            </a:endParaRPr>
          </a:p>
          <a:p>
            <a:pPr marL="440640" indent="-428760">
              <a:lnSpc>
                <a:spcPct val="150000"/>
              </a:lnSpc>
              <a:buClr>
                <a:srgbClr val="0B044F"/>
              </a:buClr>
              <a:buFont typeface="DejaVu Sans"/>
              <a:buChar char="➢"/>
              <a:tabLst>
                <a:tab pos="440640" algn="l"/>
                <a:tab pos="441360" algn="l"/>
              </a:tabLst>
            </a:pPr>
            <a:r>
              <a:rPr lang="en-US" sz="1600" b="1" strike="noStrike" spc="-46">
                <a:solidFill>
                  <a:srgbClr val="0B044F"/>
                </a:solidFill>
                <a:latin typeface="Verdana"/>
                <a:ea typeface="DejaVu Sans"/>
              </a:rPr>
              <a:t>The Rented bike Count has been increased from 2017-2018. No Overfitting is seen.</a:t>
            </a:r>
            <a:endParaRPr lang="en-IN" sz="1600" b="0" strike="noStrike" spc="-1">
              <a:latin typeface="Arial"/>
            </a:endParaRPr>
          </a:p>
          <a:p>
            <a:pPr marL="440640" indent="-428760">
              <a:lnSpc>
                <a:spcPct val="150000"/>
              </a:lnSpc>
              <a:buClr>
                <a:srgbClr val="17375E"/>
              </a:buClr>
              <a:buFont typeface="DejaVu Sans"/>
              <a:buChar char="➢"/>
              <a:tabLst>
                <a:tab pos="440640" algn="l"/>
                <a:tab pos="441360" algn="l"/>
              </a:tabLst>
            </a:pPr>
            <a:r>
              <a:rPr lang="en-US" sz="1600" b="1" strike="noStrike" spc="-1">
                <a:solidFill>
                  <a:srgbClr val="17375E"/>
                </a:solidFill>
                <a:latin typeface="Verdana"/>
                <a:ea typeface="Verdana"/>
              </a:rPr>
              <a:t>When we compare the root mean squared error and mean absolute error of all the models, Random_forest  and Gradient Boosting gives the highest R2 score ending with the accuracy of 89% . So, finally this two model are best for predicting the bike rental count on daily basis</a:t>
            </a:r>
            <a:r>
              <a:rPr lang="en-US" sz="1600" b="1" strike="noStrike" spc="-1">
                <a:solidFill>
                  <a:srgbClr val="212121"/>
                </a:solidFill>
                <a:latin typeface="Verdana"/>
                <a:ea typeface="Verdana"/>
              </a:rPr>
              <a:t>.</a:t>
            </a:r>
            <a:endParaRPr lang="en-IN" sz="16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440640" algn="l"/>
                <a:tab pos="441360" algn="l"/>
              </a:tabLst>
            </a:pPr>
            <a:endParaRPr lang="en-IN" sz="16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440640" algn="l"/>
                <a:tab pos="441360" algn="l"/>
              </a:tabLst>
            </a:pPr>
            <a:endParaRPr lang="en-IN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2880000" y="1980000"/>
            <a:ext cx="3272760" cy="148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12600" algn="ctr">
              <a:lnSpc>
                <a:spcPct val="100000"/>
              </a:lnSpc>
              <a:spcBef>
                <a:spcPts val="99"/>
              </a:spcBef>
              <a:buNone/>
            </a:pPr>
            <a:r>
              <a:rPr lang="en-US" sz="4800" b="1" strike="noStrike" spc="-171">
                <a:solidFill>
                  <a:srgbClr val="CC0000"/>
                </a:solidFill>
                <a:latin typeface="Verdana"/>
              </a:rPr>
              <a:t>THANK</a:t>
            </a:r>
            <a:r>
              <a:rPr lang="en-US" sz="4800" b="1" strike="noStrike" spc="-355">
                <a:solidFill>
                  <a:srgbClr val="CC0000"/>
                </a:solidFill>
                <a:latin typeface="Verdana"/>
              </a:rPr>
              <a:t> </a:t>
            </a:r>
            <a:r>
              <a:rPr lang="en-US" sz="4800" b="1" strike="noStrike" spc="-197">
                <a:solidFill>
                  <a:srgbClr val="CC0000"/>
                </a:solidFill>
                <a:latin typeface="Verdana"/>
              </a:rPr>
              <a:t>YOU</a:t>
            </a:r>
            <a:endParaRPr lang="en-IN" sz="4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900000" y="180000"/>
            <a:ext cx="7379640" cy="89964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lang="en-US" sz="3200" b="1" strike="noStrike" spc="-1">
                <a:solidFill>
                  <a:srgbClr val="CC0000"/>
                </a:solidFill>
                <a:latin typeface="Verdana"/>
              </a:rPr>
              <a:t>BUSINESS UNDERSTANDING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123" name="object 7"/>
          <p:cNvSpPr/>
          <p:nvPr/>
        </p:nvSpPr>
        <p:spPr>
          <a:xfrm>
            <a:off x="360000" y="915120"/>
            <a:ext cx="8639640" cy="381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469440" indent="-457200">
              <a:lnSpc>
                <a:spcPct val="114000"/>
              </a:lnSpc>
              <a:spcBef>
                <a:spcPts val="99"/>
              </a:spcBef>
              <a:buClr>
                <a:srgbClr val="0B044F"/>
              </a:buClr>
              <a:buFont typeface="Wingdings" charset="2"/>
              <a:buChar char=""/>
              <a:tabLst>
                <a:tab pos="469440" algn="l"/>
                <a:tab pos="469800" algn="l"/>
              </a:tabLst>
            </a:pPr>
            <a:r>
              <a:rPr lang="en-US" sz="1800" b="1" strike="noStrike" spc="-1">
                <a:solidFill>
                  <a:srgbClr val="0B044F"/>
                </a:solidFill>
                <a:latin typeface="Verdana"/>
                <a:ea typeface="DejaVu Sans"/>
              </a:rPr>
              <a:t>Currently Rental bikes are introduced in many urban cities for the enhancement of mobility comfort. </a:t>
            </a:r>
            <a:endParaRPr lang="en-IN" sz="1800" b="0" strike="noStrike" spc="-1">
              <a:latin typeface="Arial"/>
            </a:endParaRPr>
          </a:p>
          <a:p>
            <a:pPr marL="469440" indent="-457200">
              <a:lnSpc>
                <a:spcPct val="114000"/>
              </a:lnSpc>
              <a:spcBef>
                <a:spcPts val="99"/>
              </a:spcBef>
              <a:buClr>
                <a:srgbClr val="0B044F"/>
              </a:buClr>
              <a:buFont typeface="Wingdings" charset="2"/>
              <a:buChar char=""/>
              <a:tabLst>
                <a:tab pos="469440" algn="l"/>
                <a:tab pos="469800" algn="l"/>
              </a:tabLst>
            </a:pPr>
            <a:r>
              <a:rPr lang="en-US" sz="1800" b="1" strike="noStrike" spc="-1">
                <a:solidFill>
                  <a:srgbClr val="0B044F"/>
                </a:solidFill>
                <a:latin typeface="Verdana"/>
                <a:ea typeface="DejaVu Sans"/>
              </a:rPr>
              <a:t>It is important to make the rental bike available and accessible to the public at the right time as it lessens the waiting time. </a:t>
            </a:r>
            <a:endParaRPr lang="en-IN" sz="1800" b="0" strike="noStrike" spc="-1">
              <a:latin typeface="Arial"/>
            </a:endParaRPr>
          </a:p>
          <a:p>
            <a:pPr marL="469440" indent="-457200">
              <a:lnSpc>
                <a:spcPct val="114000"/>
              </a:lnSpc>
              <a:spcBef>
                <a:spcPts val="99"/>
              </a:spcBef>
              <a:buClr>
                <a:srgbClr val="0B044F"/>
              </a:buClr>
              <a:buFont typeface="Wingdings" charset="2"/>
              <a:buChar char=""/>
              <a:tabLst>
                <a:tab pos="469440" algn="l"/>
                <a:tab pos="469800" algn="l"/>
              </a:tabLst>
            </a:pPr>
            <a:r>
              <a:rPr lang="en-US" sz="1800" b="1" strike="noStrike" spc="-1">
                <a:solidFill>
                  <a:srgbClr val="0B044F"/>
                </a:solidFill>
                <a:latin typeface="Verdana"/>
                <a:ea typeface="DejaVu Sans"/>
              </a:rPr>
              <a:t>Eventually, providing the city with a stable supply of rental bikes becomes a major concern. The crucial part is the prediction of bike count required at each hour for the stable supply of rental bikes.</a:t>
            </a:r>
            <a:endParaRPr lang="en-IN" sz="1800" b="0" strike="noStrike" spc="-1">
              <a:latin typeface="Arial"/>
            </a:endParaRPr>
          </a:p>
          <a:p>
            <a:pPr marL="469440" indent="-457200">
              <a:lnSpc>
                <a:spcPct val="114000"/>
              </a:lnSpc>
              <a:spcBef>
                <a:spcPts val="99"/>
              </a:spcBef>
              <a:buClr>
                <a:srgbClr val="0B044F"/>
              </a:buClr>
              <a:buFont typeface="Wingdings" charset="2"/>
              <a:buChar char=""/>
              <a:tabLst>
                <a:tab pos="469440" algn="l"/>
                <a:tab pos="469800" algn="l"/>
              </a:tabLst>
            </a:pPr>
            <a:r>
              <a:rPr lang="en-US" sz="1800" b="1" strike="noStrike" spc="-1">
                <a:solidFill>
                  <a:srgbClr val="0B044F"/>
                </a:solidFill>
                <a:latin typeface="Verdana"/>
                <a:ea typeface="DejaVu Sans"/>
              </a:rPr>
              <a:t>The main goal of project is to maximize the availability of bikes to the customer and minimize the time of waiting to get a bike on rent.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  <a:buNone/>
              <a:tabLst>
                <a:tab pos="469440" algn="l"/>
                <a:tab pos="469800" algn="l"/>
              </a:tabLst>
            </a:pP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260000" y="144360"/>
            <a:ext cx="6299640" cy="98748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algn="ctr">
              <a:lnSpc>
                <a:spcPct val="100000"/>
              </a:lnSpc>
              <a:spcBef>
                <a:spcPts val="99"/>
              </a:spcBef>
              <a:buNone/>
            </a:pPr>
            <a:r>
              <a:rPr lang="en-US" sz="3200" b="1" strike="noStrike" spc="-1">
                <a:solidFill>
                  <a:srgbClr val="CC0000"/>
                </a:solidFill>
                <a:latin typeface="Verdana"/>
              </a:rPr>
              <a:t>DATA SUMMARY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125" name="object 4"/>
          <p:cNvSpPr/>
          <p:nvPr/>
        </p:nvSpPr>
        <p:spPr>
          <a:xfrm>
            <a:off x="275400" y="900000"/>
            <a:ext cx="8724240" cy="4123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960" rIns="0" bIns="0" anchor="t">
            <a:spAutoFit/>
          </a:bodyPr>
          <a:lstStyle/>
          <a:p>
            <a:pPr marL="441360" indent="-428760">
              <a:lnSpc>
                <a:spcPct val="100000"/>
              </a:lnSpc>
              <a:spcBef>
                <a:spcPts val="386"/>
              </a:spcBef>
              <a:buClr>
                <a:srgbClr val="0B044F"/>
              </a:buClr>
              <a:buFont typeface="DejaVu Sans"/>
              <a:buChar char="➢"/>
              <a:tabLst>
                <a:tab pos="440640" algn="l"/>
                <a:tab pos="441360" algn="l"/>
              </a:tabLst>
            </a:pPr>
            <a:r>
              <a:rPr lang="en-US" sz="1800" b="1" strike="noStrike" spc="-1">
                <a:solidFill>
                  <a:srgbClr val="0B044F"/>
                </a:solidFill>
                <a:latin typeface="Verdana"/>
                <a:ea typeface="DejaVu Sans"/>
              </a:rPr>
              <a:t>The dataset contains weather information (Temperature, Humidity, Windspeed, Visibility, Dewpoint, Solar radiation, Snowfall, Rainfall), the number of bikes rented per hour and date information.</a:t>
            </a:r>
            <a:endParaRPr lang="en-IN" sz="1800" b="0" strike="noStrike" spc="-1">
              <a:latin typeface="Arial"/>
            </a:endParaRPr>
          </a:p>
          <a:p>
            <a:pPr marL="441360" indent="-428760">
              <a:lnSpc>
                <a:spcPct val="100000"/>
              </a:lnSpc>
              <a:spcBef>
                <a:spcPts val="386"/>
              </a:spcBef>
              <a:buClr>
                <a:srgbClr val="0B044F"/>
              </a:buClr>
              <a:buFont typeface="DejaVu Sans"/>
              <a:buChar char="➢"/>
              <a:tabLst>
                <a:tab pos="440640" algn="l"/>
                <a:tab pos="441360" algn="l"/>
              </a:tabLst>
            </a:pPr>
            <a:r>
              <a:rPr lang="en-US" sz="1800" b="1" strike="noStrike" spc="-1">
                <a:solidFill>
                  <a:srgbClr val="0B044F"/>
                </a:solidFill>
                <a:latin typeface="Verdana"/>
                <a:ea typeface="DejaVu Sans"/>
              </a:rPr>
              <a:t>This dataset contains the hourly and daily count of rental bikes between years 2017 and 2018 in Capital bike share system with the corresponding weather and seasonal information. </a:t>
            </a:r>
            <a:endParaRPr lang="en-IN" sz="1800" b="0" strike="noStrike" spc="-1">
              <a:latin typeface="Arial"/>
            </a:endParaRPr>
          </a:p>
          <a:p>
            <a:pPr marL="441360" indent="-428760">
              <a:lnSpc>
                <a:spcPct val="100000"/>
              </a:lnSpc>
              <a:spcBef>
                <a:spcPts val="386"/>
              </a:spcBef>
              <a:buClr>
                <a:srgbClr val="0B044F"/>
              </a:buClr>
              <a:buFont typeface="DejaVu Sans"/>
              <a:buChar char="➢"/>
              <a:tabLst>
                <a:tab pos="440640" algn="l"/>
                <a:tab pos="441360" algn="l"/>
              </a:tabLst>
            </a:pPr>
            <a:r>
              <a:rPr lang="en-US" sz="1800" b="1" strike="noStrike" spc="-1">
                <a:solidFill>
                  <a:srgbClr val="0B044F"/>
                </a:solidFill>
                <a:latin typeface="Verdana"/>
                <a:ea typeface="DejaVu Sans"/>
              </a:rPr>
              <a:t>The dataset contains 8760 rows (every hour of each day for 2017 and 2018) and 14 columns (the features which are under consideration).</a:t>
            </a:r>
            <a:endParaRPr lang="en-IN" sz="1800" b="0" strike="noStrike" spc="-1">
              <a:latin typeface="Arial"/>
            </a:endParaRPr>
          </a:p>
          <a:p>
            <a:pPr marL="441360" indent="-428760">
              <a:lnSpc>
                <a:spcPct val="100000"/>
              </a:lnSpc>
              <a:spcBef>
                <a:spcPts val="386"/>
              </a:spcBef>
              <a:buClr>
                <a:srgbClr val="0B044F"/>
              </a:buClr>
              <a:buFont typeface="DejaVu Sans"/>
              <a:buChar char="➢"/>
              <a:tabLst>
                <a:tab pos="440640" algn="l"/>
                <a:tab pos="441360" algn="l"/>
              </a:tabLst>
            </a:pPr>
            <a:r>
              <a:rPr lang="en-US" sz="1800" b="1" strike="noStrike" spc="-1">
                <a:solidFill>
                  <a:srgbClr val="0B044F"/>
                </a:solidFill>
                <a:latin typeface="Verdana"/>
                <a:ea typeface="DejaVu Sans"/>
              </a:rPr>
              <a:t> One Datetime features ‘Date’.</a:t>
            </a:r>
            <a:endParaRPr lang="en-IN" sz="1800" b="0" strike="noStrike" spc="-1">
              <a:latin typeface="Arial"/>
            </a:endParaRPr>
          </a:p>
          <a:p>
            <a:pPr marL="441360" indent="-428760">
              <a:lnSpc>
                <a:spcPct val="100000"/>
              </a:lnSpc>
              <a:spcBef>
                <a:spcPts val="386"/>
              </a:spcBef>
              <a:buClr>
                <a:srgbClr val="0B044F"/>
              </a:buClr>
              <a:buFont typeface="DejaVu Sans"/>
              <a:buChar char="➢"/>
              <a:tabLst>
                <a:tab pos="440640" algn="l"/>
                <a:tab pos="441360" algn="l"/>
              </a:tabLst>
            </a:pPr>
            <a:r>
              <a:rPr lang="en-US" sz="1800" b="1" strike="noStrike" spc="-1">
                <a:solidFill>
                  <a:srgbClr val="0B044F"/>
                </a:solidFill>
                <a:latin typeface="Verdana"/>
                <a:ea typeface="DejaVu Sans"/>
              </a:rPr>
              <a:t>Three categorical features ‘Seasons’, ‘Holiday’, &amp; ‘Functioning Day’.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14000"/>
              </a:lnSpc>
              <a:buNone/>
              <a:tabLst>
                <a:tab pos="440640" algn="l"/>
                <a:tab pos="441360" algn="l"/>
              </a:tabLst>
            </a:pP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384840" y="222840"/>
            <a:ext cx="7534800" cy="4968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algn="ctr">
              <a:lnSpc>
                <a:spcPct val="100000"/>
              </a:lnSpc>
              <a:spcBef>
                <a:spcPts val="99"/>
              </a:spcBef>
              <a:buNone/>
            </a:pPr>
            <a:r>
              <a:rPr lang="en-US" sz="3000" b="1" strike="noStrike" spc="-1">
                <a:solidFill>
                  <a:srgbClr val="CC0000"/>
                </a:solidFill>
                <a:latin typeface="Verdana"/>
              </a:rPr>
              <a:t>DATA DESCRIPTION</a:t>
            </a:r>
            <a:endParaRPr lang="en-IN" sz="3000" b="0" strike="noStrike" spc="-1">
              <a:latin typeface="Arial"/>
            </a:endParaRPr>
          </a:p>
        </p:txBody>
      </p:sp>
      <p:sp>
        <p:nvSpPr>
          <p:cNvPr id="127" name="object 3"/>
          <p:cNvSpPr/>
          <p:nvPr/>
        </p:nvSpPr>
        <p:spPr>
          <a:xfrm>
            <a:off x="537120" y="2154600"/>
            <a:ext cx="2509920" cy="28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lang="en-US" sz="1800" b="1" strike="noStrike" spc="-7">
                <a:solidFill>
                  <a:srgbClr val="000000"/>
                </a:solidFill>
                <a:latin typeface="Arial"/>
                <a:ea typeface="DejaVu Sans"/>
              </a:rPr>
              <a:t>Independent</a:t>
            </a:r>
            <a:r>
              <a:rPr lang="en-US" sz="1800" b="1" strike="noStrike" spc="-8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1" strike="noStrike" spc="-7">
                <a:solidFill>
                  <a:srgbClr val="000000"/>
                </a:solidFill>
                <a:latin typeface="Arial"/>
                <a:ea typeface="DejaVu Sans"/>
              </a:rPr>
              <a:t>variables: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28" name="object 4"/>
          <p:cNvSpPr/>
          <p:nvPr/>
        </p:nvSpPr>
        <p:spPr>
          <a:xfrm>
            <a:off x="546120" y="2703240"/>
            <a:ext cx="3998520" cy="193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289440" indent="-277560">
              <a:lnSpc>
                <a:spcPct val="100000"/>
              </a:lnSpc>
              <a:spcBef>
                <a:spcPts val="99"/>
              </a:spcBef>
              <a:buClr>
                <a:srgbClr val="1F497D"/>
              </a:buClr>
              <a:buFont typeface="Symbol"/>
              <a:buChar char=""/>
              <a:tabLst>
                <a:tab pos="289080" algn="l"/>
                <a:tab pos="290160" algn="l"/>
              </a:tabLst>
            </a:pPr>
            <a:r>
              <a:rPr lang="en-US" sz="1800" b="0" strike="noStrike" spc="-7">
                <a:solidFill>
                  <a:srgbClr val="1F497D"/>
                </a:solidFill>
                <a:latin typeface="Arial"/>
                <a:ea typeface="DejaVu Sans"/>
              </a:rPr>
              <a:t>Date </a:t>
            </a:r>
            <a:r>
              <a:rPr lang="en-US" sz="1800" b="0" strike="noStrike" spc="-1">
                <a:solidFill>
                  <a:srgbClr val="1F497D"/>
                </a:solidFill>
                <a:latin typeface="Arial"/>
                <a:ea typeface="DejaVu Sans"/>
              </a:rPr>
              <a:t>:</a:t>
            </a:r>
            <a:r>
              <a:rPr lang="en-US" sz="1800" b="0" strike="noStrike" spc="-15">
                <a:solidFill>
                  <a:srgbClr val="1F497D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1F497D"/>
                </a:solidFill>
                <a:latin typeface="Arial"/>
                <a:ea typeface="DejaVu Sans"/>
              </a:rPr>
              <a:t>year-month-day</a:t>
            </a:r>
            <a:endParaRPr lang="en-IN" sz="1800" b="0" strike="noStrike" spc="-1">
              <a:latin typeface="Arial"/>
            </a:endParaRPr>
          </a:p>
          <a:p>
            <a:pPr marL="289440" indent="-277560">
              <a:lnSpc>
                <a:spcPct val="100000"/>
              </a:lnSpc>
              <a:buClr>
                <a:srgbClr val="1F497D"/>
              </a:buClr>
              <a:buFont typeface="Symbol"/>
              <a:buChar char=""/>
              <a:tabLst>
                <a:tab pos="289080" algn="l"/>
                <a:tab pos="290160" algn="l"/>
              </a:tabLst>
            </a:pPr>
            <a:r>
              <a:rPr lang="en-US" sz="1800" b="0" strike="noStrike" spc="-7">
                <a:solidFill>
                  <a:srgbClr val="1F497D"/>
                </a:solidFill>
                <a:latin typeface="Arial"/>
                <a:ea typeface="DejaVu Sans"/>
              </a:rPr>
              <a:t>Hour </a:t>
            </a:r>
            <a:r>
              <a:rPr lang="en-US" sz="1800" b="0" strike="noStrike" spc="-1">
                <a:solidFill>
                  <a:srgbClr val="1F497D"/>
                </a:solidFill>
                <a:latin typeface="Arial"/>
                <a:ea typeface="DejaVu Sans"/>
              </a:rPr>
              <a:t>- </a:t>
            </a:r>
            <a:r>
              <a:rPr lang="en-US" sz="1800" b="0" strike="noStrike" spc="-7">
                <a:solidFill>
                  <a:srgbClr val="1F497D"/>
                </a:solidFill>
                <a:latin typeface="Arial"/>
                <a:ea typeface="DejaVu Sans"/>
              </a:rPr>
              <a:t>Hour of he</a:t>
            </a:r>
            <a:r>
              <a:rPr lang="en-US" sz="1800" b="0" strike="noStrike" spc="-26">
                <a:solidFill>
                  <a:srgbClr val="1F497D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7">
                <a:solidFill>
                  <a:srgbClr val="1F497D"/>
                </a:solidFill>
                <a:latin typeface="Arial"/>
                <a:ea typeface="DejaVu Sans"/>
              </a:rPr>
              <a:t>day</a:t>
            </a:r>
            <a:endParaRPr lang="en-IN" sz="1800" b="0" strike="noStrike" spc="-1">
              <a:latin typeface="Arial"/>
            </a:endParaRPr>
          </a:p>
          <a:p>
            <a:pPr marL="289440" indent="-277560">
              <a:lnSpc>
                <a:spcPct val="100000"/>
              </a:lnSpc>
              <a:buClr>
                <a:srgbClr val="1F497D"/>
              </a:buClr>
              <a:buFont typeface="Symbol"/>
              <a:buChar char=""/>
              <a:tabLst>
                <a:tab pos="289080" algn="l"/>
                <a:tab pos="290160" algn="l"/>
              </a:tabLst>
            </a:pPr>
            <a:r>
              <a:rPr lang="en-US" sz="1800" b="0" strike="noStrike" spc="-26">
                <a:solidFill>
                  <a:srgbClr val="1F497D"/>
                </a:solidFill>
                <a:latin typeface="Arial"/>
                <a:ea typeface="DejaVu Sans"/>
              </a:rPr>
              <a:t>Temperature-Temperature </a:t>
            </a:r>
            <a:r>
              <a:rPr lang="en-US" sz="1800" b="0" strike="noStrike" spc="-7">
                <a:solidFill>
                  <a:srgbClr val="1F497D"/>
                </a:solidFill>
                <a:latin typeface="Arial"/>
                <a:ea typeface="DejaVu Sans"/>
              </a:rPr>
              <a:t>in</a:t>
            </a:r>
            <a:r>
              <a:rPr lang="en-US" sz="1800" b="0" strike="noStrike" spc="1">
                <a:solidFill>
                  <a:srgbClr val="1F497D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7">
                <a:solidFill>
                  <a:srgbClr val="1F497D"/>
                </a:solidFill>
                <a:latin typeface="Arial"/>
                <a:ea typeface="DejaVu Sans"/>
              </a:rPr>
              <a:t>Celsius</a:t>
            </a:r>
            <a:endParaRPr lang="en-IN" sz="1800" b="0" strike="noStrike" spc="-1">
              <a:latin typeface="Arial"/>
            </a:endParaRPr>
          </a:p>
          <a:p>
            <a:pPr marL="289440" indent="-277560">
              <a:lnSpc>
                <a:spcPct val="100000"/>
              </a:lnSpc>
              <a:buClr>
                <a:srgbClr val="1F497D"/>
              </a:buClr>
              <a:buFont typeface="Symbol"/>
              <a:buChar char=""/>
              <a:tabLst>
                <a:tab pos="289080" algn="l"/>
                <a:tab pos="290160" algn="l"/>
              </a:tabLst>
            </a:pPr>
            <a:r>
              <a:rPr lang="en-US" sz="1800" b="0" strike="noStrike" spc="-7">
                <a:solidFill>
                  <a:srgbClr val="1F497D"/>
                </a:solidFill>
                <a:latin typeface="Arial"/>
                <a:ea typeface="DejaVu Sans"/>
              </a:rPr>
              <a:t>Humidity </a:t>
            </a:r>
            <a:r>
              <a:rPr lang="en-US" sz="1800" b="0" strike="noStrike" spc="-1">
                <a:solidFill>
                  <a:srgbClr val="1F497D"/>
                </a:solidFill>
                <a:latin typeface="Arial"/>
                <a:ea typeface="DejaVu Sans"/>
              </a:rPr>
              <a:t>-</a:t>
            </a:r>
            <a:r>
              <a:rPr lang="en-US" sz="1800" b="0" strike="noStrike" spc="-12">
                <a:solidFill>
                  <a:srgbClr val="1F497D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1F497D"/>
                </a:solidFill>
                <a:latin typeface="Arial"/>
                <a:ea typeface="DejaVu Sans"/>
              </a:rPr>
              <a:t>%</a:t>
            </a:r>
            <a:endParaRPr lang="en-IN" sz="1800" b="0" strike="noStrike" spc="-1">
              <a:latin typeface="Arial"/>
            </a:endParaRPr>
          </a:p>
          <a:p>
            <a:pPr marL="289440" indent="-277560">
              <a:lnSpc>
                <a:spcPct val="100000"/>
              </a:lnSpc>
              <a:buClr>
                <a:srgbClr val="1F497D"/>
              </a:buClr>
              <a:buFont typeface="Symbol"/>
              <a:buChar char=""/>
              <a:tabLst>
                <a:tab pos="289080" algn="l"/>
                <a:tab pos="290160" algn="l"/>
              </a:tabLst>
            </a:pPr>
            <a:r>
              <a:rPr lang="en-US" sz="1800" b="0" strike="noStrike" spc="-7">
                <a:solidFill>
                  <a:srgbClr val="1F497D"/>
                </a:solidFill>
                <a:latin typeface="Arial"/>
                <a:ea typeface="DejaVu Sans"/>
              </a:rPr>
              <a:t>Windspeed </a:t>
            </a:r>
            <a:r>
              <a:rPr lang="en-US" sz="1800" b="0" strike="noStrike" spc="-1">
                <a:solidFill>
                  <a:srgbClr val="1F497D"/>
                </a:solidFill>
                <a:latin typeface="Arial"/>
                <a:ea typeface="DejaVu Sans"/>
              </a:rPr>
              <a:t>-</a:t>
            </a:r>
            <a:r>
              <a:rPr lang="en-US" sz="1800" b="0" strike="noStrike" spc="-15">
                <a:solidFill>
                  <a:srgbClr val="1F497D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1F497D"/>
                </a:solidFill>
                <a:latin typeface="Arial"/>
                <a:ea typeface="DejaVu Sans"/>
              </a:rPr>
              <a:t>m/s</a:t>
            </a:r>
            <a:endParaRPr lang="en-IN" sz="1800" b="0" strike="noStrike" spc="-1">
              <a:latin typeface="Arial"/>
            </a:endParaRPr>
          </a:p>
          <a:p>
            <a:pPr marL="289440" indent="-277560">
              <a:lnSpc>
                <a:spcPct val="100000"/>
              </a:lnSpc>
              <a:buClr>
                <a:srgbClr val="1F497D"/>
              </a:buClr>
              <a:buFont typeface="Symbol"/>
              <a:buChar char=""/>
              <a:tabLst>
                <a:tab pos="289080" algn="l"/>
                <a:tab pos="290160" algn="l"/>
              </a:tabLst>
            </a:pPr>
            <a:r>
              <a:rPr lang="en-US" sz="1800" b="0" strike="noStrike" spc="-12">
                <a:solidFill>
                  <a:srgbClr val="1F497D"/>
                </a:solidFill>
                <a:latin typeface="Arial"/>
                <a:ea typeface="DejaVu Sans"/>
              </a:rPr>
              <a:t>Visibility </a:t>
            </a:r>
            <a:r>
              <a:rPr lang="en-US" sz="1800" b="0" strike="noStrike" spc="-1">
                <a:solidFill>
                  <a:srgbClr val="1F497D"/>
                </a:solidFill>
                <a:latin typeface="Arial"/>
                <a:ea typeface="DejaVu Sans"/>
              </a:rPr>
              <a:t>- </a:t>
            </a:r>
            <a:r>
              <a:rPr lang="en-US" sz="1800" b="0" strike="noStrike" spc="-7">
                <a:solidFill>
                  <a:srgbClr val="1F497D"/>
                </a:solidFill>
                <a:latin typeface="Arial"/>
                <a:ea typeface="DejaVu Sans"/>
              </a:rPr>
              <a:t>10</a:t>
            </a:r>
            <a:r>
              <a:rPr lang="en-US" sz="1800" b="0" strike="noStrike" spc="-15">
                <a:solidFill>
                  <a:srgbClr val="1F497D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1F497D"/>
                </a:solidFill>
                <a:latin typeface="Arial"/>
                <a:ea typeface="DejaVu Sans"/>
              </a:rPr>
              <a:t>m</a:t>
            </a:r>
            <a:endParaRPr lang="en-IN" sz="1800" b="0" strike="noStrike" spc="-1">
              <a:latin typeface="Arial"/>
            </a:endParaRPr>
          </a:p>
          <a:p>
            <a:pPr marL="289440" indent="-277560">
              <a:lnSpc>
                <a:spcPct val="100000"/>
              </a:lnSpc>
              <a:buClr>
                <a:srgbClr val="1F497D"/>
              </a:buClr>
              <a:buFont typeface="Symbol"/>
              <a:buChar char=""/>
              <a:tabLst>
                <a:tab pos="289080" algn="l"/>
                <a:tab pos="290160" algn="l"/>
              </a:tabLst>
            </a:pPr>
            <a:r>
              <a:rPr lang="en-US" sz="1800" b="0" strike="noStrike" spc="-7">
                <a:solidFill>
                  <a:srgbClr val="1F497D"/>
                </a:solidFill>
                <a:latin typeface="Arial"/>
                <a:ea typeface="DejaVu Sans"/>
              </a:rPr>
              <a:t>Dew point temperature </a:t>
            </a:r>
            <a:r>
              <a:rPr lang="en-US" sz="1800" b="0" strike="noStrike" spc="-1">
                <a:solidFill>
                  <a:srgbClr val="1F497D"/>
                </a:solidFill>
                <a:latin typeface="Arial"/>
                <a:ea typeface="DejaVu Sans"/>
              </a:rPr>
              <a:t>-</a:t>
            </a:r>
            <a:r>
              <a:rPr lang="en-US" sz="1800" b="0" strike="noStrike" spc="-35">
                <a:solidFill>
                  <a:srgbClr val="1F497D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7">
                <a:solidFill>
                  <a:srgbClr val="1F497D"/>
                </a:solidFill>
                <a:latin typeface="Arial"/>
                <a:ea typeface="DejaVu Sans"/>
              </a:rPr>
              <a:t>Celsius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29" name="object 5"/>
          <p:cNvSpPr/>
          <p:nvPr/>
        </p:nvSpPr>
        <p:spPr>
          <a:xfrm>
            <a:off x="4717080" y="2281680"/>
            <a:ext cx="3862080" cy="2481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289440" indent="-277560">
              <a:lnSpc>
                <a:spcPct val="100000"/>
              </a:lnSpc>
              <a:spcBef>
                <a:spcPts val="99"/>
              </a:spcBef>
              <a:buClr>
                <a:srgbClr val="1F497D"/>
              </a:buClr>
              <a:buFont typeface="Symbol"/>
              <a:buChar char=""/>
              <a:tabLst>
                <a:tab pos="289080" algn="l"/>
                <a:tab pos="290160" algn="l"/>
              </a:tabLst>
            </a:pPr>
            <a:r>
              <a:rPr lang="en-US" sz="1800" b="0" strike="noStrike" spc="-7">
                <a:solidFill>
                  <a:srgbClr val="1F497D"/>
                </a:solidFill>
                <a:latin typeface="Arial"/>
                <a:ea typeface="DejaVu Sans"/>
              </a:rPr>
              <a:t>Solar </a:t>
            </a:r>
            <a:r>
              <a:rPr lang="en-US" sz="1800" b="0" strike="noStrike" spc="-1">
                <a:solidFill>
                  <a:srgbClr val="1F497D"/>
                </a:solidFill>
                <a:latin typeface="Arial"/>
                <a:ea typeface="DejaVu Sans"/>
              </a:rPr>
              <a:t>radiation -</a:t>
            </a:r>
            <a:r>
              <a:rPr lang="en-US" sz="1800" b="0" strike="noStrike" spc="-32">
                <a:solidFill>
                  <a:srgbClr val="1F497D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1F497D"/>
                </a:solidFill>
                <a:latin typeface="Arial"/>
                <a:ea typeface="DejaVu Sans"/>
              </a:rPr>
              <a:t>MJ/m2</a:t>
            </a:r>
            <a:endParaRPr lang="en-IN" sz="1800" b="0" strike="noStrike" spc="-1">
              <a:latin typeface="Arial"/>
            </a:endParaRPr>
          </a:p>
          <a:p>
            <a:pPr marL="289440" indent="-277560">
              <a:lnSpc>
                <a:spcPct val="100000"/>
              </a:lnSpc>
              <a:buClr>
                <a:srgbClr val="1F497D"/>
              </a:buClr>
              <a:buFont typeface="Symbol"/>
              <a:buChar char=""/>
              <a:tabLst>
                <a:tab pos="289080" algn="l"/>
                <a:tab pos="290160" algn="l"/>
              </a:tabLst>
            </a:pPr>
            <a:r>
              <a:rPr lang="en-US" sz="1800" b="0" strike="noStrike" spc="-7">
                <a:solidFill>
                  <a:srgbClr val="1F497D"/>
                </a:solidFill>
                <a:latin typeface="Arial"/>
                <a:ea typeface="DejaVu Sans"/>
              </a:rPr>
              <a:t>Rainfall </a:t>
            </a:r>
            <a:r>
              <a:rPr lang="en-US" sz="1800" b="0" strike="noStrike" spc="-1">
                <a:solidFill>
                  <a:srgbClr val="1F497D"/>
                </a:solidFill>
                <a:latin typeface="Arial"/>
                <a:ea typeface="DejaVu Sans"/>
              </a:rPr>
              <a:t>-</a:t>
            </a:r>
            <a:r>
              <a:rPr lang="en-US" sz="1800" b="0" strike="noStrike" spc="-100">
                <a:solidFill>
                  <a:srgbClr val="1F497D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1F497D"/>
                </a:solidFill>
                <a:latin typeface="Arial"/>
                <a:ea typeface="DejaVu Sans"/>
              </a:rPr>
              <a:t>mm</a:t>
            </a:r>
            <a:endParaRPr lang="en-IN" sz="1800" b="0" strike="noStrike" spc="-1">
              <a:latin typeface="Arial"/>
            </a:endParaRPr>
          </a:p>
          <a:p>
            <a:pPr marL="289440" indent="-277560">
              <a:lnSpc>
                <a:spcPct val="100000"/>
              </a:lnSpc>
              <a:buClr>
                <a:srgbClr val="1F497D"/>
              </a:buClr>
              <a:buFont typeface="Symbol"/>
              <a:buChar char=""/>
              <a:tabLst>
                <a:tab pos="289080" algn="l"/>
                <a:tab pos="290160" algn="l"/>
              </a:tabLst>
            </a:pPr>
            <a:r>
              <a:rPr lang="en-US" sz="1800" b="0" strike="noStrike" spc="-7">
                <a:solidFill>
                  <a:srgbClr val="1F497D"/>
                </a:solidFill>
                <a:latin typeface="Arial"/>
                <a:ea typeface="DejaVu Sans"/>
              </a:rPr>
              <a:t>Snowfall </a:t>
            </a:r>
            <a:r>
              <a:rPr lang="en-US" sz="1800" b="0" strike="noStrike" spc="-1">
                <a:solidFill>
                  <a:srgbClr val="1F497D"/>
                </a:solidFill>
                <a:latin typeface="Arial"/>
                <a:ea typeface="DejaVu Sans"/>
              </a:rPr>
              <a:t>-</a:t>
            </a:r>
            <a:r>
              <a:rPr lang="en-US" sz="1800" b="0" strike="noStrike" spc="-106">
                <a:solidFill>
                  <a:srgbClr val="1F497D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1F497D"/>
                </a:solidFill>
                <a:latin typeface="Arial"/>
                <a:ea typeface="DejaVu Sans"/>
              </a:rPr>
              <a:t>cm</a:t>
            </a:r>
            <a:endParaRPr lang="en-IN" sz="1800" b="0" strike="noStrike" spc="-1">
              <a:latin typeface="Arial"/>
            </a:endParaRPr>
          </a:p>
          <a:p>
            <a:pPr marL="289440" indent="-277560">
              <a:lnSpc>
                <a:spcPct val="100000"/>
              </a:lnSpc>
              <a:buClr>
                <a:srgbClr val="1F497D"/>
              </a:buClr>
              <a:buFont typeface="Symbol"/>
              <a:buChar char=""/>
              <a:tabLst>
                <a:tab pos="289080" algn="l"/>
                <a:tab pos="290160" algn="l"/>
              </a:tabLst>
            </a:pPr>
            <a:r>
              <a:rPr lang="en-US" sz="1800" b="0" strike="noStrike" spc="-7">
                <a:solidFill>
                  <a:srgbClr val="1F497D"/>
                </a:solidFill>
                <a:latin typeface="Arial"/>
                <a:ea typeface="DejaVu Sans"/>
              </a:rPr>
              <a:t>Seasons </a:t>
            </a:r>
            <a:r>
              <a:rPr lang="en-US" sz="1800" b="0" strike="noStrike" spc="-1">
                <a:solidFill>
                  <a:srgbClr val="1F497D"/>
                </a:solidFill>
                <a:latin typeface="Arial"/>
                <a:ea typeface="DejaVu Sans"/>
              </a:rPr>
              <a:t>- </a:t>
            </a:r>
            <a:r>
              <a:rPr lang="en-US" sz="1800" b="0" strike="noStrike" spc="-21">
                <a:solidFill>
                  <a:srgbClr val="1F497D"/>
                </a:solidFill>
                <a:latin typeface="Arial"/>
                <a:ea typeface="DejaVu Sans"/>
              </a:rPr>
              <a:t>Winter, </a:t>
            </a:r>
            <a:r>
              <a:rPr lang="en-US" sz="1800" b="0" strike="noStrike" spc="-7">
                <a:solidFill>
                  <a:srgbClr val="1F497D"/>
                </a:solidFill>
                <a:latin typeface="Arial"/>
                <a:ea typeface="DejaVu Sans"/>
              </a:rPr>
              <a:t>Spring, </a:t>
            </a:r>
            <a:r>
              <a:rPr lang="en-US" sz="1800" b="0" strike="noStrike" spc="-21">
                <a:solidFill>
                  <a:srgbClr val="1F497D"/>
                </a:solidFill>
                <a:latin typeface="Arial"/>
                <a:ea typeface="DejaVu Sans"/>
              </a:rPr>
              <a:t>Summer,  </a:t>
            </a:r>
            <a:r>
              <a:rPr lang="en-US" sz="1800" b="0" strike="noStrike" spc="-7">
                <a:solidFill>
                  <a:srgbClr val="1F497D"/>
                </a:solidFill>
                <a:latin typeface="Arial"/>
                <a:ea typeface="DejaVu Sans"/>
              </a:rPr>
              <a:t>Autumn</a:t>
            </a:r>
            <a:endParaRPr lang="en-IN" sz="1800" b="0" strike="noStrike" spc="-1">
              <a:latin typeface="Arial"/>
            </a:endParaRPr>
          </a:p>
          <a:p>
            <a:pPr marL="289440" indent="-277560">
              <a:lnSpc>
                <a:spcPct val="100000"/>
              </a:lnSpc>
              <a:buClr>
                <a:srgbClr val="1F497D"/>
              </a:buClr>
              <a:buFont typeface="Symbol"/>
              <a:buChar char=""/>
              <a:tabLst>
                <a:tab pos="289080" algn="l"/>
                <a:tab pos="290160" algn="l"/>
              </a:tabLst>
            </a:pPr>
            <a:r>
              <a:rPr lang="en-US" sz="1800" b="0" strike="noStrike" spc="-7">
                <a:solidFill>
                  <a:srgbClr val="1F497D"/>
                </a:solidFill>
                <a:latin typeface="Arial"/>
                <a:ea typeface="DejaVu Sans"/>
              </a:rPr>
              <a:t>Holiday </a:t>
            </a:r>
            <a:r>
              <a:rPr lang="en-US" sz="1800" b="0" strike="noStrike" spc="-1">
                <a:solidFill>
                  <a:srgbClr val="1F497D"/>
                </a:solidFill>
                <a:latin typeface="Arial"/>
                <a:ea typeface="DejaVu Sans"/>
              </a:rPr>
              <a:t>- </a:t>
            </a:r>
            <a:r>
              <a:rPr lang="en-US" sz="1800" b="0" strike="noStrike" spc="-7">
                <a:solidFill>
                  <a:srgbClr val="1F497D"/>
                </a:solidFill>
                <a:latin typeface="Arial"/>
                <a:ea typeface="DejaVu Sans"/>
              </a:rPr>
              <a:t>Holiday/No</a:t>
            </a:r>
            <a:r>
              <a:rPr lang="en-US" sz="1800" b="0" strike="noStrike" spc="-32">
                <a:solidFill>
                  <a:srgbClr val="1F497D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7">
                <a:solidFill>
                  <a:srgbClr val="1F497D"/>
                </a:solidFill>
                <a:latin typeface="Arial"/>
                <a:ea typeface="DejaVu Sans"/>
              </a:rPr>
              <a:t>holiday</a:t>
            </a:r>
            <a:endParaRPr lang="en-IN" sz="1800" b="0" strike="noStrike" spc="-1">
              <a:latin typeface="Arial"/>
            </a:endParaRPr>
          </a:p>
          <a:p>
            <a:pPr marL="289440" indent="-277560">
              <a:lnSpc>
                <a:spcPct val="100000"/>
              </a:lnSpc>
              <a:buClr>
                <a:srgbClr val="1F497D"/>
              </a:buClr>
              <a:buFont typeface="Symbol"/>
              <a:buChar char=""/>
              <a:tabLst>
                <a:tab pos="289080" algn="l"/>
                <a:tab pos="290160" algn="l"/>
              </a:tabLst>
            </a:pPr>
            <a:r>
              <a:rPr lang="en-US" sz="1800" b="0" strike="noStrike" spc="-7">
                <a:solidFill>
                  <a:srgbClr val="1F497D"/>
                </a:solidFill>
                <a:latin typeface="Arial"/>
                <a:ea typeface="DejaVu Sans"/>
              </a:rPr>
              <a:t>Functional Day </a:t>
            </a:r>
            <a:r>
              <a:rPr lang="en-US" sz="1800" b="0" strike="noStrike" spc="-1">
                <a:solidFill>
                  <a:srgbClr val="1F497D"/>
                </a:solidFill>
                <a:latin typeface="Arial"/>
                <a:ea typeface="DejaVu Sans"/>
              </a:rPr>
              <a:t>- </a:t>
            </a:r>
            <a:r>
              <a:rPr lang="en-US" sz="1800" b="0" strike="noStrike" spc="-7">
                <a:solidFill>
                  <a:srgbClr val="1F497D"/>
                </a:solidFill>
                <a:latin typeface="Arial"/>
                <a:ea typeface="DejaVu Sans"/>
              </a:rPr>
              <a:t>NoFunc(Non  Functional Hours),</a:t>
            </a:r>
            <a:r>
              <a:rPr lang="en-US" sz="1800" b="0" strike="noStrike" spc="-92">
                <a:solidFill>
                  <a:srgbClr val="1F497D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7">
                <a:solidFill>
                  <a:srgbClr val="1F497D"/>
                </a:solidFill>
                <a:latin typeface="Arial"/>
                <a:ea typeface="DejaVu Sans"/>
              </a:rPr>
              <a:t>Fun(Functional  hours)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30" name="object 6"/>
          <p:cNvSpPr/>
          <p:nvPr/>
        </p:nvSpPr>
        <p:spPr>
          <a:xfrm>
            <a:off x="685800" y="933480"/>
            <a:ext cx="5883840" cy="83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lang="en-US" sz="1800" b="1" strike="noStrike" spc="-7">
                <a:solidFill>
                  <a:srgbClr val="000000"/>
                </a:solidFill>
                <a:latin typeface="Arial"/>
                <a:ea typeface="DejaVu Sans"/>
              </a:rPr>
              <a:t>Dependent</a:t>
            </a:r>
            <a:r>
              <a:rPr lang="en-US" sz="1800" b="1" strike="noStrike" spc="-12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1" strike="noStrike" spc="-7">
                <a:solidFill>
                  <a:srgbClr val="000000"/>
                </a:solidFill>
                <a:latin typeface="Arial"/>
                <a:ea typeface="DejaVu Sans"/>
              </a:rPr>
              <a:t>variable:</a:t>
            </a:r>
            <a:endParaRPr lang="en-IN" sz="180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1"/>
              </a:spcBef>
              <a:buNone/>
            </a:pPr>
            <a:endParaRPr lang="en-IN" sz="1800" b="0" strike="noStrike" spc="-1">
              <a:latin typeface="Arial"/>
            </a:endParaRPr>
          </a:p>
          <a:p>
            <a:pPr marL="298440" indent="-277560">
              <a:lnSpc>
                <a:spcPct val="100000"/>
              </a:lnSpc>
              <a:buClr>
                <a:srgbClr val="1F497D"/>
              </a:buClr>
              <a:buFont typeface="Symbol"/>
              <a:buChar char=""/>
              <a:tabLst>
                <a:tab pos="297720" algn="l"/>
                <a:tab pos="298440" algn="l"/>
              </a:tabLst>
            </a:pPr>
            <a:r>
              <a:rPr lang="en-US" sz="1800" b="0" strike="noStrike" spc="-7">
                <a:solidFill>
                  <a:srgbClr val="1F497D"/>
                </a:solidFill>
                <a:latin typeface="Arial"/>
                <a:ea typeface="DejaVu Sans"/>
              </a:rPr>
              <a:t>Rented Bike </a:t>
            </a:r>
            <a:r>
              <a:rPr lang="en-US" sz="1800" b="0" strike="noStrike" spc="-1">
                <a:solidFill>
                  <a:srgbClr val="1F497D"/>
                </a:solidFill>
                <a:latin typeface="Arial"/>
                <a:ea typeface="DejaVu Sans"/>
              </a:rPr>
              <a:t>count - </a:t>
            </a:r>
            <a:r>
              <a:rPr lang="en-US" sz="1800" b="0" strike="noStrike" spc="-7">
                <a:solidFill>
                  <a:srgbClr val="1F497D"/>
                </a:solidFill>
                <a:latin typeface="Arial"/>
                <a:ea typeface="DejaVu Sans"/>
              </a:rPr>
              <a:t>Count of bikes </a:t>
            </a:r>
            <a:r>
              <a:rPr lang="en-US" sz="1800" b="0" strike="noStrike" spc="-1">
                <a:solidFill>
                  <a:srgbClr val="1F497D"/>
                </a:solidFill>
                <a:latin typeface="Arial"/>
                <a:ea typeface="DejaVu Sans"/>
              </a:rPr>
              <a:t>rented </a:t>
            </a:r>
            <a:r>
              <a:rPr lang="en-US" sz="1800" b="0" strike="noStrike" spc="-7">
                <a:solidFill>
                  <a:srgbClr val="1F497D"/>
                </a:solidFill>
                <a:latin typeface="Arial"/>
                <a:ea typeface="DejaVu Sans"/>
              </a:rPr>
              <a:t>at each</a:t>
            </a:r>
            <a:r>
              <a:rPr lang="en-US" sz="1800" b="0" strike="noStrike" spc="-92">
                <a:solidFill>
                  <a:srgbClr val="1F497D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7">
                <a:solidFill>
                  <a:srgbClr val="1F497D"/>
                </a:solidFill>
                <a:latin typeface="Arial"/>
                <a:ea typeface="DejaVu Sans"/>
              </a:rPr>
              <a:t>hour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464480" y="157680"/>
            <a:ext cx="6455160" cy="9219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algn="ctr">
              <a:lnSpc>
                <a:spcPct val="100000"/>
              </a:lnSpc>
              <a:spcBef>
                <a:spcPts val="99"/>
              </a:spcBef>
              <a:buNone/>
            </a:pPr>
            <a:r>
              <a:rPr lang="en-US" sz="3200" b="1" strike="noStrike" spc="-1">
                <a:solidFill>
                  <a:srgbClr val="CC0000"/>
                </a:solidFill>
                <a:latin typeface="Verdana"/>
              </a:rPr>
              <a:t>PREPROCESS DATA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132" name="object 3"/>
          <p:cNvSpPr/>
          <p:nvPr/>
        </p:nvSpPr>
        <p:spPr>
          <a:xfrm>
            <a:off x="540000" y="916920"/>
            <a:ext cx="7739640" cy="3222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9520" rIns="0" bIns="0" anchor="t">
            <a:spAutoFit/>
          </a:bodyPr>
          <a:lstStyle/>
          <a:p>
            <a:pPr marL="422280" indent="-409680">
              <a:lnSpc>
                <a:spcPct val="100000"/>
              </a:lnSpc>
              <a:spcBef>
                <a:spcPts val="941"/>
              </a:spcBef>
              <a:buClr>
                <a:srgbClr val="0B044F"/>
              </a:buClr>
              <a:buFont typeface="DejaVu Sans"/>
              <a:buChar char="➢"/>
              <a:tabLst>
                <a:tab pos="421560" algn="l"/>
                <a:tab pos="422280" algn="l"/>
              </a:tabLst>
            </a:pPr>
            <a:r>
              <a:rPr lang="en-US" sz="1400" b="1" strike="noStrike" spc="-52">
                <a:solidFill>
                  <a:srgbClr val="0B044F"/>
                </a:solidFill>
                <a:latin typeface="Verdana"/>
                <a:ea typeface="DejaVu Sans"/>
              </a:rPr>
              <a:t>Records=8760 and Features=14</a:t>
            </a:r>
            <a:endParaRPr lang="en-IN" sz="1400" b="0" strike="noStrike" spc="-1">
              <a:latin typeface="Arial"/>
            </a:endParaRPr>
          </a:p>
          <a:p>
            <a:pPr marL="422280" indent="-409680">
              <a:lnSpc>
                <a:spcPct val="100000"/>
              </a:lnSpc>
              <a:spcBef>
                <a:spcPts val="941"/>
              </a:spcBef>
              <a:buClr>
                <a:srgbClr val="0B044F"/>
              </a:buClr>
              <a:buFont typeface="DejaVu Sans"/>
              <a:buChar char="➢"/>
              <a:tabLst>
                <a:tab pos="421560" algn="l"/>
                <a:tab pos="422280" algn="l"/>
              </a:tabLst>
            </a:pPr>
            <a:r>
              <a:rPr lang="en-US" sz="1400" b="1" strike="noStrike" spc="-52">
                <a:solidFill>
                  <a:srgbClr val="0B044F"/>
                </a:solidFill>
                <a:latin typeface="Verdana"/>
                <a:ea typeface="DejaVu Sans"/>
              </a:rPr>
              <a:t>No data is </a:t>
            </a:r>
            <a:r>
              <a:rPr lang="en-US" sz="1400" b="1" strike="noStrike" spc="-46">
                <a:solidFill>
                  <a:srgbClr val="0B044F"/>
                </a:solidFill>
                <a:latin typeface="Verdana"/>
                <a:ea typeface="DejaVu Sans"/>
              </a:rPr>
              <a:t>Missing </a:t>
            </a:r>
            <a:r>
              <a:rPr lang="en-US" sz="1400" b="1" strike="noStrike" spc="-72">
                <a:solidFill>
                  <a:srgbClr val="0B044F"/>
                </a:solidFill>
                <a:latin typeface="Verdana"/>
                <a:ea typeface="DejaVu Sans"/>
              </a:rPr>
              <a:t>in given dataset</a:t>
            </a:r>
            <a:r>
              <a:rPr lang="en-US" sz="1400" b="1" strike="noStrike" spc="-55">
                <a:solidFill>
                  <a:srgbClr val="0B044F"/>
                </a:solidFill>
                <a:latin typeface="Verdana"/>
                <a:ea typeface="DejaVu Sans"/>
              </a:rPr>
              <a:t>.</a:t>
            </a:r>
            <a:endParaRPr lang="en-IN" sz="1400" b="0" strike="noStrike" spc="-1">
              <a:latin typeface="Arial"/>
            </a:endParaRPr>
          </a:p>
          <a:p>
            <a:pPr marL="422280" indent="-409680">
              <a:lnSpc>
                <a:spcPct val="100000"/>
              </a:lnSpc>
              <a:spcBef>
                <a:spcPts val="839"/>
              </a:spcBef>
              <a:buClr>
                <a:srgbClr val="0B044F"/>
              </a:buClr>
              <a:buFont typeface="DejaVu Sans"/>
              <a:buChar char="➢"/>
              <a:tabLst>
                <a:tab pos="421560" algn="l"/>
                <a:tab pos="422280" algn="l"/>
              </a:tabLst>
            </a:pPr>
            <a:r>
              <a:rPr lang="en-US" sz="1400" b="1" strike="noStrike" spc="-66">
                <a:solidFill>
                  <a:srgbClr val="0B044F"/>
                </a:solidFill>
                <a:latin typeface="Verdana"/>
                <a:ea typeface="DejaVu Sans"/>
              </a:rPr>
              <a:t>There </a:t>
            </a:r>
            <a:r>
              <a:rPr lang="en-US" sz="1400" b="1" strike="noStrike" spc="-75">
                <a:solidFill>
                  <a:srgbClr val="0B044F"/>
                </a:solidFill>
                <a:latin typeface="Verdana"/>
                <a:ea typeface="DejaVu Sans"/>
              </a:rPr>
              <a:t>are </a:t>
            </a:r>
            <a:r>
              <a:rPr lang="en-US" sz="1400" b="1" strike="noStrike" spc="-52">
                <a:solidFill>
                  <a:srgbClr val="0B044F"/>
                </a:solidFill>
                <a:latin typeface="Verdana"/>
                <a:ea typeface="DejaVu Sans"/>
              </a:rPr>
              <a:t>No </a:t>
            </a:r>
            <a:r>
              <a:rPr lang="en-US" sz="1400" b="1" strike="noStrike" spc="-41">
                <a:solidFill>
                  <a:srgbClr val="0B044F"/>
                </a:solidFill>
                <a:latin typeface="Verdana"/>
                <a:ea typeface="DejaVu Sans"/>
              </a:rPr>
              <a:t>Duplicate </a:t>
            </a:r>
            <a:r>
              <a:rPr lang="en-US" sz="1400" b="1" strike="noStrike" spc="-72">
                <a:solidFill>
                  <a:srgbClr val="0B044F"/>
                </a:solidFill>
                <a:latin typeface="Verdana"/>
                <a:ea typeface="DejaVu Sans"/>
              </a:rPr>
              <a:t>values</a:t>
            </a:r>
            <a:r>
              <a:rPr lang="en-US" sz="1400" b="1" strike="noStrike" spc="-202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lang="en-US" sz="1400" b="1" strike="noStrike" spc="-55">
                <a:solidFill>
                  <a:srgbClr val="0B044F"/>
                </a:solidFill>
                <a:latin typeface="Verdana"/>
                <a:ea typeface="DejaVu Sans"/>
              </a:rPr>
              <a:t>present</a:t>
            </a:r>
            <a:endParaRPr lang="en-IN" sz="1400" b="0" strike="noStrike" spc="-1">
              <a:latin typeface="Arial"/>
            </a:endParaRPr>
          </a:p>
          <a:p>
            <a:pPr marL="422280" indent="-409680">
              <a:lnSpc>
                <a:spcPct val="100000"/>
              </a:lnSpc>
              <a:spcBef>
                <a:spcPts val="839"/>
              </a:spcBef>
              <a:buClr>
                <a:srgbClr val="0B044F"/>
              </a:buClr>
              <a:buFont typeface="DejaVu Sans"/>
              <a:buChar char="➢"/>
              <a:tabLst>
                <a:tab pos="421560" algn="l"/>
                <a:tab pos="422280" algn="l"/>
              </a:tabLst>
            </a:pPr>
            <a:r>
              <a:rPr lang="en-US" sz="1400" b="1" strike="noStrike" spc="-66">
                <a:solidFill>
                  <a:srgbClr val="0B044F"/>
                </a:solidFill>
                <a:latin typeface="Verdana"/>
                <a:ea typeface="DejaVu Sans"/>
              </a:rPr>
              <a:t>There </a:t>
            </a:r>
            <a:r>
              <a:rPr lang="en-US" sz="1400" b="1" strike="noStrike" spc="-75">
                <a:solidFill>
                  <a:srgbClr val="0B044F"/>
                </a:solidFill>
                <a:latin typeface="Verdana"/>
                <a:ea typeface="DejaVu Sans"/>
              </a:rPr>
              <a:t>are </a:t>
            </a:r>
            <a:r>
              <a:rPr lang="en-US" sz="1400" b="1" strike="noStrike" spc="-52">
                <a:solidFill>
                  <a:srgbClr val="0B044F"/>
                </a:solidFill>
                <a:latin typeface="Verdana"/>
                <a:ea typeface="DejaVu Sans"/>
              </a:rPr>
              <a:t>No </a:t>
            </a:r>
            <a:r>
              <a:rPr lang="en-US" sz="1400" b="1" strike="noStrike" spc="-46">
                <a:solidFill>
                  <a:srgbClr val="0B044F"/>
                </a:solidFill>
                <a:latin typeface="Verdana"/>
                <a:ea typeface="DejaVu Sans"/>
              </a:rPr>
              <a:t>null</a:t>
            </a:r>
            <a:r>
              <a:rPr lang="en-US" sz="1400" b="1" strike="noStrike" spc="-157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lang="en-US" sz="1400" b="1" strike="noStrike" spc="-80">
                <a:solidFill>
                  <a:srgbClr val="0B044F"/>
                </a:solidFill>
                <a:latin typeface="Verdana"/>
                <a:ea typeface="DejaVu Sans"/>
              </a:rPr>
              <a:t>values.</a:t>
            </a:r>
            <a:endParaRPr lang="en-IN" sz="1400" b="0" strike="noStrike" spc="-1">
              <a:latin typeface="Arial"/>
            </a:endParaRPr>
          </a:p>
          <a:p>
            <a:pPr marL="421560" indent="-409680">
              <a:lnSpc>
                <a:spcPct val="150000"/>
              </a:lnSpc>
              <a:buClr>
                <a:srgbClr val="0B044F"/>
              </a:buClr>
              <a:buFont typeface="DejaVu Sans"/>
              <a:buChar char="➢"/>
              <a:tabLst>
                <a:tab pos="421560" algn="l"/>
                <a:tab pos="422280" algn="l"/>
              </a:tabLst>
            </a:pPr>
            <a:r>
              <a:rPr lang="en-US" sz="1400" b="1" strike="noStrike" spc="-21">
                <a:solidFill>
                  <a:srgbClr val="0B044F"/>
                </a:solidFill>
                <a:latin typeface="Verdana"/>
                <a:ea typeface="DejaVu Sans"/>
              </a:rPr>
              <a:t>And</a:t>
            </a:r>
            <a:r>
              <a:rPr lang="en-US" sz="1400" b="1" strike="noStrike" spc="-86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lang="en-US" sz="1400" b="1" strike="noStrike" spc="-41">
                <a:solidFill>
                  <a:srgbClr val="0B044F"/>
                </a:solidFill>
                <a:latin typeface="Verdana"/>
                <a:ea typeface="DejaVu Sans"/>
              </a:rPr>
              <a:t>ﬁnally</a:t>
            </a:r>
            <a:r>
              <a:rPr lang="en-US" sz="1400" b="1" strike="noStrike" spc="-80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lang="en-US" sz="1400" b="1" strike="noStrike" spc="-66">
                <a:solidFill>
                  <a:srgbClr val="0B044F"/>
                </a:solidFill>
                <a:latin typeface="Verdana"/>
                <a:ea typeface="DejaVu Sans"/>
              </a:rPr>
              <a:t>we</a:t>
            </a:r>
            <a:r>
              <a:rPr lang="en-US" sz="1400" b="1" strike="noStrike" spc="-80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lang="en-US" sz="1400" b="1" strike="noStrike" spc="-66">
                <a:solidFill>
                  <a:srgbClr val="0B044F"/>
                </a:solidFill>
                <a:latin typeface="Verdana"/>
                <a:ea typeface="DejaVu Sans"/>
              </a:rPr>
              <a:t>have</a:t>
            </a:r>
            <a:r>
              <a:rPr lang="en-US" sz="1400" b="1" strike="noStrike" spc="-80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lang="en-US" sz="1400" b="1" strike="noStrike" spc="-66">
                <a:solidFill>
                  <a:srgbClr val="0B044F"/>
                </a:solidFill>
                <a:latin typeface="Verdana"/>
                <a:ea typeface="DejaVu Sans"/>
              </a:rPr>
              <a:t>'rented</a:t>
            </a:r>
            <a:r>
              <a:rPr lang="en-US" sz="1400" b="1" strike="noStrike" spc="-80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lang="en-US" sz="1400" b="1" strike="noStrike" spc="-46">
                <a:solidFill>
                  <a:srgbClr val="0B044F"/>
                </a:solidFill>
                <a:latin typeface="Verdana"/>
                <a:ea typeface="DejaVu Sans"/>
              </a:rPr>
              <a:t>bike</a:t>
            </a:r>
            <a:r>
              <a:rPr lang="en-US" sz="1400" b="1" strike="noStrike" spc="-80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lang="en-US" sz="1400" b="1" strike="noStrike" spc="-52">
                <a:solidFill>
                  <a:srgbClr val="0B044F"/>
                </a:solidFill>
                <a:latin typeface="Verdana"/>
                <a:ea typeface="DejaVu Sans"/>
              </a:rPr>
              <a:t>count'</a:t>
            </a:r>
            <a:r>
              <a:rPr lang="en-US" sz="1400" b="1" strike="noStrike" spc="-80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lang="en-US" sz="1400" b="1" strike="noStrike" spc="-66">
                <a:solidFill>
                  <a:srgbClr val="0B044F"/>
                </a:solidFill>
                <a:latin typeface="Verdana"/>
                <a:ea typeface="DejaVu Sans"/>
              </a:rPr>
              <a:t>variable</a:t>
            </a:r>
            <a:r>
              <a:rPr lang="en-US" sz="1400" b="1" strike="noStrike" spc="-80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lang="en-US" sz="1400" b="1" strike="noStrike" spc="-41">
                <a:solidFill>
                  <a:srgbClr val="0B044F"/>
                </a:solidFill>
                <a:latin typeface="Verdana"/>
                <a:ea typeface="DejaVu Sans"/>
              </a:rPr>
              <a:t>which</a:t>
            </a:r>
            <a:r>
              <a:rPr lang="en-US" sz="1400" b="1" strike="noStrike" spc="-80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lang="en-US" sz="1400" b="1" strike="noStrike" spc="-66">
                <a:solidFill>
                  <a:srgbClr val="0B044F"/>
                </a:solidFill>
                <a:latin typeface="Verdana"/>
                <a:ea typeface="DejaVu Sans"/>
              </a:rPr>
              <a:t>we</a:t>
            </a:r>
            <a:r>
              <a:rPr lang="en-US" sz="1400" b="1" strike="noStrike" spc="-80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lang="en-US" sz="1400" b="1" strike="noStrike" spc="-35">
                <a:solidFill>
                  <a:srgbClr val="0B044F"/>
                </a:solidFill>
                <a:latin typeface="Verdana"/>
                <a:ea typeface="DejaVu Sans"/>
              </a:rPr>
              <a:t>need</a:t>
            </a:r>
            <a:r>
              <a:rPr lang="en-US" sz="1400" b="1" strike="noStrike" spc="-80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lang="en-US" sz="1400" b="1" strike="noStrike" spc="-52">
                <a:solidFill>
                  <a:srgbClr val="0B044F"/>
                </a:solidFill>
                <a:latin typeface="Verdana"/>
                <a:ea typeface="DejaVu Sans"/>
              </a:rPr>
              <a:t>to</a:t>
            </a:r>
            <a:r>
              <a:rPr lang="en-US" sz="1400" b="1" strike="noStrike" spc="-80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lang="en-US" sz="1400" b="1" strike="noStrike" spc="-41">
                <a:solidFill>
                  <a:srgbClr val="0B044F"/>
                </a:solidFill>
                <a:latin typeface="Verdana"/>
                <a:ea typeface="DejaVu Sans"/>
              </a:rPr>
              <a:t>predict</a:t>
            </a:r>
            <a:r>
              <a:rPr lang="en-US" sz="1400" b="1" strike="noStrike" spc="-80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lang="en-US" sz="1400" b="1" strike="noStrike" spc="-72">
                <a:solidFill>
                  <a:srgbClr val="0B044F"/>
                </a:solidFill>
                <a:latin typeface="Verdana"/>
                <a:ea typeface="DejaVu Sans"/>
              </a:rPr>
              <a:t>for</a:t>
            </a:r>
            <a:r>
              <a:rPr lang="en-US" sz="1400" b="1" strike="noStrike" spc="-80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lang="en-US" sz="1400" b="1" strike="noStrike" spc="-52">
                <a:solidFill>
                  <a:srgbClr val="0B044F"/>
                </a:solidFill>
                <a:latin typeface="Verdana"/>
                <a:ea typeface="DejaVu Sans"/>
              </a:rPr>
              <a:t>new  </a:t>
            </a:r>
            <a:r>
              <a:rPr lang="en-US" sz="1400" b="1" strike="noStrike" spc="-60">
                <a:solidFill>
                  <a:srgbClr val="0B044F"/>
                </a:solidFill>
                <a:latin typeface="Verdana"/>
                <a:ea typeface="DejaVu Sans"/>
              </a:rPr>
              <a:t>observations.</a:t>
            </a:r>
            <a:endParaRPr lang="en-IN" sz="1400" b="0" strike="noStrike" spc="-1">
              <a:latin typeface="Arial"/>
            </a:endParaRPr>
          </a:p>
          <a:p>
            <a:pPr marL="421560" indent="-409680">
              <a:lnSpc>
                <a:spcPct val="150000"/>
              </a:lnSpc>
              <a:buClr>
                <a:srgbClr val="0B044F"/>
              </a:buClr>
              <a:buFont typeface="DejaVu Sans"/>
              <a:buChar char="➢"/>
              <a:tabLst>
                <a:tab pos="421560" algn="l"/>
                <a:tab pos="422280" algn="l"/>
              </a:tabLst>
            </a:pPr>
            <a:r>
              <a:rPr lang="en-US" sz="1400" b="1" strike="noStrike" spc="-41">
                <a:solidFill>
                  <a:srgbClr val="0B044F"/>
                </a:solidFill>
                <a:latin typeface="Verdana"/>
                <a:ea typeface="DejaVu Sans"/>
              </a:rPr>
              <a:t>We </a:t>
            </a:r>
            <a:r>
              <a:rPr lang="en-US" sz="1400" b="1" strike="noStrike" spc="-32">
                <a:solidFill>
                  <a:srgbClr val="0B044F"/>
                </a:solidFill>
                <a:latin typeface="Verdana"/>
                <a:ea typeface="DejaVu Sans"/>
              </a:rPr>
              <a:t>change </a:t>
            </a:r>
            <a:r>
              <a:rPr lang="en-US" sz="1400" b="1" strike="noStrike" spc="-35">
                <a:solidFill>
                  <a:srgbClr val="0B044F"/>
                </a:solidFill>
                <a:latin typeface="Verdana"/>
                <a:ea typeface="DejaVu Sans"/>
              </a:rPr>
              <a:t>the </a:t>
            </a:r>
            <a:r>
              <a:rPr lang="en-US" sz="1400" b="1" strike="noStrike" spc="-41">
                <a:solidFill>
                  <a:srgbClr val="0B044F"/>
                </a:solidFill>
                <a:latin typeface="Verdana"/>
                <a:ea typeface="DejaVu Sans"/>
              </a:rPr>
              <a:t>name </a:t>
            </a:r>
            <a:r>
              <a:rPr lang="en-US" sz="1400" b="1" strike="noStrike" spc="-52">
                <a:solidFill>
                  <a:srgbClr val="0B044F"/>
                </a:solidFill>
                <a:latin typeface="Verdana"/>
                <a:ea typeface="DejaVu Sans"/>
              </a:rPr>
              <a:t>of some </a:t>
            </a:r>
            <a:r>
              <a:rPr lang="en-US" sz="1400" b="1" strike="noStrike" spc="-66">
                <a:solidFill>
                  <a:srgbClr val="0B044F"/>
                </a:solidFill>
                <a:latin typeface="Verdana"/>
                <a:ea typeface="DejaVu Sans"/>
              </a:rPr>
              <a:t>features </a:t>
            </a:r>
            <a:r>
              <a:rPr lang="en-US" sz="1400" b="1" strike="noStrike" spc="-72">
                <a:solidFill>
                  <a:srgbClr val="0B044F"/>
                </a:solidFill>
                <a:latin typeface="Verdana"/>
                <a:ea typeface="DejaVu Sans"/>
              </a:rPr>
              <a:t>for </a:t>
            </a:r>
            <a:r>
              <a:rPr lang="en-US" sz="1400" b="1" strike="noStrike" spc="-60">
                <a:solidFill>
                  <a:srgbClr val="0B044F"/>
                </a:solidFill>
                <a:latin typeface="Verdana"/>
                <a:ea typeface="DejaVu Sans"/>
              </a:rPr>
              <a:t>our </a:t>
            </a:r>
            <a:r>
              <a:rPr lang="en-US" sz="1400" b="1" strike="noStrike" spc="-46">
                <a:solidFill>
                  <a:srgbClr val="0B044F"/>
                </a:solidFill>
                <a:latin typeface="Verdana"/>
                <a:ea typeface="DejaVu Sans"/>
              </a:rPr>
              <a:t>convenience </a:t>
            </a:r>
            <a:r>
              <a:rPr lang="en-US" sz="1400" b="1" strike="noStrike" spc="-140">
                <a:solidFill>
                  <a:srgbClr val="0B044F"/>
                </a:solidFill>
                <a:latin typeface="Verdana"/>
                <a:ea typeface="DejaVu Sans"/>
              </a:rPr>
              <a:t>, </a:t>
            </a:r>
            <a:r>
              <a:rPr lang="en-US" sz="1400" b="1" strike="noStrike" spc="-52">
                <a:solidFill>
                  <a:srgbClr val="0B044F"/>
                </a:solidFill>
                <a:latin typeface="Verdana"/>
                <a:ea typeface="DejaVu Sans"/>
              </a:rPr>
              <a:t>they </a:t>
            </a:r>
            <a:r>
              <a:rPr lang="en-US" sz="1400" b="1" strike="noStrike" spc="-75">
                <a:solidFill>
                  <a:srgbClr val="0B044F"/>
                </a:solidFill>
                <a:latin typeface="Verdana"/>
                <a:ea typeface="DejaVu Sans"/>
              </a:rPr>
              <a:t>are </a:t>
            </a:r>
            <a:r>
              <a:rPr lang="en-US" sz="1400" b="1" strike="noStrike" spc="-80">
                <a:solidFill>
                  <a:srgbClr val="0B044F"/>
                </a:solidFill>
                <a:latin typeface="Verdana"/>
                <a:ea typeface="DejaVu Sans"/>
              </a:rPr>
              <a:t>as </a:t>
            </a:r>
            <a:r>
              <a:rPr lang="en-US" sz="1400" b="1" strike="noStrike" spc="-52">
                <a:solidFill>
                  <a:srgbClr val="0B044F"/>
                </a:solidFill>
                <a:latin typeface="Verdana"/>
                <a:ea typeface="DejaVu Sans"/>
              </a:rPr>
              <a:t>below  </a:t>
            </a:r>
            <a:r>
              <a:rPr lang="en-US" sz="1400" b="1" strike="noStrike" spc="-86">
                <a:solidFill>
                  <a:srgbClr val="0B044F"/>
                </a:solidFill>
                <a:latin typeface="Verdana"/>
                <a:ea typeface="DejaVu Sans"/>
              </a:rPr>
              <a:t>'Rented_Bike_Count', </a:t>
            </a:r>
            <a:r>
              <a:rPr lang="en-US" sz="1400" b="1" strike="noStrike" spc="-106">
                <a:solidFill>
                  <a:srgbClr val="0B044F"/>
                </a:solidFill>
                <a:latin typeface="Verdana"/>
                <a:ea typeface="DejaVu Sans"/>
              </a:rPr>
              <a:t>'Hour', </a:t>
            </a:r>
            <a:r>
              <a:rPr lang="en-US" sz="1400" b="1" strike="noStrike" spc="-92">
                <a:solidFill>
                  <a:srgbClr val="0B044F"/>
                </a:solidFill>
                <a:latin typeface="Verdana"/>
                <a:ea typeface="DejaVu Sans"/>
              </a:rPr>
              <a:t>'Temperature', </a:t>
            </a:r>
            <a:r>
              <a:rPr lang="en-US" sz="1400" b="1" strike="noStrike" spc="-80">
                <a:solidFill>
                  <a:srgbClr val="0B044F"/>
                </a:solidFill>
                <a:latin typeface="Verdana"/>
                <a:ea typeface="DejaVu Sans"/>
              </a:rPr>
              <a:t>'Humidity', </a:t>
            </a:r>
            <a:r>
              <a:rPr lang="en-US" sz="1400" b="1" strike="noStrike" spc="-86">
                <a:solidFill>
                  <a:srgbClr val="0B044F"/>
                </a:solidFill>
                <a:latin typeface="Verdana"/>
                <a:ea typeface="DejaVu Sans"/>
              </a:rPr>
              <a:t>'Wind_speed', 'Visibility',  ‘Dew_point_temperature', </a:t>
            </a:r>
            <a:r>
              <a:rPr lang="en-US" sz="1400" b="1" strike="noStrike" spc="-92">
                <a:solidFill>
                  <a:srgbClr val="0B044F"/>
                </a:solidFill>
                <a:latin typeface="Verdana"/>
                <a:ea typeface="DejaVu Sans"/>
              </a:rPr>
              <a:t>'Solar_Radiation', 'Rainfall', </a:t>
            </a:r>
            <a:r>
              <a:rPr lang="en-US" sz="1400" b="1" strike="noStrike" spc="-97">
                <a:solidFill>
                  <a:srgbClr val="0B044F"/>
                </a:solidFill>
                <a:latin typeface="Verdana"/>
                <a:ea typeface="DejaVu Sans"/>
              </a:rPr>
              <a:t>'Snowfall', </a:t>
            </a:r>
            <a:r>
              <a:rPr lang="en-US" sz="1400" b="1" strike="noStrike" spc="-100">
                <a:solidFill>
                  <a:srgbClr val="0B044F"/>
                </a:solidFill>
                <a:latin typeface="Verdana"/>
                <a:ea typeface="DejaVu Sans"/>
              </a:rPr>
              <a:t>'Seasons', </a:t>
            </a:r>
            <a:r>
              <a:rPr lang="en-US" sz="1400" b="1" strike="noStrike" spc="-92">
                <a:solidFill>
                  <a:srgbClr val="0B044F"/>
                </a:solidFill>
                <a:latin typeface="Verdana"/>
                <a:ea typeface="DejaVu Sans"/>
              </a:rPr>
              <a:t>'Holiday',  </a:t>
            </a:r>
            <a:r>
              <a:rPr lang="en-US" sz="1400" b="1" strike="noStrike" spc="-72">
                <a:solidFill>
                  <a:srgbClr val="0B044F"/>
                </a:solidFill>
                <a:latin typeface="Verdana"/>
                <a:ea typeface="DejaVu Sans"/>
              </a:rPr>
              <a:t>'Functioning_Day',</a:t>
            </a:r>
            <a:r>
              <a:rPr lang="en-US" sz="1400" b="1" strike="noStrike" spc="-92">
                <a:solidFill>
                  <a:srgbClr val="0B044F"/>
                </a:solidFill>
                <a:latin typeface="Verdana"/>
                <a:ea typeface="DejaVu Sans"/>
              </a:rPr>
              <a:t> </a:t>
            </a:r>
            <a:r>
              <a:rPr lang="en-US" sz="1400" b="1" strike="noStrike" spc="-86">
                <a:solidFill>
                  <a:srgbClr val="0B044F"/>
                </a:solidFill>
                <a:latin typeface="Verdana"/>
                <a:ea typeface="DejaVu Sans"/>
              </a:rPr>
              <a:t>'month','weekdays_weekend'</a:t>
            </a:r>
            <a:endParaRPr lang="en-IN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3"/>
          <p:cNvPicPr/>
          <p:nvPr/>
        </p:nvPicPr>
        <p:blipFill>
          <a:blip r:embed="rId2"/>
          <a:stretch/>
        </p:blipFill>
        <p:spPr>
          <a:xfrm>
            <a:off x="1620000" y="2484720"/>
            <a:ext cx="5939640" cy="2194920"/>
          </a:xfrm>
          <a:prstGeom prst="rect">
            <a:avLst/>
          </a:prstGeom>
          <a:ln w="0">
            <a:noFill/>
          </a:ln>
        </p:spPr>
      </p:pic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240000" y="219240"/>
            <a:ext cx="2879640" cy="500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800" b="1" strike="noStrike" spc="-1">
                <a:solidFill>
                  <a:srgbClr val="CC0000"/>
                </a:solidFill>
                <a:latin typeface="Verdana"/>
              </a:rPr>
              <a:t>EDA(contd...)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360000" y="1260000"/>
            <a:ext cx="2699640" cy="53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Rectangle 135"/>
          <p:cNvSpPr/>
          <p:nvPr/>
        </p:nvSpPr>
        <p:spPr>
          <a:xfrm>
            <a:off x="720000" y="720000"/>
            <a:ext cx="7739640" cy="60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200" b="1" strike="noStrike" spc="-1">
                <a:solidFill>
                  <a:srgbClr val="2A6099"/>
                </a:solidFill>
                <a:latin typeface="Arial"/>
              </a:rPr>
              <a:t>Comparison between Book on Holiday and normal day</a:t>
            </a:r>
            <a:endParaRPr lang="en-IN" sz="2200" b="0" strike="noStrike" spc="-1">
              <a:latin typeface="Arial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900000" y="1260000"/>
            <a:ext cx="7428600" cy="85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111111"/>
                </a:solidFill>
                <a:latin typeface="Arial"/>
              </a:rPr>
              <a:t>Here we see that the booking of bike in Holiday is very less compare to the normal day.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17"/>
          <p:cNvPicPr/>
          <p:nvPr/>
        </p:nvPicPr>
        <p:blipFill>
          <a:blip r:embed="rId2"/>
          <a:stretch/>
        </p:blipFill>
        <p:spPr>
          <a:xfrm>
            <a:off x="1080000" y="2484720"/>
            <a:ext cx="3959640" cy="2194920"/>
          </a:xfrm>
          <a:prstGeom prst="rect">
            <a:avLst/>
          </a:prstGeom>
          <a:ln w="0">
            <a:noFill/>
          </a:ln>
        </p:spPr>
      </p:pic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3060000" y="180000"/>
            <a:ext cx="2879640" cy="500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800" b="1" strike="noStrike" spc="-1">
                <a:solidFill>
                  <a:srgbClr val="CC0000"/>
                </a:solidFill>
                <a:latin typeface="Verdana"/>
              </a:rPr>
              <a:t>EDA(contd...)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360000" y="1260000"/>
            <a:ext cx="2699640" cy="53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Rectangle 140"/>
          <p:cNvSpPr/>
          <p:nvPr/>
        </p:nvSpPr>
        <p:spPr>
          <a:xfrm>
            <a:off x="720000" y="720000"/>
            <a:ext cx="7739640" cy="60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200" b="1" strike="noStrike" spc="-1">
                <a:solidFill>
                  <a:srgbClr val="2A6099"/>
                </a:solidFill>
                <a:latin typeface="Arial"/>
              </a:rPr>
              <a:t>Count no of rented bike as for holiday and normal day.</a:t>
            </a:r>
            <a:endParaRPr lang="en-IN" sz="2200" b="0" strike="noStrike" spc="-1">
              <a:latin typeface="Arial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900000" y="1260000"/>
            <a:ext cx="7428600" cy="1369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111111"/>
                </a:solidFill>
                <a:latin typeface="Arial"/>
              </a:rPr>
              <a:t>Here , we see that  in compare to 2017,2018 rental bike usages is so high in 2018 , that means the increases the rental bike count per year.</a:t>
            </a:r>
            <a:endParaRPr lang="en-IN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111111"/>
                </a:solidFill>
                <a:latin typeface="Arial"/>
              </a:rPr>
              <a:t>Rental bike count is very high in normal day compare to holiday.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1800" b="0" strike="noStrike" spc="-1">
              <a:latin typeface="Arial"/>
            </a:endParaRPr>
          </a:p>
        </p:txBody>
      </p:sp>
      <p:pic>
        <p:nvPicPr>
          <p:cNvPr id="143" name="Picture 16"/>
          <p:cNvPicPr/>
          <p:nvPr/>
        </p:nvPicPr>
        <p:blipFill>
          <a:blip r:embed="rId3"/>
          <a:stretch/>
        </p:blipFill>
        <p:spPr>
          <a:xfrm>
            <a:off x="5400000" y="2664720"/>
            <a:ext cx="2699640" cy="2194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13"/>
          <p:cNvPicPr/>
          <p:nvPr/>
        </p:nvPicPr>
        <p:blipFill>
          <a:blip r:embed="rId2"/>
          <a:stretch/>
        </p:blipFill>
        <p:spPr>
          <a:xfrm>
            <a:off x="1620000" y="2484720"/>
            <a:ext cx="5939640" cy="2194920"/>
          </a:xfrm>
          <a:prstGeom prst="rect">
            <a:avLst/>
          </a:prstGeom>
          <a:ln w="0">
            <a:noFill/>
          </a:ln>
        </p:spPr>
      </p:pic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3060000" y="180000"/>
            <a:ext cx="2879640" cy="500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800" b="1" strike="noStrike" spc="-1">
                <a:solidFill>
                  <a:srgbClr val="CC0000"/>
                </a:solidFill>
                <a:latin typeface="Verdana"/>
              </a:rPr>
              <a:t>EDA(contd...)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360000" y="1260000"/>
            <a:ext cx="2699640" cy="53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Rectangle 146"/>
          <p:cNvSpPr/>
          <p:nvPr/>
        </p:nvSpPr>
        <p:spPr>
          <a:xfrm>
            <a:off x="720000" y="720000"/>
            <a:ext cx="7739640" cy="60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200" b="1" strike="noStrike" spc="-1">
                <a:solidFill>
                  <a:srgbClr val="2A6099"/>
                </a:solidFill>
                <a:latin typeface="Arial"/>
              </a:rPr>
              <a:t>Count no of rented bike monthly wise.</a:t>
            </a:r>
            <a:endParaRPr lang="en-IN" sz="2200" b="0" strike="noStrike" spc="-1">
              <a:latin typeface="Arial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720000" y="1260000"/>
            <a:ext cx="7608600" cy="85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111111"/>
                </a:solidFill>
                <a:latin typeface="Arial"/>
              </a:rPr>
              <a:t>Here , We see that the count no of rented bike is very high in month of june and very low in February.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9840</TotalTime>
  <Words>970</Words>
  <Application>Microsoft Office PowerPoint</Application>
  <PresentationFormat>On-screen Show (16:9)</PresentationFormat>
  <Paragraphs>126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Microsoft YaHei</vt:lpstr>
      <vt:lpstr>Arial</vt:lpstr>
      <vt:lpstr>Arial Narrow</vt:lpstr>
      <vt:lpstr>DejaVu Sans</vt:lpstr>
      <vt:lpstr>Symbol</vt:lpstr>
      <vt:lpstr>Verdana</vt:lpstr>
      <vt:lpstr>Wingdings</vt:lpstr>
      <vt:lpstr>Office Theme</vt:lpstr>
      <vt:lpstr>Office Theme</vt:lpstr>
      <vt:lpstr>Office Theme</vt:lpstr>
      <vt:lpstr>CAPSTONE PROJECT-2</vt:lpstr>
      <vt:lpstr>CONTENT</vt:lpstr>
      <vt:lpstr>BUSINESS UNDERSTANDING</vt:lpstr>
      <vt:lpstr>DATA SUMMARY</vt:lpstr>
      <vt:lpstr>DATA DESCRIPTION</vt:lpstr>
      <vt:lpstr>PREPROCESS DATA</vt:lpstr>
      <vt:lpstr>EDA(contd...)</vt:lpstr>
      <vt:lpstr>EDA(contd...)</vt:lpstr>
      <vt:lpstr>EDA(contd...)</vt:lpstr>
      <vt:lpstr>EDA(contd...)</vt:lpstr>
      <vt:lpstr>EDA(contd...)</vt:lpstr>
      <vt:lpstr>Regplot show correlation between our bike rent with all other factor.</vt:lpstr>
      <vt:lpstr>CORELATION MATRIX</vt:lpstr>
      <vt:lpstr>PowerPoint Presentation</vt:lpstr>
      <vt:lpstr>MODEL BUILDING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 sharing demand prediction ppt</dc:title>
  <dc:subject/>
  <dc:creator>Baman Bhavan Singh</dc:creator>
  <dc:description/>
  <cp:lastModifiedBy>satyam</cp:lastModifiedBy>
  <cp:revision>46</cp:revision>
  <dcterms:created xsi:type="dcterms:W3CDTF">2021-12-15T15:38:31Z</dcterms:created>
  <dcterms:modified xsi:type="dcterms:W3CDTF">2022-04-07T12:02:23Z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2021-12-15T00:00:00Z</vt:filetime>
  </property>
  <property fmtid="{D5CDD505-2E9C-101B-9397-08002B2CF9AE}" pid="4" name="PresentationFormat">
    <vt:lpwstr>On-screen Show (16:9)</vt:lpwstr>
  </property>
  <property fmtid="{D5CDD505-2E9C-101B-9397-08002B2CF9AE}" pid="5" name="Slides">
    <vt:i4>25</vt:i4>
  </property>
</Properties>
</file>