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9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4504" y="68580"/>
            <a:ext cx="347472" cy="356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8386" y="234137"/>
            <a:ext cx="2967227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1258" y="1413713"/>
            <a:ext cx="7701483" cy="324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663" y="577418"/>
            <a:ext cx="647192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spc="-95" dirty="0"/>
              <a:t>CAPSTONE</a:t>
            </a:r>
            <a:r>
              <a:rPr sz="4200" spc="-515" dirty="0"/>
              <a:t> </a:t>
            </a:r>
            <a:r>
              <a:rPr sz="4200" spc="-90" dirty="0"/>
              <a:t>PROJECT-4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2880359" y="4171950"/>
            <a:ext cx="367284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b="1" spc="-75" dirty="0">
                <a:solidFill>
                  <a:srgbClr val="0A044F"/>
                </a:solidFill>
                <a:latin typeface="Verdana"/>
                <a:cs typeface="Verdana"/>
              </a:rPr>
              <a:t>Satyam Jyoti Sankar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583" y="1640281"/>
            <a:ext cx="7077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BOOK </a:t>
            </a:r>
            <a:r>
              <a:rPr sz="3200" b="1" spc="-20" dirty="0">
                <a:latin typeface="Arial"/>
                <a:cs typeface="Arial"/>
              </a:rPr>
              <a:t>RECOMMENDATION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0360" y="2340864"/>
            <a:ext cx="2880360" cy="153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2210493"/>
            <a:ext cx="6014877" cy="231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566" y="195148"/>
            <a:ext cx="27444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EDA(contd...)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7763" y="743788"/>
            <a:ext cx="7437120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A5F99"/>
                </a:solidFill>
                <a:latin typeface="Arial"/>
                <a:cs typeface="Arial"/>
              </a:rPr>
              <a:t>Age </a:t>
            </a:r>
            <a:r>
              <a:rPr sz="2200" b="1" dirty="0">
                <a:solidFill>
                  <a:srgbClr val="2A5F99"/>
                </a:solidFill>
                <a:latin typeface="Arial"/>
                <a:cs typeface="Arial"/>
              </a:rPr>
              <a:t>Vs</a:t>
            </a:r>
            <a:r>
              <a:rPr sz="2200" b="1" spc="150" dirty="0">
                <a:solidFill>
                  <a:srgbClr val="2A5F99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2A5F99"/>
                </a:solidFill>
                <a:latin typeface="Arial"/>
                <a:cs typeface="Arial"/>
              </a:rPr>
              <a:t>Count</a:t>
            </a:r>
            <a:endParaRPr sz="2200">
              <a:latin typeface="Arial"/>
              <a:cs typeface="Arial"/>
            </a:endParaRPr>
          </a:p>
          <a:p>
            <a:pPr marL="407670" marR="5080" indent="-215265">
              <a:lnSpc>
                <a:spcPct val="100000"/>
              </a:lnSpc>
              <a:spcBef>
                <a:spcPts val="165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407034" algn="l"/>
                <a:tab pos="408305" algn="l"/>
              </a:tabLst>
            </a:pP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Most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of the user </a:t>
            </a:r>
            <a:r>
              <a:rPr sz="1800" spc="-15" dirty="0">
                <a:solidFill>
                  <a:srgbClr val="111111"/>
                </a:solidFill>
                <a:latin typeface="Arial"/>
                <a:cs typeface="Arial"/>
              </a:rPr>
              <a:t>who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rated the </a:t>
            </a:r>
            <a:r>
              <a:rPr sz="1800" spc="-35" dirty="0">
                <a:solidFill>
                  <a:srgbClr val="111111"/>
                </a:solidFill>
                <a:latin typeface="Arial"/>
                <a:cs typeface="Arial"/>
              </a:rPr>
              <a:t>mv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are from </a:t>
            </a:r>
            <a:r>
              <a:rPr sz="1800" spc="15" dirty="0">
                <a:solidFill>
                  <a:srgbClr val="111111"/>
                </a:solidFill>
                <a:latin typeface="Arial"/>
                <a:cs typeface="Arial"/>
              </a:rPr>
              <a:t>30-40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yrs age then </a:t>
            </a:r>
            <a:r>
              <a:rPr sz="1800" spc="15" dirty="0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sz="1800" spc="-21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2nd  </a:t>
            </a:r>
            <a:r>
              <a:rPr sz="1800" spc="10" dirty="0">
                <a:solidFill>
                  <a:srgbClr val="111111"/>
                </a:solidFill>
                <a:latin typeface="Arial"/>
                <a:cs typeface="Arial"/>
              </a:rPr>
              <a:t>its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less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than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half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of that catagory </a:t>
            </a:r>
            <a:r>
              <a:rPr sz="1800" spc="15" dirty="0">
                <a:solidFill>
                  <a:srgbClr val="111111"/>
                </a:solidFill>
                <a:latin typeface="Arial"/>
                <a:cs typeface="Arial"/>
              </a:rPr>
              <a:t>is</a:t>
            </a:r>
            <a:r>
              <a:rPr sz="1800" spc="-35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111111"/>
                </a:solidFill>
                <a:latin typeface="Arial"/>
                <a:cs typeface="Arial"/>
              </a:rPr>
              <a:t>20-30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2205707"/>
            <a:ext cx="6020653" cy="228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566" y="195148"/>
            <a:ext cx="27444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EDA(contd...)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7763" y="743788"/>
            <a:ext cx="7388859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A5F99"/>
                </a:solidFill>
                <a:latin typeface="Arial"/>
                <a:cs typeface="Arial"/>
              </a:rPr>
              <a:t>No </a:t>
            </a:r>
            <a:r>
              <a:rPr sz="2200" b="1" spc="-10" dirty="0">
                <a:solidFill>
                  <a:srgbClr val="2A5F99"/>
                </a:solidFill>
                <a:latin typeface="Arial"/>
                <a:cs typeface="Arial"/>
              </a:rPr>
              <a:t>of </a:t>
            </a:r>
            <a:r>
              <a:rPr sz="2200" b="1" spc="-5" dirty="0">
                <a:solidFill>
                  <a:srgbClr val="2A5F99"/>
                </a:solidFill>
                <a:latin typeface="Arial"/>
                <a:cs typeface="Arial"/>
              </a:rPr>
              <a:t>readers </a:t>
            </a:r>
            <a:r>
              <a:rPr sz="2200" b="1" spc="-10" dirty="0">
                <a:solidFill>
                  <a:srgbClr val="2A5F99"/>
                </a:solidFill>
                <a:latin typeface="Arial"/>
                <a:cs typeface="Arial"/>
              </a:rPr>
              <a:t>from </a:t>
            </a:r>
            <a:r>
              <a:rPr sz="2200" b="1" spc="-5" dirty="0">
                <a:solidFill>
                  <a:srgbClr val="2A5F99"/>
                </a:solidFill>
                <a:latin typeface="Arial"/>
                <a:cs typeface="Arial"/>
              </a:rPr>
              <a:t>each</a:t>
            </a:r>
            <a:r>
              <a:rPr sz="2200" b="1" spc="35" dirty="0">
                <a:solidFill>
                  <a:srgbClr val="2A5F9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2A5F99"/>
                </a:solidFill>
                <a:latin typeface="Arial"/>
                <a:cs typeface="Arial"/>
              </a:rPr>
              <a:t>country</a:t>
            </a:r>
            <a:endParaRPr sz="2200">
              <a:latin typeface="Arial"/>
              <a:cs typeface="Arial"/>
            </a:endParaRPr>
          </a:p>
          <a:p>
            <a:pPr marL="407670" marR="5080" indent="-215265">
              <a:lnSpc>
                <a:spcPct val="100000"/>
              </a:lnSpc>
              <a:spcBef>
                <a:spcPts val="165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407034" algn="l"/>
                <a:tab pos="408305" algn="l"/>
              </a:tabLst>
            </a:pP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Most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 of the</a:t>
            </a:r>
            <a:r>
              <a:rPr sz="1800" spc="-3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book</a:t>
            </a:r>
            <a:r>
              <a:rPr sz="1800" spc="-3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111111"/>
                </a:solidFill>
                <a:latin typeface="Arial"/>
                <a:cs typeface="Arial"/>
              </a:rPr>
              <a:t>listed</a:t>
            </a:r>
            <a:r>
              <a:rPr sz="1800" spc="-10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our</a:t>
            </a:r>
            <a:r>
              <a:rPr sz="1800" spc="-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daaset</a:t>
            </a:r>
            <a:r>
              <a:rPr sz="1800" spc="-3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are</a:t>
            </a:r>
            <a:r>
              <a:rPr sz="1800" spc="-3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from</a:t>
            </a:r>
            <a:r>
              <a:rPr sz="1800" spc="-6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usa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111111"/>
                </a:solidFill>
                <a:latin typeface="Arial"/>
                <a:cs typeface="Arial"/>
              </a:rPr>
              <a:t>its</a:t>
            </a:r>
            <a:r>
              <a:rPr sz="1800" spc="-6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cover</a:t>
            </a:r>
            <a:r>
              <a:rPr sz="1800" spc="-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almost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 60  to70% of our</a:t>
            </a:r>
            <a:r>
              <a:rPr sz="1800" spc="-8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245" y="170764"/>
            <a:ext cx="444119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25" dirty="0"/>
              <a:t>RECOMENTATION</a:t>
            </a:r>
            <a:r>
              <a:rPr sz="2400" spc="-235" dirty="0"/>
              <a:t> </a:t>
            </a:r>
            <a:r>
              <a:rPr sz="2400" spc="-20" dirty="0"/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2282" y="899617"/>
            <a:ext cx="6690359" cy="3686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00355" algn="l"/>
              </a:tabLst>
            </a:pP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Popularity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Based ( </a:t>
            </a: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Books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reviewed </a:t>
            </a: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by most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of the</a:t>
            </a:r>
            <a:r>
              <a:rPr sz="1550" b="1" spc="46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user)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044F"/>
              </a:buClr>
              <a:buFont typeface="Verdana"/>
              <a:buAutoNum type="arabicPeriod"/>
            </a:pPr>
            <a:endParaRPr sz="1600">
              <a:latin typeface="Verdana"/>
              <a:cs typeface="Verdana"/>
            </a:endParaRPr>
          </a:p>
          <a:p>
            <a:pPr marL="227329" indent="-215265">
              <a:lnSpc>
                <a:spcPct val="100000"/>
              </a:lnSpc>
              <a:buAutoNum type="arabicPeriod"/>
              <a:tabLst>
                <a:tab pos="227965" algn="l"/>
              </a:tabLst>
            </a:pP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Popular </a:t>
            </a: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books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in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country</a:t>
            </a:r>
            <a:r>
              <a:rPr sz="1550" b="1" spc="30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wise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044F"/>
              </a:buClr>
              <a:buFont typeface="Verdana"/>
              <a:buAutoNum type="arabicPeriod"/>
            </a:pP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ct val="100000"/>
              </a:lnSpc>
              <a:buAutoNum type="arabicPeriod"/>
              <a:tabLst>
                <a:tab pos="300355" algn="l"/>
              </a:tabLst>
            </a:pP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Books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popular </a:t>
            </a: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yr</a:t>
            </a:r>
            <a:r>
              <a:rPr sz="1550" b="1" spc="1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wise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044F"/>
              </a:buClr>
              <a:buFont typeface="Verdana"/>
              <a:buAutoNum type="arabicPeriod"/>
            </a:pPr>
            <a:endParaRPr sz="1600">
              <a:latin typeface="Verdana"/>
              <a:cs typeface="Verdana"/>
            </a:endParaRPr>
          </a:p>
          <a:p>
            <a:pPr marL="300355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00990" algn="l"/>
              </a:tabLst>
            </a:pP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Popular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book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of</a:t>
            </a:r>
            <a:r>
              <a:rPr sz="1550" b="1" spc="21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same_author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044F"/>
              </a:buClr>
              <a:buFont typeface="Verdana"/>
              <a:buAutoNum type="arabicPeriod"/>
            </a:pPr>
            <a:endParaRPr sz="1600">
              <a:latin typeface="Verdana"/>
              <a:cs typeface="Verdana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27965" algn="l"/>
              </a:tabLst>
            </a:pP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Popular </a:t>
            </a: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Book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of </a:t>
            </a: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same</a:t>
            </a:r>
            <a:r>
              <a:rPr sz="1550" b="1" spc="2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Publsher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044F"/>
              </a:buClr>
              <a:buFont typeface="Verdana"/>
              <a:buAutoNum type="arabicPeriod"/>
            </a:pPr>
            <a:endParaRPr sz="1600">
              <a:latin typeface="Verdana"/>
              <a:cs typeface="Verdana"/>
            </a:endParaRPr>
          </a:p>
          <a:p>
            <a:pPr marL="227329" indent="-215265">
              <a:lnSpc>
                <a:spcPct val="100000"/>
              </a:lnSpc>
              <a:buAutoNum type="arabicPeriod"/>
              <a:tabLst>
                <a:tab pos="227965" algn="l"/>
              </a:tabLst>
            </a:pP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Top most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rating</a:t>
            </a:r>
            <a:r>
              <a:rPr sz="1550" b="1" spc="15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books.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044F"/>
              </a:buClr>
              <a:buFont typeface="Verdana"/>
              <a:buAutoNum type="arabicPeriod"/>
            </a:pPr>
            <a:endParaRPr sz="1600">
              <a:latin typeface="Verdana"/>
              <a:cs typeface="Verdana"/>
            </a:endParaRPr>
          </a:p>
          <a:p>
            <a:pPr marL="299720" indent="-287655">
              <a:lnSpc>
                <a:spcPct val="100000"/>
              </a:lnSpc>
              <a:buAutoNum type="arabicPeriod"/>
              <a:tabLst>
                <a:tab pos="300355" algn="l"/>
              </a:tabLst>
            </a:pP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Collaborative Filtering </a:t>
            </a: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(User-Item</a:t>
            </a:r>
            <a:r>
              <a:rPr sz="1550" b="1" spc="30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Filtering)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044F"/>
              </a:buClr>
              <a:buFont typeface="Verdana"/>
              <a:buAutoNum type="arabicPeriod"/>
            </a:pPr>
            <a:endParaRPr sz="1600">
              <a:latin typeface="Verdana"/>
              <a:cs typeface="Verdana"/>
            </a:endParaRPr>
          </a:p>
          <a:p>
            <a:pPr marL="227329" indent="-215265">
              <a:lnSpc>
                <a:spcPct val="100000"/>
              </a:lnSpc>
              <a:buAutoNum type="arabicPeriod"/>
              <a:tabLst>
                <a:tab pos="227965" algn="l"/>
              </a:tabLst>
            </a:pP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Content Based</a:t>
            </a:r>
            <a:r>
              <a:rPr sz="1550" b="1" spc="21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filtering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372" y="506984"/>
            <a:ext cx="75349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A044F"/>
                </a:solidFill>
              </a:rPr>
              <a:t>1. </a:t>
            </a:r>
            <a:r>
              <a:rPr sz="1800" spc="-5" dirty="0">
                <a:solidFill>
                  <a:srgbClr val="0A044F"/>
                </a:solidFill>
              </a:rPr>
              <a:t>Popularity Based </a:t>
            </a:r>
            <a:r>
              <a:rPr sz="1800" dirty="0">
                <a:solidFill>
                  <a:srgbClr val="0A044F"/>
                </a:solidFill>
              </a:rPr>
              <a:t>( </a:t>
            </a:r>
            <a:r>
              <a:rPr sz="1800" spc="-5" dirty="0">
                <a:solidFill>
                  <a:srgbClr val="0A044F"/>
                </a:solidFill>
              </a:rPr>
              <a:t>Books reviewed by most </a:t>
            </a:r>
            <a:r>
              <a:rPr sz="1800" spc="-10" dirty="0">
                <a:solidFill>
                  <a:srgbClr val="0A044F"/>
                </a:solidFill>
              </a:rPr>
              <a:t>of </a:t>
            </a:r>
            <a:r>
              <a:rPr sz="1800" spc="5" dirty="0">
                <a:solidFill>
                  <a:srgbClr val="0A044F"/>
                </a:solidFill>
              </a:rPr>
              <a:t>the</a:t>
            </a:r>
            <a:r>
              <a:rPr sz="1800" spc="-20" dirty="0">
                <a:solidFill>
                  <a:srgbClr val="0A044F"/>
                </a:solidFill>
              </a:rPr>
              <a:t> </a:t>
            </a:r>
            <a:r>
              <a:rPr sz="1800" spc="-5" dirty="0">
                <a:solidFill>
                  <a:srgbClr val="0A044F"/>
                </a:solidFill>
              </a:rPr>
              <a:t>user)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1633732" y="941832"/>
            <a:ext cx="5343139" cy="130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1265" y="2700654"/>
            <a:ext cx="415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2.Popular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books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in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country</a:t>
            </a:r>
            <a:r>
              <a:rPr sz="1800" b="1" spc="-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wise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33" y="3089176"/>
            <a:ext cx="5385859" cy="1372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372" y="506984"/>
            <a:ext cx="319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A044F"/>
                </a:solidFill>
                <a:latin typeface="Verdana"/>
                <a:cs typeface="Verdana"/>
              </a:rPr>
              <a:t>3.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Books popular </a:t>
            </a:r>
            <a:r>
              <a:rPr sz="1800" b="1" spc="5" dirty="0">
                <a:solidFill>
                  <a:srgbClr val="0A044F"/>
                </a:solidFill>
                <a:latin typeface="Verdana"/>
                <a:cs typeface="Verdana"/>
              </a:rPr>
              <a:t>yr</a:t>
            </a:r>
            <a:r>
              <a:rPr sz="1800" b="1" spc="-114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wise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7804" y="1185672"/>
            <a:ext cx="7662591" cy="322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372" y="506984"/>
            <a:ext cx="415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A044F"/>
                </a:solidFill>
                <a:latin typeface="Verdana"/>
                <a:cs typeface="Verdana"/>
              </a:rPr>
              <a:t>4.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Popular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book of</a:t>
            </a:r>
            <a:r>
              <a:rPr sz="18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same_author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763" y="2700654"/>
            <a:ext cx="428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5.Popular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Book of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same</a:t>
            </a:r>
            <a:r>
              <a:rPr sz="1800" b="1" spc="-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Publsher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1872" y="905255"/>
            <a:ext cx="5843015" cy="1332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991" y="3058667"/>
            <a:ext cx="6037907" cy="1801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372" y="506984"/>
            <a:ext cx="286829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6.Top </a:t>
            </a:r>
            <a:r>
              <a:rPr sz="1550" b="1" spc="20" dirty="0">
                <a:solidFill>
                  <a:srgbClr val="0A044F"/>
                </a:solidFill>
                <a:latin typeface="Verdana"/>
                <a:cs typeface="Verdana"/>
              </a:rPr>
              <a:t>most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rating</a:t>
            </a:r>
            <a:r>
              <a:rPr sz="1550" b="1" spc="1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books.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265" y="2700655"/>
            <a:ext cx="532511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7.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Collaborative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Filtering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(User-Item</a:t>
            </a:r>
            <a:r>
              <a:rPr sz="1550" b="1" spc="3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Filtering)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2874" y="1001267"/>
            <a:ext cx="7367017" cy="143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3173" y="3270503"/>
            <a:ext cx="4711310" cy="1242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372" y="506984"/>
            <a:ext cx="286766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8.Content </a:t>
            </a:r>
            <a:r>
              <a:rPr sz="1550" b="1" spc="15" dirty="0">
                <a:solidFill>
                  <a:srgbClr val="0A044F"/>
                </a:solidFill>
                <a:latin typeface="Verdana"/>
                <a:cs typeface="Verdana"/>
              </a:rPr>
              <a:t>Based</a:t>
            </a:r>
            <a:r>
              <a:rPr sz="1550" b="1" spc="21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50" b="1" spc="10" dirty="0">
                <a:solidFill>
                  <a:srgbClr val="0A044F"/>
                </a:solidFill>
                <a:latin typeface="Verdana"/>
                <a:cs typeface="Verdana"/>
              </a:rPr>
              <a:t>filtering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264" y="1152144"/>
            <a:ext cx="7041439" cy="2011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758" y="208864"/>
            <a:ext cx="3265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CHALLENGES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21258" y="1413713"/>
            <a:ext cx="7542530" cy="3247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2759" marR="5080" indent="-480695">
              <a:lnSpc>
                <a:spcPct val="99500"/>
              </a:lnSpc>
              <a:spcBef>
                <a:spcPts val="110"/>
              </a:spcBef>
              <a:buClr>
                <a:srgbClr val="0A044F"/>
              </a:buClr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dirty="0"/>
              <a:t>	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A</a:t>
            </a:r>
            <a:r>
              <a:rPr sz="1800" b="1" spc="-1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A044F"/>
                </a:solidFill>
                <a:latin typeface="Verdana"/>
                <a:cs typeface="Verdana"/>
              </a:rPr>
              <a:t>huge</a:t>
            </a:r>
            <a:r>
              <a:rPr sz="1800" b="1" spc="-19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A044F"/>
                </a:solidFill>
                <a:latin typeface="Verdana"/>
                <a:cs typeface="Verdana"/>
              </a:rPr>
              <a:t>amount</a:t>
            </a:r>
            <a:r>
              <a:rPr sz="1800" b="1" spc="-1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A044F"/>
                </a:solidFill>
                <a:latin typeface="Verdana"/>
                <a:cs typeface="Verdana"/>
              </a:rPr>
              <a:t>of</a:t>
            </a:r>
            <a:r>
              <a:rPr sz="1800" b="1" spc="-15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A044F"/>
                </a:solidFill>
                <a:latin typeface="Verdana"/>
                <a:cs typeface="Verdana"/>
              </a:rPr>
              <a:t>data</a:t>
            </a:r>
            <a:r>
              <a:rPr sz="1800" b="1" spc="-1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A044F"/>
                </a:solidFill>
                <a:latin typeface="Verdana"/>
                <a:cs typeface="Verdana"/>
              </a:rPr>
              <a:t>needed</a:t>
            </a:r>
            <a:r>
              <a:rPr sz="1800" b="1" spc="-1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0A044F"/>
                </a:solidFill>
                <a:latin typeface="Verdana"/>
                <a:cs typeface="Verdana"/>
              </a:rPr>
              <a:t>to</a:t>
            </a:r>
            <a:r>
              <a:rPr sz="1800" b="1" spc="-1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A044F"/>
                </a:solidFill>
                <a:latin typeface="Verdana"/>
                <a:cs typeface="Verdana"/>
              </a:rPr>
              <a:t>be</a:t>
            </a:r>
            <a:r>
              <a:rPr sz="1800" b="1" spc="-15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A044F"/>
                </a:solidFill>
                <a:latin typeface="Verdana"/>
                <a:cs typeface="Verdana"/>
              </a:rPr>
              <a:t>dealt</a:t>
            </a:r>
            <a:r>
              <a:rPr sz="1800" b="1" spc="-1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A044F"/>
                </a:solidFill>
                <a:latin typeface="Verdana"/>
                <a:cs typeface="Verdana"/>
              </a:rPr>
              <a:t>while</a:t>
            </a:r>
            <a:r>
              <a:rPr sz="1800" b="1" spc="-19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A044F"/>
                </a:solidFill>
                <a:latin typeface="Verdana"/>
                <a:cs typeface="Verdana"/>
              </a:rPr>
              <a:t>doing</a:t>
            </a:r>
            <a:r>
              <a:rPr sz="1800" b="1" spc="-1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A044F"/>
                </a:solidFill>
                <a:latin typeface="Verdana"/>
                <a:cs typeface="Verdana"/>
              </a:rPr>
              <a:t>the  </a:t>
            </a:r>
            <a:r>
              <a:rPr sz="1800" b="1" spc="-70" dirty="0">
                <a:solidFill>
                  <a:srgbClr val="0A044F"/>
                </a:solidFill>
                <a:latin typeface="Verdana"/>
                <a:cs typeface="Verdana"/>
              </a:rPr>
              <a:t>project </a:t>
            </a:r>
            <a:r>
              <a:rPr sz="1800" b="1" spc="-60" dirty="0">
                <a:solidFill>
                  <a:srgbClr val="0A044F"/>
                </a:solidFill>
                <a:latin typeface="Verdana"/>
                <a:cs typeface="Verdana"/>
              </a:rPr>
              <a:t>which </a:t>
            </a:r>
            <a:r>
              <a:rPr sz="1800" b="1" spc="-40" dirty="0">
                <a:solidFill>
                  <a:srgbClr val="0A044F"/>
                </a:solidFill>
                <a:latin typeface="Verdana"/>
                <a:cs typeface="Verdana"/>
              </a:rPr>
              <a:t>is </a:t>
            </a:r>
            <a:r>
              <a:rPr sz="1800" b="1" spc="-60" dirty="0">
                <a:solidFill>
                  <a:srgbClr val="0A044F"/>
                </a:solidFill>
                <a:latin typeface="Verdana"/>
                <a:cs typeface="Verdana"/>
              </a:rPr>
              <a:t>quite </a:t>
            </a:r>
            <a:r>
              <a:rPr sz="1800" b="1" spc="-45" dirty="0">
                <a:solidFill>
                  <a:srgbClr val="0A044F"/>
                </a:solidFill>
                <a:latin typeface="Verdana"/>
                <a:cs typeface="Verdana"/>
              </a:rPr>
              <a:t>an </a:t>
            </a:r>
            <a:r>
              <a:rPr sz="1800" b="1" spc="-70" dirty="0">
                <a:solidFill>
                  <a:srgbClr val="0A044F"/>
                </a:solidFill>
                <a:latin typeface="Verdana"/>
                <a:cs typeface="Verdana"/>
              </a:rPr>
              <a:t>important </a:t>
            </a:r>
            <a:r>
              <a:rPr sz="1800" b="1" spc="-55" dirty="0">
                <a:solidFill>
                  <a:srgbClr val="0A044F"/>
                </a:solidFill>
                <a:latin typeface="Verdana"/>
                <a:cs typeface="Verdana"/>
              </a:rPr>
              <a:t>task </a:t>
            </a:r>
            <a:r>
              <a:rPr sz="1800" b="1" spc="-50" dirty="0">
                <a:solidFill>
                  <a:srgbClr val="0A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A044F"/>
                </a:solidFill>
                <a:latin typeface="Verdana"/>
                <a:cs typeface="Verdana"/>
              </a:rPr>
              <a:t>also </a:t>
            </a:r>
            <a:r>
              <a:rPr sz="1800" b="1" spc="-55" dirty="0">
                <a:solidFill>
                  <a:srgbClr val="0A044F"/>
                </a:solidFill>
                <a:latin typeface="Verdana"/>
                <a:cs typeface="Verdana"/>
              </a:rPr>
              <a:t>even  </a:t>
            </a:r>
            <a:r>
              <a:rPr sz="1800" b="1" spc="-60" dirty="0">
                <a:solidFill>
                  <a:srgbClr val="0A044F"/>
                </a:solidFill>
                <a:latin typeface="Verdana"/>
                <a:cs typeface="Verdana"/>
              </a:rPr>
              <a:t>small </a:t>
            </a:r>
            <a:r>
              <a:rPr sz="1800" b="1" spc="-70" dirty="0">
                <a:solidFill>
                  <a:srgbClr val="0A044F"/>
                </a:solidFill>
                <a:latin typeface="Verdana"/>
                <a:cs typeface="Verdana"/>
              </a:rPr>
              <a:t>inferences </a:t>
            </a:r>
            <a:r>
              <a:rPr sz="1800" b="1" spc="-55" dirty="0">
                <a:solidFill>
                  <a:srgbClr val="0A044F"/>
                </a:solidFill>
                <a:latin typeface="Verdana"/>
                <a:cs typeface="Verdana"/>
              </a:rPr>
              <a:t>need </a:t>
            </a:r>
            <a:r>
              <a:rPr sz="1800" b="1" spc="-35" dirty="0">
                <a:solidFill>
                  <a:srgbClr val="0A044F"/>
                </a:solidFill>
                <a:latin typeface="Verdana"/>
                <a:cs typeface="Verdana"/>
              </a:rPr>
              <a:t>to </a:t>
            </a:r>
            <a:r>
              <a:rPr sz="1800" b="1" spc="-40" dirty="0">
                <a:solidFill>
                  <a:srgbClr val="0A044F"/>
                </a:solidFill>
                <a:latin typeface="Verdana"/>
                <a:cs typeface="Verdana"/>
              </a:rPr>
              <a:t>be </a:t>
            </a:r>
            <a:r>
              <a:rPr sz="1800" b="1" spc="-55" dirty="0">
                <a:solidFill>
                  <a:srgbClr val="0A044F"/>
                </a:solidFill>
                <a:latin typeface="Verdana"/>
                <a:cs typeface="Verdana"/>
              </a:rPr>
              <a:t>kept </a:t>
            </a:r>
            <a:r>
              <a:rPr sz="1800" b="1" spc="-40" dirty="0">
                <a:solidFill>
                  <a:srgbClr val="0A044F"/>
                </a:solidFill>
                <a:latin typeface="Verdana"/>
                <a:cs typeface="Verdana"/>
              </a:rPr>
              <a:t>in </a:t>
            </a:r>
            <a:r>
              <a:rPr sz="1800" b="1" spc="-55" dirty="0">
                <a:solidFill>
                  <a:srgbClr val="0A044F"/>
                </a:solidFill>
                <a:latin typeface="Verdana"/>
                <a:cs typeface="Verdana"/>
              </a:rPr>
              <a:t>mind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Understanding  the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metric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for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evaluation was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a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challenge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as</a:t>
            </a:r>
            <a:r>
              <a:rPr sz="1800" b="1" spc="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well.</a:t>
            </a:r>
            <a:endParaRPr sz="1800">
              <a:latin typeface="Verdana"/>
              <a:cs typeface="Verdana"/>
            </a:endParaRPr>
          </a:p>
          <a:p>
            <a:pPr marL="492759" marR="1056640" indent="-480695">
              <a:lnSpc>
                <a:spcPts val="2130"/>
              </a:lnSpc>
              <a:spcBef>
                <a:spcPts val="1435"/>
              </a:spcBef>
              <a:buFont typeface="Wingdings"/>
              <a:buChar char=""/>
              <a:tabLst>
                <a:tab pos="492759" algn="l"/>
                <a:tab pos="493395" algn="l"/>
              </a:tabLst>
            </a:pP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Understanding </a:t>
            </a:r>
            <a:r>
              <a:rPr sz="1800" b="1" spc="5" dirty="0">
                <a:solidFill>
                  <a:srgbClr val="0A044F"/>
                </a:solidFill>
                <a:latin typeface="Verdana"/>
                <a:cs typeface="Verdana"/>
              </a:rPr>
              <a:t>the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metric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for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evaluation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was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a 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challenge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as</a:t>
            </a:r>
            <a:r>
              <a:rPr sz="1800" b="1" spc="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well.</a:t>
            </a:r>
            <a:endParaRPr sz="1800">
              <a:latin typeface="Verdana"/>
              <a:cs typeface="Verdana"/>
            </a:endParaRPr>
          </a:p>
          <a:p>
            <a:pPr marL="492759" indent="-480695">
              <a:lnSpc>
                <a:spcPts val="2145"/>
              </a:lnSpc>
              <a:spcBef>
                <a:spcPts val="1265"/>
              </a:spcBef>
              <a:buFont typeface="Wingdings"/>
              <a:buChar char=""/>
              <a:tabLst>
                <a:tab pos="492759" algn="l"/>
                <a:tab pos="493395" algn="l"/>
              </a:tabLst>
            </a:pP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Decision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making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on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missing value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imputations</a:t>
            </a:r>
            <a:r>
              <a:rPr sz="1800" b="1" spc="-9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492759">
              <a:lnSpc>
                <a:spcPts val="2145"/>
              </a:lnSpc>
            </a:pP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outlier treatment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was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quite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challenging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as</a:t>
            </a:r>
            <a:r>
              <a:rPr sz="1800" b="1" spc="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well.</a:t>
            </a:r>
            <a:endParaRPr sz="1800">
              <a:latin typeface="Verdana"/>
              <a:cs typeface="Verdana"/>
            </a:endParaRPr>
          </a:p>
          <a:p>
            <a:pPr marL="492759" marR="718820" indent="-480695">
              <a:lnSpc>
                <a:spcPts val="2130"/>
              </a:lnSpc>
              <a:spcBef>
                <a:spcPts val="1320"/>
              </a:spcBef>
              <a:buClr>
                <a:srgbClr val="0A044F"/>
              </a:buClr>
              <a:buFont typeface="Wingdings"/>
              <a:buChar char=""/>
              <a:tabLst>
                <a:tab pos="570230" algn="l"/>
                <a:tab pos="570865" algn="l"/>
              </a:tabLst>
            </a:pPr>
            <a:r>
              <a:rPr dirty="0"/>
              <a:t>	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As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dataset was </a:t>
            </a:r>
            <a:r>
              <a:rPr sz="1800" b="1" dirty="0">
                <a:solidFill>
                  <a:srgbClr val="0A044F"/>
                </a:solidFill>
                <a:latin typeface="Verdana"/>
                <a:cs typeface="Verdana"/>
              </a:rPr>
              <a:t>quite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big enough which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led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more  </a:t>
            </a:r>
            <a:r>
              <a:rPr sz="1800" b="1" spc="-10" dirty="0">
                <a:solidFill>
                  <a:srgbClr val="0A044F"/>
                </a:solidFill>
                <a:latin typeface="Verdana"/>
                <a:cs typeface="Verdana"/>
              </a:rPr>
              <a:t>computation</a:t>
            </a:r>
            <a:r>
              <a:rPr sz="1800" b="1" spc="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A044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148" y="50114"/>
            <a:ext cx="238506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10" dirty="0"/>
              <a:t>CONCLUSION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21258" y="1449704"/>
            <a:ext cx="90805" cy="13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25" dirty="0">
                <a:latin typeface="Wingdings"/>
                <a:cs typeface="Wingdings"/>
              </a:rPr>
              <a:t>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258" y="2364994"/>
            <a:ext cx="9080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25" dirty="0">
                <a:latin typeface="Wingdings"/>
                <a:cs typeface="Wingdings"/>
              </a:rPr>
              <a:t>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258" y="3051429"/>
            <a:ext cx="9080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25" dirty="0">
                <a:latin typeface="Wingdings"/>
                <a:cs typeface="Wingdings"/>
              </a:rPr>
              <a:t>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258" y="3509009"/>
            <a:ext cx="9080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25" dirty="0">
                <a:latin typeface="Wingdings"/>
                <a:cs typeface="Wingdings"/>
              </a:rPr>
              <a:t>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258" y="3966768"/>
            <a:ext cx="9080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25" dirty="0">
                <a:latin typeface="Wingdings"/>
                <a:cs typeface="Wingdings"/>
              </a:rPr>
              <a:t>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258" y="4424273"/>
            <a:ext cx="9080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25" dirty="0">
                <a:latin typeface="Wingdings"/>
                <a:cs typeface="Wingdings"/>
              </a:rPr>
              <a:t>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258" y="657809"/>
            <a:ext cx="7680325" cy="41465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42595" marR="213995" indent="-430530">
              <a:lnSpc>
                <a:spcPct val="100000"/>
              </a:lnSpc>
              <a:spcBef>
                <a:spcPts val="115"/>
              </a:spcBef>
              <a:buClr>
                <a:srgbClr val="000000"/>
              </a:buClr>
              <a:buSzPct val="43333"/>
              <a:buFont typeface="Wingdings"/>
              <a:buChar char=""/>
              <a:tabLst>
                <a:tab pos="442595" algn="l"/>
                <a:tab pos="443230" algn="l"/>
              </a:tabLst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In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EDA,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Top-10 most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rated books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were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essentially novels. 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Books</a:t>
            </a:r>
            <a:r>
              <a:rPr sz="1500" b="1" spc="-8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like</a:t>
            </a:r>
            <a:r>
              <a:rPr sz="1500" b="1" spc="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Lovely</a:t>
            </a:r>
            <a:r>
              <a:rPr sz="1500" b="1" spc="-5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Bone</a:t>
            </a:r>
            <a:r>
              <a:rPr sz="1500" b="1" spc="-7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and</a:t>
            </a:r>
            <a:r>
              <a:rPr sz="1500" b="1" spc="-2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Secret</a:t>
            </a:r>
            <a:r>
              <a:rPr sz="1500" b="1" spc="-9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Life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Bees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were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very  well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perceived.</a:t>
            </a:r>
            <a:endParaRPr sz="1500">
              <a:latin typeface="Verdana"/>
              <a:cs typeface="Verdana"/>
            </a:endParaRPr>
          </a:p>
          <a:p>
            <a:pPr marL="438150" marR="127635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Majority</a:t>
            </a:r>
            <a:r>
              <a:rPr sz="1500" b="1" spc="-5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readers</a:t>
            </a:r>
            <a:r>
              <a:rPr sz="1500" b="1" spc="-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were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</a:t>
            </a:r>
            <a:r>
              <a:rPr sz="1500" b="1" spc="-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age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bracket</a:t>
            </a:r>
            <a:r>
              <a:rPr sz="1500" b="1" spc="-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30-40</a:t>
            </a:r>
            <a:r>
              <a:rPr sz="1500" b="1" spc="-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</a:t>
            </a:r>
            <a:r>
              <a:rPr sz="1500" b="1" spc="-1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most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  them came from NorthAmerican and European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countries namely 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USA,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Canada,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UK,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Germany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Spain.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Among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them USA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have  highest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no</a:t>
            </a:r>
            <a:r>
              <a:rPr sz="1500" b="1" spc="-10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book.</a:t>
            </a:r>
            <a:endParaRPr sz="1500">
              <a:latin typeface="Verdana"/>
              <a:cs typeface="Verdana"/>
            </a:endParaRPr>
          </a:p>
          <a:p>
            <a:pPr marL="438150" marR="170815">
              <a:lnSpc>
                <a:spcPct val="100000"/>
              </a:lnSpc>
              <a:spcBef>
                <a:spcPts val="5"/>
              </a:spcBef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If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we look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at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ratings distribution,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most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 books have</a:t>
            </a:r>
            <a:r>
              <a:rPr sz="1500" b="1" spc="-30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high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ratings with maximum books being rated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8.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Ratings below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5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are  few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in</a:t>
            </a:r>
            <a:r>
              <a:rPr sz="1500" b="1" spc="-7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number.</a:t>
            </a:r>
            <a:endParaRPr sz="1500">
              <a:latin typeface="Verdana"/>
              <a:cs typeface="Verdana"/>
            </a:endParaRPr>
          </a:p>
          <a:p>
            <a:pPr marL="438150" marR="5080">
              <a:lnSpc>
                <a:spcPct val="100000"/>
              </a:lnSpc>
              <a:spcBef>
                <a:spcPts val="5"/>
              </a:spcBef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In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book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Wild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Animus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user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gives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high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no of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rating which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2.5k</a:t>
            </a:r>
            <a:r>
              <a:rPr sz="1500" b="1" spc="-36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its 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so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high in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compare to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other</a:t>
            </a:r>
            <a:r>
              <a:rPr sz="1500" b="1" spc="-19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books.</a:t>
            </a:r>
            <a:endParaRPr sz="1500">
              <a:latin typeface="Verdana"/>
              <a:cs typeface="Verdana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Author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with the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most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books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was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Agatha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Christie,</a:t>
            </a:r>
            <a:r>
              <a:rPr sz="1500" b="1" spc="-3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William</a:t>
            </a:r>
            <a:endParaRPr sz="1500">
              <a:latin typeface="Verdana"/>
              <a:cs typeface="Verdana"/>
            </a:endParaRPr>
          </a:p>
          <a:p>
            <a:pPr marL="438150">
              <a:lnSpc>
                <a:spcPct val="100000"/>
              </a:lnSpc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Shakespeare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and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Stephen</a:t>
            </a:r>
            <a:r>
              <a:rPr sz="1500" b="1" spc="-19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King.</a:t>
            </a:r>
            <a:endParaRPr sz="1500">
              <a:latin typeface="Verdana"/>
              <a:cs typeface="Verdana"/>
            </a:endParaRPr>
          </a:p>
          <a:p>
            <a:pPr marL="438150">
              <a:lnSpc>
                <a:spcPct val="100000"/>
              </a:lnSpc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For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modelling, it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was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observed that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for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model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based</a:t>
            </a:r>
            <a:r>
              <a:rPr sz="1500" b="1" spc="-2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collaborative</a:t>
            </a:r>
            <a:endParaRPr sz="1500">
              <a:latin typeface="Verdana"/>
              <a:cs typeface="Verdana"/>
            </a:endParaRPr>
          </a:p>
          <a:p>
            <a:pPr marL="438150">
              <a:lnSpc>
                <a:spcPct val="100000"/>
              </a:lnSpc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filtering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content based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filtering doing best</a:t>
            </a:r>
            <a:r>
              <a:rPr sz="1500" b="1" spc="-3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In</a:t>
            </a:r>
            <a:r>
              <a:rPr sz="1500" b="1" spc="-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other</a:t>
            </a:r>
            <a:r>
              <a:rPr sz="1500" b="1" spc="-8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aproach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avg</a:t>
            </a:r>
            <a:r>
              <a:rPr sz="1500" b="1" spc="-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rating</a:t>
            </a:r>
            <a:r>
              <a:rPr sz="1500" b="1" spc="-2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Return</a:t>
            </a:r>
            <a:r>
              <a:rPr sz="1500" b="1" spc="-8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 the</a:t>
            </a:r>
            <a:r>
              <a:rPr sz="1500" b="1" spc="-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King</a:t>
            </a:r>
            <a:r>
              <a:rPr sz="1500" b="1" spc="-2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</a:t>
            </a:r>
            <a:r>
              <a:rPr sz="1500" b="1" spc="-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hary</a:t>
            </a:r>
            <a:endParaRPr sz="1500">
              <a:latin typeface="Verdana"/>
              <a:cs typeface="Verdana"/>
            </a:endParaRPr>
          </a:p>
          <a:p>
            <a:pPr marL="438150">
              <a:lnSpc>
                <a:spcPct val="100000"/>
              </a:lnSpc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poter have most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liked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books</a:t>
            </a:r>
            <a:r>
              <a:rPr sz="1500" b="1" spc="-1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240614"/>
            <a:ext cx="20770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solidFill>
                  <a:srgbClr val="C8201E"/>
                </a:solidFill>
              </a:rPr>
              <a:t>C</a:t>
            </a:r>
            <a:r>
              <a:rPr sz="3200" spc="-130" dirty="0">
                <a:solidFill>
                  <a:srgbClr val="C8201E"/>
                </a:solidFill>
              </a:rPr>
              <a:t>O</a:t>
            </a:r>
            <a:r>
              <a:rPr sz="3200" spc="-155" dirty="0">
                <a:solidFill>
                  <a:srgbClr val="C8201E"/>
                </a:solidFill>
              </a:rPr>
              <a:t>N</a:t>
            </a:r>
            <a:r>
              <a:rPr sz="3200" spc="-135" dirty="0">
                <a:solidFill>
                  <a:srgbClr val="C8201E"/>
                </a:solidFill>
              </a:rPr>
              <a:t>T</a:t>
            </a:r>
            <a:r>
              <a:rPr sz="3200" spc="-140" dirty="0">
                <a:solidFill>
                  <a:srgbClr val="C8201E"/>
                </a:solidFill>
              </a:rPr>
              <a:t>E</a:t>
            </a:r>
            <a:r>
              <a:rPr sz="3200" spc="-155" dirty="0">
                <a:solidFill>
                  <a:srgbClr val="C8201E"/>
                </a:solidFill>
              </a:rPr>
              <a:t>N</a:t>
            </a:r>
            <a:r>
              <a:rPr sz="3200" dirty="0">
                <a:solidFill>
                  <a:srgbClr val="C8201E"/>
                </a:solidFill>
              </a:rPr>
              <a:t>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8520" y="1087577"/>
            <a:ext cx="5873750" cy="29698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81050" indent="-768985">
              <a:lnSpc>
                <a:spcPct val="100000"/>
              </a:lnSpc>
              <a:spcBef>
                <a:spcPts val="115"/>
              </a:spcBef>
              <a:buFont typeface="Wingdings"/>
              <a:buChar char=""/>
              <a:tabLst>
                <a:tab pos="780415" algn="l"/>
                <a:tab pos="781685" algn="l"/>
              </a:tabLst>
            </a:pPr>
            <a:r>
              <a:rPr sz="2400" b="1" spc="-130" dirty="0">
                <a:solidFill>
                  <a:srgbClr val="0A044F"/>
                </a:solidFill>
                <a:latin typeface="Verdana"/>
                <a:cs typeface="Verdana"/>
              </a:rPr>
              <a:t>BUSINESS</a:t>
            </a:r>
            <a:r>
              <a:rPr sz="2400" b="1" spc="-4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2400" b="1" spc="-140" dirty="0">
                <a:solidFill>
                  <a:srgbClr val="0A044F"/>
                </a:solidFill>
                <a:latin typeface="Verdana"/>
                <a:cs typeface="Verdana"/>
              </a:rPr>
              <a:t>UNDERSTANDING</a:t>
            </a:r>
            <a:endParaRPr sz="2400">
              <a:latin typeface="Verdana"/>
              <a:cs typeface="Verdana"/>
            </a:endParaRPr>
          </a:p>
          <a:p>
            <a:pPr marL="781050" indent="-768985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780415" algn="l"/>
                <a:tab pos="781685" algn="l"/>
              </a:tabLst>
            </a:pPr>
            <a:r>
              <a:rPr sz="2400" b="1" spc="-95" dirty="0">
                <a:solidFill>
                  <a:srgbClr val="0A044F"/>
                </a:solidFill>
                <a:latin typeface="Verdana"/>
                <a:cs typeface="Verdana"/>
              </a:rPr>
              <a:t>DATA</a:t>
            </a:r>
            <a:r>
              <a:rPr sz="2400" b="1" spc="-434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2400" b="1" spc="-125" dirty="0">
                <a:solidFill>
                  <a:srgbClr val="0A044F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  <a:p>
            <a:pPr marL="812800" indent="-800735">
              <a:lnSpc>
                <a:spcPct val="100000"/>
              </a:lnSpc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400" b="1" spc="-70" dirty="0">
                <a:solidFill>
                  <a:srgbClr val="0A044F"/>
                </a:solidFill>
                <a:latin typeface="Verdana"/>
                <a:cs typeface="Verdana"/>
              </a:rPr>
              <a:t>DATA</a:t>
            </a:r>
            <a:r>
              <a:rPr sz="2400" b="1" spc="-3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A044F"/>
                </a:solidFill>
                <a:latin typeface="Verdana"/>
                <a:cs typeface="Verdana"/>
              </a:rPr>
              <a:t>DESCRIPTION</a:t>
            </a:r>
            <a:endParaRPr sz="2400">
              <a:latin typeface="Verdana"/>
              <a:cs typeface="Verdana"/>
            </a:endParaRPr>
          </a:p>
          <a:p>
            <a:pPr marL="831215" indent="-8191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31215" algn="l"/>
                <a:tab pos="831850" algn="l"/>
              </a:tabLst>
            </a:pPr>
            <a:r>
              <a:rPr sz="2400" b="1" spc="-60" dirty="0">
                <a:solidFill>
                  <a:srgbClr val="0A044F"/>
                </a:solidFill>
                <a:latin typeface="Verdana"/>
                <a:cs typeface="Verdana"/>
              </a:rPr>
              <a:t>PREPROCESS</a:t>
            </a:r>
            <a:r>
              <a:rPr sz="2400" b="1" spc="-2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2400" b="1" spc="-40" dirty="0">
                <a:solidFill>
                  <a:srgbClr val="0A044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817244" indent="-805180">
              <a:lnSpc>
                <a:spcPct val="100000"/>
              </a:lnSpc>
              <a:buFont typeface="Wingdings"/>
              <a:buChar char=""/>
              <a:tabLst>
                <a:tab pos="817244" algn="l"/>
                <a:tab pos="817880" algn="l"/>
              </a:tabLst>
            </a:pPr>
            <a:r>
              <a:rPr sz="2400" b="1" spc="-95" dirty="0">
                <a:solidFill>
                  <a:srgbClr val="0A044F"/>
                </a:solidFill>
                <a:latin typeface="Verdana"/>
                <a:cs typeface="Verdana"/>
              </a:rPr>
              <a:t>EXPLORATORY </a:t>
            </a:r>
            <a:r>
              <a:rPr sz="2400" b="1" spc="-70" dirty="0">
                <a:solidFill>
                  <a:srgbClr val="0A044F"/>
                </a:solidFill>
                <a:latin typeface="Verdana"/>
                <a:cs typeface="Verdana"/>
              </a:rPr>
              <a:t>DATA</a:t>
            </a:r>
            <a:r>
              <a:rPr sz="2400" b="1" spc="-4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2400" b="1" spc="-155" dirty="0">
                <a:solidFill>
                  <a:srgbClr val="0A044F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812800" indent="-8007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400" b="1" spc="-95" dirty="0">
                <a:solidFill>
                  <a:srgbClr val="0A044F"/>
                </a:solidFill>
                <a:latin typeface="Verdana"/>
                <a:cs typeface="Verdana"/>
              </a:rPr>
              <a:t>RECOMMENDATION</a:t>
            </a:r>
            <a:r>
              <a:rPr sz="2400" b="1" spc="-31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rgbClr val="0A044F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835660" indent="-823594">
              <a:lnSpc>
                <a:spcPct val="100000"/>
              </a:lnSpc>
              <a:buFont typeface="Wingdings"/>
              <a:buChar char=""/>
              <a:tabLst>
                <a:tab pos="835660" algn="l"/>
                <a:tab pos="836294" algn="l"/>
              </a:tabLst>
            </a:pPr>
            <a:r>
              <a:rPr sz="2400" b="1" spc="-60" dirty="0">
                <a:solidFill>
                  <a:srgbClr val="0A044F"/>
                </a:solidFill>
                <a:latin typeface="Verdana"/>
                <a:cs typeface="Verdana"/>
              </a:rPr>
              <a:t>CHALLENGES</a:t>
            </a:r>
            <a:endParaRPr sz="2400">
              <a:latin typeface="Verdana"/>
              <a:cs typeface="Verdana"/>
            </a:endParaRPr>
          </a:p>
          <a:p>
            <a:pPr marL="808355" indent="-79629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08355" algn="l"/>
                <a:tab pos="808990" algn="l"/>
              </a:tabLst>
            </a:pPr>
            <a:r>
              <a:rPr sz="2400" b="1" spc="-100" dirty="0">
                <a:solidFill>
                  <a:srgbClr val="0A044F"/>
                </a:solidFill>
                <a:latin typeface="Verdana"/>
                <a:cs typeface="Verdana"/>
              </a:rPr>
              <a:t>CONCLUSIONS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676" y="1973732"/>
            <a:ext cx="2316480" cy="1478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1484" marR="5080" indent="-439420">
              <a:lnSpc>
                <a:spcPts val="5690"/>
              </a:lnSpc>
              <a:spcBef>
                <a:spcPts val="340"/>
              </a:spcBef>
            </a:pPr>
            <a:r>
              <a:rPr sz="4800" spc="-180" dirty="0"/>
              <a:t>T</a:t>
            </a:r>
            <a:r>
              <a:rPr sz="4800" spc="-204" dirty="0"/>
              <a:t>H</a:t>
            </a:r>
            <a:r>
              <a:rPr sz="4800" spc="-200" dirty="0"/>
              <a:t>A</a:t>
            </a:r>
            <a:r>
              <a:rPr sz="4800" spc="-180" dirty="0"/>
              <a:t>N</a:t>
            </a:r>
            <a:r>
              <a:rPr sz="4800" spc="-5" dirty="0"/>
              <a:t>K  </a:t>
            </a:r>
            <a:r>
              <a:rPr sz="4800" spc="-130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395" y="171145"/>
            <a:ext cx="6592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BUSINESS</a:t>
            </a:r>
            <a:r>
              <a:rPr sz="3200" spc="-35" dirty="0"/>
              <a:t> </a:t>
            </a:r>
            <a:r>
              <a:rPr sz="3200" dirty="0"/>
              <a:t>UNDERSTANDING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1152" y="875014"/>
            <a:ext cx="860869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lnSpc>
                <a:spcPct val="114100"/>
              </a:lnSpc>
              <a:spcBef>
                <a:spcPts val="95"/>
              </a:spcBef>
              <a:buFont typeface="Wingdings"/>
              <a:buChar char=""/>
              <a:tabLst>
                <a:tab pos="470534" algn="l"/>
              </a:tabLst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During the last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few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decades, with the rise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Youtube,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Amazon,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Netflix,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 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many</a:t>
            </a:r>
            <a:r>
              <a:rPr sz="1500" b="1" spc="-2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other</a:t>
            </a:r>
            <a:r>
              <a:rPr sz="1500" b="1" spc="-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such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web</a:t>
            </a:r>
            <a:r>
              <a:rPr sz="1500" b="1" spc="-2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services,</a:t>
            </a:r>
            <a:r>
              <a:rPr sz="1500" b="1" spc="-8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recommender</a:t>
            </a:r>
            <a:r>
              <a:rPr sz="1500" b="1" spc="-7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systems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have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taken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more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 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more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place in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our</a:t>
            </a:r>
            <a:r>
              <a:rPr sz="1500" b="1" spc="-12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lives.</a:t>
            </a:r>
            <a:endParaRPr sz="1500">
              <a:latin typeface="Verdana"/>
              <a:cs typeface="Verdana"/>
            </a:endParaRPr>
          </a:p>
          <a:p>
            <a:pPr marL="469900" marR="212725" indent="-457834">
              <a:lnSpc>
                <a:spcPct val="114100"/>
              </a:lnSpc>
              <a:spcBef>
                <a:spcPts val="11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From e-commerce (suggest</a:t>
            </a:r>
            <a:r>
              <a:rPr sz="1500" b="1" spc="-3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 buyers articles that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could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interest them) to  online advertisement (suggest to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users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right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contents, matching their 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preferences),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recommender systems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are today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unavoidable in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our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daily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online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journeys.</a:t>
            </a:r>
            <a:endParaRPr sz="1500">
              <a:latin typeface="Verdana"/>
              <a:cs typeface="Verdana"/>
            </a:endParaRPr>
          </a:p>
          <a:p>
            <a:pPr marL="469900" marR="339090" indent="-457834">
              <a:lnSpc>
                <a:spcPct val="114100"/>
              </a:lnSpc>
              <a:spcBef>
                <a:spcPts val="7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In a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very general way, recommender systems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are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algorithms aimed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at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suggesting relevant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items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users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(items being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movies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 watch, text</a:t>
            </a:r>
            <a:r>
              <a:rPr sz="1500" b="1" spc="-3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  read, products to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buy,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or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anything else depending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on</a:t>
            </a:r>
            <a:r>
              <a:rPr sz="1500" b="1" spc="-32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industries).</a:t>
            </a:r>
            <a:endParaRPr sz="1500">
              <a:latin typeface="Verdana"/>
              <a:cs typeface="Verdana"/>
            </a:endParaRPr>
          </a:p>
          <a:p>
            <a:pPr marL="469900" marR="38100" indent="-457834">
              <a:lnSpc>
                <a:spcPct val="114100"/>
              </a:lnSpc>
              <a:spcBef>
                <a:spcPts val="10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Recommender systems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are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really critical in some industries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they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can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generate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</a:t>
            </a:r>
            <a:r>
              <a:rPr sz="1500" b="1" spc="-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huge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amount</a:t>
            </a:r>
            <a:r>
              <a:rPr sz="1500" b="1" spc="-8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income</a:t>
            </a:r>
            <a:r>
              <a:rPr sz="1500" b="1" spc="-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when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they</a:t>
            </a:r>
            <a:r>
              <a:rPr sz="1500" b="1" spc="-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are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efficient</a:t>
            </a:r>
            <a:r>
              <a:rPr sz="1500" b="1" spc="-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or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also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be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way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stand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out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significantly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from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competitors.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main objective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create  a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book recommendation system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for</a:t>
            </a:r>
            <a:r>
              <a:rPr sz="1500" b="1" spc="-254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users.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135458"/>
            <a:ext cx="39427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70" dirty="0"/>
              <a:t> </a:t>
            </a:r>
            <a:r>
              <a:rPr sz="3200" spc="5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6555" y="884098"/>
            <a:ext cx="8511540" cy="36588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42595" indent="-430530">
              <a:lnSpc>
                <a:spcPct val="100000"/>
              </a:lnSpc>
              <a:spcBef>
                <a:spcPts val="495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Book-Crossing dataset comprises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3</a:t>
            </a:r>
            <a:r>
              <a:rPr sz="1500" b="1" spc="-28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files.</a:t>
            </a:r>
            <a:endParaRPr sz="1500">
              <a:latin typeface="Verdana"/>
              <a:cs typeface="Verdana"/>
            </a:endParaRPr>
          </a:p>
          <a:p>
            <a:pPr marL="442595" marR="307975" indent="-430530">
              <a:lnSpc>
                <a:spcPct val="100000"/>
              </a:lnSpc>
              <a:spcBef>
                <a:spcPts val="395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Contains</a:t>
            </a:r>
            <a:r>
              <a:rPr sz="1500" b="1" spc="-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users.</a:t>
            </a:r>
            <a:r>
              <a:rPr sz="1500" b="1" spc="-8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Note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that</a:t>
            </a:r>
            <a:r>
              <a:rPr sz="1500" b="1" spc="-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user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IDs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(User-ID)</a:t>
            </a:r>
            <a:r>
              <a:rPr sz="1500" b="1" spc="-7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have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been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anonymized 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map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 integers. Demographic data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is provided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(Location, Age)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if  available.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Otherwise, these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fields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contain</a:t>
            </a:r>
            <a:r>
              <a:rPr sz="1500" b="1" spc="-2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NULLvalues.</a:t>
            </a:r>
            <a:endParaRPr sz="1500">
              <a:latin typeface="Verdana"/>
              <a:cs typeface="Verdana"/>
            </a:endParaRPr>
          </a:p>
          <a:p>
            <a:pPr marL="442595" marR="5080" indent="-430530">
              <a:lnSpc>
                <a:spcPct val="99800"/>
              </a:lnSpc>
              <a:spcBef>
                <a:spcPts val="445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Books are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identified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by their respective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ISBN.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Invalid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ISBNs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have already  been removed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from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the dataset.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Moreover,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some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content-based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information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is given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(Book-Title,Book-Author, Year-Of-Publication,  Publisher), obtained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from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Amazon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Web Services.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Note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that in the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case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of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several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authors,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only the first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is provided.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URLs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linking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 cover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images</a:t>
            </a:r>
            <a:r>
              <a:rPr sz="1500" b="1" spc="-3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are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also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given,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appearing in three different flavors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(Image-URL-S,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Image-URL- 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M, Image-URL-L),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i.e.,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small,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medium, large.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These URLs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point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to the  Amazon</a:t>
            </a:r>
            <a:r>
              <a:rPr sz="1500" b="1" spc="-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website.</a:t>
            </a:r>
            <a:endParaRPr sz="1500">
              <a:latin typeface="Verdana"/>
              <a:cs typeface="Verdana"/>
            </a:endParaRPr>
          </a:p>
          <a:p>
            <a:pPr marL="442595" marR="396875" indent="-430530" algn="just">
              <a:lnSpc>
                <a:spcPct val="99100"/>
              </a:lnSpc>
              <a:spcBef>
                <a:spcPts val="450"/>
              </a:spcBef>
              <a:buFont typeface="Wingdings"/>
              <a:buChar char=""/>
              <a:tabLst>
                <a:tab pos="443230" algn="l"/>
              </a:tabLst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Contains the book rating information. Ratings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(Book-Rating) are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either 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explicit,</a:t>
            </a:r>
            <a:r>
              <a:rPr sz="1500" b="1" spc="-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expressed</a:t>
            </a:r>
            <a:r>
              <a:rPr sz="1500" b="1" spc="-6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on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</a:t>
            </a:r>
            <a:r>
              <a:rPr sz="1500" b="1" spc="-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scale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from</a:t>
            </a:r>
            <a:r>
              <a:rPr sz="1500" b="1" spc="-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1-10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(higher</a:t>
            </a:r>
            <a:r>
              <a:rPr sz="1500" b="1" spc="-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values denoting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higher  appreciation),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or </a:t>
            </a:r>
            <a:r>
              <a:rPr sz="1500" b="1" spc="-10" dirty="0">
                <a:solidFill>
                  <a:srgbClr val="0A044F"/>
                </a:solidFill>
                <a:latin typeface="Verdana"/>
                <a:cs typeface="Verdana"/>
              </a:rPr>
              <a:t>implicit,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expressed by</a:t>
            </a:r>
            <a:r>
              <a:rPr sz="1500" b="1" spc="-19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0.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614" y="213817"/>
            <a:ext cx="434022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/>
              <a:t>DATA</a:t>
            </a:r>
            <a:r>
              <a:rPr sz="3000" spc="-30" dirty="0"/>
              <a:t> </a:t>
            </a:r>
            <a:r>
              <a:rPr sz="3000" spc="-10" dirty="0"/>
              <a:t>DESCRIPTION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52983" y="929462"/>
            <a:ext cx="7715250" cy="324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Books Data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3020" marR="5080">
              <a:lnSpc>
                <a:spcPct val="100000"/>
              </a:lnSpc>
              <a:spcBef>
                <a:spcPts val="5"/>
              </a:spcBef>
              <a:buChar char="●"/>
              <a:tabLst>
                <a:tab pos="234315" algn="l"/>
              </a:tabLst>
            </a:pP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Data set </a:t>
            </a:r>
            <a:r>
              <a:rPr sz="1800" spc="5" dirty="0">
                <a:solidFill>
                  <a:srgbClr val="1F487C"/>
                </a:solidFill>
                <a:latin typeface="Arial"/>
                <a:cs typeface="Arial"/>
              </a:rPr>
              <a:t>Contains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'ISBN',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'Book-Title',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'Book-Author',</a:t>
            </a:r>
            <a:r>
              <a:rPr sz="1800" spc="-26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'Year-Of-Publication', 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'Publisher',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'Image-URL-S', 'Image-URL-M', 'Image-URL-L‘</a:t>
            </a:r>
            <a:r>
              <a:rPr sz="1800" spc="-1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information's.</a:t>
            </a:r>
            <a:endParaRPr sz="1800">
              <a:latin typeface="Arial"/>
              <a:cs typeface="Arial"/>
            </a:endParaRPr>
          </a:p>
          <a:p>
            <a:pPr marL="229235" indent="-196850">
              <a:lnSpc>
                <a:spcPct val="100000"/>
              </a:lnSpc>
              <a:spcBef>
                <a:spcPts val="5"/>
              </a:spcBef>
              <a:buChar char="●"/>
              <a:tabLst>
                <a:tab pos="229870" algn="l"/>
              </a:tabLst>
            </a:pPr>
            <a:r>
              <a:rPr sz="1800" spc="5" dirty="0">
                <a:solidFill>
                  <a:srgbClr val="1F487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Data set </a:t>
            </a:r>
            <a:r>
              <a:rPr sz="1800" spc="5" dirty="0">
                <a:solidFill>
                  <a:srgbClr val="1F487C"/>
                </a:solidFill>
                <a:latin typeface="Arial"/>
                <a:cs typeface="Arial"/>
              </a:rPr>
              <a:t>Contains 271354</a:t>
            </a:r>
            <a:r>
              <a:rPr sz="1800" spc="-1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1020"/>
              </a:spcBef>
            </a:pPr>
            <a:r>
              <a:rPr sz="1800" b="1" spc="-5" dirty="0">
                <a:latin typeface="Arial"/>
                <a:cs typeface="Arial"/>
              </a:rPr>
              <a:t>Users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8605" indent="-202565">
              <a:lnSpc>
                <a:spcPct val="100000"/>
              </a:lnSpc>
              <a:spcBef>
                <a:spcPts val="675"/>
              </a:spcBef>
              <a:buChar char="●"/>
              <a:tabLst>
                <a:tab pos="269240" algn="l"/>
              </a:tabLst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set Contains ‘User-ID’ , ‘Location’,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‘Age’</a:t>
            </a:r>
            <a:r>
              <a:rPr sz="1800" spc="-37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information's.</a:t>
            </a:r>
            <a:endParaRPr sz="1800">
              <a:latin typeface="Arial"/>
              <a:cs typeface="Arial"/>
            </a:endParaRPr>
          </a:p>
          <a:p>
            <a:pPr marL="264160" indent="-197485">
              <a:lnSpc>
                <a:spcPct val="100000"/>
              </a:lnSpc>
              <a:spcBef>
                <a:spcPts val="75"/>
              </a:spcBef>
              <a:buChar char="●"/>
              <a:tabLst>
                <a:tab pos="264160" algn="l"/>
              </a:tabLst>
            </a:pP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The Data set </a:t>
            </a:r>
            <a:r>
              <a:rPr sz="1800" spc="5" dirty="0">
                <a:solidFill>
                  <a:srgbClr val="1F487C"/>
                </a:solidFill>
                <a:latin typeface="Arial"/>
                <a:cs typeface="Arial"/>
              </a:rPr>
              <a:t>Contains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278858</a:t>
            </a:r>
            <a:r>
              <a:rPr sz="1800" spc="-19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Arial"/>
                <a:cs typeface="Arial"/>
              </a:rPr>
              <a:t>Ratings Data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8605" indent="-202565">
              <a:lnSpc>
                <a:spcPct val="100000"/>
              </a:lnSpc>
              <a:spcBef>
                <a:spcPts val="795"/>
              </a:spcBef>
              <a:buChar char="●"/>
              <a:tabLst>
                <a:tab pos="269240" algn="l"/>
              </a:tabLst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set Contains ‘User-ID’ ,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‘ISBN’,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‘Book-Ratings’</a:t>
            </a:r>
            <a:r>
              <a:rPr sz="1800" spc="-30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information's.</a:t>
            </a:r>
            <a:endParaRPr sz="1800">
              <a:latin typeface="Arial"/>
              <a:cs typeface="Arial"/>
            </a:endParaRPr>
          </a:p>
          <a:p>
            <a:pPr marL="264160" indent="-197485">
              <a:lnSpc>
                <a:spcPct val="100000"/>
              </a:lnSpc>
              <a:spcBef>
                <a:spcPts val="5"/>
              </a:spcBef>
              <a:buChar char="●"/>
              <a:tabLst>
                <a:tab pos="264160" algn="l"/>
              </a:tabLst>
            </a:pP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The Data set </a:t>
            </a:r>
            <a:r>
              <a:rPr sz="1800" spc="5" dirty="0">
                <a:solidFill>
                  <a:srgbClr val="1F487C"/>
                </a:solidFill>
                <a:latin typeface="Arial"/>
                <a:cs typeface="Arial"/>
              </a:rPr>
              <a:t>Contains </a:t>
            </a:r>
            <a:r>
              <a:rPr sz="1800" spc="-20" dirty="0">
                <a:solidFill>
                  <a:srgbClr val="1F487C"/>
                </a:solidFill>
                <a:latin typeface="Arial"/>
                <a:cs typeface="Arial"/>
              </a:rPr>
              <a:t>1149780</a:t>
            </a:r>
            <a:r>
              <a:rPr sz="1800" spc="-19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977" y="148234"/>
            <a:ext cx="442214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PREPROCESS</a:t>
            </a:r>
            <a:r>
              <a:rPr sz="3200" spc="-85" dirty="0"/>
              <a:t> </a:t>
            </a:r>
            <a:r>
              <a:rPr sz="3200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41426" y="878789"/>
            <a:ext cx="8439150" cy="3872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90"/>
              </a:spcBef>
            </a:pPr>
            <a:r>
              <a:rPr sz="1200" b="1" u="heavy" spc="-40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Books Dataset</a:t>
            </a:r>
            <a:r>
              <a:rPr sz="1200" b="1" u="heavy" spc="-240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 </a:t>
            </a:r>
            <a:r>
              <a:rPr sz="1200" b="1" u="heavy" spc="-45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Pre-processing</a:t>
            </a:r>
            <a:endParaRPr sz="1200">
              <a:latin typeface="Verdana"/>
              <a:cs typeface="Verdana"/>
            </a:endParaRPr>
          </a:p>
          <a:p>
            <a:pPr marL="419100" indent="-407034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We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drop </a:t>
            </a:r>
            <a:r>
              <a:rPr sz="1200" b="1" dirty="0">
                <a:solidFill>
                  <a:srgbClr val="0A044F"/>
                </a:solidFill>
                <a:latin typeface="Verdana"/>
                <a:cs typeface="Verdana"/>
              </a:rPr>
              <a:t>those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column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which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contain url </a:t>
            </a:r>
            <a:r>
              <a:rPr sz="1200" b="1" spc="-5" dirty="0">
                <a:solidFill>
                  <a:srgbClr val="0A044F"/>
                </a:solidFill>
                <a:latin typeface="Verdana"/>
                <a:cs typeface="Verdana"/>
              </a:rPr>
              <a:t>of book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image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because </a:t>
            </a:r>
            <a:r>
              <a:rPr sz="1200" b="1" spc="-20" dirty="0">
                <a:solidFill>
                  <a:srgbClr val="0A044F"/>
                </a:solidFill>
                <a:latin typeface="Verdana"/>
                <a:cs typeface="Verdana"/>
              </a:rPr>
              <a:t>we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work</a:t>
            </a:r>
            <a:r>
              <a:rPr sz="1200" b="1" spc="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A044F"/>
                </a:solidFill>
                <a:latin typeface="Verdana"/>
                <a:cs typeface="Verdana"/>
              </a:rPr>
              <a:t>on book</a:t>
            </a:r>
            <a:endParaRPr sz="1200">
              <a:latin typeface="Verdana"/>
              <a:cs typeface="Verdana"/>
            </a:endParaRPr>
          </a:p>
          <a:p>
            <a:pPr marL="419100">
              <a:lnSpc>
                <a:spcPct val="100000"/>
              </a:lnSpc>
              <a:spcBef>
                <a:spcPts val="55"/>
              </a:spcBef>
            </a:pP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recommendation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no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need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image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and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its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urls. So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we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drop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3 columns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which contain image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urls.</a:t>
            </a:r>
            <a:endParaRPr sz="1150">
              <a:latin typeface="Verdana"/>
              <a:cs typeface="Verdana"/>
            </a:endParaRPr>
          </a:p>
          <a:p>
            <a:pPr marL="419100" indent="-407034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150" b="1" spc="35" dirty="0">
                <a:solidFill>
                  <a:srgbClr val="0A044F"/>
                </a:solidFill>
                <a:latin typeface="Verdana"/>
                <a:cs typeface="Verdana"/>
              </a:rPr>
              <a:t>The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publication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must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be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int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format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but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there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are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some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error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in </a:t>
            </a:r>
            <a:r>
              <a:rPr sz="1150" b="1" spc="5" dirty="0">
                <a:solidFill>
                  <a:srgbClr val="0A044F"/>
                </a:solidFill>
                <a:latin typeface="Verdana"/>
                <a:cs typeface="Verdana"/>
              </a:rPr>
              <a:t>it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at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some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phase </a:t>
            </a:r>
            <a:r>
              <a:rPr sz="1150" b="1" spc="5" dirty="0">
                <a:solidFill>
                  <a:srgbClr val="0A044F"/>
                </a:solidFill>
                <a:latin typeface="Verdana"/>
                <a:cs typeface="Verdana"/>
              </a:rPr>
              <a:t>it</a:t>
            </a:r>
            <a:r>
              <a:rPr sz="1150" b="1" spc="3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150" b="1" spc="35" dirty="0">
                <a:solidFill>
                  <a:srgbClr val="0A044F"/>
                </a:solidFill>
                <a:latin typeface="Verdana"/>
                <a:cs typeface="Verdana"/>
              </a:rPr>
              <a:t>show</a:t>
            </a:r>
            <a:endParaRPr sz="1150">
              <a:latin typeface="Verdana"/>
              <a:cs typeface="Verdana"/>
            </a:endParaRPr>
          </a:p>
          <a:p>
            <a:pPr marL="419100">
              <a:lnSpc>
                <a:spcPct val="100000"/>
              </a:lnSpc>
              <a:spcBef>
                <a:spcPts val="10"/>
              </a:spcBef>
            </a:pP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yr='DK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Publishing Inc',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yr='Gallimard'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its </a:t>
            </a:r>
            <a:r>
              <a:rPr sz="1200" b="1" dirty="0">
                <a:solidFill>
                  <a:srgbClr val="0A044F"/>
                </a:solidFill>
                <a:latin typeface="Verdana"/>
                <a:cs typeface="Verdana"/>
              </a:rPr>
              <a:t>not</a:t>
            </a:r>
            <a:r>
              <a:rPr sz="1200" b="1" spc="-10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posible</a:t>
            </a:r>
            <a:endParaRPr sz="12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795"/>
              </a:spcBef>
            </a:pPr>
            <a:r>
              <a:rPr sz="1200" b="1" u="heavy" spc="-10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Users </a:t>
            </a:r>
            <a:r>
              <a:rPr sz="1200" b="1" u="heavy" spc="-15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Dataset</a:t>
            </a:r>
            <a:r>
              <a:rPr sz="1200" b="1" u="heavy" spc="90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 </a:t>
            </a:r>
            <a:r>
              <a:rPr sz="1200" b="1" u="heavy" spc="-10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Pre-processing</a:t>
            </a:r>
            <a:endParaRPr sz="1200">
              <a:latin typeface="Verdana"/>
              <a:cs typeface="Verdana"/>
            </a:endParaRPr>
          </a:p>
          <a:p>
            <a:pPr marL="419100" indent="-407034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We see that the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null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valu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present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in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age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we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try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to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correct</a:t>
            </a:r>
            <a:r>
              <a:rPr sz="1150" b="1" spc="30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150" b="1" spc="5" dirty="0">
                <a:solidFill>
                  <a:srgbClr val="0A044F"/>
                </a:solidFill>
                <a:latin typeface="Verdana"/>
                <a:cs typeface="Verdana"/>
              </a:rPr>
              <a:t>it</a:t>
            </a:r>
            <a:endParaRPr sz="1150">
              <a:latin typeface="Verdana"/>
              <a:cs typeface="Verdana"/>
            </a:endParaRPr>
          </a:p>
          <a:p>
            <a:pPr marL="419100" indent="-407034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There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are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11072 valu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are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null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we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can't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remove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these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many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values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so we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try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to</a:t>
            </a:r>
            <a:r>
              <a:rPr sz="1150" b="1" spc="1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cover </a:t>
            </a:r>
            <a:r>
              <a:rPr sz="1150" b="1" spc="5" dirty="0">
                <a:solidFill>
                  <a:srgbClr val="0A044F"/>
                </a:solidFill>
                <a:latin typeface="Verdana"/>
                <a:cs typeface="Verdana"/>
              </a:rPr>
              <a:t>it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with</a:t>
            </a:r>
            <a:endParaRPr sz="1150">
              <a:latin typeface="Verdana"/>
              <a:cs typeface="Verdana"/>
            </a:endParaRPr>
          </a:p>
          <a:p>
            <a:pPr marL="419100">
              <a:lnSpc>
                <a:spcPct val="100000"/>
              </a:lnSpc>
              <a:spcBef>
                <a:spcPts val="730"/>
              </a:spcBef>
            </a:pP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mean age</a:t>
            </a:r>
            <a:r>
              <a:rPr sz="1200" b="1" spc="5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value.</a:t>
            </a:r>
            <a:endParaRPr sz="1200">
              <a:latin typeface="Verdana"/>
              <a:cs typeface="Verdana"/>
            </a:endParaRPr>
          </a:p>
          <a:p>
            <a:pPr marL="419100" indent="-407034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200" b="1" u="heavy" spc="-10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Ratings </a:t>
            </a:r>
            <a:r>
              <a:rPr sz="1200" b="1" u="heavy" spc="-15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Dataset</a:t>
            </a:r>
            <a:r>
              <a:rPr sz="1200" b="1" u="heavy" spc="90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 </a:t>
            </a:r>
            <a:r>
              <a:rPr sz="1200" b="1" u="heavy" spc="-10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Pre-processing</a:t>
            </a:r>
            <a:endParaRPr sz="1200">
              <a:latin typeface="Verdana"/>
              <a:cs typeface="Verdana"/>
            </a:endParaRPr>
          </a:p>
          <a:p>
            <a:pPr marL="419100" indent="-407034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We </a:t>
            </a:r>
            <a:r>
              <a:rPr sz="1200" b="1" spc="-5" dirty="0">
                <a:solidFill>
                  <a:srgbClr val="0A044F"/>
                </a:solidFill>
                <a:latin typeface="Verdana"/>
                <a:cs typeface="Verdana"/>
              </a:rPr>
              <a:t>se user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id </a:t>
            </a:r>
            <a:r>
              <a:rPr sz="1200" b="1" spc="-25" dirty="0">
                <a:solidFill>
                  <a:srgbClr val="0A044F"/>
                </a:solidFill>
                <a:latin typeface="Verdana"/>
                <a:cs typeface="Verdana"/>
              </a:rPr>
              <a:t>11676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gives rating </a:t>
            </a:r>
            <a:r>
              <a:rPr sz="1200" b="1" spc="-5" dirty="0">
                <a:solidFill>
                  <a:srgbClr val="0A044F"/>
                </a:solidFill>
                <a:latin typeface="Verdana"/>
                <a:cs typeface="Verdana"/>
              </a:rPr>
              <a:t>on </a:t>
            </a:r>
            <a:r>
              <a:rPr sz="1200" b="1" spc="-25" dirty="0">
                <a:solidFill>
                  <a:srgbClr val="0A044F"/>
                </a:solidFill>
                <a:latin typeface="Verdana"/>
                <a:cs typeface="Verdana"/>
              </a:rPr>
              <a:t>13602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books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rating </a:t>
            </a:r>
            <a:r>
              <a:rPr sz="1200" b="1" spc="-10" dirty="0">
                <a:solidFill>
                  <a:srgbClr val="0A044F"/>
                </a:solidFill>
                <a:latin typeface="Verdana"/>
                <a:cs typeface="Verdana"/>
              </a:rPr>
              <a:t>its consider as </a:t>
            </a:r>
            <a:r>
              <a:rPr sz="1200" b="1" spc="-5" dirty="0">
                <a:solidFill>
                  <a:srgbClr val="0A044F"/>
                </a:solidFill>
                <a:latin typeface="Verdana"/>
                <a:cs typeface="Verdana"/>
              </a:rPr>
              <a:t>most </a:t>
            </a: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impactfull</a:t>
            </a:r>
            <a:r>
              <a:rPr sz="1200" b="1" spc="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A044F"/>
                </a:solidFill>
                <a:latin typeface="Verdana"/>
                <a:cs typeface="Verdana"/>
              </a:rPr>
              <a:t>user.</a:t>
            </a:r>
            <a:endParaRPr sz="1200">
              <a:latin typeface="Verdana"/>
              <a:cs typeface="Verdana"/>
            </a:endParaRPr>
          </a:p>
          <a:p>
            <a:pPr marL="419100" marR="685165" indent="-407034">
              <a:lnSpc>
                <a:spcPts val="2160"/>
              </a:lnSpc>
              <a:spcBef>
                <a:spcPts val="195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Theare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are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so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many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user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who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are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only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given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rating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on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1 book so they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might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nt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proper 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comaprision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rating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to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our</a:t>
            </a:r>
            <a:r>
              <a:rPr sz="1150" b="1" spc="1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rating.</a:t>
            </a:r>
            <a:endParaRPr sz="1150">
              <a:latin typeface="Verdana"/>
              <a:cs typeface="Verdana"/>
            </a:endParaRPr>
          </a:p>
          <a:p>
            <a:pPr marL="419100" indent="-407034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19100" algn="l"/>
                <a:tab pos="419734" algn="l"/>
              </a:tabLst>
            </a:pP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As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we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consider </a:t>
            </a:r>
            <a:r>
              <a:rPr sz="1150" b="1" spc="5" dirty="0">
                <a:solidFill>
                  <a:srgbClr val="0A044F"/>
                </a:solidFill>
                <a:latin typeface="Verdana"/>
                <a:cs typeface="Verdana"/>
              </a:rPr>
              <a:t>if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some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user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gives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rating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in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more than </a:t>
            </a:r>
            <a:r>
              <a:rPr sz="1150" b="1" spc="10" dirty="0">
                <a:solidFill>
                  <a:srgbClr val="0A044F"/>
                </a:solidFill>
                <a:latin typeface="Verdana"/>
                <a:cs typeface="Verdana"/>
              </a:rPr>
              <a:t>200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books </a:t>
            </a:r>
            <a:r>
              <a:rPr sz="1150" b="1" spc="30" dirty="0">
                <a:solidFill>
                  <a:srgbClr val="0A044F"/>
                </a:solidFill>
                <a:latin typeface="Verdana"/>
                <a:cs typeface="Verdana"/>
              </a:rPr>
              <a:t>he </a:t>
            </a:r>
            <a:r>
              <a:rPr sz="1150" b="1" spc="20" dirty="0">
                <a:solidFill>
                  <a:srgbClr val="0A044F"/>
                </a:solidFill>
                <a:latin typeface="Verdana"/>
                <a:cs typeface="Verdana"/>
              </a:rPr>
              <a:t>might be </a:t>
            </a:r>
            <a:r>
              <a:rPr sz="1150" b="1" spc="25" dirty="0">
                <a:solidFill>
                  <a:srgbClr val="0A044F"/>
                </a:solidFill>
                <a:latin typeface="Verdana"/>
                <a:cs typeface="Verdana"/>
              </a:rPr>
              <a:t>good</a:t>
            </a:r>
            <a:r>
              <a:rPr sz="1150" b="1" spc="3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150" b="1" spc="15" dirty="0">
                <a:solidFill>
                  <a:srgbClr val="0A044F"/>
                </a:solidFill>
                <a:latin typeface="Verdana"/>
                <a:cs typeface="Verdana"/>
              </a:rPr>
              <a:t>impactfull</a:t>
            </a:r>
            <a:endParaRPr sz="1150">
              <a:latin typeface="Verdana"/>
              <a:cs typeface="Verdana"/>
            </a:endParaRPr>
          </a:p>
          <a:p>
            <a:pPr marL="419100">
              <a:lnSpc>
                <a:spcPct val="100000"/>
              </a:lnSpc>
              <a:spcBef>
                <a:spcPts val="730"/>
              </a:spcBef>
            </a:pPr>
            <a:r>
              <a:rPr sz="1200" b="1" spc="-15" dirty="0">
                <a:solidFill>
                  <a:srgbClr val="0A044F"/>
                </a:solidFill>
                <a:latin typeface="Verdana"/>
                <a:cs typeface="Verdana"/>
              </a:rPr>
              <a:t>rating</a:t>
            </a:r>
            <a:r>
              <a:rPr sz="1200" b="1" spc="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A044F"/>
                </a:solidFill>
                <a:latin typeface="Verdana"/>
                <a:cs typeface="Verdana"/>
              </a:rPr>
              <a:t>user.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352" y="2157983"/>
            <a:ext cx="6719813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EDA(contd...)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743788"/>
            <a:ext cx="6984365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2200" b="1" spc="-70" dirty="0">
                <a:solidFill>
                  <a:srgbClr val="2A5F99"/>
                </a:solidFill>
                <a:latin typeface="Arial"/>
                <a:cs typeface="Arial"/>
              </a:rPr>
              <a:t>Top </a:t>
            </a:r>
            <a:r>
              <a:rPr sz="2200" b="1" spc="-5" dirty="0">
                <a:solidFill>
                  <a:srgbClr val="2A5F99"/>
                </a:solidFill>
                <a:latin typeface="Arial"/>
                <a:cs typeface="Arial"/>
              </a:rPr>
              <a:t>15 publisher </a:t>
            </a:r>
            <a:r>
              <a:rPr sz="2200" b="1" spc="-10" dirty="0">
                <a:solidFill>
                  <a:srgbClr val="2A5F99"/>
                </a:solidFill>
                <a:latin typeface="Arial"/>
                <a:cs typeface="Arial"/>
              </a:rPr>
              <a:t>of</a:t>
            </a:r>
            <a:r>
              <a:rPr sz="2200" b="1" spc="200" dirty="0">
                <a:solidFill>
                  <a:srgbClr val="2A5F9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2A5F99"/>
                </a:solidFill>
                <a:latin typeface="Arial"/>
                <a:cs typeface="Arial"/>
              </a:rPr>
              <a:t>book</a:t>
            </a:r>
            <a:endParaRPr sz="2200">
              <a:latin typeface="Arial"/>
              <a:cs typeface="Arial"/>
            </a:endParaRPr>
          </a:p>
          <a:p>
            <a:pPr marL="227329" marR="5080" indent="-215265">
              <a:lnSpc>
                <a:spcPct val="100000"/>
              </a:lnSpc>
              <a:spcBef>
                <a:spcPts val="165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Here </a:t>
            </a:r>
            <a:r>
              <a:rPr sz="1800" spc="-25" dirty="0">
                <a:solidFill>
                  <a:srgbClr val="111111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se that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Harlequin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publicatation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publish </a:t>
            </a:r>
            <a:r>
              <a:rPr sz="1800" spc="-15" dirty="0">
                <a:solidFill>
                  <a:srgbClr val="111111"/>
                </a:solidFill>
                <a:latin typeface="Arial"/>
                <a:cs typeface="Arial"/>
              </a:rPr>
              <a:t>most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no of book</a:t>
            </a:r>
            <a:r>
              <a:rPr sz="1800" spc="-30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111111"/>
                </a:solidFill>
                <a:latin typeface="Arial"/>
                <a:cs typeface="Arial"/>
              </a:rPr>
              <a:t>its 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almost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double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than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Silhouette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which </a:t>
            </a:r>
            <a:r>
              <a:rPr sz="1800" spc="15" dirty="0">
                <a:solidFill>
                  <a:srgbClr val="111111"/>
                </a:solidFill>
                <a:latin typeface="Arial"/>
                <a:cs typeface="Arial"/>
              </a:rPr>
              <a:t>is in</a:t>
            </a:r>
            <a:r>
              <a:rPr sz="1800" spc="-36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2nd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place.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2582066"/>
            <a:ext cx="6442527" cy="208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566" y="195148"/>
            <a:ext cx="27444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EDA(contd...)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7763" y="743788"/>
            <a:ext cx="7437120" cy="139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solidFill>
                  <a:srgbClr val="2A5F99"/>
                </a:solidFill>
                <a:latin typeface="Arial"/>
                <a:cs typeface="Arial"/>
              </a:rPr>
              <a:t>Count </a:t>
            </a:r>
            <a:r>
              <a:rPr sz="2200" b="1" spc="-25" dirty="0">
                <a:solidFill>
                  <a:srgbClr val="2A5F99"/>
                </a:solidFill>
                <a:latin typeface="Arial"/>
                <a:cs typeface="Arial"/>
              </a:rPr>
              <a:t>vs </a:t>
            </a:r>
            <a:r>
              <a:rPr sz="2200" b="1" spc="-10" dirty="0">
                <a:solidFill>
                  <a:srgbClr val="2A5F99"/>
                </a:solidFill>
                <a:latin typeface="Arial"/>
                <a:cs typeface="Arial"/>
              </a:rPr>
              <a:t>Book</a:t>
            </a:r>
            <a:r>
              <a:rPr sz="2200" b="1" spc="160" dirty="0">
                <a:solidFill>
                  <a:srgbClr val="2A5F9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2A5F99"/>
                </a:solidFill>
                <a:latin typeface="Arial"/>
                <a:cs typeface="Arial"/>
              </a:rPr>
              <a:t>Rating</a:t>
            </a:r>
            <a:endParaRPr sz="2200">
              <a:latin typeface="Arial"/>
              <a:cs typeface="Arial"/>
            </a:endParaRPr>
          </a:p>
          <a:p>
            <a:pPr marL="407670" marR="5080" indent="-215265">
              <a:lnSpc>
                <a:spcPct val="100000"/>
              </a:lnSpc>
              <a:spcBef>
                <a:spcPts val="165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407034" algn="l"/>
                <a:tab pos="408305" algn="l"/>
              </a:tabLst>
            </a:pP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If </a:t>
            </a:r>
            <a:r>
              <a:rPr sz="1800" spc="-20" dirty="0">
                <a:solidFill>
                  <a:srgbClr val="111111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se the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rating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part </a:t>
            </a:r>
            <a:r>
              <a:rPr sz="1800" spc="-15" dirty="0">
                <a:solidFill>
                  <a:srgbClr val="111111"/>
                </a:solidFill>
                <a:latin typeface="Arial"/>
                <a:cs typeface="Arial"/>
              </a:rPr>
              <a:t>most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of not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given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any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review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here </a:t>
            </a:r>
            <a:r>
              <a:rPr sz="1800" spc="-25" dirty="0">
                <a:solidFill>
                  <a:srgbClr val="111111"/>
                </a:solidFill>
                <a:latin typeface="Arial"/>
                <a:cs typeface="Arial"/>
              </a:rPr>
              <a:t>we</a:t>
            </a:r>
            <a:r>
              <a:rPr sz="1800" spc="-22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consider 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0.</a:t>
            </a:r>
            <a:endParaRPr sz="1800">
              <a:latin typeface="Arial"/>
              <a:cs typeface="Arial"/>
            </a:endParaRPr>
          </a:p>
          <a:p>
            <a:pPr marL="407670" indent="-215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407034" algn="l"/>
                <a:tab pos="408305" algn="l"/>
              </a:tabLst>
            </a:pP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almost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50 to 60 percent of our</a:t>
            </a:r>
            <a:r>
              <a:rPr sz="1800" spc="-16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180" y="2340864"/>
            <a:ext cx="5627661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566" y="195148"/>
            <a:ext cx="27444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EDA(contd...)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7763" y="743788"/>
            <a:ext cx="7385684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A5F99"/>
                </a:solidFill>
                <a:latin typeface="Arial"/>
                <a:cs typeface="Arial"/>
              </a:rPr>
              <a:t>Explicity</a:t>
            </a:r>
            <a:r>
              <a:rPr sz="2200" b="1" spc="-10" dirty="0">
                <a:solidFill>
                  <a:srgbClr val="2A5F99"/>
                </a:solidFill>
                <a:latin typeface="Arial"/>
                <a:cs typeface="Arial"/>
              </a:rPr>
              <a:t> Rating</a:t>
            </a:r>
            <a:endParaRPr sz="22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165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If </a:t>
            </a:r>
            <a:r>
              <a:rPr sz="1800" spc="-20" dirty="0">
                <a:solidFill>
                  <a:srgbClr val="111111"/>
                </a:solidFill>
                <a:latin typeface="Arial"/>
                <a:cs typeface="Arial"/>
              </a:rPr>
              <a:t>we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 not</a:t>
            </a:r>
            <a:r>
              <a:rPr sz="1800" spc="-3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consider</a:t>
            </a:r>
            <a:r>
              <a:rPr sz="1800" spc="-5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0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rating</a:t>
            </a:r>
            <a:r>
              <a:rPr sz="1800" spc="-10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user</a:t>
            </a:r>
            <a:r>
              <a:rPr sz="1800" spc="-1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11111"/>
                </a:solidFill>
                <a:latin typeface="Arial"/>
                <a:cs typeface="Arial"/>
              </a:rPr>
              <a:t>we</a:t>
            </a:r>
            <a:r>
              <a:rPr sz="1800" spc="4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se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 highest</a:t>
            </a:r>
            <a:r>
              <a:rPr sz="1800" spc="-10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no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user</a:t>
            </a:r>
            <a:r>
              <a:rPr sz="1800" spc="-2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given</a:t>
            </a:r>
            <a:r>
              <a:rPr sz="1800" spc="-5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rating</a:t>
            </a:r>
            <a:r>
              <a:rPr sz="1800" spc="-6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8.</a:t>
            </a:r>
            <a:endParaRPr sz="18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227329" algn="l"/>
                <a:tab pos="227965" algn="l"/>
              </a:tabLst>
            </a:pP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Almost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eqal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rating given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to 7 and 10 then</a:t>
            </a:r>
            <a:r>
              <a:rPr sz="1800" spc="-25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1149</Words>
  <Application>Microsoft Office PowerPoint</Application>
  <PresentationFormat>On-screen Show (16:9)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Office Theme</vt:lpstr>
      <vt:lpstr>CAPSTONE PROJECT-4</vt:lpstr>
      <vt:lpstr>CONTENT</vt:lpstr>
      <vt:lpstr>BUSINESS UNDERSTANDING</vt:lpstr>
      <vt:lpstr>DATA OVERVIEW</vt:lpstr>
      <vt:lpstr>DATA DESCRIPTION</vt:lpstr>
      <vt:lpstr>PREPROCESS DATA</vt:lpstr>
      <vt:lpstr>EDA(contd...)</vt:lpstr>
      <vt:lpstr>EDA(contd...)</vt:lpstr>
      <vt:lpstr>EDA(contd...)</vt:lpstr>
      <vt:lpstr>EDA(contd...)</vt:lpstr>
      <vt:lpstr>EDA(contd...)</vt:lpstr>
      <vt:lpstr>RECOMENTATION SYSTEM</vt:lpstr>
      <vt:lpstr>1. Popularity Based ( Books reviewed by most of the user)</vt:lpstr>
      <vt:lpstr>PowerPoint Presentation</vt:lpstr>
      <vt:lpstr>PowerPoint Presentation</vt:lpstr>
      <vt:lpstr>PowerPoint Presentation</vt:lpstr>
      <vt:lpstr>PowerPoint Presentation</vt:lpstr>
      <vt:lpstr>CHALLENGES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PROJECT-4</dc:title>
  <cp:lastModifiedBy>satyam</cp:lastModifiedBy>
  <cp:revision>1</cp:revision>
  <dcterms:created xsi:type="dcterms:W3CDTF">2022-05-04T18:54:09Z</dcterms:created>
  <dcterms:modified xsi:type="dcterms:W3CDTF">2022-05-04T18:56:57Z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2022-05-04T00:00:00Z</vt:filetime>
  </property>
</Properties>
</file>