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495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1456" y="67055"/>
            <a:ext cx="347472" cy="356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7653" y="306399"/>
            <a:ext cx="7168692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850" y="1194919"/>
            <a:ext cx="8011795" cy="1199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4952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886" y="578561"/>
            <a:ext cx="64693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0" dirty="0"/>
              <a:t>CAPSTONE</a:t>
            </a:r>
            <a:r>
              <a:rPr sz="4200" spc="-434" dirty="0"/>
              <a:t> </a:t>
            </a:r>
            <a:r>
              <a:rPr sz="4200" spc="-85" dirty="0"/>
              <a:t>PROJECT-3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790192" y="1644522"/>
            <a:ext cx="585978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latin typeface="Arial"/>
                <a:cs typeface="Arial"/>
              </a:rPr>
              <a:t>Mobile Price </a:t>
            </a:r>
            <a:r>
              <a:rPr sz="3200" b="1" spc="-10" dirty="0">
                <a:latin typeface="Arial"/>
                <a:cs typeface="Arial"/>
              </a:rPr>
              <a:t>Range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Prediction</a:t>
            </a:r>
            <a:r>
              <a:rPr lang="en-IN" sz="3200" dirty="0"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IN" sz="2200" b="1" spc="-40" dirty="0">
                <a:solidFill>
                  <a:srgbClr val="C00000"/>
                </a:solidFill>
                <a:latin typeface="Verdana"/>
                <a:cs typeface="Verdana"/>
              </a:rPr>
              <a:t>    </a:t>
            </a:r>
            <a:r>
              <a:rPr lang="en-IN" sz="2200" b="1" spc="-6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2200" b="1" spc="-6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71A05-4FC7-440F-9DC1-789982FA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148506"/>
            <a:ext cx="4648199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03C07-9606-4035-A33A-4A4DE2D47E72}"/>
              </a:ext>
            </a:extLst>
          </p:cNvPr>
          <p:cNvSpPr txBox="1"/>
          <p:nvPr/>
        </p:nvSpPr>
        <p:spPr>
          <a:xfrm flipH="1">
            <a:off x="1219200" y="4251325"/>
            <a:ext cx="613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           SATYAM JYOTI SANKAR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7882" y="2161031"/>
            <a:ext cx="3039904" cy="2345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057" y="194512"/>
            <a:ext cx="27355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EDA(contd...)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77595" y="743838"/>
            <a:ext cx="6329045" cy="843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2A5F99"/>
                </a:solidFill>
                <a:latin typeface="Arial"/>
                <a:cs typeface="Arial"/>
              </a:rPr>
              <a:t>Relation </a:t>
            </a:r>
            <a:r>
              <a:rPr sz="2200" b="1" spc="10" dirty="0">
                <a:solidFill>
                  <a:srgbClr val="2A5F99"/>
                </a:solidFill>
                <a:latin typeface="Arial"/>
                <a:cs typeface="Arial"/>
              </a:rPr>
              <a:t>between </a:t>
            </a:r>
            <a:r>
              <a:rPr sz="2200" b="1" dirty="0">
                <a:solidFill>
                  <a:srgbClr val="2A5F99"/>
                </a:solidFill>
                <a:latin typeface="Arial"/>
                <a:cs typeface="Arial"/>
              </a:rPr>
              <a:t>Price </a:t>
            </a:r>
            <a:r>
              <a:rPr sz="2200" b="1" spc="-5" dirty="0">
                <a:solidFill>
                  <a:srgbClr val="2A5F99"/>
                </a:solidFill>
                <a:latin typeface="Arial"/>
                <a:cs typeface="Arial"/>
              </a:rPr>
              <a:t>Range </a:t>
            </a:r>
            <a:r>
              <a:rPr sz="2200" b="1" spc="5" dirty="0">
                <a:solidFill>
                  <a:srgbClr val="2A5F99"/>
                </a:solidFill>
                <a:latin typeface="Arial"/>
                <a:cs typeface="Arial"/>
              </a:rPr>
              <a:t>&amp;</a:t>
            </a:r>
            <a:r>
              <a:rPr sz="2200" b="1" spc="-175" dirty="0">
                <a:solidFill>
                  <a:srgbClr val="2A5F9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2A5F99"/>
                </a:solidFill>
                <a:latin typeface="Arial"/>
                <a:cs typeface="Arial"/>
              </a:rPr>
              <a:t>3G/4G.</a:t>
            </a:r>
            <a:endParaRPr sz="22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630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Here , </a:t>
            </a:r>
            <a:r>
              <a:rPr sz="1800" spc="-15" dirty="0">
                <a:solidFill>
                  <a:srgbClr val="111111"/>
                </a:solidFill>
                <a:latin typeface="Arial"/>
                <a:cs typeface="Arial"/>
              </a:rPr>
              <a:t>we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see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the price range </a:t>
            </a:r>
            <a:r>
              <a:rPr sz="1800" spc="5" dirty="0">
                <a:solidFill>
                  <a:srgbClr val="111111"/>
                </a:solidFill>
                <a:latin typeface="Arial"/>
                <a:cs typeface="Arial"/>
              </a:rPr>
              <a:t>also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affecting the 3G and 4G</a:t>
            </a:r>
            <a:r>
              <a:rPr sz="1800" spc="-29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2886" y="2220536"/>
            <a:ext cx="3447894" cy="2242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2005583"/>
            <a:ext cx="4117589" cy="2493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14300" marR="5080">
              <a:lnSpc>
                <a:spcPts val="2620"/>
              </a:lnSpc>
              <a:spcBef>
                <a:spcPts val="215"/>
              </a:spcBef>
            </a:pPr>
            <a:r>
              <a:rPr spc="-5" dirty="0"/>
              <a:t>Multivariate analysis </a:t>
            </a:r>
            <a:r>
              <a:rPr spc="5" dirty="0"/>
              <a:t>- </a:t>
            </a:r>
            <a:r>
              <a:rPr dirty="0"/>
              <a:t>int_memory,  </a:t>
            </a:r>
            <a:r>
              <a:rPr spc="-5" dirty="0"/>
              <a:t>mobile_wt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7732" y="1107185"/>
            <a:ext cx="684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44444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There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is drastic increase in internal memory for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vey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high</a:t>
            </a:r>
            <a:r>
              <a:rPr sz="1800" spc="-2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prices.</a:t>
            </a:r>
            <a:endParaRPr sz="18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buClr>
                <a:srgbClr val="000000"/>
              </a:buClr>
              <a:buSzPct val="44444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Also there is drastic Decrease in mobile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weight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very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high</a:t>
            </a:r>
            <a:r>
              <a:rPr sz="1800" spc="-2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price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093" y="2259988"/>
            <a:ext cx="7927818" cy="2522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1075" y="266522"/>
            <a:ext cx="52330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/>
              <a:t>MULTIVATIATE</a:t>
            </a:r>
            <a:r>
              <a:rPr sz="2800" spc="-155" dirty="0"/>
              <a:t> </a:t>
            </a:r>
            <a:r>
              <a:rPr sz="2800" spc="5" dirty="0"/>
              <a:t>ANALYSIS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337817" y="749935"/>
            <a:ext cx="6536690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SzPct val="42857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400" b="1" spc="-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From the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above correlation</a:t>
            </a:r>
            <a:r>
              <a:rPr sz="1400" b="1" spc="13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graph</a:t>
            </a:r>
            <a:endParaRPr sz="1400">
              <a:latin typeface="Liberation Sans Narrow"/>
              <a:cs typeface="Liberation Sans Narrow"/>
            </a:endParaRPr>
          </a:p>
          <a:p>
            <a:pPr marL="228600" indent="-216535">
              <a:lnSpc>
                <a:spcPct val="100000"/>
              </a:lnSpc>
              <a:buClr>
                <a:srgbClr val="000000"/>
              </a:buClr>
              <a:buSzPct val="42857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three_g and </a:t>
            </a:r>
            <a:r>
              <a:rPr sz="1400" b="1" spc="-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four_g are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moderately</a:t>
            </a:r>
            <a:r>
              <a:rPr sz="1400" b="1" spc="18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correlated.</a:t>
            </a:r>
            <a:endParaRPr sz="1400">
              <a:latin typeface="Liberation Sans Narrow"/>
              <a:cs typeface="Liberation Sans Narrow"/>
            </a:endParaRPr>
          </a:p>
          <a:p>
            <a:pPr marL="228600" indent="-216535">
              <a:lnSpc>
                <a:spcPct val="100000"/>
              </a:lnSpc>
              <a:buClr>
                <a:srgbClr val="000000"/>
              </a:buClr>
              <a:buSzPct val="42857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px_width and px_height </a:t>
            </a:r>
            <a:r>
              <a:rPr sz="1400" b="1" spc="-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are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moderately correlated. </a:t>
            </a:r>
            <a:r>
              <a:rPr sz="1400" b="1" spc="-2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We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will </a:t>
            </a:r>
            <a:r>
              <a:rPr sz="1400" b="1" dirty="0">
                <a:solidFill>
                  <a:srgbClr val="1C1C1C"/>
                </a:solidFill>
                <a:latin typeface="Liberation Sans Narrow"/>
                <a:cs typeface="Liberation Sans Narrow"/>
              </a:rPr>
              <a:t>try </a:t>
            </a:r>
            <a:r>
              <a:rPr sz="1400" b="1" spc="-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to</a:t>
            </a:r>
            <a:r>
              <a:rPr sz="1400" b="1" spc="21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change them </a:t>
            </a:r>
            <a:r>
              <a:rPr sz="1400" b="1" spc="-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into a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single</a:t>
            </a:r>
            <a:endParaRPr sz="1400">
              <a:latin typeface="Liberation Sans Narrow"/>
              <a:cs typeface="Liberation Sans Narrow"/>
            </a:endParaRPr>
          </a:p>
          <a:p>
            <a:pPr marL="228600">
              <a:lnSpc>
                <a:spcPct val="100000"/>
              </a:lnSpc>
            </a:pPr>
            <a:r>
              <a:rPr sz="1400" b="1" spc="-1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variable.</a:t>
            </a:r>
            <a:endParaRPr sz="1400">
              <a:latin typeface="Liberation Sans Narrow"/>
              <a:cs typeface="Liberation Sans Narrow"/>
            </a:endParaRPr>
          </a:p>
          <a:p>
            <a:pPr marL="228600" indent="-216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42857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400" b="1" spc="-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ram</a:t>
            </a:r>
            <a:r>
              <a:rPr sz="1400" b="1" spc="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is</a:t>
            </a:r>
            <a:r>
              <a:rPr sz="1400" b="1" spc="3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highly</a:t>
            </a:r>
            <a:r>
              <a:rPr sz="1400" b="1" spc="3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correlated</a:t>
            </a:r>
            <a:r>
              <a:rPr sz="1400" b="1" spc="6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with</a:t>
            </a:r>
            <a:r>
              <a:rPr sz="1400" b="1" spc="2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our</a:t>
            </a:r>
            <a:r>
              <a:rPr sz="1400" b="1" spc="3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price</a:t>
            </a:r>
            <a:r>
              <a:rPr sz="1400" b="1" spc="3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range.</a:t>
            </a:r>
            <a:r>
              <a:rPr sz="1400" b="1" spc="3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May</a:t>
            </a:r>
            <a:r>
              <a:rPr sz="1400" b="1" spc="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be</a:t>
            </a:r>
            <a:r>
              <a:rPr sz="1400" b="1" spc="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one</a:t>
            </a:r>
            <a:r>
              <a:rPr sz="1400" b="1" spc="3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the</a:t>
            </a:r>
            <a:r>
              <a:rPr sz="1400" b="1" spc="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most</a:t>
            </a:r>
            <a:r>
              <a:rPr sz="1400" b="1" spc="4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important</a:t>
            </a:r>
            <a:r>
              <a:rPr sz="1400" b="1" spc="4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factor</a:t>
            </a:r>
            <a:r>
              <a:rPr sz="1400" b="1" spc="5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in</a:t>
            </a:r>
            <a:endParaRPr sz="1400">
              <a:latin typeface="Liberation Sans Narrow"/>
              <a:cs typeface="Liberation Sans Narrow"/>
            </a:endParaRPr>
          </a:p>
          <a:p>
            <a:pPr marL="228600">
              <a:lnSpc>
                <a:spcPct val="100000"/>
              </a:lnSpc>
            </a:pP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determining </a:t>
            </a:r>
            <a:r>
              <a:rPr sz="1400" b="1" spc="-5" dirty="0">
                <a:solidFill>
                  <a:srgbClr val="1C1C1C"/>
                </a:solidFill>
                <a:latin typeface="Liberation Sans Narrow"/>
                <a:cs typeface="Liberation Sans Narrow"/>
              </a:rPr>
              <a:t>the</a:t>
            </a:r>
            <a:r>
              <a:rPr sz="1400" b="1" spc="9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1C1C1C"/>
                </a:solidFill>
                <a:latin typeface="Liberation Sans Narrow"/>
                <a:cs typeface="Liberation Sans Narrow"/>
              </a:rPr>
              <a:t>price.</a:t>
            </a:r>
            <a:endParaRPr sz="1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" y="808555"/>
            <a:ext cx="2316480" cy="1967864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b="1" spc="45" dirty="0">
                <a:solidFill>
                  <a:srgbClr val="004952"/>
                </a:solidFill>
                <a:latin typeface="Carlito"/>
                <a:cs typeface="Carlito"/>
              </a:rPr>
              <a:t>Ta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s k :</a:t>
            </a:r>
            <a:r>
              <a:rPr sz="1800" b="1" spc="1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spc="160" dirty="0">
                <a:solidFill>
                  <a:srgbClr val="004952"/>
                </a:solidFill>
                <a:latin typeface="Carlito"/>
                <a:cs typeface="Carlito"/>
              </a:rPr>
              <a:t>multiclass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b="1" spc="160" dirty="0">
                <a:solidFill>
                  <a:srgbClr val="004952"/>
                </a:solidFill>
                <a:latin typeface="Carlito"/>
                <a:cs typeface="Carlito"/>
              </a:rPr>
              <a:t>classification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114" dirty="0">
                <a:solidFill>
                  <a:srgbClr val="004952"/>
                </a:solidFill>
                <a:latin typeface="Carlito"/>
                <a:cs typeface="Carlito"/>
              </a:rPr>
              <a:t>Train </a:t>
            </a:r>
            <a:r>
              <a:rPr sz="1800" b="1" spc="120" dirty="0">
                <a:solidFill>
                  <a:srgbClr val="004952"/>
                </a:solidFill>
                <a:latin typeface="Carlito"/>
                <a:cs typeface="Carlito"/>
              </a:rPr>
              <a:t>set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: </a:t>
            </a:r>
            <a:r>
              <a:rPr sz="1800" b="1" spc="90" dirty="0">
                <a:solidFill>
                  <a:srgbClr val="004952"/>
                </a:solidFill>
                <a:latin typeface="Carlito"/>
                <a:cs typeface="Carlito"/>
              </a:rPr>
              <a:t>(1340</a:t>
            </a:r>
            <a:r>
              <a:rPr sz="1800" b="1" spc="19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, </a:t>
            </a:r>
            <a:r>
              <a:rPr sz="1800" b="1" spc="-30" dirty="0">
                <a:solidFill>
                  <a:srgbClr val="004952"/>
                </a:solidFill>
                <a:latin typeface="Carlito"/>
                <a:cs typeface="Carlito"/>
              </a:rPr>
              <a:t>17)</a:t>
            </a:r>
            <a:endParaRPr sz="1800">
              <a:latin typeface="Carlito"/>
              <a:cs typeface="Carlito"/>
            </a:endParaRPr>
          </a:p>
          <a:p>
            <a:pPr marL="12700" marR="200025">
              <a:lnSpc>
                <a:spcPts val="3070"/>
              </a:lnSpc>
              <a:spcBef>
                <a:spcPts val="235"/>
              </a:spcBef>
            </a:pPr>
            <a:r>
              <a:rPr sz="1800" b="1" spc="114" dirty="0">
                <a:solidFill>
                  <a:srgbClr val="004952"/>
                </a:solidFill>
                <a:latin typeface="Carlito"/>
                <a:cs typeface="Carlito"/>
              </a:rPr>
              <a:t>Test </a:t>
            </a:r>
            <a:r>
              <a:rPr sz="1800" b="1" spc="120" dirty="0">
                <a:solidFill>
                  <a:srgbClr val="004952"/>
                </a:solidFill>
                <a:latin typeface="Carlito"/>
                <a:cs typeface="Carlito"/>
              </a:rPr>
              <a:t>set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: ( </a:t>
            </a:r>
            <a:r>
              <a:rPr sz="1800" b="1" spc="140" dirty="0">
                <a:solidFill>
                  <a:srgbClr val="004952"/>
                </a:solidFill>
                <a:latin typeface="Carlito"/>
                <a:cs typeface="Carlito"/>
              </a:rPr>
              <a:t>660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, </a:t>
            </a:r>
            <a:r>
              <a:rPr sz="1800" b="1" spc="-25" dirty="0">
                <a:solidFill>
                  <a:srgbClr val="004952"/>
                </a:solidFill>
                <a:latin typeface="Carlito"/>
                <a:cs typeface="Carlito"/>
              </a:rPr>
              <a:t>17)  </a:t>
            </a:r>
            <a:r>
              <a:rPr sz="1800" b="1" spc="100" dirty="0">
                <a:solidFill>
                  <a:srgbClr val="004952"/>
                </a:solidFill>
                <a:latin typeface="Carlito"/>
                <a:cs typeface="Carlito"/>
              </a:rPr>
              <a:t>Re</a:t>
            </a:r>
            <a:r>
              <a:rPr sz="1800" b="1" spc="-17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s</a:t>
            </a:r>
            <a:r>
              <a:rPr sz="1800" b="1" spc="-17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p</a:t>
            </a:r>
            <a:r>
              <a:rPr sz="1800" b="1" spc="-18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o</a:t>
            </a:r>
            <a:r>
              <a:rPr sz="1800" b="1" spc="-18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n</a:t>
            </a:r>
            <a:r>
              <a:rPr sz="1800" b="1" spc="-18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s</a:t>
            </a:r>
            <a:r>
              <a:rPr sz="1800" b="1" spc="-17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e</a:t>
            </a:r>
            <a:r>
              <a:rPr sz="1800" b="1" spc="28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:</a:t>
            </a:r>
            <a:r>
              <a:rPr sz="1800" b="1" spc="8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0</a:t>
            </a:r>
            <a:r>
              <a:rPr sz="1800" b="1" spc="-19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-</a:t>
            </a:r>
            <a:r>
              <a:rPr sz="1800" b="1" spc="-19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spc="35" dirty="0">
                <a:solidFill>
                  <a:srgbClr val="004952"/>
                </a:solidFill>
                <a:latin typeface="Carlito"/>
                <a:cs typeface="Carlito"/>
              </a:rPr>
              <a:t>1-2-3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924" y="196087"/>
            <a:ext cx="57810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54530" algn="l"/>
                <a:tab pos="3442335" algn="l"/>
                <a:tab pos="4058285" algn="l"/>
              </a:tabLst>
            </a:pPr>
            <a:r>
              <a:rPr sz="2800" dirty="0">
                <a:latin typeface="Carlito"/>
                <a:cs typeface="Carlito"/>
              </a:rPr>
              <a:t>P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170" dirty="0">
                <a:latin typeface="Carlito"/>
                <a:cs typeface="Carlito"/>
              </a:rPr>
              <a:t>re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spc="170" dirty="0">
                <a:latin typeface="Carlito"/>
                <a:cs typeface="Carlito"/>
              </a:rPr>
              <a:t>in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	</a:t>
            </a:r>
            <a:r>
              <a:rPr sz="2800" spc="260" dirty="0">
                <a:latin typeface="Carlito"/>
                <a:cs typeface="Carlito"/>
              </a:rPr>
              <a:t>dataset	</a:t>
            </a:r>
            <a:r>
              <a:rPr sz="2800" spc="140" dirty="0">
                <a:latin typeface="Carlito"/>
                <a:cs typeface="Carlito"/>
              </a:rPr>
              <a:t>for	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6264" y="890015"/>
            <a:ext cx="5184775" cy="3789045"/>
            <a:chOff x="3636264" y="890015"/>
            <a:chExt cx="5184775" cy="3789045"/>
          </a:xfrm>
        </p:grpSpPr>
        <p:sp>
          <p:nvSpPr>
            <p:cNvPr id="5" name="object 5"/>
            <p:cNvSpPr/>
            <p:nvPr/>
          </p:nvSpPr>
          <p:spPr>
            <a:xfrm>
              <a:off x="3636264" y="890015"/>
              <a:ext cx="5184647" cy="37886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8664" y="1051559"/>
              <a:ext cx="4703064" cy="3288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864" y="137617"/>
            <a:ext cx="4346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MODEL</a:t>
            </a:r>
            <a:r>
              <a:rPr sz="3600" spc="-445" dirty="0"/>
              <a:t> </a:t>
            </a:r>
            <a:r>
              <a:rPr sz="3600" spc="-229" dirty="0"/>
              <a:t>BUILDING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4474" y="985469"/>
            <a:ext cx="4520565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Noto Sans Symbols"/>
              <a:buChar char="➢"/>
              <a:tabLst>
                <a:tab pos="469265" algn="l"/>
                <a:tab pos="469900" algn="l"/>
              </a:tabLst>
            </a:pPr>
            <a:r>
              <a:rPr sz="1800" b="1" spc="-110" dirty="0">
                <a:solidFill>
                  <a:srgbClr val="0A044F"/>
                </a:solidFill>
                <a:latin typeface="Verdana"/>
                <a:cs typeface="Verdana"/>
              </a:rPr>
              <a:t>KNEIGHBOUR</a:t>
            </a:r>
            <a:r>
              <a:rPr sz="1800" b="1" spc="-16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0A044F"/>
                </a:solidFill>
                <a:latin typeface="Verdana"/>
                <a:cs typeface="Verdana"/>
              </a:rPr>
              <a:t>CLASSIFIER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044F"/>
              </a:buClr>
              <a:buFont typeface="Noto Sans Symbol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Noto Sans Symbols"/>
              <a:buChar char="➢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0A044F"/>
                </a:solidFill>
                <a:latin typeface="Verdana"/>
                <a:cs typeface="Verdana"/>
              </a:rPr>
              <a:t>RANDOM </a:t>
            </a:r>
            <a:r>
              <a:rPr sz="1800" b="1" spc="-65" dirty="0">
                <a:solidFill>
                  <a:srgbClr val="0A044F"/>
                </a:solidFill>
                <a:latin typeface="Verdana"/>
                <a:cs typeface="Verdana"/>
              </a:rPr>
              <a:t>FOREST</a:t>
            </a:r>
            <a:r>
              <a:rPr sz="1800" b="1" spc="-2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A044F"/>
                </a:solidFill>
                <a:latin typeface="Verdana"/>
                <a:cs typeface="Verdana"/>
              </a:rPr>
              <a:t>CLASSIFIER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044F"/>
              </a:buClr>
              <a:buFont typeface="Noto Sans Symbol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Noto Sans Symbols"/>
              <a:buChar char="➢"/>
              <a:tabLst>
                <a:tab pos="469265" algn="l"/>
                <a:tab pos="469900" algn="l"/>
              </a:tabLst>
            </a:pPr>
            <a:r>
              <a:rPr sz="1800" b="1" spc="-110" dirty="0">
                <a:solidFill>
                  <a:srgbClr val="0A044F"/>
                </a:solidFill>
                <a:latin typeface="Verdana"/>
                <a:cs typeface="Verdana"/>
              </a:rPr>
              <a:t>GRADIENT </a:t>
            </a:r>
            <a:r>
              <a:rPr sz="1800" b="1" spc="-105" dirty="0">
                <a:solidFill>
                  <a:srgbClr val="0A044F"/>
                </a:solidFill>
                <a:latin typeface="Verdana"/>
                <a:cs typeface="Verdana"/>
              </a:rPr>
              <a:t>BOOSTING</a:t>
            </a:r>
            <a:r>
              <a:rPr sz="1800" b="1" spc="-409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0A044F"/>
                </a:solidFill>
                <a:latin typeface="Verdana"/>
                <a:cs typeface="Verdana"/>
              </a:rPr>
              <a:t>CLASSIFIER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044F"/>
              </a:buClr>
              <a:buFont typeface="Noto Sans Symbol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Noto Sans Symbols"/>
              <a:buChar char="➢"/>
              <a:tabLst>
                <a:tab pos="469265" algn="l"/>
                <a:tab pos="469900" algn="l"/>
              </a:tabLst>
            </a:pPr>
            <a:r>
              <a:rPr sz="1800" b="1" spc="-110" dirty="0">
                <a:solidFill>
                  <a:srgbClr val="0A044F"/>
                </a:solidFill>
                <a:latin typeface="Verdana"/>
                <a:cs typeface="Verdana"/>
              </a:rPr>
              <a:t>LOGISTIC</a:t>
            </a:r>
            <a:r>
              <a:rPr sz="1800" b="1" spc="-36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0A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0A044F"/>
                </a:solidFill>
                <a:latin typeface="Verdana"/>
                <a:cs typeface="Verdana"/>
              </a:rPr>
              <a:t>XGB</a:t>
            </a:r>
            <a:r>
              <a:rPr sz="1800" b="1" spc="-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0A044F"/>
                </a:solidFill>
                <a:latin typeface="Verdana"/>
                <a:cs typeface="Verdana"/>
              </a:rPr>
              <a:t>CLASSIFIERD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Noto Sans Symbols"/>
              <a:buChar char="➢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0A044F"/>
                </a:solidFill>
                <a:latin typeface="Verdana"/>
                <a:cs typeface="Verdana"/>
              </a:rPr>
              <a:t>DECISION </a:t>
            </a:r>
            <a:r>
              <a:rPr sz="1800" b="1" spc="-75" dirty="0">
                <a:solidFill>
                  <a:srgbClr val="0A044F"/>
                </a:solidFill>
                <a:latin typeface="Verdana"/>
                <a:cs typeface="Verdana"/>
              </a:rPr>
              <a:t>TREE</a:t>
            </a:r>
            <a:r>
              <a:rPr sz="1800" b="1" spc="-40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A044F"/>
                </a:solidFill>
                <a:latin typeface="Verdana"/>
                <a:cs typeface="Verdana"/>
              </a:rPr>
              <a:t>CLASSIFIER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0A044F"/>
                </a:solidFill>
                <a:latin typeface="Verdana"/>
                <a:cs typeface="Verdana"/>
              </a:rPr>
              <a:t>SUPPORT VECTOR</a:t>
            </a:r>
            <a:r>
              <a:rPr sz="1800" b="1" spc="-459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A044F"/>
                </a:solidFill>
                <a:latin typeface="Verdana"/>
                <a:cs typeface="Verdana"/>
              </a:rPr>
              <a:t>MACHINE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31089"/>
            <a:ext cx="6939280" cy="88391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  <a:tabLst>
                <a:tab pos="2750185" algn="l"/>
                <a:tab pos="5281295" algn="l"/>
              </a:tabLst>
            </a:pPr>
            <a:r>
              <a:rPr sz="2800" dirty="0">
                <a:latin typeface="Carlito"/>
                <a:cs typeface="Carlito"/>
              </a:rPr>
              <a:t>I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340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	</a:t>
            </a:r>
            <a:r>
              <a:rPr sz="2800" spc="5" dirty="0">
                <a:latin typeface="Carlito"/>
                <a:cs typeface="Carlito"/>
              </a:rPr>
              <a:t>K</a:t>
            </a:r>
            <a:r>
              <a:rPr sz="2800" spc="-254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54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h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b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o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u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2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	</a:t>
            </a:r>
            <a:r>
              <a:rPr sz="2800" spc="290" dirty="0">
                <a:latin typeface="Carlito"/>
                <a:cs typeface="Carlito"/>
              </a:rPr>
              <a:t>C</a:t>
            </a:r>
            <a:r>
              <a:rPr sz="2800" spc="265" dirty="0">
                <a:latin typeface="Carlito"/>
                <a:cs typeface="Carlito"/>
              </a:rPr>
              <a:t>l</a:t>
            </a:r>
            <a:r>
              <a:rPr sz="2800" spc="295" dirty="0">
                <a:latin typeface="Carlito"/>
                <a:cs typeface="Carlito"/>
              </a:rPr>
              <a:t>a</a:t>
            </a:r>
            <a:r>
              <a:rPr sz="2800" spc="265" dirty="0">
                <a:latin typeface="Carlito"/>
                <a:cs typeface="Carlito"/>
              </a:rPr>
              <a:t>s</a:t>
            </a:r>
            <a:r>
              <a:rPr sz="2800" spc="240" dirty="0">
                <a:latin typeface="Carlito"/>
                <a:cs typeface="Carlito"/>
              </a:rPr>
              <a:t>s</a:t>
            </a:r>
            <a:r>
              <a:rPr sz="2800" spc="290" dirty="0">
                <a:latin typeface="Carlito"/>
                <a:cs typeface="Carlito"/>
              </a:rPr>
              <a:t>i</a:t>
            </a:r>
            <a:r>
              <a:rPr sz="2800" spc="260" dirty="0">
                <a:latin typeface="Carlito"/>
                <a:cs typeface="Carlito"/>
              </a:rPr>
              <a:t>f</a:t>
            </a:r>
            <a:r>
              <a:rPr sz="2800" spc="265" dirty="0">
                <a:latin typeface="Carlito"/>
                <a:cs typeface="Carlito"/>
              </a:rPr>
              <a:t>i</a:t>
            </a:r>
            <a:r>
              <a:rPr sz="2800" spc="290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r  </a:t>
            </a:r>
            <a:r>
              <a:rPr sz="2800" spc="245" dirty="0">
                <a:latin typeface="Carlito"/>
                <a:cs typeface="Carlito"/>
              </a:rPr>
              <a:t>contd.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27835"/>
            <a:ext cx="154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Train </a:t>
            </a:r>
            <a:r>
              <a:rPr sz="1800" b="1" u="heavy" spc="15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</a:t>
            </a:r>
            <a:r>
              <a:rPr sz="1800" b="1" u="heavy" spc="-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3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122802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Test</a:t>
            </a:r>
            <a:r>
              <a:rPr sz="1800" b="1" u="heavy" spc="18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7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744" y="1527047"/>
            <a:ext cx="3340607" cy="1359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715" y="3470567"/>
            <a:ext cx="3086166" cy="1289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8511" y="899159"/>
            <a:ext cx="3060192" cy="1801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1391" y="2880359"/>
            <a:ext cx="2877312" cy="1978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5597"/>
            <a:ext cx="69272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50185" algn="l"/>
                <a:tab pos="5281295" algn="l"/>
              </a:tabLst>
            </a:pPr>
            <a:r>
              <a:rPr sz="2800" dirty="0">
                <a:latin typeface="Carlito"/>
                <a:cs typeface="Carlito"/>
              </a:rPr>
              <a:t>I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170" dirty="0">
                <a:latin typeface="Carlito"/>
                <a:cs typeface="Carlito"/>
              </a:rPr>
              <a:t>nt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	</a:t>
            </a:r>
            <a:r>
              <a:rPr sz="2800" spc="5" dirty="0">
                <a:latin typeface="Carlito"/>
                <a:cs typeface="Carlito"/>
              </a:rPr>
              <a:t>K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54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h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b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o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u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2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	</a:t>
            </a:r>
            <a:r>
              <a:rPr sz="2800" spc="235" dirty="0">
                <a:latin typeface="Carlito"/>
                <a:cs typeface="Carlito"/>
              </a:rPr>
              <a:t>Classifier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871" y="1189951"/>
            <a:ext cx="2045970" cy="6483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T P R = </a:t>
            </a:r>
            <a:r>
              <a:rPr sz="1800" b="1" spc="120" dirty="0">
                <a:solidFill>
                  <a:srgbClr val="004952"/>
                </a:solidFill>
                <a:latin typeface="Carlito"/>
                <a:cs typeface="Carlito"/>
              </a:rPr>
              <a:t>TP/( </a:t>
            </a:r>
            <a:r>
              <a:rPr sz="1800" b="1" spc="125" dirty="0">
                <a:solidFill>
                  <a:srgbClr val="004952"/>
                </a:solidFill>
                <a:latin typeface="Carlito"/>
                <a:cs typeface="Carlito"/>
              </a:rPr>
              <a:t>TP+</a:t>
            </a:r>
            <a:r>
              <a:rPr sz="1800" b="1" spc="-25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spc="114" dirty="0">
                <a:solidFill>
                  <a:srgbClr val="004952"/>
                </a:solidFill>
                <a:latin typeface="Carlito"/>
                <a:cs typeface="Carlito"/>
              </a:rPr>
              <a:t>FN)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F</a:t>
            </a:r>
            <a:r>
              <a:rPr sz="1800" b="1" spc="-12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P</a:t>
            </a:r>
            <a:r>
              <a:rPr sz="1800" b="1" spc="-10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R </a:t>
            </a:r>
            <a:r>
              <a:rPr sz="1800" b="1" spc="2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=</a:t>
            </a:r>
            <a:r>
              <a:rPr sz="1800" b="1" spc="254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spc="120" dirty="0">
                <a:solidFill>
                  <a:srgbClr val="004952"/>
                </a:solidFill>
                <a:latin typeface="Carlito"/>
                <a:cs typeface="Carlito"/>
              </a:rPr>
              <a:t>FP/(</a:t>
            </a:r>
            <a:r>
              <a:rPr sz="1800" b="1" spc="-23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spc="120" dirty="0">
                <a:solidFill>
                  <a:srgbClr val="004952"/>
                </a:solidFill>
                <a:latin typeface="Carlito"/>
                <a:cs typeface="Carlito"/>
              </a:rPr>
              <a:t>FP+</a:t>
            </a:r>
            <a:r>
              <a:rPr sz="1800" b="1" spc="-23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spc="120" dirty="0">
                <a:solidFill>
                  <a:srgbClr val="004952"/>
                </a:solidFill>
                <a:latin typeface="Carlito"/>
                <a:cs typeface="Carlito"/>
              </a:rPr>
              <a:t>TN)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9269" y="1259951"/>
            <a:ext cx="4122333" cy="2949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34137"/>
            <a:ext cx="73266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47010" algn="l"/>
                <a:tab pos="4418330" algn="l"/>
                <a:tab pos="5677535" algn="l"/>
              </a:tabLst>
            </a:pPr>
            <a:r>
              <a:rPr sz="2800" dirty="0">
                <a:latin typeface="Carlito"/>
                <a:cs typeface="Carlito"/>
              </a:rPr>
              <a:t>I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340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	</a:t>
            </a:r>
            <a:r>
              <a:rPr sz="2800" spc="5" dirty="0">
                <a:latin typeface="Carlito"/>
                <a:cs typeface="Carlito"/>
              </a:rPr>
              <a:t>R</a:t>
            </a:r>
            <a:r>
              <a:rPr sz="2800" spc="-204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20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0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d</a:t>
            </a:r>
            <a:r>
              <a:rPr sz="2800" spc="-20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o</a:t>
            </a:r>
            <a:r>
              <a:rPr sz="2800" spc="-20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290" dirty="0">
                <a:latin typeface="Carlito"/>
                <a:cs typeface="Carlito"/>
              </a:rPr>
              <a:t>F</a:t>
            </a:r>
            <a:r>
              <a:rPr sz="2800" spc="315" dirty="0">
                <a:latin typeface="Carlito"/>
                <a:cs typeface="Carlito"/>
              </a:rPr>
              <a:t>o</a:t>
            </a:r>
            <a:r>
              <a:rPr sz="2800" spc="290" dirty="0">
                <a:latin typeface="Carlito"/>
                <a:cs typeface="Carlito"/>
              </a:rPr>
              <a:t>r</a:t>
            </a:r>
            <a:r>
              <a:rPr sz="2800" spc="315" dirty="0">
                <a:latin typeface="Carlito"/>
                <a:cs typeface="Carlito"/>
              </a:rPr>
              <a:t>e</a:t>
            </a:r>
            <a:r>
              <a:rPr sz="2800" spc="290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t	</a:t>
            </a:r>
            <a:r>
              <a:rPr sz="2800" spc="265" dirty="0">
                <a:latin typeface="Carlito"/>
                <a:cs typeface="Carlito"/>
              </a:rPr>
              <a:t>Classi</a:t>
            </a:r>
            <a:r>
              <a:rPr sz="2800" spc="260" dirty="0">
                <a:latin typeface="Carlito"/>
                <a:cs typeface="Carlito"/>
              </a:rPr>
              <a:t>f</a:t>
            </a:r>
            <a:r>
              <a:rPr sz="2800" spc="265" dirty="0">
                <a:latin typeface="Carlito"/>
                <a:cs typeface="Carlito"/>
              </a:rPr>
              <a:t>ie</a:t>
            </a:r>
            <a:r>
              <a:rPr sz="2800" dirty="0">
                <a:latin typeface="Carlito"/>
                <a:cs typeface="Carlito"/>
              </a:rPr>
              <a:t>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27835"/>
            <a:ext cx="154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Train </a:t>
            </a:r>
            <a:r>
              <a:rPr sz="1800" b="1" u="heavy" spc="15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</a:t>
            </a:r>
            <a:r>
              <a:rPr sz="1800" b="1" u="heavy" spc="-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3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122802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Test</a:t>
            </a:r>
            <a:r>
              <a:rPr sz="1800" b="1" u="heavy" spc="18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7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213" y="1571042"/>
            <a:ext cx="3107203" cy="129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772" y="3419855"/>
            <a:ext cx="3491579" cy="1322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8511" y="899159"/>
            <a:ext cx="3060192" cy="1753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1391" y="2880359"/>
            <a:ext cx="2726907" cy="1978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34137"/>
            <a:ext cx="76403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50185" algn="l"/>
              </a:tabLst>
            </a:pPr>
            <a:r>
              <a:rPr sz="2800" dirty="0">
                <a:latin typeface="Carlito"/>
                <a:cs typeface="Carlito"/>
              </a:rPr>
              <a:t>I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170" dirty="0">
                <a:latin typeface="Carlito"/>
                <a:cs typeface="Carlito"/>
              </a:rPr>
              <a:t>nt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	</a:t>
            </a:r>
            <a:r>
              <a:rPr sz="2800" spc="260" dirty="0">
                <a:latin typeface="Carlito"/>
                <a:cs typeface="Carlito"/>
              </a:rPr>
              <a:t>Gradient</a:t>
            </a:r>
            <a:r>
              <a:rPr sz="2800" spc="-360" dirty="0">
                <a:latin typeface="Carlito"/>
                <a:cs typeface="Carlito"/>
              </a:rPr>
              <a:t> </a:t>
            </a:r>
            <a:r>
              <a:rPr sz="2800" spc="260" dirty="0">
                <a:latin typeface="Carlito"/>
                <a:cs typeface="Carlito"/>
              </a:rPr>
              <a:t>Boosting</a:t>
            </a:r>
            <a:r>
              <a:rPr sz="2800" spc="-380" dirty="0">
                <a:latin typeface="Carlito"/>
                <a:cs typeface="Carlito"/>
              </a:rPr>
              <a:t> </a:t>
            </a:r>
            <a:r>
              <a:rPr sz="2800" spc="270" dirty="0">
                <a:latin typeface="Carlito"/>
                <a:cs typeface="Carlito"/>
              </a:rPr>
              <a:t>Classifier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27835"/>
            <a:ext cx="154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Train </a:t>
            </a:r>
            <a:r>
              <a:rPr sz="1800" b="1" u="heavy" spc="15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</a:t>
            </a:r>
            <a:r>
              <a:rPr sz="1800" b="1" u="heavy" spc="-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3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122802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Test</a:t>
            </a:r>
            <a:r>
              <a:rPr sz="1800" b="1" u="heavy" spc="18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7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744" y="1566302"/>
            <a:ext cx="3133667" cy="1397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904" y="3448420"/>
            <a:ext cx="3261746" cy="127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8511" y="899159"/>
            <a:ext cx="2867640" cy="1801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1391" y="2880359"/>
            <a:ext cx="2696267" cy="1978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34137"/>
            <a:ext cx="62020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47010" algn="l"/>
                <a:tab pos="4308475" algn="l"/>
              </a:tabLst>
            </a:pPr>
            <a:r>
              <a:rPr sz="2800" dirty="0">
                <a:latin typeface="Carlito"/>
                <a:cs typeface="Carlito"/>
              </a:rPr>
              <a:t>I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170" dirty="0">
                <a:latin typeface="Carlito"/>
                <a:cs typeface="Carlito"/>
              </a:rPr>
              <a:t>nt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	</a:t>
            </a:r>
            <a:r>
              <a:rPr sz="2800" spc="175" dirty="0">
                <a:latin typeface="Carlito"/>
                <a:cs typeface="Carlito"/>
              </a:rPr>
              <a:t>Lo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</a:t>
            </a:r>
            <a:r>
              <a:rPr sz="2800" spc="-2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2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	</a:t>
            </a:r>
            <a:r>
              <a:rPr sz="2800" spc="270" dirty="0">
                <a:latin typeface="Carlito"/>
                <a:cs typeface="Carlito"/>
              </a:rPr>
              <a:t>regression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27835"/>
            <a:ext cx="154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Train </a:t>
            </a:r>
            <a:r>
              <a:rPr sz="1800" b="1" u="heavy" spc="15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</a:t>
            </a:r>
            <a:r>
              <a:rPr sz="1800" b="1" u="heavy" spc="-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3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122802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Test</a:t>
            </a:r>
            <a:r>
              <a:rPr sz="1800" b="1" u="heavy" spc="18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7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579" y="1584889"/>
            <a:ext cx="3093693" cy="1286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582" y="3476713"/>
            <a:ext cx="3171528" cy="1265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8511" y="899159"/>
            <a:ext cx="2926835" cy="1753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1391" y="2880359"/>
            <a:ext cx="2803362" cy="1978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132" y="240233"/>
            <a:ext cx="20542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80" dirty="0">
                <a:solidFill>
                  <a:srgbClr val="C8201E"/>
                </a:solidFill>
              </a:rPr>
              <a:t>CO</a:t>
            </a:r>
            <a:r>
              <a:rPr sz="3200" spc="-170" dirty="0">
                <a:solidFill>
                  <a:srgbClr val="C8201E"/>
                </a:solidFill>
              </a:rPr>
              <a:t>NT</a:t>
            </a:r>
            <a:r>
              <a:rPr sz="3200" spc="-175" dirty="0">
                <a:solidFill>
                  <a:srgbClr val="C8201E"/>
                </a:solidFill>
              </a:rPr>
              <a:t>E</a:t>
            </a:r>
            <a:r>
              <a:rPr sz="3200" spc="-170" dirty="0">
                <a:solidFill>
                  <a:srgbClr val="C8201E"/>
                </a:solidFill>
              </a:rPr>
              <a:t>N</a:t>
            </a:r>
            <a:r>
              <a:rPr sz="3200" spc="-5" dirty="0">
                <a:solidFill>
                  <a:srgbClr val="C8201E"/>
                </a:solidFill>
              </a:rPr>
              <a:t>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0008" y="1076832"/>
            <a:ext cx="5140325" cy="294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7825">
              <a:lnSpc>
                <a:spcPct val="114300"/>
              </a:lnSpc>
              <a:spcBef>
                <a:spcPts val="100"/>
              </a:spcBef>
            </a:pPr>
            <a:r>
              <a:rPr sz="2400" b="1" spc="120" dirty="0">
                <a:solidFill>
                  <a:srgbClr val="0A044F"/>
                </a:solidFill>
                <a:latin typeface="Carlito"/>
                <a:cs typeface="Carlito"/>
              </a:rPr>
              <a:t>1) </a:t>
            </a:r>
            <a:r>
              <a:rPr sz="2400" b="1" spc="204" dirty="0">
                <a:solidFill>
                  <a:srgbClr val="004952"/>
                </a:solidFill>
                <a:latin typeface="Carlito"/>
                <a:cs typeface="Carlito"/>
              </a:rPr>
              <a:t>Defining </a:t>
            </a:r>
            <a:r>
              <a:rPr sz="2400" b="1" spc="200" dirty="0">
                <a:solidFill>
                  <a:srgbClr val="004952"/>
                </a:solidFill>
                <a:latin typeface="Carlito"/>
                <a:cs typeface="Carlito"/>
              </a:rPr>
              <a:t>problem </a:t>
            </a:r>
            <a:r>
              <a:rPr sz="2400" b="1" spc="190" dirty="0">
                <a:solidFill>
                  <a:srgbClr val="004952"/>
                </a:solidFill>
                <a:latin typeface="Carlito"/>
                <a:cs typeface="Carlito"/>
              </a:rPr>
              <a:t>statement </a:t>
            </a:r>
            <a:r>
              <a:rPr sz="2400" b="1" spc="190" dirty="0">
                <a:solidFill>
                  <a:srgbClr val="0A044F"/>
                </a:solidFill>
                <a:latin typeface="Carlito"/>
                <a:cs typeface="Carlito"/>
              </a:rPr>
              <a:t> </a:t>
            </a:r>
            <a:r>
              <a:rPr sz="2400" b="1" spc="180" dirty="0">
                <a:solidFill>
                  <a:srgbClr val="0A044F"/>
                </a:solidFill>
                <a:latin typeface="Carlito"/>
                <a:cs typeface="Carlito"/>
              </a:rPr>
              <a:t>2) </a:t>
            </a:r>
            <a:r>
              <a:rPr sz="2400" b="1" dirty="0">
                <a:solidFill>
                  <a:srgbClr val="004952"/>
                </a:solidFill>
                <a:latin typeface="Carlito"/>
                <a:cs typeface="Carlito"/>
              </a:rPr>
              <a:t>E D A </a:t>
            </a:r>
            <a:r>
              <a:rPr sz="2400" b="1" spc="185" dirty="0">
                <a:solidFill>
                  <a:srgbClr val="004952"/>
                </a:solidFill>
                <a:latin typeface="Carlito"/>
                <a:cs typeface="Carlito"/>
              </a:rPr>
              <a:t>and </a:t>
            </a:r>
            <a:r>
              <a:rPr sz="2400" b="1" spc="170" dirty="0">
                <a:solidFill>
                  <a:srgbClr val="004952"/>
                </a:solidFill>
                <a:latin typeface="Carlito"/>
                <a:cs typeface="Carlito"/>
              </a:rPr>
              <a:t>feature</a:t>
            </a:r>
            <a:r>
              <a:rPr sz="2400" b="1" spc="9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2400" b="1" spc="215" dirty="0">
                <a:solidFill>
                  <a:srgbClr val="004952"/>
                </a:solidFill>
                <a:latin typeface="Carlito"/>
                <a:cs typeface="Carlito"/>
              </a:rPr>
              <a:t>engineering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sz="2400" b="1" spc="190" dirty="0">
                <a:solidFill>
                  <a:srgbClr val="004952"/>
                </a:solidFill>
                <a:latin typeface="Carlito"/>
                <a:cs typeface="Carlito"/>
              </a:rPr>
              <a:t>Feature</a:t>
            </a:r>
            <a:r>
              <a:rPr sz="2400" b="1" spc="32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2400" b="1" spc="190" dirty="0">
                <a:solidFill>
                  <a:srgbClr val="004952"/>
                </a:solidFill>
                <a:latin typeface="Carlito"/>
                <a:cs typeface="Carlito"/>
              </a:rPr>
              <a:t>Selection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80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sz="2400" b="1" spc="225" dirty="0">
                <a:solidFill>
                  <a:srgbClr val="004952"/>
                </a:solidFill>
                <a:latin typeface="Carlito"/>
                <a:cs typeface="Carlito"/>
              </a:rPr>
              <a:t>Preparing </a:t>
            </a:r>
            <a:r>
              <a:rPr sz="2400" b="1" spc="190" dirty="0">
                <a:solidFill>
                  <a:srgbClr val="004952"/>
                </a:solidFill>
                <a:latin typeface="Carlito"/>
                <a:cs typeface="Carlito"/>
              </a:rPr>
              <a:t>dataset </a:t>
            </a:r>
            <a:r>
              <a:rPr sz="2400" b="1" spc="95" dirty="0">
                <a:solidFill>
                  <a:srgbClr val="004952"/>
                </a:solidFill>
                <a:latin typeface="Carlito"/>
                <a:cs typeface="Carlito"/>
              </a:rPr>
              <a:t>for</a:t>
            </a:r>
            <a:r>
              <a:rPr sz="2400" b="1" spc="46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2400" b="1" spc="229" dirty="0">
                <a:solidFill>
                  <a:srgbClr val="004952"/>
                </a:solidFill>
                <a:latin typeface="Carlito"/>
                <a:cs typeface="Carlito"/>
              </a:rPr>
              <a:t>modeling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14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sz="2400" b="1" spc="225" dirty="0">
                <a:solidFill>
                  <a:srgbClr val="004952"/>
                </a:solidFill>
                <a:latin typeface="Carlito"/>
                <a:cs typeface="Carlito"/>
              </a:rPr>
              <a:t>Applying</a:t>
            </a:r>
            <a:r>
              <a:rPr sz="2400" b="1" spc="32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2400" b="1" spc="145" dirty="0">
                <a:solidFill>
                  <a:srgbClr val="004952"/>
                </a:solidFill>
                <a:latin typeface="Carlito"/>
                <a:cs typeface="Carlito"/>
              </a:rPr>
              <a:t>Model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sz="2400" b="1" spc="145" dirty="0">
                <a:solidFill>
                  <a:srgbClr val="004952"/>
                </a:solidFill>
                <a:latin typeface="Carlito"/>
                <a:cs typeface="Carlito"/>
              </a:rPr>
              <a:t>Model </a:t>
            </a:r>
            <a:r>
              <a:rPr sz="2400" b="1" spc="175" dirty="0">
                <a:solidFill>
                  <a:srgbClr val="004952"/>
                </a:solidFill>
                <a:latin typeface="Carlito"/>
                <a:cs typeface="Carlito"/>
              </a:rPr>
              <a:t>Validation </a:t>
            </a:r>
            <a:r>
              <a:rPr sz="2400" b="1" spc="185" dirty="0">
                <a:solidFill>
                  <a:srgbClr val="004952"/>
                </a:solidFill>
                <a:latin typeface="Carlito"/>
                <a:cs typeface="Carlito"/>
              </a:rPr>
              <a:t>and</a:t>
            </a:r>
            <a:r>
              <a:rPr sz="2400" b="1" spc="67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2400" b="1" spc="185" dirty="0">
                <a:solidFill>
                  <a:srgbClr val="004952"/>
                </a:solidFill>
                <a:latin typeface="Carlito"/>
                <a:cs typeface="Carlito"/>
              </a:rPr>
              <a:t>Selection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sz="2400" b="1" spc="215" dirty="0">
                <a:solidFill>
                  <a:srgbClr val="004952"/>
                </a:solidFill>
                <a:latin typeface="Carlito"/>
                <a:cs typeface="Carlito"/>
              </a:rPr>
              <a:t>Conclusion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34137"/>
            <a:ext cx="51771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56535" algn="l"/>
              </a:tabLst>
            </a:pPr>
            <a:r>
              <a:rPr sz="2800" dirty="0">
                <a:latin typeface="Carlito"/>
                <a:cs typeface="Carlito"/>
              </a:rPr>
              <a:t>I</a:t>
            </a:r>
            <a:r>
              <a:rPr sz="2800" spc="-26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54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54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54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340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	</a:t>
            </a:r>
            <a:r>
              <a:rPr sz="2800" spc="204" dirty="0">
                <a:latin typeface="Carlito"/>
                <a:cs typeface="Carlito"/>
              </a:rPr>
              <a:t>X</a:t>
            </a:r>
            <a:r>
              <a:rPr sz="2800" spc="320" dirty="0">
                <a:latin typeface="Carlito"/>
                <a:cs typeface="Carlito"/>
              </a:rPr>
              <a:t>GB</a:t>
            </a:r>
            <a:r>
              <a:rPr sz="2800" spc="315" dirty="0">
                <a:latin typeface="Carlito"/>
                <a:cs typeface="Carlito"/>
              </a:rPr>
              <a:t>Cl</a:t>
            </a:r>
            <a:r>
              <a:rPr sz="2800" spc="290" dirty="0">
                <a:latin typeface="Carlito"/>
                <a:cs typeface="Carlito"/>
              </a:rPr>
              <a:t>assi</a:t>
            </a:r>
            <a:r>
              <a:rPr sz="2800" spc="305" dirty="0">
                <a:latin typeface="Carlito"/>
                <a:cs typeface="Carlito"/>
              </a:rPr>
              <a:t>f</a:t>
            </a:r>
            <a:r>
              <a:rPr sz="2800" spc="290" dirty="0">
                <a:latin typeface="Carlito"/>
                <a:cs typeface="Carlito"/>
              </a:rPr>
              <a:t>i</a:t>
            </a:r>
            <a:r>
              <a:rPr sz="2800" spc="31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27835"/>
            <a:ext cx="154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Train </a:t>
            </a:r>
            <a:r>
              <a:rPr sz="1800" b="1" u="heavy" spc="15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</a:t>
            </a:r>
            <a:r>
              <a:rPr sz="1800" b="1" u="heavy" spc="-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3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122802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Test</a:t>
            </a:r>
            <a:r>
              <a:rPr sz="1800" b="1" u="heavy" spc="18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7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801" y="1572993"/>
            <a:ext cx="3107203" cy="1363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248" y="3419855"/>
            <a:ext cx="3499104" cy="1286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8511" y="899159"/>
            <a:ext cx="3060192" cy="1753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2414" y="2880359"/>
            <a:ext cx="2696289" cy="1978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34137"/>
            <a:ext cx="67163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47010" algn="l"/>
                <a:tab pos="4305935" algn="l"/>
                <a:tab pos="5148580" algn="l"/>
              </a:tabLst>
            </a:pPr>
            <a:r>
              <a:rPr sz="2800" dirty="0">
                <a:latin typeface="Carlito"/>
                <a:cs typeface="Carlito"/>
              </a:rPr>
              <a:t>I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170" dirty="0">
                <a:latin typeface="Carlito"/>
                <a:cs typeface="Carlito"/>
              </a:rPr>
              <a:t>nt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	</a:t>
            </a:r>
            <a:r>
              <a:rPr sz="2800" spc="170" dirty="0">
                <a:latin typeface="Carlito"/>
                <a:cs typeface="Carlito"/>
              </a:rPr>
              <a:t>Decision	</a:t>
            </a:r>
            <a:r>
              <a:rPr sz="2800" spc="100" dirty="0">
                <a:latin typeface="Carlito"/>
                <a:cs typeface="Carlito"/>
              </a:rPr>
              <a:t>Tree	</a:t>
            </a:r>
            <a:r>
              <a:rPr sz="2800" spc="175" dirty="0">
                <a:latin typeface="Carlito"/>
                <a:cs typeface="Carlito"/>
              </a:rPr>
              <a:t>Classifier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27835"/>
            <a:ext cx="154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Train </a:t>
            </a:r>
            <a:r>
              <a:rPr sz="1800" b="1" u="heavy" spc="15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</a:t>
            </a:r>
            <a:r>
              <a:rPr sz="1800" b="1" u="heavy" spc="-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3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122802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Test</a:t>
            </a:r>
            <a:r>
              <a:rPr sz="1800" b="1" u="heavy" spc="18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7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744" y="1527047"/>
            <a:ext cx="3340607" cy="1397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248" y="3419855"/>
            <a:ext cx="3499104" cy="1215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8511" y="899159"/>
            <a:ext cx="2960789" cy="1753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1391" y="2880359"/>
            <a:ext cx="2877312" cy="1978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34137"/>
            <a:ext cx="68738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47010" algn="l"/>
                <a:tab pos="4211320" algn="l"/>
                <a:tab pos="5426075" algn="l"/>
              </a:tabLst>
            </a:pPr>
            <a:r>
              <a:rPr sz="2800" dirty="0">
                <a:latin typeface="Carlito"/>
                <a:cs typeface="Carlito"/>
              </a:rPr>
              <a:t>I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p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170" dirty="0">
                <a:latin typeface="Carlito"/>
                <a:cs typeface="Carlito"/>
              </a:rPr>
              <a:t>nt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	</a:t>
            </a:r>
            <a:r>
              <a:rPr sz="2800" spc="165" dirty="0">
                <a:latin typeface="Carlito"/>
                <a:cs typeface="Carlito"/>
              </a:rPr>
              <a:t>Support	</a:t>
            </a:r>
            <a:r>
              <a:rPr sz="2800" spc="130" dirty="0">
                <a:latin typeface="Carlito"/>
                <a:cs typeface="Carlito"/>
              </a:rPr>
              <a:t>Vector	</a:t>
            </a:r>
            <a:r>
              <a:rPr sz="2800" spc="165" dirty="0">
                <a:latin typeface="Carlito"/>
                <a:cs typeface="Carlito"/>
              </a:rPr>
              <a:t>Machine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27835"/>
            <a:ext cx="154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Train </a:t>
            </a:r>
            <a:r>
              <a:rPr sz="1800" b="1" u="heavy" spc="15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</a:t>
            </a:r>
            <a:r>
              <a:rPr sz="1800" b="1" u="heavy" spc="-12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3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3122802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114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Test</a:t>
            </a:r>
            <a:r>
              <a:rPr sz="1800" b="1" u="heavy" spc="180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175" dirty="0">
                <a:solidFill>
                  <a:srgbClr val="004952"/>
                </a:solidFill>
                <a:uFill>
                  <a:solidFill>
                    <a:srgbClr val="004952"/>
                  </a:solidFill>
                </a:uFill>
                <a:latin typeface="Carlito"/>
                <a:cs typeface="Carlito"/>
              </a:rPr>
              <a:t>metrics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744" y="1527047"/>
            <a:ext cx="3340607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429" y="3448420"/>
            <a:ext cx="3151412" cy="1263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8511" y="899159"/>
            <a:ext cx="2967674" cy="1801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1391" y="2880359"/>
            <a:ext cx="2678212" cy="1978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6231"/>
            <a:ext cx="37820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Carlito"/>
                <a:cs typeface="Carlito"/>
              </a:rPr>
              <a:t>Best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Hyperparameters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pc="25" dirty="0"/>
              <a:t>So </a:t>
            </a:r>
            <a:r>
              <a:rPr spc="-5" dirty="0"/>
              <a:t>we had chosen </a:t>
            </a:r>
            <a:r>
              <a:rPr spc="60" dirty="0"/>
              <a:t>Kneighbors </a:t>
            </a:r>
            <a:r>
              <a:rPr spc="45" dirty="0"/>
              <a:t>classifier </a:t>
            </a:r>
            <a:r>
              <a:rPr spc="30" dirty="0"/>
              <a:t>for </a:t>
            </a:r>
            <a:r>
              <a:rPr spc="25" dirty="0"/>
              <a:t>the </a:t>
            </a:r>
            <a:r>
              <a:rPr dirty="0"/>
              <a:t>prediction </a:t>
            </a:r>
            <a:r>
              <a:rPr spc="-5" dirty="0"/>
              <a:t>and </a:t>
            </a:r>
            <a:r>
              <a:rPr spc="-10" dirty="0"/>
              <a:t>the</a:t>
            </a:r>
            <a:r>
              <a:rPr spc="125" dirty="0"/>
              <a:t> </a:t>
            </a:r>
            <a:r>
              <a:rPr spc="-20" dirty="0"/>
              <a:t>best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pc="-5" dirty="0"/>
              <a:t>hyperparameters </a:t>
            </a:r>
            <a:r>
              <a:rPr dirty="0"/>
              <a:t>obtained </a:t>
            </a:r>
            <a:r>
              <a:rPr spc="-5" dirty="0"/>
              <a:t>are as</a:t>
            </a:r>
            <a:r>
              <a:rPr spc="265" dirty="0"/>
              <a:t> </a:t>
            </a:r>
            <a:r>
              <a:rPr spc="-25" dirty="0"/>
              <a:t>below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pc="-25" dirty="0"/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Best </a:t>
            </a:r>
            <a:r>
              <a:rPr b="1" spc="-5" dirty="0">
                <a:latin typeface="Arial"/>
                <a:cs typeface="Arial"/>
              </a:rPr>
              <a:t>hyperparameters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2380869"/>
            <a:ext cx="3626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1090" algn="l"/>
                <a:tab pos="1671320" algn="l"/>
              </a:tabLst>
            </a:pPr>
            <a:r>
              <a:rPr sz="1800" b="1" spc="114" dirty="0">
                <a:solidFill>
                  <a:srgbClr val="004952"/>
                </a:solidFill>
                <a:latin typeface="Carlito"/>
                <a:cs typeface="Carlito"/>
              </a:rPr>
              <a:t>Train	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:	</a:t>
            </a:r>
            <a:r>
              <a:rPr sz="1800" spc="-10" dirty="0">
                <a:solidFill>
                  <a:srgbClr val="004952"/>
                </a:solidFill>
                <a:latin typeface="Gothic Uralic"/>
                <a:cs typeface="Gothic Uralic"/>
              </a:rPr>
              <a:t>(algorithm='auto',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1751" y="2380869"/>
            <a:ext cx="140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leaf_size=30,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3" y="2380869"/>
            <a:ext cx="213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metric=‘Euclidean',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50" y="2654868"/>
            <a:ext cx="248602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35" dirty="0">
                <a:solidFill>
                  <a:srgbClr val="004952"/>
                </a:solidFill>
                <a:latin typeface="Gothic Uralic"/>
                <a:cs typeface="Gothic Uralic"/>
              </a:rPr>
              <a:t>m</a:t>
            </a:r>
            <a:r>
              <a:rPr sz="1800" spc="25" dirty="0">
                <a:solidFill>
                  <a:srgbClr val="004952"/>
                </a:solidFill>
                <a:latin typeface="Gothic Uralic"/>
                <a:cs typeface="Gothic Uralic"/>
              </a:rPr>
              <a:t>e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t</a:t>
            </a:r>
            <a:r>
              <a:rPr sz="1800" spc="5" dirty="0">
                <a:solidFill>
                  <a:srgbClr val="004952"/>
                </a:solidFill>
                <a:latin typeface="Gothic Uralic"/>
                <a:cs typeface="Gothic Uralic"/>
              </a:rPr>
              <a:t>r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i</a:t>
            </a:r>
            <a:r>
              <a:rPr sz="1800" spc="5" dirty="0">
                <a:solidFill>
                  <a:srgbClr val="004952"/>
                </a:solidFill>
                <a:latin typeface="Gothic Uralic"/>
                <a:cs typeface="Gothic Uralic"/>
              </a:rPr>
              <a:t>c_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p</a:t>
            </a:r>
            <a:r>
              <a:rPr sz="1800" spc="-40" dirty="0">
                <a:solidFill>
                  <a:srgbClr val="004952"/>
                </a:solidFill>
                <a:latin typeface="Gothic Uralic"/>
                <a:cs typeface="Gothic Uralic"/>
              </a:rPr>
              <a:t>a</a:t>
            </a:r>
            <a:r>
              <a:rPr sz="1800" spc="5" dirty="0">
                <a:solidFill>
                  <a:srgbClr val="004952"/>
                </a:solidFill>
                <a:latin typeface="Gothic Uralic"/>
                <a:cs typeface="Gothic Uralic"/>
              </a:rPr>
              <a:t>r</a:t>
            </a:r>
            <a:r>
              <a:rPr sz="1800" spc="-10" dirty="0">
                <a:solidFill>
                  <a:srgbClr val="004952"/>
                </a:solidFill>
                <a:latin typeface="Gothic Uralic"/>
                <a:cs typeface="Gothic Uralic"/>
              </a:rPr>
              <a:t>a</a:t>
            </a:r>
            <a:r>
              <a:rPr sz="1800" spc="-35" dirty="0">
                <a:solidFill>
                  <a:srgbClr val="004952"/>
                </a:solidFill>
                <a:latin typeface="Gothic Uralic"/>
                <a:cs typeface="Gothic Uralic"/>
              </a:rPr>
              <a:t>m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s</a:t>
            </a:r>
            <a:r>
              <a:rPr sz="1800" spc="5" dirty="0">
                <a:solidFill>
                  <a:srgbClr val="004952"/>
                </a:solidFill>
                <a:latin typeface="Gothic Uralic"/>
                <a:cs typeface="Gothic Uralic"/>
              </a:rPr>
              <a:t>=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N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one,  </a:t>
            </a:r>
            <a:r>
              <a:rPr sz="1800" spc="-20" dirty="0">
                <a:solidFill>
                  <a:srgbClr val="004952"/>
                </a:solidFill>
                <a:latin typeface="Gothic Uralic"/>
                <a:cs typeface="Gothic Uralic"/>
              </a:rPr>
              <a:t>weights='distance’)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3338" y="2694508"/>
            <a:ext cx="152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n_jobs=None,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8809" y="2694508"/>
            <a:ext cx="2903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1730" algn="l"/>
              </a:tabLst>
            </a:pPr>
            <a:r>
              <a:rPr sz="1800" spc="-20" dirty="0">
                <a:solidFill>
                  <a:srgbClr val="004952"/>
                </a:solidFill>
                <a:latin typeface="Gothic Uralic"/>
                <a:cs typeface="Gothic Uralic"/>
              </a:rPr>
              <a:t>n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_</a:t>
            </a:r>
            <a:r>
              <a:rPr sz="1800" spc="-20" dirty="0">
                <a:solidFill>
                  <a:srgbClr val="004952"/>
                </a:solidFill>
                <a:latin typeface="Gothic Uralic"/>
                <a:cs typeface="Gothic Uralic"/>
              </a:rPr>
              <a:t>ne</a:t>
            </a:r>
            <a:r>
              <a:rPr sz="1800" spc="20" dirty="0">
                <a:solidFill>
                  <a:srgbClr val="004952"/>
                </a:solidFill>
                <a:latin typeface="Gothic Uralic"/>
                <a:cs typeface="Gothic Uralic"/>
              </a:rPr>
              <a:t>i</a:t>
            </a:r>
            <a:r>
              <a:rPr sz="1800" spc="-40" dirty="0">
                <a:solidFill>
                  <a:srgbClr val="004952"/>
                </a:solidFill>
                <a:latin typeface="Gothic Uralic"/>
                <a:cs typeface="Gothic Uralic"/>
              </a:rPr>
              <a:t>g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h</a:t>
            </a:r>
            <a:r>
              <a:rPr sz="1800" spc="-25" dirty="0">
                <a:solidFill>
                  <a:srgbClr val="004952"/>
                </a:solidFill>
                <a:latin typeface="Gothic Uralic"/>
                <a:cs typeface="Gothic Uralic"/>
              </a:rPr>
              <a:t>b</a:t>
            </a:r>
            <a:r>
              <a:rPr sz="1800" spc="-30" dirty="0">
                <a:solidFill>
                  <a:srgbClr val="004952"/>
                </a:solidFill>
                <a:latin typeface="Gothic Uralic"/>
                <a:cs typeface="Gothic Uralic"/>
              </a:rPr>
              <a:t>o</a:t>
            </a:r>
            <a:r>
              <a:rPr sz="1800" spc="5" dirty="0">
                <a:solidFill>
                  <a:srgbClr val="004952"/>
                </a:solidFill>
                <a:latin typeface="Gothic Uralic"/>
                <a:cs typeface="Gothic Uralic"/>
              </a:rPr>
              <a:t>r</a:t>
            </a:r>
            <a:r>
              <a:rPr sz="1800" spc="-30" dirty="0">
                <a:solidFill>
                  <a:srgbClr val="004952"/>
                </a:solidFill>
                <a:latin typeface="Gothic Uralic"/>
                <a:cs typeface="Gothic Uralic"/>
              </a:rPr>
              <a:t>s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=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1</a:t>
            </a:r>
            <a:r>
              <a:rPr sz="1800" spc="10" dirty="0">
                <a:solidFill>
                  <a:srgbClr val="004952"/>
                </a:solidFill>
                <a:latin typeface="Gothic Uralic"/>
                <a:cs typeface="Gothic Uralic"/>
              </a:rPr>
              <a:t>1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,	</a:t>
            </a:r>
            <a:r>
              <a:rPr sz="1800" spc="-30" dirty="0">
                <a:solidFill>
                  <a:srgbClr val="004952"/>
                </a:solidFill>
                <a:latin typeface="Gothic Uralic"/>
                <a:cs typeface="Gothic Uralic"/>
              </a:rPr>
              <a:t>p</a:t>
            </a:r>
            <a:r>
              <a:rPr sz="1800" spc="-40" dirty="0">
                <a:solidFill>
                  <a:srgbClr val="004952"/>
                </a:solidFill>
                <a:latin typeface="Gothic Uralic"/>
                <a:cs typeface="Gothic Uralic"/>
              </a:rPr>
              <a:t>=</a:t>
            </a:r>
            <a:r>
              <a:rPr sz="1800" spc="5" dirty="0">
                <a:solidFill>
                  <a:srgbClr val="004952"/>
                </a:solidFill>
                <a:latin typeface="Gothic Uralic"/>
                <a:cs typeface="Gothic Uralic"/>
              </a:rPr>
              <a:t>2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,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850" y="3554382"/>
            <a:ext cx="6556375" cy="965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14"/>
              </a:spcBef>
            </a:pPr>
            <a:r>
              <a:rPr sz="1800" b="1" spc="114" dirty="0">
                <a:solidFill>
                  <a:srgbClr val="004952"/>
                </a:solidFill>
                <a:latin typeface="Carlito"/>
                <a:cs typeface="Carlito"/>
              </a:rPr>
              <a:t>Test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: </a:t>
            </a:r>
            <a:r>
              <a:rPr sz="1800" spc="-10" dirty="0">
                <a:solidFill>
                  <a:srgbClr val="004952"/>
                </a:solidFill>
                <a:latin typeface="Gothic Uralic"/>
                <a:cs typeface="Gothic Uralic"/>
              </a:rPr>
              <a:t>(algorithm='auto',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leaf_size=30, </a:t>
            </a:r>
            <a:r>
              <a:rPr sz="1800" spc="-20" dirty="0">
                <a:solidFill>
                  <a:srgbClr val="004952"/>
                </a:solidFill>
                <a:latin typeface="Gothic Uralic"/>
                <a:cs typeface="Gothic Uralic"/>
              </a:rPr>
              <a:t>metric='euclidean',  </a:t>
            </a:r>
            <a:r>
              <a:rPr sz="1800" spc="-10" dirty="0">
                <a:solidFill>
                  <a:srgbClr val="004952"/>
                </a:solidFill>
                <a:latin typeface="Gothic Uralic"/>
                <a:cs typeface="Gothic Uralic"/>
              </a:rPr>
              <a:t>metric_params=None,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n_jobs=None,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n_neighbors=17, </a:t>
            </a:r>
            <a:r>
              <a:rPr sz="1800" spc="-20" dirty="0">
                <a:solidFill>
                  <a:srgbClr val="004952"/>
                </a:solidFill>
                <a:latin typeface="Gothic Uralic"/>
                <a:cs typeface="Gothic Uralic"/>
              </a:rPr>
              <a:t>p=2,  weights='distance')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989" y="42494"/>
            <a:ext cx="3375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/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9597" y="707417"/>
            <a:ext cx="8021320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2595" marR="44450" indent="-43053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Ram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, Battery_power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features were found to be the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most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relevant  features for predicting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price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range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of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mobiles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dropping negative  correlation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features which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are clock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speed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, mobile_wt ,</a:t>
            </a:r>
            <a:r>
              <a:rPr sz="1500" b="1" spc="-36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touch_screen</a:t>
            </a:r>
            <a:endParaRPr sz="1500">
              <a:latin typeface="Verdana"/>
              <a:cs typeface="Verdana"/>
            </a:endParaRPr>
          </a:p>
          <a:p>
            <a:pPr marL="442595" indent="-430530">
              <a:lnSpc>
                <a:spcPct val="100000"/>
              </a:lnSpc>
              <a:spcBef>
                <a:spcPts val="915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Knn gives acc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score of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95%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and Xg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boost</a:t>
            </a:r>
            <a:r>
              <a:rPr sz="1500" b="1" spc="-3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91%.</a:t>
            </a:r>
            <a:endParaRPr sz="1500">
              <a:latin typeface="Verdana"/>
              <a:cs typeface="Verdana"/>
            </a:endParaRPr>
          </a:p>
          <a:p>
            <a:pPr marL="442595" indent="-430530">
              <a:lnSpc>
                <a:spcPct val="100000"/>
              </a:lnSpc>
              <a:spcBef>
                <a:spcPts val="890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Xgboost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KNN both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are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given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best roc_auc_accuracy</a:t>
            </a:r>
            <a:r>
              <a:rPr sz="1500" b="1" spc="-3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score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of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99%.</a:t>
            </a:r>
            <a:endParaRPr sz="1500">
              <a:latin typeface="Verdana"/>
              <a:cs typeface="Verdana"/>
            </a:endParaRPr>
          </a:p>
          <a:p>
            <a:pPr marL="442595" marR="63500" indent="-430530">
              <a:lnSpc>
                <a:spcPct val="149500"/>
              </a:lnSpc>
              <a:spcBef>
                <a:spcPts val="25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In case of Xgboost hyper parameter(using grid_search cv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) gives</a:t>
            </a:r>
            <a:r>
              <a:rPr sz="1500" b="1" spc="-3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very  good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result.</a:t>
            </a:r>
            <a:endParaRPr sz="1500">
              <a:latin typeface="Verdana"/>
              <a:cs typeface="Verdana"/>
            </a:endParaRPr>
          </a:p>
          <a:p>
            <a:pPr marL="442595" indent="-430530">
              <a:lnSpc>
                <a:spcPct val="100000"/>
              </a:lnSpc>
              <a:spcBef>
                <a:spcPts val="910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Logistic</a:t>
            </a:r>
            <a:r>
              <a:rPr sz="1500" b="1" spc="-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regression</a:t>
            </a:r>
            <a:r>
              <a:rPr sz="1500" b="1" spc="-5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is</a:t>
            </a:r>
            <a:r>
              <a:rPr sz="1500" b="1" spc="-1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giving</a:t>
            </a:r>
            <a:r>
              <a:rPr sz="1500" b="1" spc="-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less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results</a:t>
            </a:r>
            <a:r>
              <a:rPr sz="1500" b="1" spc="-7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among</a:t>
            </a:r>
            <a:r>
              <a:rPr sz="1500" b="1" spc="-5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all</a:t>
            </a:r>
            <a:r>
              <a:rPr sz="1500" b="1" spc="-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algorithms</a:t>
            </a:r>
            <a:endParaRPr sz="1500">
              <a:latin typeface="Verdana"/>
              <a:cs typeface="Verdana"/>
            </a:endParaRPr>
          </a:p>
          <a:p>
            <a:pPr marL="442595" marR="351790" indent="-430530">
              <a:lnSpc>
                <a:spcPts val="2710"/>
              </a:lnSpc>
              <a:spcBef>
                <a:spcPts val="220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So</a:t>
            </a:r>
            <a:r>
              <a:rPr sz="15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we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conclude</a:t>
            </a:r>
            <a:r>
              <a:rPr sz="1500" b="1" spc="-6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that</a:t>
            </a:r>
            <a:r>
              <a:rPr sz="1500" b="1" spc="-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kneighbors</a:t>
            </a:r>
            <a:r>
              <a:rPr sz="1500" b="1" spc="-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classifier</a:t>
            </a:r>
            <a:r>
              <a:rPr sz="1500" b="1" spc="-7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and</a:t>
            </a:r>
            <a:r>
              <a:rPr sz="1500" b="1" spc="-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Xgboost</a:t>
            </a:r>
            <a:r>
              <a:rPr sz="1500" b="1" spc="-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is</a:t>
            </a:r>
            <a:r>
              <a:rPr sz="1500" b="1" spc="-1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giving</a:t>
            </a:r>
            <a:r>
              <a:rPr sz="1500" b="1" spc="-7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 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best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results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for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these</a:t>
            </a:r>
            <a:r>
              <a:rPr sz="1500" b="1" spc="-1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dataset</a:t>
            </a:r>
            <a:endParaRPr sz="1500">
              <a:latin typeface="Verdana"/>
              <a:cs typeface="Verdana"/>
            </a:endParaRPr>
          </a:p>
          <a:p>
            <a:pPr marL="442595" indent="-430530">
              <a:lnSpc>
                <a:spcPct val="100000"/>
              </a:lnSpc>
              <a:spcBef>
                <a:spcPts val="655"/>
              </a:spcBef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So</a:t>
            </a:r>
            <a:r>
              <a:rPr sz="1500" b="1" spc="-4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we</a:t>
            </a:r>
            <a:r>
              <a:rPr sz="1500" b="1" spc="-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can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say</a:t>
            </a:r>
            <a:r>
              <a:rPr sz="1500" b="1" spc="-4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that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in</a:t>
            </a:r>
            <a:r>
              <a:rPr sz="1500" b="1" spc="-6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price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range</a:t>
            </a:r>
            <a:r>
              <a:rPr sz="15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prediction</a:t>
            </a:r>
            <a:r>
              <a:rPr sz="1500" b="1" spc="-8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as</a:t>
            </a:r>
            <a:r>
              <a:rPr sz="1500" b="1" spc="-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ram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10" dirty="0">
                <a:solidFill>
                  <a:srgbClr val="0A044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442595">
              <a:lnSpc>
                <a:spcPct val="100000"/>
              </a:lnSpc>
              <a:spcBef>
                <a:spcPts val="910"/>
              </a:spcBef>
            </a:pP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battery_power</a:t>
            </a:r>
            <a:r>
              <a:rPr sz="1500" b="1" spc="-8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increases</a:t>
            </a:r>
            <a:r>
              <a:rPr sz="1500" b="1" spc="-6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the</a:t>
            </a:r>
            <a:r>
              <a:rPr sz="1500" b="1" spc="-2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price</a:t>
            </a:r>
            <a:r>
              <a:rPr sz="1500" b="1" spc="-35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range</a:t>
            </a:r>
            <a:r>
              <a:rPr sz="1500" b="1" spc="-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spc="5" dirty="0">
                <a:solidFill>
                  <a:srgbClr val="0A044F"/>
                </a:solidFill>
                <a:latin typeface="Verdana"/>
                <a:cs typeface="Verdana"/>
              </a:rPr>
              <a:t>will</a:t>
            </a:r>
            <a:r>
              <a:rPr sz="1500" b="1" spc="-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increase</a:t>
            </a:r>
            <a:r>
              <a:rPr sz="1500" b="1" spc="-5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for</a:t>
            </a:r>
            <a:r>
              <a:rPr sz="1500" b="1" spc="-2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sure</a:t>
            </a:r>
            <a:r>
              <a:rPr sz="1500" b="1" spc="-30" dirty="0">
                <a:solidFill>
                  <a:srgbClr val="0A044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0A044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469" y="1974545"/>
            <a:ext cx="2322830" cy="14770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57834" marR="5080" indent="-445770">
              <a:lnSpc>
                <a:spcPts val="5670"/>
              </a:lnSpc>
              <a:spcBef>
                <a:spcPts val="365"/>
              </a:spcBef>
            </a:pPr>
            <a:r>
              <a:rPr sz="4800" spc="-180" dirty="0"/>
              <a:t>TH</a:t>
            </a:r>
            <a:r>
              <a:rPr sz="4800" spc="-175" dirty="0"/>
              <a:t>A</a:t>
            </a:r>
            <a:r>
              <a:rPr sz="4800" spc="-180" dirty="0"/>
              <a:t>N</a:t>
            </a:r>
            <a:r>
              <a:rPr sz="4800" dirty="0"/>
              <a:t>K  </a:t>
            </a:r>
            <a:r>
              <a:rPr sz="4800" spc="-13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9566" y="171399"/>
            <a:ext cx="44367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Problem</a:t>
            </a:r>
            <a:r>
              <a:rPr sz="3200" spc="15" dirty="0"/>
              <a:t> </a:t>
            </a:r>
            <a:r>
              <a:rPr sz="3200" spc="-10" dirty="0"/>
              <a:t>Statement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9597" y="756369"/>
            <a:ext cx="8072755" cy="3356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74295" indent="-457834">
              <a:lnSpc>
                <a:spcPct val="114999"/>
              </a:lnSpc>
              <a:spcBef>
                <a:spcPts val="90"/>
              </a:spcBef>
              <a:buClr>
                <a:srgbClr val="0A044F"/>
              </a:buClr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The problem statement is to predict the price range of mobile</a:t>
            </a:r>
            <a:r>
              <a:rPr sz="1800" b="1" spc="-2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phones  based on the features available (price range indicating how high the  price is). Here is the description of target</a:t>
            </a:r>
            <a:r>
              <a:rPr sz="1800" b="1" spc="-1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classes:</a:t>
            </a:r>
            <a:endParaRPr sz="1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10"/>
              </a:spcBef>
              <a:buClr>
                <a:srgbClr val="0A044F"/>
              </a:buClr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0 - Low cost</a:t>
            </a:r>
            <a:r>
              <a:rPr sz="1800" b="1" spc="-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Phones</a:t>
            </a:r>
            <a:endParaRPr sz="1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Clr>
                <a:srgbClr val="0A044F"/>
              </a:buClr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- Medium cost</a:t>
            </a:r>
            <a:r>
              <a:rPr sz="1800" b="1" spc="-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phones</a:t>
            </a:r>
            <a:endParaRPr sz="1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10"/>
              </a:spcBef>
              <a:buClr>
                <a:srgbClr val="0A044F"/>
              </a:buClr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2 - High cost</a:t>
            </a:r>
            <a:r>
              <a:rPr sz="1800" b="1" spc="-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phones</a:t>
            </a:r>
            <a:endParaRPr sz="1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Clr>
                <a:srgbClr val="0A044F"/>
              </a:buClr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3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- 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Very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High cost</a:t>
            </a:r>
            <a:r>
              <a:rPr sz="18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phones</a:t>
            </a:r>
            <a:endParaRPr sz="1800">
              <a:latin typeface="Arial"/>
              <a:cs typeface="Arial"/>
            </a:endParaRPr>
          </a:p>
          <a:p>
            <a:pPr marL="469900" marR="5080" indent="-457834" algn="just">
              <a:lnSpc>
                <a:spcPct val="115100"/>
              </a:lnSpc>
              <a:spcBef>
                <a:spcPts val="685"/>
              </a:spcBef>
              <a:buClr>
                <a:srgbClr val="0A044F"/>
              </a:buClr>
              <a:buFont typeface="Wingdings"/>
              <a:buChar char=""/>
              <a:tabLst>
                <a:tab pos="470534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This 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will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basically help companies to estimate price of mobiles to</a:t>
            </a:r>
            <a:r>
              <a:rPr sz="1800" b="1" spc="-3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give 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tough competition to other mobile 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manufacturer.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Also,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it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will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be</a:t>
            </a:r>
            <a:r>
              <a:rPr sz="1800" b="1" spc="-3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useful 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for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consumers to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verify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that they are </a:t>
            </a:r>
            <a:r>
              <a:rPr sz="1800" b="1" spc="-15" dirty="0">
                <a:solidFill>
                  <a:srgbClr val="124F5C"/>
                </a:solidFill>
                <a:latin typeface="Arial"/>
                <a:cs typeface="Arial"/>
              </a:rPr>
              <a:t>paying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best price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for a</a:t>
            </a:r>
            <a:r>
              <a:rPr sz="1800" b="1" spc="-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mobile.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461" y="135077"/>
            <a:ext cx="37255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DATA</a:t>
            </a:r>
            <a:r>
              <a:rPr sz="3200" spc="-5" dirty="0"/>
              <a:t> </a:t>
            </a:r>
            <a:r>
              <a:rPr sz="3200" spc="-15" dirty="0"/>
              <a:t>SUMMARY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99871" y="882738"/>
            <a:ext cx="7353934" cy="37852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41959" indent="-429895">
              <a:lnSpc>
                <a:spcPct val="100000"/>
              </a:lnSpc>
              <a:spcBef>
                <a:spcPts val="470"/>
              </a:spcBef>
              <a:buFont typeface="Noto Sans Symbols"/>
              <a:buChar char="➢"/>
              <a:tabLst>
                <a:tab pos="441959" algn="l"/>
                <a:tab pos="442595" algn="l"/>
              </a:tabLst>
            </a:pPr>
            <a:r>
              <a:rPr sz="2000" b="1" u="sng" spc="-15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Independent variables</a:t>
            </a:r>
            <a:r>
              <a:rPr sz="2000" b="1" u="sng" spc="165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 </a:t>
            </a:r>
            <a:r>
              <a:rPr sz="2000" b="1" u="sng" spc="-5" dirty="0">
                <a:solidFill>
                  <a:srgbClr val="0A044F"/>
                </a:solidFill>
                <a:uFill>
                  <a:solidFill>
                    <a:srgbClr val="0A044F"/>
                  </a:solidFill>
                </a:uFill>
                <a:latin typeface="Verdana"/>
                <a:cs typeface="Verdana"/>
              </a:rPr>
              <a:t>:</a:t>
            </a:r>
            <a:endParaRPr sz="2000" u="sng" dirty="0">
              <a:latin typeface="Verdana"/>
              <a:cs typeface="Verdana"/>
            </a:endParaRPr>
          </a:p>
          <a:p>
            <a:pPr marL="441959" indent="-429895">
              <a:lnSpc>
                <a:spcPct val="100000"/>
              </a:lnSpc>
              <a:spcBef>
                <a:spcPts val="345"/>
              </a:spcBef>
              <a:buClr>
                <a:srgbClr val="0A044F"/>
              </a:buClr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800" b="1" spc="185" dirty="0">
                <a:solidFill>
                  <a:srgbClr val="004952"/>
                </a:solidFill>
                <a:latin typeface="Carlito"/>
                <a:cs typeface="Carlito"/>
              </a:rPr>
              <a:t>Independent </a:t>
            </a:r>
            <a:r>
              <a:rPr sz="1800" b="1" spc="160" dirty="0">
                <a:solidFill>
                  <a:srgbClr val="004952"/>
                </a:solidFill>
                <a:latin typeface="Carlito"/>
                <a:cs typeface="Carlito"/>
              </a:rPr>
              <a:t>variables</a:t>
            </a:r>
            <a:r>
              <a:rPr sz="1800" b="1" spc="-7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441959" indent="-429895">
              <a:lnSpc>
                <a:spcPct val="100000"/>
              </a:lnSpc>
              <a:spcBef>
                <a:spcPts val="170"/>
              </a:spcBef>
              <a:buClr>
                <a:srgbClr val="0A044F"/>
              </a:buClr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800" b="1" spc="155" dirty="0">
                <a:solidFill>
                  <a:srgbClr val="004952"/>
                </a:solidFill>
                <a:latin typeface="Carlito"/>
                <a:cs typeface="Carlito"/>
              </a:rPr>
              <a:t>Battery_ </a:t>
            </a:r>
            <a:r>
              <a:rPr sz="1800" b="1" spc="140" dirty="0">
                <a:solidFill>
                  <a:srgbClr val="004952"/>
                </a:solidFill>
                <a:latin typeface="Carlito"/>
                <a:cs typeface="Carlito"/>
              </a:rPr>
              <a:t>power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- </a:t>
            </a:r>
            <a:r>
              <a:rPr sz="1800" spc="25" dirty="0">
                <a:solidFill>
                  <a:srgbClr val="004952"/>
                </a:solidFill>
                <a:latin typeface="Gothic Uralic"/>
                <a:cs typeface="Gothic Uralic"/>
              </a:rPr>
              <a:t>Total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energy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battery </a:t>
            </a:r>
            <a:r>
              <a:rPr sz="1800" spc="-50" dirty="0">
                <a:solidFill>
                  <a:srgbClr val="004952"/>
                </a:solidFill>
                <a:latin typeface="Gothic Uralic"/>
                <a:cs typeface="Gothic Uralic"/>
              </a:rPr>
              <a:t>can </a:t>
            </a:r>
            <a:r>
              <a:rPr sz="1800" spc="30" dirty="0">
                <a:solidFill>
                  <a:srgbClr val="004952"/>
                </a:solidFill>
                <a:latin typeface="Gothic Uralic"/>
                <a:cs typeface="Gothic Uralic"/>
              </a:rPr>
              <a:t>store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one</a:t>
            </a:r>
            <a:r>
              <a:rPr sz="1800" spc="-33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45" dirty="0">
                <a:solidFill>
                  <a:srgbClr val="004952"/>
                </a:solidFill>
                <a:latin typeface="Gothic Uralic"/>
                <a:cs typeface="Gothic Uralic"/>
              </a:rPr>
              <a:t>time</a:t>
            </a:r>
            <a:endParaRPr sz="1800" dirty="0">
              <a:latin typeface="Gothic Uralic"/>
              <a:cs typeface="Gothic Uralic"/>
            </a:endParaRPr>
          </a:p>
          <a:p>
            <a:pPr marL="441959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measured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in</a:t>
            </a:r>
            <a:r>
              <a:rPr sz="1800" spc="37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5" dirty="0">
                <a:solidFill>
                  <a:srgbClr val="004952"/>
                </a:solidFill>
                <a:latin typeface="Gothic Uralic"/>
                <a:cs typeface="Gothic Uralic"/>
              </a:rPr>
              <a:t>mAh</a:t>
            </a:r>
            <a:endParaRPr sz="1800" dirty="0">
              <a:latin typeface="Gothic Uralic"/>
              <a:cs typeface="Gothic Uralic"/>
            </a:endParaRPr>
          </a:p>
          <a:p>
            <a:pPr marL="441959" indent="-429895">
              <a:lnSpc>
                <a:spcPct val="100000"/>
              </a:lnSpc>
              <a:spcBef>
                <a:spcPts val="455"/>
              </a:spcBef>
              <a:buClr>
                <a:srgbClr val="0A044F"/>
              </a:buClr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B l u e - 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Has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bluetooth </a:t>
            </a:r>
            <a:r>
              <a:rPr sz="1800" spc="20" dirty="0">
                <a:solidFill>
                  <a:srgbClr val="004952"/>
                </a:solidFill>
                <a:latin typeface="Gothic Uralic"/>
                <a:cs typeface="Gothic Uralic"/>
              </a:rPr>
              <a:t>or</a:t>
            </a:r>
            <a:r>
              <a:rPr sz="1800" spc="-6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15" dirty="0">
                <a:solidFill>
                  <a:srgbClr val="004952"/>
                </a:solidFill>
                <a:latin typeface="Gothic Uralic"/>
                <a:cs typeface="Gothic Uralic"/>
              </a:rPr>
              <a:t>not</a:t>
            </a:r>
            <a:endParaRPr sz="1800" dirty="0">
              <a:latin typeface="Gothic Uralic"/>
              <a:cs typeface="Gothic Uralic"/>
            </a:endParaRPr>
          </a:p>
          <a:p>
            <a:pPr marL="441959" indent="-429895">
              <a:lnSpc>
                <a:spcPct val="100000"/>
              </a:lnSpc>
              <a:spcBef>
                <a:spcPts val="315"/>
              </a:spcBef>
              <a:buClr>
                <a:srgbClr val="0A044F"/>
              </a:buClr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C </a:t>
            </a:r>
            <a:r>
              <a:rPr sz="1800" b="1" spc="160" dirty="0">
                <a:solidFill>
                  <a:srgbClr val="004952"/>
                </a:solidFill>
                <a:latin typeface="Carlito"/>
                <a:cs typeface="Carlito"/>
              </a:rPr>
              <a:t>lock_ </a:t>
            </a:r>
            <a:r>
              <a:rPr sz="1800" b="1" spc="170" dirty="0">
                <a:solidFill>
                  <a:srgbClr val="004952"/>
                </a:solidFill>
                <a:latin typeface="Carlito"/>
                <a:cs typeface="Carlito"/>
              </a:rPr>
              <a:t>speed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speed at 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which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microprocessor</a:t>
            </a:r>
            <a:r>
              <a:rPr sz="1800" spc="2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executes</a:t>
            </a:r>
            <a:endParaRPr sz="1800" dirty="0">
              <a:latin typeface="Gothic Uralic"/>
              <a:cs typeface="Gothic Uralic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800" spc="65" dirty="0">
                <a:solidFill>
                  <a:srgbClr val="004952"/>
                </a:solidFill>
                <a:latin typeface="Gothic Uralic"/>
                <a:cs typeface="Gothic Uralic"/>
              </a:rPr>
              <a:t>instructions</a:t>
            </a:r>
            <a:endParaRPr sz="1800" dirty="0">
              <a:latin typeface="Gothic Uralic"/>
              <a:cs typeface="Gothic Uralic"/>
            </a:endParaRPr>
          </a:p>
          <a:p>
            <a:pPr marL="441959" indent="-429895">
              <a:lnSpc>
                <a:spcPct val="100000"/>
              </a:lnSpc>
              <a:spcBef>
                <a:spcPts val="240"/>
              </a:spcBef>
              <a:buClr>
                <a:srgbClr val="0A044F"/>
              </a:buClr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800" b="1" spc="145" dirty="0">
                <a:solidFill>
                  <a:srgbClr val="004952"/>
                </a:solidFill>
                <a:latin typeface="Carlito"/>
                <a:cs typeface="Carlito"/>
              </a:rPr>
              <a:t>Dual_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s </a:t>
            </a:r>
            <a:r>
              <a:rPr sz="1800" b="1" spc="90" dirty="0">
                <a:solidFill>
                  <a:srgbClr val="004952"/>
                </a:solidFill>
                <a:latin typeface="Carlito"/>
                <a:cs typeface="Carlito"/>
              </a:rPr>
              <a:t>im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- 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Has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dual </a:t>
            </a:r>
            <a:r>
              <a:rPr sz="1800" spc="114" dirty="0">
                <a:solidFill>
                  <a:srgbClr val="004952"/>
                </a:solidFill>
                <a:latin typeface="Gothic Uralic"/>
                <a:cs typeface="Gothic Uralic"/>
              </a:rPr>
              <a:t>sim </a:t>
            </a:r>
            <a:r>
              <a:rPr sz="1800" spc="55" dirty="0">
                <a:solidFill>
                  <a:srgbClr val="004952"/>
                </a:solidFill>
                <a:latin typeface="Gothic Uralic"/>
                <a:cs typeface="Gothic Uralic"/>
              </a:rPr>
              <a:t>support </a:t>
            </a:r>
            <a:r>
              <a:rPr sz="1800" spc="20" dirty="0">
                <a:solidFill>
                  <a:srgbClr val="004952"/>
                </a:solidFill>
                <a:latin typeface="Gothic Uralic"/>
                <a:cs typeface="Gothic Uralic"/>
              </a:rPr>
              <a:t>or</a:t>
            </a:r>
            <a:r>
              <a:rPr sz="1800" spc="10" dirty="0">
                <a:solidFill>
                  <a:srgbClr val="004952"/>
                </a:solidFill>
                <a:latin typeface="Gothic Uralic"/>
                <a:cs typeface="Gothic Uralic"/>
              </a:rPr>
              <a:t> not</a:t>
            </a:r>
            <a:endParaRPr sz="1800" dirty="0">
              <a:latin typeface="Gothic Uralic"/>
              <a:cs typeface="Gothic Uralic"/>
            </a:endParaRPr>
          </a:p>
          <a:p>
            <a:pPr marL="441959" indent="-429895">
              <a:lnSpc>
                <a:spcPct val="100000"/>
              </a:lnSpc>
              <a:spcBef>
                <a:spcPts val="315"/>
              </a:spcBef>
              <a:buClr>
                <a:srgbClr val="0A044F"/>
              </a:buClr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800" b="1" spc="135" dirty="0">
                <a:solidFill>
                  <a:srgbClr val="004952"/>
                </a:solidFill>
                <a:latin typeface="Carlito"/>
                <a:cs typeface="Carlito"/>
              </a:rPr>
              <a:t>Fc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- </a:t>
            </a:r>
            <a:r>
              <a:rPr sz="1800" spc="90" dirty="0">
                <a:solidFill>
                  <a:srgbClr val="004952"/>
                </a:solidFill>
                <a:latin typeface="Gothic Uralic"/>
                <a:cs typeface="Gothic Uralic"/>
              </a:rPr>
              <a:t>Front </a:t>
            </a:r>
            <a:r>
              <a:rPr sz="1800" spc="-30" dirty="0">
                <a:solidFill>
                  <a:srgbClr val="004952"/>
                </a:solidFill>
                <a:latin typeface="Gothic Uralic"/>
                <a:cs typeface="Gothic Uralic"/>
              </a:rPr>
              <a:t>Camera </a:t>
            </a:r>
            <a:r>
              <a:rPr sz="1800" spc="-10" dirty="0">
                <a:solidFill>
                  <a:srgbClr val="004952"/>
                </a:solidFill>
                <a:latin typeface="Gothic Uralic"/>
                <a:cs typeface="Gothic Uralic"/>
              </a:rPr>
              <a:t>mega</a:t>
            </a:r>
            <a:r>
              <a:rPr sz="1800" spc="-4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pixels</a:t>
            </a:r>
            <a:endParaRPr sz="1800" dirty="0">
              <a:latin typeface="Gothic Uralic"/>
              <a:cs typeface="Gothic Uralic"/>
            </a:endParaRPr>
          </a:p>
          <a:p>
            <a:pPr marL="441959" indent="-429895">
              <a:lnSpc>
                <a:spcPct val="100000"/>
              </a:lnSpc>
              <a:spcBef>
                <a:spcPts val="290"/>
              </a:spcBef>
              <a:buClr>
                <a:srgbClr val="0A044F"/>
              </a:buClr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800" b="1" spc="160" dirty="0">
                <a:solidFill>
                  <a:srgbClr val="004952"/>
                </a:solidFill>
                <a:latin typeface="Carlito"/>
                <a:cs typeface="Carlito"/>
              </a:rPr>
              <a:t>Four_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g - 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Has </a:t>
            </a:r>
            <a:r>
              <a:rPr sz="1800" spc="5" dirty="0">
                <a:solidFill>
                  <a:srgbClr val="004952"/>
                </a:solidFill>
                <a:latin typeface="Gothic Uralic"/>
                <a:cs typeface="Gothic Uralic"/>
              </a:rPr>
              <a:t>4G </a:t>
            </a:r>
            <a:r>
              <a:rPr sz="1800" spc="20" dirty="0">
                <a:solidFill>
                  <a:srgbClr val="004952"/>
                </a:solidFill>
                <a:latin typeface="Gothic Uralic"/>
                <a:cs typeface="Gothic Uralic"/>
              </a:rPr>
              <a:t>or</a:t>
            </a:r>
            <a:r>
              <a:rPr sz="1800" spc="-22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Gothic Uralic"/>
                <a:cs typeface="Gothic Uralic"/>
              </a:rPr>
              <a:t>not</a:t>
            </a:r>
            <a:endParaRPr sz="1800" dirty="0">
              <a:latin typeface="Gothic Uralic"/>
              <a:cs typeface="Gothic Uralic"/>
            </a:endParaRPr>
          </a:p>
          <a:p>
            <a:pPr marL="441959" indent="-429895">
              <a:lnSpc>
                <a:spcPct val="100000"/>
              </a:lnSpc>
              <a:spcBef>
                <a:spcPts val="315"/>
              </a:spcBef>
              <a:buClr>
                <a:srgbClr val="0A044F"/>
              </a:buClr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800" b="1" spc="150" dirty="0">
                <a:solidFill>
                  <a:srgbClr val="004952"/>
                </a:solidFill>
                <a:latin typeface="Carlito"/>
                <a:cs typeface="Carlito"/>
              </a:rPr>
              <a:t>Int_ </a:t>
            </a:r>
            <a:r>
              <a:rPr sz="1800" b="1" spc="175" dirty="0">
                <a:solidFill>
                  <a:srgbClr val="004952"/>
                </a:solidFill>
                <a:latin typeface="Carlito"/>
                <a:cs typeface="Carlito"/>
              </a:rPr>
              <a:t>memory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- </a:t>
            </a:r>
            <a:r>
              <a:rPr sz="1800" spc="60" dirty="0">
                <a:solidFill>
                  <a:srgbClr val="004952"/>
                </a:solidFill>
                <a:latin typeface="Gothic Uralic"/>
                <a:cs typeface="Gothic Uralic"/>
              </a:rPr>
              <a:t>Internal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Memory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in</a:t>
            </a:r>
            <a:r>
              <a:rPr sz="1800" spc="-18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25" dirty="0">
                <a:solidFill>
                  <a:srgbClr val="004952"/>
                </a:solidFill>
                <a:latin typeface="Gothic Uralic"/>
                <a:cs typeface="Gothic Uralic"/>
              </a:rPr>
              <a:t>Gigabytes</a:t>
            </a:r>
            <a:endParaRPr sz="1800" dirty="0">
              <a:latin typeface="Gothic Uralic"/>
              <a:cs typeface="Gothic Uralic"/>
            </a:endParaRPr>
          </a:p>
          <a:p>
            <a:pPr marL="441959" indent="-429895">
              <a:lnSpc>
                <a:spcPct val="100000"/>
              </a:lnSpc>
              <a:spcBef>
                <a:spcPts val="285"/>
              </a:spcBef>
              <a:buClr>
                <a:srgbClr val="0A044F"/>
              </a:buClr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800" b="1" spc="100" dirty="0">
                <a:solidFill>
                  <a:srgbClr val="004952"/>
                </a:solidFill>
                <a:latin typeface="Carlito"/>
                <a:cs typeface="Carlito"/>
              </a:rPr>
              <a:t>M_ </a:t>
            </a:r>
            <a:r>
              <a:rPr sz="1800" b="1" spc="125" dirty="0">
                <a:solidFill>
                  <a:srgbClr val="004952"/>
                </a:solidFill>
                <a:latin typeface="Carlito"/>
                <a:cs typeface="Carlito"/>
              </a:rPr>
              <a:t>dep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Mobile </a:t>
            </a:r>
            <a:r>
              <a:rPr sz="1800" spc="35" dirty="0">
                <a:solidFill>
                  <a:srgbClr val="004952"/>
                </a:solidFill>
                <a:latin typeface="Gothic Uralic"/>
                <a:cs typeface="Gothic Uralic"/>
              </a:rPr>
              <a:t>Depth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in</a:t>
            </a:r>
            <a:r>
              <a:rPr sz="1800" spc="-4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cm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497" y="135077"/>
            <a:ext cx="54502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DATA </a:t>
            </a:r>
            <a:r>
              <a:rPr sz="3200" spc="-10" dirty="0"/>
              <a:t>SUMMARY(cont..)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87679" y="867311"/>
            <a:ext cx="6904990" cy="34867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1" spc="135" dirty="0">
                <a:solidFill>
                  <a:srgbClr val="004952"/>
                </a:solidFill>
                <a:latin typeface="Carlito"/>
                <a:cs typeface="Carlito"/>
              </a:rPr>
              <a:t>Mobile_ </a:t>
            </a:r>
            <a:r>
              <a:rPr sz="1800" b="1" spc="80" dirty="0">
                <a:solidFill>
                  <a:srgbClr val="004952"/>
                </a:solidFill>
                <a:latin typeface="Carlito"/>
                <a:cs typeface="Carlito"/>
              </a:rPr>
              <a:t>wt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65" dirty="0">
                <a:solidFill>
                  <a:srgbClr val="004952"/>
                </a:solidFill>
                <a:latin typeface="Gothic Uralic"/>
                <a:cs typeface="Gothic Uralic"/>
              </a:rPr>
              <a:t>Weight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of </a:t>
            </a:r>
            <a:r>
              <a:rPr sz="1800" spc="30" dirty="0">
                <a:solidFill>
                  <a:srgbClr val="004952"/>
                </a:solidFill>
                <a:latin typeface="Gothic Uralic"/>
                <a:cs typeface="Gothic Uralic"/>
              </a:rPr>
              <a:t>mobile</a:t>
            </a:r>
            <a:r>
              <a:rPr sz="1800" spc="-14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25" dirty="0">
                <a:solidFill>
                  <a:srgbClr val="004952"/>
                </a:solidFill>
                <a:latin typeface="Gothic Uralic"/>
                <a:cs typeface="Gothic Uralic"/>
              </a:rPr>
              <a:t>phone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1" spc="85" dirty="0">
                <a:solidFill>
                  <a:srgbClr val="004952"/>
                </a:solidFill>
                <a:latin typeface="Carlito"/>
                <a:cs typeface="Carlito"/>
              </a:rPr>
              <a:t>N_ </a:t>
            </a:r>
            <a:r>
              <a:rPr sz="1800" b="1" spc="145" dirty="0">
                <a:solidFill>
                  <a:srgbClr val="004952"/>
                </a:solidFill>
                <a:latin typeface="Carlito"/>
                <a:cs typeface="Carlito"/>
              </a:rPr>
              <a:t>cores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50" dirty="0">
                <a:solidFill>
                  <a:srgbClr val="004952"/>
                </a:solidFill>
                <a:latin typeface="Gothic Uralic"/>
                <a:cs typeface="Gothic Uralic"/>
              </a:rPr>
              <a:t>Number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cores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of</a:t>
            </a:r>
            <a:r>
              <a:rPr sz="1800" spc="-15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25" dirty="0">
                <a:solidFill>
                  <a:srgbClr val="004952"/>
                </a:solidFill>
                <a:latin typeface="Gothic Uralic"/>
                <a:cs typeface="Gothic Uralic"/>
              </a:rPr>
              <a:t>processor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1" spc="155" dirty="0">
                <a:solidFill>
                  <a:srgbClr val="004952"/>
                </a:solidFill>
                <a:latin typeface="Carlito"/>
                <a:cs typeface="Carlito"/>
              </a:rPr>
              <a:t>Pc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75" dirty="0">
                <a:solidFill>
                  <a:srgbClr val="004952"/>
                </a:solidFill>
                <a:latin typeface="Gothic Uralic"/>
                <a:cs typeface="Gothic Uralic"/>
              </a:rPr>
              <a:t>Primary </a:t>
            </a:r>
            <a:r>
              <a:rPr sz="1800" spc="-25" dirty="0">
                <a:solidFill>
                  <a:srgbClr val="004952"/>
                </a:solidFill>
                <a:latin typeface="Gothic Uralic"/>
                <a:cs typeface="Gothic Uralic"/>
              </a:rPr>
              <a:t>Camera 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mega</a:t>
            </a:r>
            <a:r>
              <a:rPr sz="1800" spc="21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pixels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1" spc="135" dirty="0">
                <a:solidFill>
                  <a:srgbClr val="004952"/>
                </a:solidFill>
                <a:latin typeface="Carlito"/>
                <a:cs typeface="Carlito"/>
              </a:rPr>
              <a:t>Px_ </a:t>
            </a:r>
            <a:r>
              <a:rPr sz="1800" b="1" spc="155" dirty="0">
                <a:solidFill>
                  <a:srgbClr val="004952"/>
                </a:solidFill>
                <a:latin typeface="Carlito"/>
                <a:cs typeface="Carlito"/>
              </a:rPr>
              <a:t>heig</a:t>
            </a:r>
            <a:r>
              <a:rPr sz="1800" b="1" spc="-28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sz="1800" b="1" spc="90" dirty="0">
                <a:solidFill>
                  <a:srgbClr val="004952"/>
                </a:solidFill>
                <a:latin typeface="Carlito"/>
                <a:cs typeface="Carlito"/>
              </a:rPr>
              <a:t>ht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75" dirty="0">
                <a:solidFill>
                  <a:srgbClr val="004952"/>
                </a:solidFill>
                <a:latin typeface="Gothic Uralic"/>
                <a:cs typeface="Gothic Uralic"/>
              </a:rPr>
              <a:t>Pixel </a:t>
            </a:r>
            <a:r>
              <a:rPr sz="1800" spc="60" dirty="0">
                <a:solidFill>
                  <a:srgbClr val="004952"/>
                </a:solidFill>
                <a:latin typeface="Gothic Uralic"/>
                <a:cs typeface="Gothic Uralic"/>
              </a:rPr>
              <a:t>Resolution </a:t>
            </a:r>
            <a:r>
              <a:rPr sz="1800" spc="55" dirty="0">
                <a:solidFill>
                  <a:srgbClr val="004952"/>
                </a:solidFill>
                <a:latin typeface="Gothic Uralic"/>
                <a:cs typeface="Gothic Uralic"/>
              </a:rPr>
              <a:t>Height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1" spc="135" dirty="0">
                <a:solidFill>
                  <a:srgbClr val="004952"/>
                </a:solidFill>
                <a:latin typeface="Carlito"/>
                <a:cs typeface="Carlito"/>
              </a:rPr>
              <a:t>Px_ </a:t>
            </a:r>
            <a:r>
              <a:rPr sz="1800" b="1" spc="165" dirty="0">
                <a:solidFill>
                  <a:srgbClr val="004952"/>
                </a:solidFill>
                <a:latin typeface="Carlito"/>
                <a:cs typeface="Carlito"/>
              </a:rPr>
              <a:t>width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75" dirty="0">
                <a:solidFill>
                  <a:srgbClr val="004952"/>
                </a:solidFill>
                <a:latin typeface="Gothic Uralic"/>
                <a:cs typeface="Gothic Uralic"/>
              </a:rPr>
              <a:t>Pixel </a:t>
            </a:r>
            <a:r>
              <a:rPr sz="1800" spc="60" dirty="0">
                <a:solidFill>
                  <a:srgbClr val="004952"/>
                </a:solidFill>
                <a:latin typeface="Gothic Uralic"/>
                <a:cs typeface="Gothic Uralic"/>
              </a:rPr>
              <a:t>Resolution</a:t>
            </a:r>
            <a:r>
              <a:rPr sz="1800" spc="-10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60" dirty="0">
                <a:solidFill>
                  <a:srgbClr val="004952"/>
                </a:solidFill>
                <a:latin typeface="Gothic Uralic"/>
                <a:cs typeface="Gothic Uralic"/>
              </a:rPr>
              <a:t>Width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R a m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Random </a:t>
            </a:r>
            <a:r>
              <a:rPr sz="1800" spc="-30" dirty="0">
                <a:solidFill>
                  <a:srgbClr val="004952"/>
                </a:solidFill>
                <a:latin typeface="Gothic Uralic"/>
                <a:cs typeface="Gothic Uralic"/>
              </a:rPr>
              <a:t>Access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Memory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in </a:t>
            </a:r>
            <a:r>
              <a:rPr sz="1800" spc="-25" dirty="0">
                <a:solidFill>
                  <a:srgbClr val="004952"/>
                </a:solidFill>
                <a:latin typeface="Gothic Uralic"/>
                <a:cs typeface="Gothic Uralic"/>
              </a:rPr>
              <a:t>Mega</a:t>
            </a:r>
            <a:r>
              <a:rPr sz="1800" spc="18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Bytes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b="1" spc="130" dirty="0">
                <a:solidFill>
                  <a:srgbClr val="004952"/>
                </a:solidFill>
                <a:latin typeface="Carlito"/>
                <a:cs typeface="Carlito"/>
              </a:rPr>
              <a:t>Sc_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h 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Screen </a:t>
            </a:r>
            <a:r>
              <a:rPr sz="1800" spc="55" dirty="0">
                <a:solidFill>
                  <a:srgbClr val="004952"/>
                </a:solidFill>
                <a:latin typeface="Gothic Uralic"/>
                <a:cs typeface="Gothic Uralic"/>
              </a:rPr>
              <a:t>Height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of mobile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in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cm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b="1" spc="130" dirty="0">
                <a:solidFill>
                  <a:srgbClr val="004952"/>
                </a:solidFill>
                <a:latin typeface="Carlito"/>
                <a:cs typeface="Carlito"/>
              </a:rPr>
              <a:t>Sc_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w 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Screen </a:t>
            </a:r>
            <a:r>
              <a:rPr sz="1800" spc="75" dirty="0">
                <a:solidFill>
                  <a:srgbClr val="004952"/>
                </a:solidFill>
                <a:latin typeface="Gothic Uralic"/>
                <a:cs typeface="Gothic Uralic"/>
              </a:rPr>
              <a:t>Width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of </a:t>
            </a:r>
            <a:r>
              <a:rPr sz="1800" spc="30" dirty="0">
                <a:solidFill>
                  <a:srgbClr val="004952"/>
                </a:solidFill>
                <a:latin typeface="Gothic Uralic"/>
                <a:cs typeface="Gothic Uralic"/>
              </a:rPr>
              <a:t>mobile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in</a:t>
            </a:r>
            <a:r>
              <a:rPr sz="1800" spc="-10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cm</a:t>
            </a:r>
            <a:endParaRPr sz="1800">
              <a:latin typeface="Gothic Uralic"/>
              <a:cs typeface="Gothic Uralic"/>
            </a:endParaRPr>
          </a:p>
          <a:p>
            <a:pPr marL="12700" marR="5080">
              <a:lnSpc>
                <a:spcPts val="2500"/>
              </a:lnSpc>
              <a:spcBef>
                <a:spcPts val="114"/>
              </a:spcBef>
            </a:pPr>
            <a:r>
              <a:rPr sz="1800" b="1" spc="114" dirty="0">
                <a:solidFill>
                  <a:srgbClr val="004952"/>
                </a:solidFill>
                <a:latin typeface="Carlito"/>
                <a:cs typeface="Carlito"/>
              </a:rPr>
              <a:t>Talk_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t </a:t>
            </a:r>
            <a:r>
              <a:rPr sz="1800" b="1" spc="120" dirty="0">
                <a:solidFill>
                  <a:srgbClr val="004952"/>
                </a:solidFill>
                <a:latin typeface="Carlito"/>
                <a:cs typeface="Carlito"/>
              </a:rPr>
              <a:t>ime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35" dirty="0">
                <a:solidFill>
                  <a:srgbClr val="004952"/>
                </a:solidFill>
                <a:latin typeface="Gothic Uralic"/>
                <a:cs typeface="Gothic Uralic"/>
              </a:rPr>
              <a:t>longest </a:t>
            </a:r>
            <a:r>
              <a:rPr sz="1800" spc="60" dirty="0">
                <a:solidFill>
                  <a:srgbClr val="004952"/>
                </a:solidFill>
                <a:latin typeface="Gothic Uralic"/>
                <a:cs typeface="Gothic Uralic"/>
              </a:rPr>
              <a:t>time </a:t>
            </a:r>
            <a:r>
              <a:rPr sz="1800" spc="-10" dirty="0">
                <a:solidFill>
                  <a:srgbClr val="004952"/>
                </a:solidFill>
                <a:latin typeface="Gothic Uralic"/>
                <a:cs typeface="Gothic Uralic"/>
              </a:rPr>
              <a:t>that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a </a:t>
            </a:r>
            <a:r>
              <a:rPr sz="1800" spc="55" dirty="0">
                <a:solidFill>
                  <a:srgbClr val="004952"/>
                </a:solidFill>
                <a:latin typeface="Gothic Uralic"/>
                <a:cs typeface="Gothic Uralic"/>
              </a:rPr>
              <a:t>single </a:t>
            </a:r>
            <a:r>
              <a:rPr sz="1800" spc="-10" dirty="0">
                <a:solidFill>
                  <a:srgbClr val="004952"/>
                </a:solidFill>
                <a:latin typeface="Gothic Uralic"/>
                <a:cs typeface="Gothic Uralic"/>
              </a:rPr>
              <a:t>battery </a:t>
            </a:r>
            <a:r>
              <a:rPr sz="1800" spc="-25" dirty="0">
                <a:solidFill>
                  <a:srgbClr val="004952"/>
                </a:solidFill>
                <a:latin typeface="Gothic Uralic"/>
                <a:cs typeface="Gothic Uralic"/>
              </a:rPr>
              <a:t>charge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will</a:t>
            </a:r>
            <a:r>
              <a:rPr sz="1800" spc="-12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30" dirty="0">
                <a:solidFill>
                  <a:srgbClr val="004952"/>
                </a:solidFill>
                <a:latin typeface="Gothic Uralic"/>
                <a:cs typeface="Gothic Uralic"/>
              </a:rPr>
              <a:t>last  </a:t>
            </a:r>
            <a:r>
              <a:rPr sz="1800" spc="10" dirty="0">
                <a:solidFill>
                  <a:srgbClr val="004952"/>
                </a:solidFill>
                <a:latin typeface="Gothic Uralic"/>
                <a:cs typeface="Gothic Uralic"/>
              </a:rPr>
              <a:t>when </a:t>
            </a:r>
            <a:r>
              <a:rPr sz="1800" spc="-10" dirty="0">
                <a:solidFill>
                  <a:srgbClr val="004952"/>
                </a:solidFill>
                <a:latin typeface="Gothic Uralic"/>
                <a:cs typeface="Gothic Uralic"/>
              </a:rPr>
              <a:t>you</a:t>
            </a:r>
            <a:r>
              <a:rPr sz="1800" spc="8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20" dirty="0">
                <a:solidFill>
                  <a:srgbClr val="004952"/>
                </a:solidFill>
                <a:latin typeface="Gothic Uralic"/>
                <a:cs typeface="Gothic Uralic"/>
              </a:rPr>
              <a:t>are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497" y="135077"/>
            <a:ext cx="54502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DATA </a:t>
            </a:r>
            <a:r>
              <a:rPr sz="3200" spc="-10" dirty="0"/>
              <a:t>SUMMARY(cont..)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0008" y="888591"/>
            <a:ext cx="6003290" cy="31357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175" dirty="0">
                <a:solidFill>
                  <a:srgbClr val="004952"/>
                </a:solidFill>
                <a:latin typeface="Carlito"/>
                <a:cs typeface="Carlito"/>
              </a:rPr>
              <a:t>Three_ </a:t>
            </a:r>
            <a:r>
              <a:rPr sz="1800" b="1" dirty="0">
                <a:solidFill>
                  <a:srgbClr val="004952"/>
                </a:solidFill>
                <a:latin typeface="Carlito"/>
                <a:cs typeface="Carlito"/>
              </a:rPr>
              <a:t>g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Has </a:t>
            </a:r>
            <a:r>
              <a:rPr sz="1800" spc="-45" dirty="0">
                <a:solidFill>
                  <a:srgbClr val="004952"/>
                </a:solidFill>
                <a:latin typeface="Gothic Uralic"/>
                <a:cs typeface="Gothic Uralic"/>
              </a:rPr>
              <a:t>3G </a:t>
            </a:r>
            <a:r>
              <a:rPr sz="1800" spc="20" dirty="0">
                <a:solidFill>
                  <a:srgbClr val="004952"/>
                </a:solidFill>
                <a:latin typeface="Gothic Uralic"/>
                <a:cs typeface="Gothic Uralic"/>
              </a:rPr>
              <a:t>or</a:t>
            </a:r>
            <a:r>
              <a:rPr sz="1800" spc="-15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Gothic Uralic"/>
                <a:cs typeface="Gothic Uralic"/>
              </a:rPr>
              <a:t>not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b="1" spc="145" dirty="0">
                <a:solidFill>
                  <a:srgbClr val="004952"/>
                </a:solidFill>
                <a:latin typeface="Carlito"/>
                <a:cs typeface="Carlito"/>
              </a:rPr>
              <a:t>Touch_ </a:t>
            </a:r>
            <a:r>
              <a:rPr sz="1800" b="1" spc="170" dirty="0">
                <a:solidFill>
                  <a:srgbClr val="004952"/>
                </a:solidFill>
                <a:latin typeface="Carlito"/>
                <a:cs typeface="Carlito"/>
              </a:rPr>
              <a:t>screen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Has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touch screen </a:t>
            </a:r>
            <a:r>
              <a:rPr sz="1800" spc="20" dirty="0">
                <a:solidFill>
                  <a:srgbClr val="004952"/>
                </a:solidFill>
                <a:latin typeface="Gothic Uralic"/>
                <a:cs typeface="Gothic Uralic"/>
              </a:rPr>
              <a:t>or</a:t>
            </a:r>
            <a:r>
              <a:rPr sz="1800" spc="6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Gothic Uralic"/>
                <a:cs typeface="Gothic Uralic"/>
              </a:rPr>
              <a:t>not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140" dirty="0">
                <a:solidFill>
                  <a:srgbClr val="004952"/>
                </a:solidFill>
                <a:latin typeface="Carlito"/>
                <a:cs typeface="Carlito"/>
              </a:rPr>
              <a:t>Wifi </a:t>
            </a:r>
            <a:r>
              <a:rPr sz="1800" dirty="0">
                <a:solidFill>
                  <a:srgbClr val="004952"/>
                </a:solidFill>
                <a:latin typeface="Gothic Uralic"/>
                <a:cs typeface="Gothic Uralic"/>
              </a:rPr>
              <a:t>- </a:t>
            </a:r>
            <a:r>
              <a:rPr sz="1800" spc="40" dirty="0">
                <a:solidFill>
                  <a:srgbClr val="004952"/>
                </a:solidFill>
                <a:latin typeface="Gothic Uralic"/>
                <a:cs typeface="Gothic Uralic"/>
              </a:rPr>
              <a:t>Has </a:t>
            </a:r>
            <a:r>
              <a:rPr sz="1800" spc="75" dirty="0">
                <a:solidFill>
                  <a:srgbClr val="004952"/>
                </a:solidFill>
                <a:latin typeface="Gothic Uralic"/>
                <a:cs typeface="Gothic Uralic"/>
              </a:rPr>
              <a:t>wifi </a:t>
            </a:r>
            <a:r>
              <a:rPr sz="1800" spc="20" dirty="0">
                <a:solidFill>
                  <a:srgbClr val="004952"/>
                </a:solidFill>
                <a:latin typeface="Gothic Uralic"/>
                <a:cs typeface="Gothic Uralic"/>
              </a:rPr>
              <a:t>or</a:t>
            </a:r>
            <a:r>
              <a:rPr sz="1800" spc="114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10" dirty="0">
                <a:solidFill>
                  <a:srgbClr val="004952"/>
                </a:solidFill>
                <a:latin typeface="Gothic Uralic"/>
                <a:cs typeface="Gothic Uralic"/>
              </a:rPr>
              <a:t>not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u="sng" dirty="0">
                <a:solidFill>
                  <a:srgbClr val="002060"/>
                </a:solidFill>
                <a:latin typeface="Carlito"/>
                <a:cs typeface="Carlito"/>
              </a:rPr>
              <a:t>D</a:t>
            </a:r>
            <a:r>
              <a:rPr sz="2000" b="1" u="sng" spc="-185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000" b="1" u="sng" dirty="0">
                <a:solidFill>
                  <a:srgbClr val="002060"/>
                </a:solidFill>
                <a:latin typeface="Carlito"/>
                <a:cs typeface="Carlito"/>
              </a:rPr>
              <a:t>e</a:t>
            </a:r>
            <a:r>
              <a:rPr sz="2000" b="1" u="sng" spc="-165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000" b="1" u="sng" dirty="0">
                <a:solidFill>
                  <a:srgbClr val="002060"/>
                </a:solidFill>
                <a:latin typeface="Carlito"/>
                <a:cs typeface="Carlito"/>
              </a:rPr>
              <a:t>p</a:t>
            </a:r>
            <a:r>
              <a:rPr sz="2000" b="1" u="sng" spc="-175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000" b="1" u="sng" dirty="0">
                <a:solidFill>
                  <a:srgbClr val="002060"/>
                </a:solidFill>
                <a:latin typeface="Carlito"/>
                <a:cs typeface="Carlito"/>
              </a:rPr>
              <a:t>e</a:t>
            </a:r>
            <a:r>
              <a:rPr sz="2000" b="1" u="sng" spc="-165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000" b="1" u="sng" dirty="0">
                <a:solidFill>
                  <a:srgbClr val="002060"/>
                </a:solidFill>
                <a:latin typeface="Carlito"/>
                <a:cs typeface="Carlito"/>
              </a:rPr>
              <a:t>n</a:t>
            </a:r>
            <a:r>
              <a:rPr sz="2000" b="1" u="sng" spc="-175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000" b="1" u="sng" dirty="0">
                <a:solidFill>
                  <a:srgbClr val="002060"/>
                </a:solidFill>
                <a:latin typeface="Carlito"/>
                <a:cs typeface="Carlito"/>
              </a:rPr>
              <a:t>d</a:t>
            </a:r>
            <a:r>
              <a:rPr sz="2000" b="1" u="sng" spc="-175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000" b="1" u="sng" dirty="0">
                <a:solidFill>
                  <a:srgbClr val="002060"/>
                </a:solidFill>
                <a:latin typeface="Carlito"/>
                <a:cs typeface="Carlito"/>
              </a:rPr>
              <a:t>e</a:t>
            </a:r>
            <a:r>
              <a:rPr sz="2000" b="1" u="sng" spc="-165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000" b="1" u="sng" spc="100" dirty="0">
                <a:solidFill>
                  <a:srgbClr val="002060"/>
                </a:solidFill>
                <a:latin typeface="Carlito"/>
                <a:cs typeface="Carlito"/>
              </a:rPr>
              <a:t>nt</a:t>
            </a:r>
            <a:r>
              <a:rPr sz="2000" b="1" u="sng" spc="415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000" b="1" u="sng" spc="160" dirty="0">
                <a:solidFill>
                  <a:srgbClr val="002060"/>
                </a:solidFill>
                <a:latin typeface="Carlito"/>
                <a:cs typeface="Carlito"/>
              </a:rPr>
              <a:t>variables</a:t>
            </a:r>
            <a:r>
              <a:rPr sz="2000" b="1" u="sng" spc="235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000" b="1" u="sng" dirty="0">
                <a:solidFill>
                  <a:srgbClr val="002060"/>
                </a:solidFill>
                <a:latin typeface="Carlito"/>
                <a:cs typeface="Carlito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spc="175" dirty="0">
                <a:solidFill>
                  <a:srgbClr val="004952"/>
                </a:solidFill>
                <a:latin typeface="Carlito"/>
                <a:cs typeface="Carlito"/>
              </a:rPr>
              <a:t>Price_ </a:t>
            </a:r>
            <a:r>
              <a:rPr sz="1800" b="1" spc="155" dirty="0">
                <a:solidFill>
                  <a:srgbClr val="004952"/>
                </a:solidFill>
                <a:latin typeface="Carlito"/>
                <a:cs typeface="Carlito"/>
              </a:rPr>
              <a:t>range </a:t>
            </a:r>
            <a:r>
              <a:rPr sz="1800" dirty="0">
                <a:solidFill>
                  <a:srgbClr val="1F1F1F"/>
                </a:solidFill>
                <a:latin typeface="Gothic Uralic"/>
                <a:cs typeface="Gothic Uralic"/>
              </a:rPr>
              <a:t>- </a:t>
            </a:r>
            <a:r>
              <a:rPr sz="1800" spc="120" dirty="0">
                <a:solidFill>
                  <a:srgbClr val="004952"/>
                </a:solidFill>
                <a:latin typeface="Gothic Uralic"/>
                <a:cs typeface="Gothic Uralic"/>
              </a:rPr>
              <a:t>This </a:t>
            </a:r>
            <a:r>
              <a:rPr sz="1800" spc="80" dirty="0">
                <a:solidFill>
                  <a:srgbClr val="004952"/>
                </a:solidFill>
                <a:latin typeface="Gothic Uralic"/>
                <a:cs typeface="Gothic Uralic"/>
              </a:rPr>
              <a:t>is </a:t>
            </a:r>
            <a:r>
              <a:rPr sz="1800" spc="25" dirty="0">
                <a:solidFill>
                  <a:srgbClr val="004952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target variable </a:t>
            </a:r>
            <a:r>
              <a:rPr sz="1800" spc="65" dirty="0">
                <a:solidFill>
                  <a:srgbClr val="004952"/>
                </a:solidFill>
                <a:latin typeface="Gothic Uralic"/>
                <a:cs typeface="Gothic Uralic"/>
              </a:rPr>
              <a:t>with </a:t>
            </a: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value</a:t>
            </a:r>
            <a:r>
              <a:rPr sz="1800" spc="-21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of</a:t>
            </a:r>
            <a:endParaRPr sz="1800" dirty="0">
              <a:latin typeface="Gothic Uralic"/>
              <a:cs typeface="Gothic Uralic"/>
            </a:endParaRPr>
          </a:p>
          <a:p>
            <a:pPr marL="12700" marR="4181475">
              <a:lnSpc>
                <a:spcPct val="113900"/>
              </a:lnSpc>
              <a:spcBef>
                <a:spcPts val="15"/>
              </a:spcBef>
            </a:pPr>
            <a:r>
              <a:rPr sz="1800" spc="20" dirty="0">
                <a:solidFill>
                  <a:srgbClr val="004952"/>
                </a:solidFill>
                <a:latin typeface="Gothic Uralic"/>
                <a:cs typeface="Gothic Uralic"/>
              </a:rPr>
              <a:t>0(low </a:t>
            </a:r>
            <a:r>
              <a:rPr sz="1800" spc="-25" dirty="0">
                <a:solidFill>
                  <a:srgbClr val="004952"/>
                </a:solidFill>
                <a:latin typeface="Gothic Uralic"/>
                <a:cs typeface="Gothic Uralic"/>
              </a:rPr>
              <a:t>cost),  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1(medium </a:t>
            </a:r>
            <a:r>
              <a:rPr sz="1800" spc="-30" dirty="0">
                <a:solidFill>
                  <a:srgbClr val="004952"/>
                </a:solidFill>
                <a:latin typeface="Gothic Uralic"/>
                <a:cs typeface="Gothic Uralic"/>
              </a:rPr>
              <a:t>cost),  </a:t>
            </a:r>
            <a:r>
              <a:rPr sz="1800" spc="30" dirty="0">
                <a:solidFill>
                  <a:srgbClr val="004952"/>
                </a:solidFill>
                <a:latin typeface="Gothic Uralic"/>
                <a:cs typeface="Gothic Uralic"/>
              </a:rPr>
              <a:t>2(high</a:t>
            </a:r>
            <a:r>
              <a:rPr sz="1800" spc="75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25" dirty="0">
                <a:solidFill>
                  <a:srgbClr val="004952"/>
                </a:solidFill>
                <a:latin typeface="Gothic Uralic"/>
                <a:cs typeface="Gothic Uralic"/>
              </a:rPr>
              <a:t>cost)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solidFill>
                  <a:srgbClr val="004952"/>
                </a:solidFill>
                <a:latin typeface="Gothic Uralic"/>
                <a:cs typeface="Gothic Uralic"/>
              </a:rPr>
              <a:t>and </a:t>
            </a:r>
            <a:r>
              <a:rPr sz="1800" spc="-15" dirty="0">
                <a:solidFill>
                  <a:srgbClr val="004952"/>
                </a:solidFill>
                <a:latin typeface="Gothic Uralic"/>
                <a:cs typeface="Gothic Uralic"/>
              </a:rPr>
              <a:t>3(very </a:t>
            </a:r>
            <a:r>
              <a:rPr sz="1800" spc="70" dirty="0">
                <a:solidFill>
                  <a:srgbClr val="004952"/>
                </a:solidFill>
                <a:latin typeface="Gothic Uralic"/>
                <a:cs typeface="Gothic Uralic"/>
              </a:rPr>
              <a:t>high</a:t>
            </a:r>
            <a:r>
              <a:rPr sz="1800" spc="-40" dirty="0">
                <a:solidFill>
                  <a:srgbClr val="004952"/>
                </a:solidFill>
                <a:latin typeface="Gothic Uralic"/>
                <a:cs typeface="Gothic Uralic"/>
              </a:rPr>
              <a:t> </a:t>
            </a:r>
            <a:r>
              <a:rPr sz="1800" spc="-30" dirty="0">
                <a:solidFill>
                  <a:srgbClr val="004952"/>
                </a:solidFill>
                <a:latin typeface="Gothic Uralic"/>
                <a:cs typeface="Gothic Uralic"/>
              </a:rPr>
              <a:t>cost).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871" y="2720429"/>
            <a:ext cx="5546461" cy="2033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1144" y="233883"/>
            <a:ext cx="27349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/>
              <a:t>EDA(contd...)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97458" y="705694"/>
            <a:ext cx="7395209" cy="18008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200" b="1" dirty="0">
                <a:solidFill>
                  <a:srgbClr val="2A5F99"/>
                </a:solidFill>
                <a:latin typeface="Arial"/>
                <a:cs typeface="Arial"/>
              </a:rPr>
              <a:t>Relation </a:t>
            </a:r>
            <a:r>
              <a:rPr sz="2200" b="1" spc="10" dirty="0">
                <a:solidFill>
                  <a:srgbClr val="2A5F99"/>
                </a:solidFill>
                <a:latin typeface="Arial"/>
                <a:cs typeface="Arial"/>
              </a:rPr>
              <a:t>Between </a:t>
            </a:r>
            <a:r>
              <a:rPr sz="2200" b="1" dirty="0">
                <a:solidFill>
                  <a:srgbClr val="2A5F99"/>
                </a:solidFill>
                <a:latin typeface="Arial"/>
                <a:cs typeface="Arial"/>
              </a:rPr>
              <a:t>Price Range </a:t>
            </a:r>
            <a:r>
              <a:rPr sz="2200" b="1" spc="5" dirty="0">
                <a:solidFill>
                  <a:srgbClr val="2A5F99"/>
                </a:solidFill>
                <a:latin typeface="Arial"/>
                <a:cs typeface="Arial"/>
              </a:rPr>
              <a:t>&amp;</a:t>
            </a:r>
            <a:r>
              <a:rPr sz="2200" b="1" spc="-155" dirty="0">
                <a:solidFill>
                  <a:srgbClr val="2A5F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A5F99"/>
                </a:solidFill>
                <a:latin typeface="Arial"/>
                <a:cs typeface="Arial"/>
              </a:rPr>
              <a:t>Ram</a:t>
            </a:r>
            <a:endParaRPr sz="2200">
              <a:latin typeface="Arial"/>
              <a:cs typeface="Arial"/>
            </a:endParaRPr>
          </a:p>
          <a:p>
            <a:pPr marL="408940" indent="-217170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SzPct val="43333"/>
              <a:buFont typeface="Wingdings"/>
              <a:buChar char=""/>
              <a:tabLst>
                <a:tab pos="408940" algn="l"/>
                <a:tab pos="409575" algn="l"/>
              </a:tabLst>
            </a:pPr>
            <a:r>
              <a:rPr sz="1500" dirty="0">
                <a:solidFill>
                  <a:srgbClr val="111111"/>
                </a:solidFill>
                <a:latin typeface="Arial"/>
                <a:cs typeface="Arial"/>
              </a:rPr>
              <a:t>This</a:t>
            </a:r>
            <a:r>
              <a:rPr sz="1500" spc="-1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is</a:t>
            </a:r>
            <a:r>
              <a:rPr sz="1500" spc="1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positive</a:t>
            </a:r>
            <a:r>
              <a:rPr sz="1500" spc="-8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relationship,</a:t>
            </a:r>
            <a:r>
              <a:rPr sz="1500" spc="-6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111111"/>
                </a:solidFill>
                <a:latin typeface="Arial"/>
                <a:cs typeface="Arial"/>
              </a:rPr>
              <a:t>with</a:t>
            </a:r>
            <a:r>
              <a:rPr sz="1500" spc="2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increase</a:t>
            </a:r>
            <a:r>
              <a:rPr sz="1500" spc="-5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in</a:t>
            </a:r>
            <a:r>
              <a:rPr sz="150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RAM,</a:t>
            </a:r>
            <a:r>
              <a:rPr sz="1500" spc="-4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price</a:t>
            </a:r>
            <a:r>
              <a:rPr sz="1500" spc="-3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too</a:t>
            </a:r>
            <a:r>
              <a:rPr sz="1500" spc="-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increases.</a:t>
            </a:r>
            <a:r>
              <a:rPr sz="1500" spc="-11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11111"/>
                </a:solidFill>
                <a:latin typeface="Arial"/>
                <a:cs typeface="Arial"/>
              </a:rPr>
              <a:t>There</a:t>
            </a:r>
            <a:r>
              <a:rPr sz="1500" spc="-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are</a:t>
            </a:r>
            <a:endParaRPr sz="15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4 types of price</a:t>
            </a:r>
            <a:r>
              <a:rPr sz="1500" spc="-1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range</a:t>
            </a:r>
            <a:endParaRPr sz="1500">
              <a:latin typeface="Arial"/>
              <a:cs typeface="Arial"/>
            </a:endParaRPr>
          </a:p>
          <a:p>
            <a:pPr marL="408940" indent="-217170">
              <a:lnSpc>
                <a:spcPct val="100000"/>
              </a:lnSpc>
              <a:buClr>
                <a:srgbClr val="000000"/>
              </a:buClr>
              <a:buSzPct val="43333"/>
              <a:buFont typeface="Wingdings"/>
              <a:buChar char=""/>
              <a:tabLst>
                <a:tab pos="408940" algn="l"/>
                <a:tab pos="409575" algn="l"/>
              </a:tabLst>
            </a:pPr>
            <a:r>
              <a:rPr sz="1500" spc="-20" dirty="0">
                <a:solidFill>
                  <a:srgbClr val="111111"/>
                </a:solidFill>
                <a:latin typeface="Arial"/>
                <a:cs typeface="Arial"/>
              </a:rPr>
              <a:t>Type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1(low </a:t>
            </a:r>
            <a:r>
              <a:rPr sz="1500" spc="10" dirty="0">
                <a:solidFill>
                  <a:srgbClr val="111111"/>
                </a:solidFill>
                <a:latin typeface="Arial"/>
                <a:cs typeface="Arial"/>
              </a:rPr>
              <a:t>cost):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RAM ranges </a:t>
            </a:r>
            <a:r>
              <a:rPr sz="1500" dirty="0">
                <a:solidFill>
                  <a:srgbClr val="111111"/>
                </a:solidFill>
                <a:latin typeface="Arial"/>
                <a:cs typeface="Arial"/>
              </a:rPr>
              <a:t>between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216 to 1974</a:t>
            </a:r>
            <a:r>
              <a:rPr sz="1500" spc="-254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megabytes.</a:t>
            </a:r>
            <a:endParaRPr sz="1500">
              <a:latin typeface="Arial"/>
              <a:cs typeface="Arial"/>
            </a:endParaRPr>
          </a:p>
          <a:p>
            <a:pPr marL="408940" indent="-217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43333"/>
              <a:buFont typeface="Wingdings"/>
              <a:buChar char=""/>
              <a:tabLst>
                <a:tab pos="408940" algn="l"/>
                <a:tab pos="409575" algn="l"/>
              </a:tabLst>
            </a:pPr>
            <a:r>
              <a:rPr sz="1500" spc="-20" dirty="0">
                <a:solidFill>
                  <a:srgbClr val="111111"/>
                </a:solidFill>
                <a:latin typeface="Arial"/>
                <a:cs typeface="Arial"/>
              </a:rPr>
              <a:t>Type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2(medium </a:t>
            </a:r>
            <a:r>
              <a:rPr sz="1500" spc="10" dirty="0">
                <a:solidFill>
                  <a:srgbClr val="111111"/>
                </a:solidFill>
                <a:latin typeface="Arial"/>
                <a:cs typeface="Arial"/>
              </a:rPr>
              <a:t>cost):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RAM ranges </a:t>
            </a:r>
            <a:r>
              <a:rPr sz="1500" spc="-5" dirty="0">
                <a:solidFill>
                  <a:srgbClr val="111111"/>
                </a:solidFill>
                <a:latin typeface="Arial"/>
                <a:cs typeface="Arial"/>
              </a:rPr>
              <a:t>between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387 </a:t>
            </a:r>
            <a:r>
              <a:rPr sz="1500" spc="10" dirty="0">
                <a:solidFill>
                  <a:srgbClr val="111111"/>
                </a:solidFill>
                <a:latin typeface="Arial"/>
                <a:cs typeface="Arial"/>
              </a:rPr>
              <a:t>to </a:t>
            </a:r>
            <a:r>
              <a:rPr sz="1500" spc="-25" dirty="0">
                <a:solidFill>
                  <a:srgbClr val="111111"/>
                </a:solidFill>
                <a:latin typeface="Arial"/>
                <a:cs typeface="Arial"/>
              </a:rPr>
              <a:t>2811</a:t>
            </a:r>
            <a:r>
              <a:rPr sz="1500" spc="-28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megabytes</a:t>
            </a:r>
            <a:endParaRPr sz="1500">
              <a:latin typeface="Arial"/>
              <a:cs typeface="Arial"/>
            </a:endParaRPr>
          </a:p>
          <a:p>
            <a:pPr marL="408940" indent="-217170">
              <a:lnSpc>
                <a:spcPct val="100000"/>
              </a:lnSpc>
              <a:buClr>
                <a:srgbClr val="000000"/>
              </a:buClr>
              <a:buSzPct val="43333"/>
              <a:buFont typeface="Wingdings"/>
              <a:buChar char=""/>
              <a:tabLst>
                <a:tab pos="408940" algn="l"/>
                <a:tab pos="409575" algn="l"/>
              </a:tabLst>
            </a:pPr>
            <a:r>
              <a:rPr sz="1500" spc="-20" dirty="0">
                <a:solidFill>
                  <a:srgbClr val="111111"/>
                </a:solidFill>
                <a:latin typeface="Arial"/>
                <a:cs typeface="Arial"/>
              </a:rPr>
              <a:t>Type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3(high </a:t>
            </a:r>
            <a:r>
              <a:rPr sz="1500" spc="10" dirty="0">
                <a:solidFill>
                  <a:srgbClr val="111111"/>
                </a:solidFill>
                <a:latin typeface="Arial"/>
                <a:cs typeface="Arial"/>
              </a:rPr>
              <a:t>cost):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RAM ranges </a:t>
            </a:r>
            <a:r>
              <a:rPr sz="1500" dirty="0">
                <a:solidFill>
                  <a:srgbClr val="111111"/>
                </a:solidFill>
                <a:latin typeface="Arial"/>
                <a:cs typeface="Arial"/>
              </a:rPr>
              <a:t>between </a:t>
            </a:r>
            <a:r>
              <a:rPr sz="1500" spc="-25" dirty="0">
                <a:solidFill>
                  <a:srgbClr val="111111"/>
                </a:solidFill>
                <a:latin typeface="Arial"/>
                <a:cs typeface="Arial"/>
              </a:rPr>
              <a:t>1185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to 3916</a:t>
            </a:r>
            <a:r>
              <a:rPr sz="1500" spc="-229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megabytes</a:t>
            </a:r>
            <a:endParaRPr sz="1500">
              <a:latin typeface="Arial"/>
              <a:cs typeface="Arial"/>
            </a:endParaRPr>
          </a:p>
          <a:p>
            <a:pPr marL="408940" indent="-217170">
              <a:lnSpc>
                <a:spcPct val="100000"/>
              </a:lnSpc>
              <a:buClr>
                <a:srgbClr val="000000"/>
              </a:buClr>
              <a:buSzPct val="43333"/>
              <a:buFont typeface="Wingdings"/>
              <a:buChar char=""/>
              <a:tabLst>
                <a:tab pos="408940" algn="l"/>
                <a:tab pos="409575" algn="l"/>
              </a:tabLst>
            </a:pPr>
            <a:r>
              <a:rPr sz="1500" spc="-20" dirty="0">
                <a:solidFill>
                  <a:srgbClr val="111111"/>
                </a:solidFill>
                <a:latin typeface="Arial"/>
                <a:cs typeface="Arial"/>
              </a:rPr>
              <a:t>Type </a:t>
            </a:r>
            <a:r>
              <a:rPr sz="1500" spc="10" dirty="0">
                <a:solidFill>
                  <a:srgbClr val="111111"/>
                </a:solidFill>
                <a:latin typeface="Arial"/>
                <a:cs typeface="Arial"/>
              </a:rPr>
              <a:t>4(very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high </a:t>
            </a:r>
            <a:r>
              <a:rPr sz="1500" spc="10" dirty="0">
                <a:solidFill>
                  <a:srgbClr val="111111"/>
                </a:solidFill>
                <a:latin typeface="Arial"/>
                <a:cs typeface="Arial"/>
              </a:rPr>
              <a:t>cost):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RAM ranges </a:t>
            </a:r>
            <a:r>
              <a:rPr sz="1500" spc="-5" dirty="0">
                <a:solidFill>
                  <a:srgbClr val="111111"/>
                </a:solidFill>
                <a:latin typeface="Arial"/>
                <a:cs typeface="Arial"/>
              </a:rPr>
              <a:t>between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2255 </a:t>
            </a:r>
            <a:r>
              <a:rPr sz="1500" spc="10" dirty="0">
                <a:solidFill>
                  <a:srgbClr val="111111"/>
                </a:solidFill>
                <a:latin typeface="Arial"/>
                <a:cs typeface="Arial"/>
              </a:rPr>
              <a:t>to </a:t>
            </a:r>
            <a:r>
              <a:rPr sz="1500" spc="5" dirty="0">
                <a:solidFill>
                  <a:srgbClr val="111111"/>
                </a:solidFill>
                <a:latin typeface="Arial"/>
                <a:cs typeface="Arial"/>
              </a:rPr>
              <a:t>4000</a:t>
            </a:r>
            <a:r>
              <a:rPr sz="1500" spc="11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11111"/>
                </a:solidFill>
                <a:latin typeface="Arial"/>
                <a:cs typeface="Arial"/>
              </a:rPr>
              <a:t>megabytes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991" y="3069631"/>
            <a:ext cx="7249748" cy="196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800" spc="-10" dirty="0">
                <a:latin typeface="Carlito"/>
                <a:cs typeface="Carlito"/>
              </a:rPr>
              <a:t>Relationship between </a:t>
            </a:r>
            <a:r>
              <a:rPr sz="2800" spc="5" dirty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Price </a:t>
            </a:r>
            <a:r>
              <a:rPr sz="2800" spc="-5" dirty="0">
                <a:latin typeface="Carlito"/>
                <a:cs typeface="Carlito"/>
              </a:rPr>
              <a:t>Range </a:t>
            </a:r>
            <a:r>
              <a:rPr sz="2800" spc="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Pixel  </a:t>
            </a:r>
            <a:r>
              <a:rPr sz="2800" dirty="0">
                <a:latin typeface="Carlito"/>
                <a:cs typeface="Carlito"/>
              </a:rPr>
              <a:t>Height/ Width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/Ram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595" y="1283665"/>
            <a:ext cx="7112000" cy="1668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15"/>
              </a:spcBef>
              <a:buSzPct val="43333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500" dirty="0">
                <a:latin typeface="Times New Roman"/>
                <a:cs typeface="Times New Roman"/>
              </a:rPr>
              <a:t>Here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that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Ram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phone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price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highly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corelated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increase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ram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increase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</a:t>
            </a:r>
            <a:endParaRPr sz="15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1500" spc="5" dirty="0">
                <a:latin typeface="Times New Roman"/>
                <a:cs typeface="Times New Roman"/>
              </a:rPr>
              <a:t>price</a:t>
            </a:r>
            <a:endParaRPr sz="15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20"/>
              </a:spcBef>
              <a:buSzPct val="43333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above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bar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plot,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that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average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pixel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height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and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width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highest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for</a:t>
            </a:r>
            <a:endParaRPr sz="15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2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price </a:t>
            </a:r>
            <a:r>
              <a:rPr sz="1500" dirty="0">
                <a:latin typeface="Times New Roman"/>
                <a:cs typeface="Times New Roman"/>
              </a:rPr>
              <a:t>range 3(very </a:t>
            </a:r>
            <a:r>
              <a:rPr sz="1500" spc="5" dirty="0">
                <a:latin typeface="Times New Roman"/>
                <a:cs typeface="Times New Roman"/>
              </a:rPr>
              <a:t>high cost).</a:t>
            </a:r>
            <a:endParaRPr sz="15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95"/>
              </a:spcBef>
              <a:buSzPct val="43333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500" spc="-10" dirty="0">
                <a:latin typeface="Times New Roman"/>
                <a:cs typeface="Times New Roman"/>
              </a:rPr>
              <a:t>Low-cost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phones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smaller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average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pixel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width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pixel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height.</a:t>
            </a:r>
            <a:endParaRPr sz="1500">
              <a:latin typeface="Times New Roman"/>
              <a:cs typeface="Times New Roman"/>
            </a:endParaRPr>
          </a:p>
          <a:p>
            <a:pPr marL="228600" marR="202565" indent="-216535">
              <a:lnSpc>
                <a:spcPct val="100000"/>
              </a:lnSpc>
              <a:buSzPct val="43333"/>
              <a:buFont typeface="Wingdings"/>
              <a:buChar char=""/>
              <a:tabLst>
                <a:tab pos="228600" algn="l"/>
                <a:tab pos="229235" algn="l"/>
              </a:tabLst>
            </a:pPr>
            <a:r>
              <a:rPr sz="1500" spc="-60" dirty="0">
                <a:latin typeface="Times New Roman"/>
                <a:cs typeface="Times New Roman"/>
              </a:rPr>
              <a:t>We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can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observe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this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Bar</a:t>
            </a:r>
            <a:r>
              <a:rPr sz="1500" spc="-5" dirty="0">
                <a:latin typeface="Times New Roman"/>
                <a:cs typeface="Times New Roman"/>
              </a:rPr>
              <a:t> plot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that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pixel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height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pixel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width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roughly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equal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in  </a:t>
            </a:r>
            <a:r>
              <a:rPr sz="1500" dirty="0">
                <a:latin typeface="Times New Roman"/>
                <a:cs typeface="Times New Roman"/>
              </a:rPr>
              <a:t>relevance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when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comes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model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development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prediction.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719" y="2428653"/>
            <a:ext cx="2524360" cy="1873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057" y="194512"/>
            <a:ext cx="27355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EDA(contd...)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5720" y="878535"/>
            <a:ext cx="5504815" cy="1106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5" dirty="0">
                <a:solidFill>
                  <a:srgbClr val="2A5F99"/>
                </a:solidFill>
                <a:latin typeface="Arial"/>
                <a:cs typeface="Arial"/>
              </a:rPr>
              <a:t>3G-4G </a:t>
            </a:r>
            <a:r>
              <a:rPr sz="2200" b="1" dirty="0">
                <a:solidFill>
                  <a:srgbClr val="2A5F99"/>
                </a:solidFill>
                <a:latin typeface="Arial"/>
                <a:cs typeface="Arial"/>
              </a:rPr>
              <a:t>supported and</a:t>
            </a:r>
            <a:r>
              <a:rPr sz="2200" b="1" spc="-35" dirty="0">
                <a:solidFill>
                  <a:srgbClr val="2A5F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A5F99"/>
                </a:solidFill>
                <a:latin typeface="Arial"/>
                <a:cs typeface="Arial"/>
              </a:rPr>
              <a:t>Non-supported.</a:t>
            </a:r>
            <a:endParaRPr sz="22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5" dirty="0">
                <a:latin typeface="Times New Roman"/>
                <a:cs typeface="Times New Roman"/>
              </a:rPr>
              <a:t>above </a:t>
            </a:r>
            <a:r>
              <a:rPr sz="1800" spc="-10" dirty="0">
                <a:latin typeface="Times New Roman"/>
                <a:cs typeface="Times New Roman"/>
              </a:rPr>
              <a:t>fig, </a:t>
            </a:r>
            <a:r>
              <a:rPr sz="1800" spc="-20" dirty="0">
                <a:latin typeface="Times New Roman"/>
                <a:cs typeface="Times New Roman"/>
              </a:rPr>
              <a:t>we </a:t>
            </a:r>
            <a:r>
              <a:rPr sz="1800" spc="-10" dirty="0">
                <a:latin typeface="Times New Roman"/>
                <a:cs typeface="Times New Roman"/>
              </a:rPr>
              <a:t>can see </a:t>
            </a:r>
            <a:r>
              <a:rPr sz="1800" dirty="0">
                <a:latin typeface="Times New Roman"/>
                <a:cs typeface="Times New Roman"/>
              </a:rPr>
              <a:t>that 3G-supported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76.2%</a:t>
            </a:r>
            <a:endParaRPr sz="18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and 4G-supported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52.1%.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4023" y="2461482"/>
            <a:ext cx="3031663" cy="1744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1247</Words>
  <Application>Microsoft Office PowerPoint</Application>
  <PresentationFormat>Custom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Carlito</vt:lpstr>
      <vt:lpstr>Gothic Uralic</vt:lpstr>
      <vt:lpstr>Liberation Sans Narrow</vt:lpstr>
      <vt:lpstr>Noto Sans Symbols</vt:lpstr>
      <vt:lpstr>Symbol</vt:lpstr>
      <vt:lpstr>Times New Roman</vt:lpstr>
      <vt:lpstr>Verdana</vt:lpstr>
      <vt:lpstr>Wingdings</vt:lpstr>
      <vt:lpstr>Office Theme</vt:lpstr>
      <vt:lpstr>CAPSTONE PROJECT-3</vt:lpstr>
      <vt:lpstr>CONTENT</vt:lpstr>
      <vt:lpstr>Problem Statement</vt:lpstr>
      <vt:lpstr>DATA SUMMARY</vt:lpstr>
      <vt:lpstr>DATA SUMMARY(cont..)</vt:lpstr>
      <vt:lpstr>DATA SUMMARY(cont..)</vt:lpstr>
      <vt:lpstr>EDA(contd...)</vt:lpstr>
      <vt:lpstr>Relationship between the Price Range and Pixel  Height/ Width /Ram</vt:lpstr>
      <vt:lpstr>EDA(contd...)</vt:lpstr>
      <vt:lpstr>EDA(contd...)</vt:lpstr>
      <vt:lpstr>Multivariate analysis - int_memory,  mobile_wt</vt:lpstr>
      <vt:lpstr>MULTIVATIATE ANALYSIS</vt:lpstr>
      <vt:lpstr>P re p a r in g dataset for m o d e l i n g</vt:lpstr>
      <vt:lpstr>MODEL BUILDING</vt:lpstr>
      <vt:lpstr>I m p l e m e nt i n g K N e i g h b o u r s Classifier  contd.</vt:lpstr>
      <vt:lpstr>I m p l e m e nt i n g K N e i g h b o u r s Classifier</vt:lpstr>
      <vt:lpstr>I m p l e m e nt i n g R a n d o m Forest Classifier</vt:lpstr>
      <vt:lpstr>I m p l e m e nt i n g Gradient Boosting Classifier</vt:lpstr>
      <vt:lpstr>I m p l e m e nt i n g Lo g i s t i c regression</vt:lpstr>
      <vt:lpstr>I m p l e m e nt i n g XGBClassifier</vt:lpstr>
      <vt:lpstr>I m p l e m e nt i n g Decision Tree Classifier</vt:lpstr>
      <vt:lpstr>I m p l e m e nt i n g Support Vector Machine</vt:lpstr>
      <vt:lpstr>Best Hyperparameters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PROJECT-3</dc:title>
  <cp:lastModifiedBy>satyam</cp:lastModifiedBy>
  <cp:revision>2</cp:revision>
  <dcterms:created xsi:type="dcterms:W3CDTF">2022-04-11T10:04:19Z</dcterms:created>
  <dcterms:modified xsi:type="dcterms:W3CDTF">2022-04-11T10:11:56Z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2022-04-11T00:00:00Z</vt:filetime>
  </property>
</Properties>
</file>