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9" r:id="rId15"/>
    <p:sldId id="269" r:id="rId16"/>
    <p:sldId id="280" r:id="rId17"/>
    <p:sldId id="270" r:id="rId18"/>
    <p:sldId id="271" r:id="rId19"/>
    <p:sldId id="281" r:id="rId20"/>
    <p:sldId id="272" r:id="rId21"/>
    <p:sldId id="282" r:id="rId22"/>
    <p:sldId id="273" r:id="rId23"/>
    <p:sldId id="274" r:id="rId24"/>
    <p:sldId id="275" r:id="rId25"/>
    <p:sldId id="277" r:id="rId2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1"/>
          <p:cNvPicPr/>
          <p:nvPr/>
        </p:nvPicPr>
        <p:blipFill>
          <a:blip r:embed="rId14"/>
          <a:stretch/>
        </p:blipFill>
        <p:spPr>
          <a:xfrm>
            <a:off x="8602920" y="66600"/>
            <a:ext cx="347760" cy="357120"/>
          </a:xfrm>
          <a:prstGeom prst="rect">
            <a:avLst/>
          </a:prstGeom>
          <a:ln w="0">
            <a:noFill/>
          </a:ln>
        </p:spPr>
      </p:pic>
      <p:sp>
        <p:nvSpPr>
          <p:cNvPr id="4"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1"/>
          <p:cNvPicPr/>
          <p:nvPr/>
        </p:nvPicPr>
        <p:blipFill>
          <a:blip r:embed="rId14"/>
          <a:stretch/>
        </p:blipFill>
        <p:spPr>
          <a:xfrm>
            <a:off x="8602920" y="66600"/>
            <a:ext cx="347760" cy="35712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5720" y="488160"/>
            <a:ext cx="8504280" cy="4371840"/>
          </a:xfrm>
          <a:prstGeom prst="rect">
            <a:avLst/>
          </a:prstGeom>
          <a:noFill/>
          <a:ln w="0">
            <a:noFill/>
          </a:ln>
        </p:spPr>
        <p:txBody>
          <a:bodyPr lIns="0" tIns="91440" rIns="0" bIns="91440" anchor="b">
            <a:noAutofit/>
          </a:bodyPr>
          <a:lstStyle/>
          <a:p>
            <a:pPr algn="ctr">
              <a:lnSpc>
                <a:spcPct val="115000"/>
              </a:lnSpc>
              <a:buNone/>
              <a:tabLst>
                <a:tab pos="0" algn="l"/>
              </a:tabLst>
            </a:pPr>
            <a:r>
              <a:rPr lang="en-GB" sz="4200" b="1" strike="noStrike" spc="-1" dirty="0">
                <a:solidFill>
                  <a:srgbClr val="CC0000"/>
                </a:solidFill>
                <a:latin typeface="Montserrat"/>
                <a:ea typeface="Montserrat"/>
              </a:rPr>
              <a:t> Capstone Project - 1 </a:t>
            </a:r>
            <a:br>
              <a:rPr dirty="0"/>
            </a:br>
            <a:r>
              <a:rPr lang="en-US" sz="3600" b="1" strike="noStrike" spc="-1" dirty="0">
                <a:solidFill>
                  <a:srgbClr val="134F5C"/>
                </a:solidFill>
                <a:latin typeface="Montserrat"/>
                <a:ea typeface="Montserrat"/>
              </a:rPr>
              <a:t>Play Store App Review Analysis</a:t>
            </a:r>
            <a:br>
              <a:rPr dirty="0"/>
            </a:br>
            <a:r>
              <a:rPr lang="en-US" sz="2800" b="1" u="sng" strike="noStrike" spc="-1" dirty="0">
                <a:solidFill>
                  <a:srgbClr val="134F5C"/>
                </a:solidFill>
                <a:uFillTx/>
                <a:latin typeface="Montserrat"/>
                <a:ea typeface="Montserrat"/>
              </a:rPr>
              <a:t>Team members</a:t>
            </a:r>
            <a:br>
              <a:rPr dirty="0"/>
            </a:br>
            <a:r>
              <a:rPr lang="en-US" sz="1800" b="1" strike="noStrike" spc="-1" dirty="0">
                <a:solidFill>
                  <a:srgbClr val="134F5C"/>
                </a:solidFill>
                <a:latin typeface="Montserrat"/>
                <a:ea typeface="Montserrat"/>
              </a:rPr>
              <a:t>Satyam Jyoti Sankar</a:t>
            </a:r>
            <a:br>
              <a:rPr dirty="0"/>
            </a:br>
            <a:r>
              <a:rPr lang="en-US" sz="1800" b="1" strike="noStrike" spc="-1" dirty="0" err="1">
                <a:solidFill>
                  <a:srgbClr val="134F5C"/>
                </a:solidFill>
                <a:latin typeface="Montserrat"/>
                <a:ea typeface="Montserrat"/>
              </a:rPr>
              <a:t>Krushnagopal</a:t>
            </a:r>
            <a:r>
              <a:rPr lang="en-US" sz="1800" b="1" strike="noStrike" spc="-1" dirty="0">
                <a:solidFill>
                  <a:srgbClr val="134F5C"/>
                </a:solidFill>
                <a:latin typeface="Montserrat"/>
                <a:ea typeface="Montserrat"/>
              </a:rPr>
              <a:t> Brahma</a:t>
            </a:r>
            <a:br>
              <a:rPr dirty="0"/>
            </a:br>
            <a:br>
              <a:rPr dirty="0"/>
            </a:br>
            <a:br>
              <a:rPr dirty="0"/>
            </a:br>
            <a:endParaRPr lang="en-IN" sz="1800" b="0" strike="noStrike" spc="-1" dirty="0">
              <a:latin typeface="Arial"/>
            </a:endParaRPr>
          </a:p>
        </p:txBody>
      </p:sp>
      <p:pic>
        <p:nvPicPr>
          <p:cNvPr id="5" name="Picture 4">
            <a:extLst>
              <a:ext uri="{FF2B5EF4-FFF2-40B4-BE49-F238E27FC236}">
                <a16:creationId xmlns:a16="http://schemas.microsoft.com/office/drawing/2014/main" id="{2A9A775D-CED6-4A0F-BDCD-5F0D22D71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6362"/>
            <a:ext cx="9144000" cy="2175687"/>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
          <p:cNvSpPr/>
          <p:nvPr/>
        </p:nvSpPr>
        <p:spPr>
          <a:xfrm>
            <a:off x="616680" y="273240"/>
            <a:ext cx="797688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C00000"/>
                </a:solidFill>
                <a:latin typeface="Montserrat"/>
                <a:ea typeface="Arial"/>
              </a:rPr>
              <a:t>Data Analysis &amp; Visualization</a:t>
            </a:r>
            <a:r>
              <a:rPr lang="en-US" sz="2000" b="0" strike="noStrike" spc="-1" dirty="0">
                <a:solidFill>
                  <a:srgbClr val="C00000"/>
                </a:solidFill>
                <a:latin typeface="Montserrat"/>
                <a:ea typeface="Arial"/>
              </a:rPr>
              <a:t>:</a:t>
            </a:r>
            <a:endParaRPr lang="en-IN" sz="2000" b="0" strike="noStrike" spc="-1" dirty="0">
              <a:latin typeface="Arial"/>
            </a:endParaRPr>
          </a:p>
          <a:p>
            <a:pPr>
              <a:lnSpc>
                <a:spcPct val="100000"/>
              </a:lnSpc>
              <a:buNone/>
            </a:pPr>
            <a:r>
              <a:rPr lang="en-US" sz="1400" b="0" strike="noStrike" spc="-1" dirty="0">
                <a:solidFill>
                  <a:srgbClr val="C00000"/>
                </a:solidFill>
                <a:latin typeface="Montserrat"/>
                <a:ea typeface="Arial"/>
              </a:rPr>
              <a:t> </a:t>
            </a:r>
            <a:endParaRPr lang="en-IN" sz="1400" b="0" strike="noStrike" spc="-1" dirty="0">
              <a:latin typeface="Arial"/>
            </a:endParaRPr>
          </a:p>
        </p:txBody>
      </p:sp>
      <p:pic>
        <p:nvPicPr>
          <p:cNvPr id="96" name="Picture 2"/>
          <p:cNvPicPr/>
          <p:nvPr/>
        </p:nvPicPr>
        <p:blipFill>
          <a:blip r:embed="rId2"/>
          <a:srcRect r="579" b="8"/>
          <a:stretch/>
        </p:blipFill>
        <p:spPr>
          <a:xfrm>
            <a:off x="808073" y="2147777"/>
            <a:ext cx="7976879" cy="2995723"/>
          </a:xfrm>
          <a:prstGeom prst="rect">
            <a:avLst/>
          </a:prstGeom>
          <a:ln w="0">
            <a:noFill/>
          </a:ln>
        </p:spPr>
      </p:pic>
      <p:sp>
        <p:nvSpPr>
          <p:cNvPr id="97" name="TextBox 4"/>
          <p:cNvSpPr/>
          <p:nvPr/>
        </p:nvSpPr>
        <p:spPr>
          <a:xfrm>
            <a:off x="616680" y="895320"/>
            <a:ext cx="7976880" cy="22145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spc="-1" dirty="0">
                <a:solidFill>
                  <a:srgbClr val="000000"/>
                </a:solidFill>
                <a:latin typeface="Montserrat"/>
                <a:ea typeface="Arial"/>
              </a:rPr>
              <a:t>I</a:t>
            </a:r>
            <a:r>
              <a:rPr lang="en-US" sz="1600" b="0" strike="noStrike" spc="-1" dirty="0">
                <a:solidFill>
                  <a:srgbClr val="000000"/>
                </a:solidFill>
                <a:latin typeface="Montserrat"/>
                <a:ea typeface="Arial"/>
              </a:rPr>
              <a:t>n fast part </a:t>
            </a:r>
            <a:r>
              <a:rPr lang="en-US" sz="1600" spc="-1" dirty="0">
                <a:solidFill>
                  <a:srgbClr val="000000"/>
                </a:solidFill>
                <a:latin typeface="Montserrat"/>
                <a:ea typeface="Arial"/>
              </a:rPr>
              <a:t>we create the bar plot which show the no of app present in play store in category basis.</a:t>
            </a:r>
          </a:p>
          <a:p>
            <a:pPr>
              <a:lnSpc>
                <a:spcPct val="100000"/>
              </a:lnSpc>
              <a:buClr>
                <a:srgbClr val="000000"/>
              </a:buClr>
            </a:pPr>
            <a:endParaRPr lang="en-US" sz="1600" b="0" strike="noStrike" spc="-1" dirty="0">
              <a:solidFill>
                <a:srgbClr val="000000"/>
              </a:solidFill>
              <a:latin typeface="Montserrat"/>
              <a:ea typeface="Arial"/>
            </a:endParaRPr>
          </a:p>
          <a:p>
            <a:r>
              <a:rPr lang="en-US" sz="1600" b="0" strike="noStrike" spc="-1" dirty="0">
                <a:solidFill>
                  <a:srgbClr val="000000"/>
                </a:solidFill>
                <a:latin typeface="Montserrat"/>
                <a:ea typeface="Arial"/>
              </a:rPr>
              <a:t> .</a:t>
            </a:r>
            <a:r>
              <a:rPr lang="en-US" sz="1600" dirty="0"/>
              <a:t> Here we see that there are highest no of app in play store from family category. In  second there is game then tools.</a:t>
            </a:r>
          </a:p>
          <a:p>
            <a:br>
              <a:rPr lang="en-US" dirty="0"/>
            </a:br>
            <a:endParaRPr lang="en-IN" sz="2000" spc="-1" dirty="0"/>
          </a:p>
          <a:p>
            <a:pPr marL="285840" indent="-285840">
              <a:lnSpc>
                <a:spcPct val="100000"/>
              </a:lnSpc>
              <a:buClr>
                <a:srgbClr val="000000"/>
              </a:buClr>
              <a:buFont typeface="Arial"/>
              <a:buChar char="•"/>
            </a:pP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15"/>
          <p:cNvSpPr/>
          <p:nvPr/>
        </p:nvSpPr>
        <p:spPr>
          <a:xfrm>
            <a:off x="616680" y="273240"/>
            <a:ext cx="797688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99" name="Picture 5"/>
          <p:cNvPicPr/>
          <p:nvPr/>
        </p:nvPicPr>
        <p:blipFill>
          <a:blip r:embed="rId2"/>
          <a:srcRect r="665" b="9"/>
          <a:stretch/>
        </p:blipFill>
        <p:spPr>
          <a:xfrm>
            <a:off x="1562986" y="2571750"/>
            <a:ext cx="6251944" cy="2571750"/>
          </a:xfrm>
          <a:prstGeom prst="rect">
            <a:avLst/>
          </a:prstGeom>
          <a:ln>
            <a:noFill/>
          </a:ln>
          <a:effectLst>
            <a:softEdge rad="112500"/>
          </a:effectLst>
        </p:spPr>
      </p:pic>
      <p:sp>
        <p:nvSpPr>
          <p:cNvPr id="100" name="TextBox 16"/>
          <p:cNvSpPr/>
          <p:nvPr/>
        </p:nvSpPr>
        <p:spPr>
          <a:xfrm>
            <a:off x="616680" y="895320"/>
            <a:ext cx="7976880" cy="23992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spc="-1" dirty="0">
                <a:solidFill>
                  <a:srgbClr val="000000"/>
                </a:solidFill>
                <a:latin typeface="Montserrat"/>
                <a:ea typeface="Arial"/>
              </a:rPr>
              <a:t>It’s a very imp visualization which shows us which category app create more interest among people its calculate total no of installation from each category</a:t>
            </a:r>
            <a:r>
              <a:rPr lang="en-US" sz="1600" b="0" strike="noStrike" spc="-1" dirty="0">
                <a:solidFill>
                  <a:srgbClr val="000000"/>
                </a:solidFill>
                <a:latin typeface="Montserrat"/>
                <a:ea typeface="Arial"/>
              </a:rPr>
              <a:t>.</a:t>
            </a:r>
          </a:p>
          <a:p>
            <a:pPr marL="285840" indent="-285840">
              <a:lnSpc>
                <a:spcPct val="100000"/>
              </a:lnSpc>
              <a:buClr>
                <a:srgbClr val="000000"/>
              </a:buClr>
              <a:buFont typeface="Arial"/>
              <a:buChar char="•"/>
            </a:pPr>
            <a:endParaRPr lang="en-US" sz="1600" b="0" strike="noStrike" spc="-1" dirty="0">
              <a:solidFill>
                <a:srgbClr val="000000"/>
              </a:solidFill>
              <a:latin typeface="Montserrat"/>
              <a:ea typeface="Arial"/>
            </a:endParaRPr>
          </a:p>
          <a:p>
            <a:pPr marL="285840" indent="-285840">
              <a:lnSpc>
                <a:spcPct val="100000"/>
              </a:lnSpc>
              <a:buClr>
                <a:srgbClr val="000000"/>
              </a:buClr>
              <a:buFont typeface="Arial"/>
              <a:buChar char="•"/>
            </a:pPr>
            <a:r>
              <a:rPr lang="en-US" sz="1600" dirty="0"/>
              <a:t>From the graph we conclude that most user showing there interest in Gaming app and after game people show there interest in communication apps. The highest install app is Game app and communication app is in second.</a:t>
            </a:r>
            <a:endParaRPr lang="en-US" sz="1600" b="0" strike="noStrike" spc="-1" dirty="0">
              <a:solidFill>
                <a:srgbClr val="000000"/>
              </a:solidFill>
              <a:latin typeface="Montserrat"/>
              <a:ea typeface="Arial"/>
            </a:endParaRPr>
          </a:p>
          <a:p>
            <a:r>
              <a:rPr lang="en-US" dirty="0"/>
              <a:t>  </a:t>
            </a:r>
          </a:p>
          <a:p>
            <a:br>
              <a:rPr lang="en-US" dirty="0"/>
            </a:br>
            <a:endParaRPr lang="en-IN"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3"/>
          <p:cNvSpPr/>
          <p:nvPr/>
        </p:nvSpPr>
        <p:spPr>
          <a:xfrm>
            <a:off x="616680" y="273240"/>
            <a:ext cx="797688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C00000"/>
                </a:solidFill>
                <a:latin typeface="Montserrat"/>
                <a:ea typeface="Arial"/>
              </a:rPr>
              <a:t>Data Analysis &amp; Visualization</a:t>
            </a:r>
            <a:r>
              <a:rPr lang="en-US" sz="2000" b="0" strike="noStrike" spc="-1" dirty="0">
                <a:solidFill>
                  <a:srgbClr val="C00000"/>
                </a:solidFill>
                <a:latin typeface="Montserrat"/>
                <a:ea typeface="Arial"/>
              </a:rPr>
              <a:t>(Cont.)</a:t>
            </a:r>
            <a:endParaRPr lang="en-IN" sz="2000" b="0" strike="noStrike" spc="-1" dirty="0">
              <a:latin typeface="Arial"/>
            </a:endParaRPr>
          </a:p>
          <a:p>
            <a:pPr>
              <a:lnSpc>
                <a:spcPct val="100000"/>
              </a:lnSpc>
              <a:buNone/>
            </a:pP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03" name="TextBox 14"/>
          <p:cNvSpPr/>
          <p:nvPr/>
        </p:nvSpPr>
        <p:spPr>
          <a:xfrm>
            <a:off x="616680" y="895320"/>
            <a:ext cx="7976880" cy="319942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buClr>
                <a:srgbClr val="000000"/>
              </a:buClr>
            </a:pPr>
            <a:r>
              <a:rPr lang="en-US" sz="1600" b="0" strike="noStrike" spc="-1" dirty="0">
                <a:solidFill>
                  <a:srgbClr val="000000"/>
                </a:solidFill>
                <a:latin typeface="Montserrat"/>
                <a:ea typeface="Arial"/>
              </a:rPr>
              <a:t>.</a:t>
            </a:r>
            <a:r>
              <a:rPr lang="en-US" sz="1600" b="1" dirty="0"/>
              <a:t> This graph shown rating given by user from each category app .</a:t>
            </a:r>
          </a:p>
          <a:p>
            <a:pPr>
              <a:buClr>
                <a:srgbClr val="000000"/>
              </a:buClr>
            </a:pPr>
            <a:endParaRPr lang="en-US" sz="1600" b="1" dirty="0"/>
          </a:p>
          <a:p>
            <a:r>
              <a:rPr lang="en-US" sz="1600" b="1" dirty="0"/>
              <a:t>. </a:t>
            </a:r>
            <a:r>
              <a:rPr lang="en-US" sz="1600" dirty="0"/>
              <a:t>Here we see that Performance of all app categories is mostly Decent. Highest quality apps with 50% apps with a rating higher than 4.5 are Health and Fitness and Book and Reference app. This is considered to be extremely high!</a:t>
            </a:r>
          </a:p>
          <a:p>
            <a:endParaRPr lang="en-US" sz="1600" dirty="0"/>
          </a:p>
          <a:p>
            <a:r>
              <a:rPr lang="en-US" sz="1600" dirty="0"/>
              <a:t>. However, the apps in Dating category having lower rating than the average ratings is 50%.</a:t>
            </a:r>
          </a:p>
          <a:p>
            <a:endParaRPr lang="en-US" dirty="0"/>
          </a:p>
          <a:p>
            <a:r>
              <a:rPr lang="en-US" dirty="0"/>
              <a:t> </a:t>
            </a:r>
          </a:p>
          <a:p>
            <a:pPr>
              <a:buClr>
                <a:srgbClr val="000000"/>
              </a:buClr>
            </a:pPr>
            <a:endParaRPr lang="en-US" b="1" dirty="0"/>
          </a:p>
          <a:p>
            <a:pPr>
              <a:lnSpc>
                <a:spcPct val="100000"/>
              </a:lnSpc>
              <a:buClr>
                <a:srgbClr val="000000"/>
              </a:buClr>
            </a:pPr>
            <a:endParaRPr lang="en-IN" sz="2000" b="0" strike="noStrike" spc="-1" dirty="0">
              <a:latin typeface="Arial"/>
            </a:endParaRPr>
          </a:p>
        </p:txBody>
      </p:sp>
      <p:pic>
        <p:nvPicPr>
          <p:cNvPr id="3" name="Picture 2">
            <a:extLst>
              <a:ext uri="{FF2B5EF4-FFF2-40B4-BE49-F238E27FC236}">
                <a16:creationId xmlns:a16="http://schemas.microsoft.com/office/drawing/2014/main" id="{639BD04A-0822-46D9-A77B-A99FB2FF0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280" y="2695634"/>
            <a:ext cx="6583680" cy="25717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F28-8C12-4089-88D2-C1595C8280FA}"/>
              </a:ext>
            </a:extLst>
          </p:cNvPr>
          <p:cNvSpPr>
            <a:spLocks noGrp="1"/>
          </p:cNvSpPr>
          <p:nvPr>
            <p:ph type="title"/>
          </p:nvPr>
        </p:nvSpPr>
        <p:spPr>
          <a:xfrm>
            <a:off x="0" y="205200"/>
            <a:ext cx="8686440" cy="858600"/>
          </a:xfrm>
        </p:spPr>
        <p:txBody>
          <a:bodyPr/>
          <a:lstStyle/>
          <a:p>
            <a:r>
              <a:rPr lang="en-US" sz="3200" spc="-1" dirty="0">
                <a:solidFill>
                  <a:srgbClr val="C00000"/>
                </a:solidFill>
                <a:latin typeface="Montserrat"/>
                <a:ea typeface="Arial"/>
              </a:rPr>
              <a:t>       Data Analysis &amp; Visualization</a:t>
            </a:r>
            <a:r>
              <a:rPr lang="en-US" sz="3200" b="0" strike="noStrike" spc="-1" dirty="0">
                <a:solidFill>
                  <a:srgbClr val="C00000"/>
                </a:solidFill>
                <a:latin typeface="Montserrat"/>
                <a:ea typeface="Arial"/>
              </a:rPr>
              <a:t>:(Cont.)</a:t>
            </a:r>
            <a:br>
              <a:rPr lang="en-US" sz="3200" b="0" strike="noStrike" spc="-1" dirty="0">
                <a:solidFill>
                  <a:srgbClr val="C00000"/>
                </a:solidFill>
                <a:latin typeface="Montserrat"/>
                <a:ea typeface="Arial"/>
              </a:rPr>
            </a:br>
            <a:endParaRPr lang="en-IN" sz="3200" dirty="0"/>
          </a:p>
        </p:txBody>
      </p:sp>
      <p:sp>
        <p:nvSpPr>
          <p:cNvPr id="3" name="Content Placeholder 2">
            <a:extLst>
              <a:ext uri="{FF2B5EF4-FFF2-40B4-BE49-F238E27FC236}">
                <a16:creationId xmlns:a16="http://schemas.microsoft.com/office/drawing/2014/main" id="{1ED8E2AA-3202-447A-97D2-9EF205C023E4}"/>
              </a:ext>
            </a:extLst>
          </p:cNvPr>
          <p:cNvSpPr>
            <a:spLocks noGrp="1"/>
          </p:cNvSpPr>
          <p:nvPr>
            <p:ph/>
          </p:nvPr>
        </p:nvSpPr>
        <p:spPr>
          <a:xfrm>
            <a:off x="95693" y="1149030"/>
            <a:ext cx="8590927" cy="1422720"/>
          </a:xfrm>
        </p:spPr>
        <p:txBody>
          <a:bodyPr>
            <a:normAutofit fontScale="25000" lnSpcReduction="20000"/>
          </a:bodyPr>
          <a:lstStyle/>
          <a:p>
            <a:pPr>
              <a:lnSpc>
                <a:spcPct val="100000"/>
              </a:lnSpc>
              <a:buNone/>
            </a:pPr>
            <a:r>
              <a:rPr lang="en-US" sz="6400" spc="-1" dirty="0"/>
              <a:t>.This graph is a correlation graph which show how rating varies in different condition and scenario.</a:t>
            </a:r>
          </a:p>
          <a:p>
            <a:pPr>
              <a:lnSpc>
                <a:spcPct val="100000"/>
              </a:lnSpc>
              <a:buNone/>
            </a:pPr>
            <a:r>
              <a:rPr lang="en-US" sz="6400" dirty="0"/>
              <a:t>. From this graphs, we found that most of the apps whose rating range is in between 4.0 - 4.7 are having high amount of reviews, size, and installs. In terms of price, it doesn't reflect a direct relationship with rating, as we could see a fluctuation in term of pricing even at the range of high rating</a:t>
            </a:r>
            <a:endParaRPr lang="en-US" sz="6400" spc="-1" dirty="0"/>
          </a:p>
          <a:p>
            <a:pPr>
              <a:lnSpc>
                <a:spcPct val="100000"/>
              </a:lnSpc>
              <a:buNone/>
            </a:pPr>
            <a:r>
              <a:rPr lang="en-US" b="1" dirty="0"/>
              <a:t> </a:t>
            </a:r>
            <a:endParaRPr lang="en-US" dirty="0"/>
          </a:p>
          <a:p>
            <a:pPr>
              <a:lnSpc>
                <a:spcPct val="100000"/>
              </a:lnSpc>
              <a:buNone/>
            </a:pPr>
            <a:endParaRPr lang="en-US" sz="2600" spc="-1" dirty="0">
              <a:latin typeface="Arial Narrow" panose="020B0606020202030204" pitchFamily="34" charset="0"/>
            </a:endParaRPr>
          </a:p>
          <a:p>
            <a:pPr>
              <a:lnSpc>
                <a:spcPct val="100000"/>
              </a:lnSpc>
              <a:buNone/>
            </a:pPr>
            <a:endParaRPr lang="en-US" spc="-1" dirty="0">
              <a:latin typeface="Montserrat"/>
            </a:endParaRPr>
          </a:p>
          <a:p>
            <a:pPr>
              <a:lnSpc>
                <a:spcPct val="100000"/>
              </a:lnSpc>
              <a:buNone/>
            </a:pPr>
            <a:endParaRPr lang="en-IN" sz="3600" spc="-1" dirty="0"/>
          </a:p>
          <a:p>
            <a:pPr>
              <a:lnSpc>
                <a:spcPct val="100000"/>
              </a:lnSpc>
              <a:buNone/>
            </a:pPr>
            <a:r>
              <a:rPr lang="en-US" sz="2400" b="0" strike="noStrike" spc="-1" dirty="0">
                <a:solidFill>
                  <a:srgbClr val="C00000"/>
                </a:solidFill>
                <a:latin typeface="Montserrat"/>
                <a:ea typeface="Arial"/>
              </a:rPr>
              <a:t> </a:t>
            </a:r>
          </a:p>
          <a:p>
            <a:pPr>
              <a:lnSpc>
                <a:spcPct val="100000"/>
              </a:lnSpc>
              <a:buNone/>
            </a:pPr>
            <a:endParaRPr lang="en-US" sz="2400" spc="-1" dirty="0">
              <a:solidFill>
                <a:srgbClr val="C00000"/>
              </a:solidFill>
              <a:latin typeface="Montserrat"/>
            </a:endParaRPr>
          </a:p>
          <a:p>
            <a:endParaRPr lang="en-IN" dirty="0"/>
          </a:p>
        </p:txBody>
      </p:sp>
      <p:pic>
        <p:nvPicPr>
          <p:cNvPr id="5" name="Picture 2">
            <a:extLst>
              <a:ext uri="{FF2B5EF4-FFF2-40B4-BE49-F238E27FC236}">
                <a16:creationId xmlns:a16="http://schemas.microsoft.com/office/drawing/2014/main" id="{01B23CAA-3F36-479B-9BF1-FF7D308B2572}"/>
              </a:ext>
            </a:extLst>
          </p:cNvPr>
          <p:cNvPicPr>
            <a:picLocks noGrp="1"/>
          </p:cNvPicPr>
          <p:nvPr>
            <p:ph/>
          </p:nvPr>
        </p:nvPicPr>
        <p:blipFill>
          <a:blip r:embed="rId2"/>
          <a:stretch/>
        </p:blipFill>
        <p:spPr>
          <a:xfrm>
            <a:off x="467833" y="2762250"/>
            <a:ext cx="8431617" cy="2176050"/>
          </a:xfrm>
          <a:prstGeom prst="rect">
            <a:avLst/>
          </a:prstGeom>
          <a:ln w="0">
            <a:noFill/>
          </a:ln>
        </p:spPr>
      </p:pic>
    </p:spTree>
    <p:extLst>
      <p:ext uri="{BB962C8B-B14F-4D97-AF65-F5344CB8AC3E}">
        <p14:creationId xmlns:p14="http://schemas.microsoft.com/office/powerpoint/2010/main" val="2500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9"/>
          <p:cNvSpPr/>
          <p:nvPr/>
        </p:nvSpPr>
        <p:spPr>
          <a:xfrm>
            <a:off x="540000" y="1073880"/>
            <a:ext cx="8271360" cy="7833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dirty="0">
                <a:solidFill>
                  <a:srgbClr val="000000"/>
                </a:solidFill>
                <a:latin typeface="Montserrat"/>
                <a:ea typeface="Arial"/>
              </a:rPr>
              <a:t>Here we see what is the percentage off free app and paid app in play store.</a:t>
            </a:r>
          </a:p>
          <a:p>
            <a:pPr marL="285840" indent="-285840">
              <a:lnSpc>
                <a:spcPct val="100000"/>
              </a:lnSpc>
              <a:buClr>
                <a:srgbClr val="000000"/>
              </a:buClr>
              <a:buFont typeface="Arial"/>
              <a:buChar char="•"/>
            </a:pPr>
            <a:endParaRPr lang="en-US" sz="1500" b="0" strike="noStrike" spc="-1" dirty="0">
              <a:solidFill>
                <a:srgbClr val="000000"/>
              </a:solidFill>
              <a:latin typeface="Montserrat"/>
              <a:ea typeface="Arial"/>
            </a:endParaRPr>
          </a:p>
          <a:p>
            <a:pPr marL="285840" indent="-285840">
              <a:lnSpc>
                <a:spcPct val="100000"/>
              </a:lnSpc>
              <a:buClr>
                <a:srgbClr val="000000"/>
              </a:buClr>
              <a:buFont typeface="Arial"/>
              <a:buChar char="•"/>
            </a:pPr>
            <a:r>
              <a:rPr lang="en-US" sz="1500" spc="-1" dirty="0">
                <a:solidFill>
                  <a:srgbClr val="000000"/>
                </a:solidFill>
                <a:latin typeface="Montserrat"/>
              </a:rPr>
              <a:t>Here we see from all app 92.2% app are free app and only7.8% app are paid app.</a:t>
            </a:r>
            <a:endParaRPr lang="en-IN" sz="1500" b="0" strike="noStrike" spc="-1" dirty="0">
              <a:latin typeface="Arial"/>
            </a:endParaRPr>
          </a:p>
        </p:txBody>
      </p:sp>
      <p:sp>
        <p:nvSpPr>
          <p:cNvPr id="109" name="TextBox 20"/>
          <p:cNvSpPr/>
          <p:nvPr/>
        </p:nvSpPr>
        <p:spPr>
          <a:xfrm>
            <a:off x="616680" y="273240"/>
            <a:ext cx="7976880" cy="79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3" name="Picture 2">
            <a:extLst>
              <a:ext uri="{FF2B5EF4-FFF2-40B4-BE49-F238E27FC236}">
                <a16:creationId xmlns:a16="http://schemas.microsoft.com/office/drawing/2014/main" id="{7802E201-683A-4734-A3AD-59B6C74F3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771" y="2222205"/>
            <a:ext cx="4965405" cy="29212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E828-DF27-4485-85BF-B1CFF65DF4C3}"/>
              </a:ext>
            </a:extLst>
          </p:cNvPr>
          <p:cNvSpPr>
            <a:spLocks noGrp="1"/>
          </p:cNvSpPr>
          <p:nvPr>
            <p:ph type="title"/>
          </p:nvPr>
        </p:nvSpPr>
        <p:spPr>
          <a:xfrm>
            <a:off x="191386" y="829340"/>
            <a:ext cx="8495054" cy="234460"/>
          </a:xfrm>
        </p:spPr>
        <p:txBody>
          <a:bodyPr/>
          <a:lstStyle/>
          <a:p>
            <a:pPr>
              <a:lnSpc>
                <a:spcPct val="100000"/>
              </a:lnSpc>
            </a:pPr>
            <a:r>
              <a:rPr lang="en-US" sz="3200" spc="-1" dirty="0">
                <a:solidFill>
                  <a:srgbClr val="C00000"/>
                </a:solidFill>
                <a:latin typeface="Montserrat"/>
                <a:ea typeface="Arial"/>
              </a:rPr>
              <a:t>Data Analysis &amp; Visualization</a:t>
            </a:r>
            <a:r>
              <a:rPr lang="en-US" sz="3200" b="0" strike="noStrike" spc="-1" dirty="0">
                <a:solidFill>
                  <a:srgbClr val="C00000"/>
                </a:solidFill>
                <a:latin typeface="Montserrat"/>
                <a:ea typeface="Arial"/>
              </a:rPr>
              <a:t>(Cont.)</a:t>
            </a:r>
            <a:br>
              <a:rPr lang="en-IN" sz="3200" spc="-1" dirty="0"/>
            </a:br>
            <a:r>
              <a:rPr lang="en-US" sz="3200" b="0" strike="noStrike" spc="-1" dirty="0">
                <a:solidFill>
                  <a:srgbClr val="C00000"/>
                </a:solidFill>
                <a:latin typeface="Montserrat"/>
                <a:ea typeface="Arial"/>
              </a:rPr>
              <a:t> </a:t>
            </a:r>
            <a:br>
              <a:rPr lang="en-IN" sz="3200" spc="-1" dirty="0"/>
            </a:br>
            <a:endParaRPr lang="en-IN" sz="3200" dirty="0"/>
          </a:p>
        </p:txBody>
      </p:sp>
      <p:sp>
        <p:nvSpPr>
          <p:cNvPr id="3" name="Content Placeholder 2">
            <a:extLst>
              <a:ext uri="{FF2B5EF4-FFF2-40B4-BE49-F238E27FC236}">
                <a16:creationId xmlns:a16="http://schemas.microsoft.com/office/drawing/2014/main" id="{A52F098F-06E3-4538-89D3-4C1EAFAC154F}"/>
              </a:ext>
            </a:extLst>
          </p:cNvPr>
          <p:cNvSpPr>
            <a:spLocks noGrp="1"/>
          </p:cNvSpPr>
          <p:nvPr>
            <p:ph/>
          </p:nvPr>
        </p:nvSpPr>
        <p:spPr/>
        <p:txBody>
          <a:bodyPr/>
          <a:lstStyle/>
          <a:p>
            <a:r>
              <a:rPr lang="en-US" sz="1600" dirty="0"/>
              <a:t>H</a:t>
            </a:r>
            <a:r>
              <a:rPr lang="en-IN" sz="1600" dirty="0"/>
              <a:t>ere the graph show different type content , it show the app is applicable for which category people.</a:t>
            </a:r>
          </a:p>
          <a:p>
            <a:r>
              <a:rPr lang="en-US" sz="1600" dirty="0"/>
              <a:t>Almost 82% app is for everyone and in next 10.7% for teen.</a:t>
            </a:r>
            <a:endParaRPr lang="en-IN" sz="1600" dirty="0"/>
          </a:p>
          <a:p>
            <a:endParaRPr lang="en-IN" dirty="0"/>
          </a:p>
        </p:txBody>
      </p:sp>
      <p:pic>
        <p:nvPicPr>
          <p:cNvPr id="6" name="Content Placeholder 5">
            <a:extLst>
              <a:ext uri="{FF2B5EF4-FFF2-40B4-BE49-F238E27FC236}">
                <a16:creationId xmlns:a16="http://schemas.microsoft.com/office/drawing/2014/main" id="{0AF27255-DD0E-4773-8836-9176CF6F8C46}"/>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849345" y="2105247"/>
            <a:ext cx="4369982" cy="3142598"/>
          </a:xfrm>
        </p:spPr>
      </p:pic>
    </p:spTree>
    <p:extLst>
      <p:ext uri="{BB962C8B-B14F-4D97-AF65-F5344CB8AC3E}">
        <p14:creationId xmlns:p14="http://schemas.microsoft.com/office/powerpoint/2010/main" val="125799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9"/>
          <p:cNvPicPr/>
          <p:nvPr/>
        </p:nvPicPr>
        <p:blipFill>
          <a:blip r:embed="rId2"/>
          <a:stretch/>
        </p:blipFill>
        <p:spPr>
          <a:xfrm>
            <a:off x="1318437" y="2998381"/>
            <a:ext cx="7176977" cy="2145119"/>
          </a:xfrm>
          <a:prstGeom prst="rect">
            <a:avLst/>
          </a:prstGeom>
          <a:ln w="0">
            <a:noFill/>
          </a:ln>
        </p:spPr>
      </p:pic>
      <p:sp>
        <p:nvSpPr>
          <p:cNvPr id="111" name="TextBox 21"/>
          <p:cNvSpPr/>
          <p:nvPr/>
        </p:nvSpPr>
        <p:spPr>
          <a:xfrm>
            <a:off x="550440" y="829340"/>
            <a:ext cx="8270640" cy="27069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endParaRPr lang="en-US" sz="1400" spc="-1" dirty="0">
              <a:solidFill>
                <a:srgbClr val="000000"/>
              </a:solidFill>
              <a:latin typeface="Montserrat"/>
            </a:endParaRPr>
          </a:p>
          <a:p>
            <a:pPr>
              <a:lnSpc>
                <a:spcPct val="100000"/>
              </a:lnSpc>
              <a:buClr>
                <a:srgbClr val="000000"/>
              </a:buClr>
            </a:pPr>
            <a:r>
              <a:rPr lang="en-US" sz="1400" spc="-1" dirty="0">
                <a:latin typeface="Arial"/>
              </a:rPr>
              <a:t>   . It is the most important graph in our visualization , it’s a graph of correlation with each factor compare relation  with other factor.</a:t>
            </a:r>
          </a:p>
          <a:p>
            <a:pPr>
              <a:lnSpc>
                <a:spcPct val="100000"/>
              </a:lnSpc>
              <a:buClr>
                <a:srgbClr val="000000"/>
              </a:buClr>
            </a:pPr>
            <a:endParaRPr lang="en-US" sz="1400" spc="-1" dirty="0">
              <a:latin typeface="Arial"/>
            </a:endParaRPr>
          </a:p>
          <a:p>
            <a:r>
              <a:rPr lang="en-US" sz="1400" spc="-1" dirty="0">
                <a:latin typeface="Arial"/>
              </a:rPr>
              <a:t>.   Here we get that,</a:t>
            </a:r>
            <a:r>
              <a:rPr lang="en-US" sz="1400" dirty="0"/>
              <a:t> Installs and review are highly corelated to each other.</a:t>
            </a:r>
          </a:p>
          <a:p>
            <a:endParaRPr lang="en-US" sz="1400" dirty="0"/>
          </a:p>
          <a:p>
            <a:r>
              <a:rPr lang="en-US" sz="1400" dirty="0"/>
              <a:t>. We get a moderate positive correlation of 0.63 exists between the number of reviews and number of installs.  Which show who, load an app usually also leave back a review or feedback.</a:t>
            </a:r>
          </a:p>
          <a:p>
            <a:r>
              <a:rPr lang="en-US" sz="1400" dirty="0"/>
              <a:t>So, getting your app reviewed by more people maybe a good idea to increase your app's capture in the market!</a:t>
            </a:r>
          </a:p>
          <a:p>
            <a:pPr marL="285840" indent="-285840">
              <a:lnSpc>
                <a:spcPct val="100000"/>
              </a:lnSpc>
              <a:buClr>
                <a:srgbClr val="000000"/>
              </a:buClr>
              <a:buFont typeface="Arial"/>
              <a:buChar char="•"/>
            </a:pPr>
            <a:endParaRPr lang="en-US" sz="1500" spc="-1" dirty="0">
              <a:latin typeface="Arial"/>
            </a:endParaRPr>
          </a:p>
          <a:p>
            <a:pPr marL="285840" indent="-285840">
              <a:lnSpc>
                <a:spcPct val="100000"/>
              </a:lnSpc>
              <a:buClr>
                <a:srgbClr val="000000"/>
              </a:buClr>
              <a:buFont typeface="Arial"/>
              <a:buChar char="•"/>
            </a:pPr>
            <a:endParaRPr lang="en-IN" sz="1500" b="0" strike="noStrike" spc="-1" dirty="0">
              <a:latin typeface="Arial"/>
            </a:endParaRPr>
          </a:p>
        </p:txBody>
      </p:sp>
      <p:sp>
        <p:nvSpPr>
          <p:cNvPr id="112" name="TextBox 22"/>
          <p:cNvSpPr/>
          <p:nvPr/>
        </p:nvSpPr>
        <p:spPr>
          <a:xfrm>
            <a:off x="616680" y="273240"/>
            <a:ext cx="7976880" cy="79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
          <p:cNvPicPr/>
          <p:nvPr/>
        </p:nvPicPr>
        <p:blipFill>
          <a:blip r:embed="rId2"/>
          <a:stretch/>
        </p:blipFill>
        <p:spPr>
          <a:xfrm>
            <a:off x="2860158" y="2160000"/>
            <a:ext cx="5582092" cy="2880000"/>
          </a:xfrm>
          <a:prstGeom prst="rect">
            <a:avLst/>
          </a:prstGeom>
          <a:ln w="0">
            <a:noFill/>
          </a:ln>
        </p:spPr>
      </p:pic>
      <p:sp>
        <p:nvSpPr>
          <p:cNvPr id="114" name="TextBox 3"/>
          <p:cNvSpPr/>
          <p:nvPr/>
        </p:nvSpPr>
        <p:spPr>
          <a:xfrm>
            <a:off x="549720" y="1103400"/>
            <a:ext cx="8271360" cy="124504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dirty="0">
                <a:solidFill>
                  <a:srgbClr val="000000"/>
                </a:solidFill>
                <a:latin typeface="Montserrat"/>
                <a:ea typeface="Arial"/>
              </a:rPr>
              <a:t>Now in 2</a:t>
            </a:r>
            <a:r>
              <a:rPr lang="en-US" sz="1500" b="0" strike="noStrike" spc="-1" baseline="30000" dirty="0">
                <a:solidFill>
                  <a:srgbClr val="000000"/>
                </a:solidFill>
                <a:latin typeface="Montserrat"/>
                <a:ea typeface="Arial"/>
              </a:rPr>
              <a:t>nd</a:t>
            </a:r>
            <a:r>
              <a:rPr lang="en-US" sz="1500" b="0" strike="noStrike" spc="-1" dirty="0">
                <a:solidFill>
                  <a:srgbClr val="000000"/>
                </a:solidFill>
                <a:latin typeface="Montserrat"/>
                <a:ea typeface="Arial"/>
              </a:rPr>
              <a:t>  part of visualization we see the sentiment review whish show us type of reaction of people. </a:t>
            </a:r>
          </a:p>
          <a:p>
            <a:pPr marL="285840" indent="-285840">
              <a:lnSpc>
                <a:spcPct val="100000"/>
              </a:lnSpc>
              <a:buClr>
                <a:srgbClr val="000000"/>
              </a:buClr>
              <a:buFont typeface="Arial"/>
              <a:buChar char="•"/>
            </a:pPr>
            <a:r>
              <a:rPr lang="en-US" sz="1500" b="0" strike="noStrike" spc="-1" dirty="0">
                <a:solidFill>
                  <a:srgbClr val="000000"/>
                </a:solidFill>
                <a:latin typeface="Montserrat"/>
                <a:ea typeface="Arial"/>
              </a:rPr>
              <a:t>From the 1</a:t>
            </a:r>
            <a:r>
              <a:rPr lang="en-US" sz="1500" b="0" strike="noStrike" spc="-1" baseline="30000" dirty="0">
                <a:solidFill>
                  <a:srgbClr val="000000"/>
                </a:solidFill>
                <a:latin typeface="Montserrat"/>
                <a:ea typeface="Arial"/>
              </a:rPr>
              <a:t>st</a:t>
            </a:r>
            <a:r>
              <a:rPr lang="en-US" sz="1500" b="0" strike="noStrike" spc="-1" dirty="0">
                <a:solidFill>
                  <a:srgbClr val="000000"/>
                </a:solidFill>
                <a:latin typeface="Montserrat"/>
                <a:ea typeface="Arial"/>
              </a:rPr>
              <a:t> sentiment graph we notice that most of the people positive review in compare     to negative  .</a:t>
            </a:r>
            <a:endParaRPr lang="en-IN" sz="1500" b="0" strike="noStrike" spc="-1" dirty="0">
              <a:latin typeface="Arial"/>
            </a:endParaRPr>
          </a:p>
          <a:p>
            <a:pPr>
              <a:lnSpc>
                <a:spcPct val="100000"/>
              </a:lnSpc>
              <a:buClr>
                <a:srgbClr val="000000"/>
              </a:buClr>
            </a:pPr>
            <a:endParaRPr lang="en-IN" sz="1500" b="0" strike="noStrike" spc="-1" dirty="0">
              <a:latin typeface="Arial"/>
            </a:endParaRPr>
          </a:p>
        </p:txBody>
      </p:sp>
      <p:sp>
        <p:nvSpPr>
          <p:cNvPr id="115" name="TextBox 5"/>
          <p:cNvSpPr/>
          <p:nvPr/>
        </p:nvSpPr>
        <p:spPr>
          <a:xfrm>
            <a:off x="616680" y="273240"/>
            <a:ext cx="7976880" cy="79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C00000"/>
                </a:solidFill>
                <a:latin typeface="Montserrat"/>
                <a:ea typeface="Arial"/>
              </a:rPr>
              <a:t>Data Analysis &amp; Visualization</a:t>
            </a:r>
            <a:r>
              <a:rPr lang="en-US" sz="2000" b="0" strike="noStrike" spc="-1" dirty="0">
                <a:solidFill>
                  <a:srgbClr val="C00000"/>
                </a:solidFill>
                <a:latin typeface="Montserrat"/>
                <a:ea typeface="Arial"/>
              </a:rPr>
              <a:t>:(Cont.)</a:t>
            </a:r>
            <a:endParaRPr lang="en-IN" sz="2000" b="0" strike="noStrike" spc="-1" dirty="0">
              <a:latin typeface="Arial"/>
            </a:endParaRPr>
          </a:p>
          <a:p>
            <a:pPr>
              <a:lnSpc>
                <a:spcPct val="100000"/>
              </a:lnSpc>
              <a:buNone/>
            </a:pPr>
            <a:r>
              <a:rPr lang="en-US" sz="1400" b="0" strike="noStrike" spc="-1" dirty="0">
                <a:solidFill>
                  <a:srgbClr val="C00000"/>
                </a:solidFill>
                <a:latin typeface="Montserrat"/>
                <a:ea typeface="Arial"/>
              </a:rPr>
              <a:t> </a:t>
            </a:r>
            <a:endParaRPr lang="en-IN" sz="14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ED3F-A5A0-4736-AEFF-CA79C5860721}"/>
              </a:ext>
            </a:extLst>
          </p:cNvPr>
          <p:cNvSpPr>
            <a:spLocks noGrp="1"/>
          </p:cNvSpPr>
          <p:nvPr>
            <p:ph type="title"/>
          </p:nvPr>
        </p:nvSpPr>
        <p:spPr>
          <a:xfrm>
            <a:off x="0" y="205200"/>
            <a:ext cx="8686440" cy="858600"/>
          </a:xfrm>
        </p:spPr>
        <p:txBody>
          <a:bodyPr/>
          <a:lstStyle/>
          <a:p>
            <a:r>
              <a:rPr lang="en-US" sz="3200" spc="-1" dirty="0">
                <a:solidFill>
                  <a:srgbClr val="C00000"/>
                </a:solidFill>
                <a:latin typeface="Montserrat"/>
                <a:ea typeface="Arial"/>
              </a:rPr>
              <a:t>Data Analysis &amp; Visualization</a:t>
            </a:r>
            <a:r>
              <a:rPr lang="en-US" sz="3200" b="0" strike="noStrike" spc="-1" dirty="0">
                <a:solidFill>
                  <a:srgbClr val="C00000"/>
                </a:solidFill>
                <a:latin typeface="Montserrat"/>
                <a:ea typeface="Arial"/>
              </a:rPr>
              <a:t>:(Cont.)</a:t>
            </a:r>
            <a:br>
              <a:rPr lang="en-IN" sz="3200" spc="-1" dirty="0"/>
            </a:br>
            <a:endParaRPr lang="en-IN" sz="3200" dirty="0"/>
          </a:p>
        </p:txBody>
      </p:sp>
      <p:sp>
        <p:nvSpPr>
          <p:cNvPr id="3" name="Content Placeholder 2">
            <a:extLst>
              <a:ext uri="{FF2B5EF4-FFF2-40B4-BE49-F238E27FC236}">
                <a16:creationId xmlns:a16="http://schemas.microsoft.com/office/drawing/2014/main" id="{65C8F2B6-3267-4506-872A-E3AA49E58E98}"/>
              </a:ext>
            </a:extLst>
          </p:cNvPr>
          <p:cNvSpPr>
            <a:spLocks noGrp="1"/>
          </p:cNvSpPr>
          <p:nvPr>
            <p:ph/>
          </p:nvPr>
        </p:nvSpPr>
        <p:spPr>
          <a:xfrm>
            <a:off x="457200" y="893135"/>
            <a:ext cx="8229240" cy="1733065"/>
          </a:xfrm>
        </p:spPr>
        <p:txBody>
          <a:bodyPr>
            <a:normAutofit fontScale="92500" lnSpcReduction="10000"/>
          </a:bodyPr>
          <a:lstStyle/>
          <a:p>
            <a:r>
              <a:rPr lang="en-US" sz="1700" dirty="0"/>
              <a:t>Here we conduct the graph which show type sentiment analysis from each category . This graph help us to know which category get highest sentiment review as well as compare of +</a:t>
            </a:r>
            <a:r>
              <a:rPr lang="en-US" sz="1700" dirty="0" err="1"/>
              <a:t>ve</a:t>
            </a:r>
            <a:r>
              <a:rPr lang="en-US" sz="1700" dirty="0"/>
              <a:t> and -</a:t>
            </a:r>
            <a:r>
              <a:rPr lang="en-US" sz="1700" dirty="0" err="1"/>
              <a:t>ve</a:t>
            </a:r>
            <a:r>
              <a:rPr lang="en-US" sz="1700" dirty="0"/>
              <a:t> review .</a:t>
            </a:r>
          </a:p>
          <a:p>
            <a:r>
              <a:rPr lang="en-US" sz="1700" dirty="0"/>
              <a:t>Family, Sports and Health &amp; Fitness apps perform the best, Having more than 50% positive reviews and Game and Social apps perform decent leading to 50% positive and 50% negative.</a:t>
            </a:r>
          </a:p>
          <a:p>
            <a:r>
              <a:rPr lang="en-US" sz="1700" dirty="0"/>
              <a:t>The number of review of game is much more higher in compare to other.</a:t>
            </a:r>
          </a:p>
          <a:p>
            <a:endParaRPr lang="en-IN" sz="1600" dirty="0"/>
          </a:p>
        </p:txBody>
      </p:sp>
      <p:pic>
        <p:nvPicPr>
          <p:cNvPr id="8" name="Content Placeholder 7">
            <a:extLst>
              <a:ext uri="{FF2B5EF4-FFF2-40B4-BE49-F238E27FC236}">
                <a16:creationId xmlns:a16="http://schemas.microsoft.com/office/drawing/2014/main" id="{BA29243E-736B-4FE9-A81B-92164B621B1E}"/>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457200" y="2626200"/>
            <a:ext cx="7910623" cy="2517300"/>
          </a:xfrm>
        </p:spPr>
      </p:pic>
    </p:spTree>
    <p:extLst>
      <p:ext uri="{BB962C8B-B14F-4D97-AF65-F5344CB8AC3E}">
        <p14:creationId xmlns:p14="http://schemas.microsoft.com/office/powerpoint/2010/main" val="302938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24"/>
          <p:cNvSpPr/>
          <p:nvPr/>
        </p:nvSpPr>
        <p:spPr>
          <a:xfrm>
            <a:off x="540000" y="1103400"/>
            <a:ext cx="827136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400" b="0" strike="noStrike" spc="-1" dirty="0">
                <a:solidFill>
                  <a:srgbClr val="000000"/>
                </a:solidFill>
                <a:latin typeface="Montserrat"/>
                <a:ea typeface="Arial"/>
              </a:rPr>
              <a:t> . </a:t>
            </a:r>
            <a:endParaRPr lang="en-IN" sz="1400" b="0" strike="noStrike" spc="-1" dirty="0">
              <a:latin typeface="Arial"/>
            </a:endParaRPr>
          </a:p>
        </p:txBody>
      </p:sp>
      <p:sp>
        <p:nvSpPr>
          <p:cNvPr id="117" name="TextBox 27"/>
          <p:cNvSpPr/>
          <p:nvPr/>
        </p:nvSpPr>
        <p:spPr>
          <a:xfrm>
            <a:off x="616680" y="273240"/>
            <a:ext cx="7976880" cy="81546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dirty="0">
                <a:solidFill>
                  <a:srgbClr val="C00000"/>
                </a:solidFill>
                <a:latin typeface="Montserrat"/>
                <a:ea typeface="Arial"/>
              </a:rPr>
              <a:t>Some important </a:t>
            </a:r>
            <a:r>
              <a:rPr lang="en-US" sz="2400" spc="-1" dirty="0">
                <a:solidFill>
                  <a:srgbClr val="C00000"/>
                </a:solidFill>
                <a:latin typeface="Montserrat"/>
                <a:ea typeface="Arial"/>
              </a:rPr>
              <a:t>question cover</a:t>
            </a:r>
            <a:r>
              <a:rPr lang="en-US" sz="2400" b="0" strike="noStrike" spc="-1" dirty="0">
                <a:solidFill>
                  <a:srgbClr val="C00000"/>
                </a:solidFill>
                <a:latin typeface="Montserrat"/>
                <a:ea typeface="Arial"/>
              </a:rPr>
              <a:t> after Data Visualization:</a:t>
            </a:r>
            <a:endParaRPr lang="en-US" sz="2400" dirty="0"/>
          </a:p>
          <a:p>
            <a:pPr>
              <a:lnSpc>
                <a:spcPct val="100000"/>
              </a:lnSpc>
              <a:buNone/>
            </a:pPr>
            <a:r>
              <a:rPr lang="en-US" sz="1600" spc="-1" dirty="0">
                <a:latin typeface="Arial"/>
              </a:rPr>
              <a:t>.Data distribution on basis of no of review </a:t>
            </a:r>
            <a:r>
              <a:rPr lang="en-US" sz="1400" spc="-1" dirty="0">
                <a:latin typeface="Arial"/>
              </a:rPr>
              <a:t>.</a:t>
            </a:r>
          </a:p>
          <a:p>
            <a:pPr>
              <a:lnSpc>
                <a:spcPct val="100000"/>
              </a:lnSpc>
              <a:buNone/>
            </a:pPr>
            <a:endParaRPr lang="en-US" sz="1400" spc="-1" dirty="0">
              <a:latin typeface="Arial"/>
            </a:endParaRPr>
          </a:p>
          <a:p>
            <a:r>
              <a:rPr lang="en-US" dirty="0"/>
              <a:t>.</a:t>
            </a:r>
            <a:r>
              <a:rPr lang="en-US" sz="1600" dirty="0"/>
              <a:t>Total no of installation from each category .</a:t>
            </a:r>
          </a:p>
          <a:p>
            <a:endParaRPr lang="en-US" sz="1600" dirty="0"/>
          </a:p>
          <a:p>
            <a:r>
              <a:rPr lang="en-US" sz="1600" dirty="0"/>
              <a:t>. Top 5 apps on the basis of highest installs.</a:t>
            </a:r>
          </a:p>
          <a:p>
            <a:endParaRPr lang="en-US" sz="1600" dirty="0"/>
          </a:p>
          <a:p>
            <a:r>
              <a:rPr lang="en-US" sz="1600" dirty="0"/>
              <a:t>. Top 5 most reviewed app by user .</a:t>
            </a:r>
          </a:p>
          <a:p>
            <a:endParaRPr lang="en-US" sz="1600" dirty="0"/>
          </a:p>
          <a:p>
            <a:r>
              <a:rPr lang="en-US" dirty="0"/>
              <a:t>. </a:t>
            </a:r>
            <a:r>
              <a:rPr lang="en-US" sz="1600" dirty="0"/>
              <a:t>The top 5 expensive apps in play-store.</a:t>
            </a:r>
          </a:p>
          <a:p>
            <a:endParaRPr lang="en-US" sz="1600" dirty="0"/>
          </a:p>
          <a:p>
            <a:r>
              <a:rPr lang="en-US" sz="1600" dirty="0"/>
              <a:t>. we check top 5 most installed game.</a:t>
            </a:r>
          </a:p>
          <a:p>
            <a:endParaRPr lang="en-US" sz="1600" dirty="0"/>
          </a:p>
          <a:p>
            <a:r>
              <a:rPr lang="en-US" sz="1600" dirty="0"/>
              <a:t>. 5 apps from the 'FAMILY' category are having the lowest rating.</a:t>
            </a:r>
          </a:p>
          <a:p>
            <a:endParaRPr lang="en-US" sz="1600" dirty="0"/>
          </a:p>
          <a:p>
            <a:r>
              <a:rPr lang="en-US" sz="1600" dirty="0"/>
              <a:t>. Top 5 app which get Most </a:t>
            </a:r>
            <a:r>
              <a:rPr lang="en-IN" sz="1600" dirty="0" err="1"/>
              <a:t>translated_review</a:t>
            </a:r>
            <a:r>
              <a:rPr lang="en-IN" sz="1600" dirty="0"/>
              <a:t>.</a:t>
            </a:r>
          </a:p>
          <a:p>
            <a:endParaRPr lang="en-US" sz="1600" dirty="0"/>
          </a:p>
          <a:p>
            <a:r>
              <a:rPr lang="en-US" sz="1600" dirty="0"/>
              <a:t>. Top 5 category which get most </a:t>
            </a:r>
            <a:r>
              <a:rPr lang="en-US" sz="1600" dirty="0" err="1"/>
              <a:t>translatated</a:t>
            </a:r>
            <a:r>
              <a:rPr lang="en-US" sz="1600" dirty="0"/>
              <a:t> review?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pPr>
              <a:lnSpc>
                <a:spcPct val="100000"/>
              </a:lnSpc>
              <a:buNone/>
            </a:pPr>
            <a:endParaRPr lang="en-US" sz="1400" spc="-1" dirty="0">
              <a:latin typeface="Arial"/>
            </a:endParaRPr>
          </a:p>
          <a:p>
            <a:pPr>
              <a:lnSpc>
                <a:spcPct val="100000"/>
              </a:lnSpc>
              <a:buNone/>
            </a:pPr>
            <a:endParaRPr lang="en-IN" sz="14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1"/>
          <p:cNvSpPr/>
          <p:nvPr/>
        </p:nvSpPr>
        <p:spPr>
          <a:xfrm>
            <a:off x="549720" y="264600"/>
            <a:ext cx="47660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Content</a:t>
            </a:r>
            <a:r>
              <a:rPr lang="en-US" sz="1400" b="0" strike="noStrike" spc="-1">
                <a:solidFill>
                  <a:srgbClr val="C00000"/>
                </a:solidFill>
                <a:latin typeface="Montserrat"/>
                <a:ea typeface="Arial"/>
              </a:rPr>
              <a:t> </a:t>
            </a:r>
            <a:endParaRPr lang="en-IN" sz="1400" b="0" strike="noStrike" spc="-1">
              <a:latin typeface="Arial"/>
            </a:endParaRPr>
          </a:p>
        </p:txBody>
      </p:sp>
      <p:sp>
        <p:nvSpPr>
          <p:cNvPr id="80" name="TextBox 4"/>
          <p:cNvSpPr/>
          <p:nvPr/>
        </p:nvSpPr>
        <p:spPr>
          <a:xfrm>
            <a:off x="691200" y="849240"/>
            <a:ext cx="754848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Introduction</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Problem definition </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Description of Dataset  </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Data cleaning</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Data Analysis &amp; Visualization</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Important points get after Data visualization</a:t>
            </a:r>
            <a:endParaRPr lang="en-IN" sz="2600" b="0" strike="noStrike" spc="-1" dirty="0">
              <a:latin typeface="Arial"/>
            </a:endParaRPr>
          </a:p>
          <a:p>
            <a:pPr marL="285840" indent="-285840">
              <a:buClr>
                <a:srgbClr val="000000"/>
              </a:buClr>
              <a:buFont typeface="Arial"/>
              <a:buChar char="•"/>
            </a:pPr>
            <a:r>
              <a:rPr lang="en-US" sz="2600" spc="-1" dirty="0">
                <a:solidFill>
                  <a:srgbClr val="000000"/>
                </a:solidFill>
                <a:latin typeface="Montserrat"/>
              </a:rPr>
              <a:t>Work on </a:t>
            </a:r>
            <a:r>
              <a:rPr lang="en-IN" sz="2400" dirty="0"/>
              <a:t>Sentiment Analysis (2nd Data Set)</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Conclusion </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References </a:t>
            </a:r>
            <a:endParaRPr lang="en-IN" sz="2600" b="0" strike="noStrike" spc="-1" dirty="0">
              <a:latin typeface="Arial"/>
            </a:endParaRPr>
          </a:p>
          <a:p>
            <a:pPr>
              <a:lnSpc>
                <a:spcPct val="100000"/>
              </a:lnSpc>
              <a:buNone/>
            </a:pPr>
            <a:endParaRPr lang="en-IN" sz="2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FA0A-247B-40F8-9D7F-EBC8A61C6893}"/>
              </a:ext>
            </a:extLst>
          </p:cNvPr>
          <p:cNvSpPr>
            <a:spLocks noGrp="1"/>
          </p:cNvSpPr>
          <p:nvPr>
            <p:ph type="title"/>
          </p:nvPr>
        </p:nvSpPr>
        <p:spPr/>
        <p:txBody>
          <a:bodyPr/>
          <a:lstStyle/>
          <a:p>
            <a:r>
              <a:rPr lang="en-US" spc="-1" dirty="0">
                <a:solidFill>
                  <a:srgbClr val="C00000"/>
                </a:solidFill>
                <a:latin typeface="Montserrat"/>
                <a:ea typeface="Arial"/>
              </a:rPr>
              <a:t>Some important points we get:</a:t>
            </a:r>
            <a:endParaRPr lang="en-IN" dirty="0"/>
          </a:p>
        </p:txBody>
      </p:sp>
      <p:sp>
        <p:nvSpPr>
          <p:cNvPr id="3" name="Subtitle 2">
            <a:extLst>
              <a:ext uri="{FF2B5EF4-FFF2-40B4-BE49-F238E27FC236}">
                <a16:creationId xmlns:a16="http://schemas.microsoft.com/office/drawing/2014/main" id="{5AF356AA-2C4A-43D5-B585-86E481D5014E}"/>
              </a:ext>
            </a:extLst>
          </p:cNvPr>
          <p:cNvSpPr>
            <a:spLocks noGrp="1"/>
          </p:cNvSpPr>
          <p:nvPr>
            <p:ph type="subTitle"/>
          </p:nvPr>
        </p:nvSpPr>
        <p:spPr/>
        <p:txBody>
          <a:bodyPr/>
          <a:lstStyle/>
          <a:p>
            <a:endParaRPr lang="en-US" sz="1600" b="1" dirty="0"/>
          </a:p>
          <a:p>
            <a:r>
              <a:rPr lang="en-US" sz="1600" dirty="0"/>
              <a:t>Average rating of (active) apps on Google Play Store is 4.17.</a:t>
            </a:r>
          </a:p>
          <a:p>
            <a:r>
              <a:rPr lang="en-US" sz="1600" dirty="0"/>
              <a:t>If we see individually app wise the communication app like </a:t>
            </a:r>
            <a:r>
              <a:rPr lang="en-US" sz="1600" dirty="0" err="1"/>
              <a:t>facebook</a:t>
            </a:r>
            <a:r>
              <a:rPr lang="en-US" sz="1600" dirty="0"/>
              <a:t> and </a:t>
            </a:r>
            <a:r>
              <a:rPr lang="en-US" sz="1600" dirty="0" err="1"/>
              <a:t>whatsapp</a:t>
            </a:r>
            <a:r>
              <a:rPr lang="en-US" sz="1600" dirty="0"/>
              <a:t> get highly reviewed app it shown that people regularly active on that and give there feedback also on that.</a:t>
            </a:r>
          </a:p>
          <a:p>
            <a:r>
              <a:rPr lang="en-US" sz="1600" dirty="0"/>
              <a:t>.Medical and Family apps are the most expensive and even extend up to 80$.</a:t>
            </a:r>
          </a:p>
          <a:p>
            <a:r>
              <a:rPr lang="en-US" sz="1600" dirty="0"/>
              <a:t>.Users tend to download a given app more if it has been reviewed by a large number of people.</a:t>
            </a:r>
          </a:p>
          <a:p>
            <a:r>
              <a:rPr lang="en-US" sz="1600" dirty="0"/>
              <a:t>.More than half users rate Family, Sports and Health &amp; Fitness apps positively. Apps for games and social media get mixed reviews, with 50 percent positive and 50 percent negative responses.</a:t>
            </a:r>
          </a:p>
          <a:p>
            <a:endParaRPr lang="en-IN" dirty="0"/>
          </a:p>
        </p:txBody>
      </p:sp>
    </p:spTree>
    <p:extLst>
      <p:ext uri="{BB962C8B-B14F-4D97-AF65-F5344CB8AC3E}">
        <p14:creationId xmlns:p14="http://schemas.microsoft.com/office/powerpoint/2010/main" val="38154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25"/>
          <p:cNvSpPr/>
          <p:nvPr/>
        </p:nvSpPr>
        <p:spPr>
          <a:xfrm>
            <a:off x="583200" y="241560"/>
            <a:ext cx="797688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119" name="TextBox 26"/>
          <p:cNvSpPr/>
          <p:nvPr/>
        </p:nvSpPr>
        <p:spPr>
          <a:xfrm>
            <a:off x="492480" y="702000"/>
            <a:ext cx="8060400" cy="398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endParaRPr lang="en-IN" sz="18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The Google Play Store Apps report provides some useful details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than the category FAMILY but still used most. </a:t>
            </a:r>
            <a:endParaRPr lang="en-IN" sz="16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lang="en-IN" sz="1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Box 1"/>
          <p:cNvSpPr/>
          <p:nvPr/>
        </p:nvSpPr>
        <p:spPr>
          <a:xfrm>
            <a:off x="583200" y="241560"/>
            <a:ext cx="797688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121" name="Rectangle 2"/>
          <p:cNvSpPr/>
          <p:nvPr/>
        </p:nvSpPr>
        <p:spPr>
          <a:xfrm>
            <a:off x="583200" y="945000"/>
            <a:ext cx="7976880" cy="337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en-US" sz="1600" b="0" strike="noStrike" spc="-1">
                <a:solidFill>
                  <a:srgbClr val="000000"/>
                </a:solidFill>
                <a:latin typeface="Montserrat"/>
                <a:ea typeface="Arial"/>
              </a:rPr>
              <a:t>Other than that, the charts shown above actually implies that most of the apps having good ratings of above 4.0 are mostly confirmed to have high amount of reviews and user installs. </a:t>
            </a:r>
            <a:endParaRPr lang="en-IN" sz="16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 The size and price   shouldn't reflect that apps with high rating are mostly big in size and pricy as by looking at the graphs they are most probably are due to some minority. Futhermore, most of the apps that are having high amount of reviews are from the categories of SOCIAL, COMMUNICATION and GAME like Facebook, WhatsApp Messenger, Instagram, Messenger – Text and Video Chat for Free, Clash of Clans ,google apps etc.   </a:t>
            </a:r>
            <a:endParaRPr lang="en-IN" sz="16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23"/>
          <p:cNvSpPr/>
          <p:nvPr/>
        </p:nvSpPr>
        <p:spPr>
          <a:xfrm>
            <a:off x="583200" y="241560"/>
            <a:ext cx="797688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123" name="Rectangle 1"/>
          <p:cNvSpPr/>
          <p:nvPr/>
        </p:nvSpPr>
        <p:spPr>
          <a:xfrm>
            <a:off x="583200" y="945000"/>
            <a:ext cx="7976880" cy="228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Even though apps from the categories like GAME, SOCIAL, COMMUNICATION and TOOL of having the highest amount of installs, rating and reviews are reflecting the current trend of Android users, they are not even appearing as category in the top 5 most expensive apps in the store .</a:t>
            </a:r>
            <a:endParaRPr lang="en-IN" sz="16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 As a conclusion, we learn that the current trend in the Android market are mostly from these categories which either assisting, communicating or entertaining apps.   </a:t>
            </a:r>
            <a:endParaRPr lang="en-IN"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1"/>
          <p:cNvSpPr/>
          <p:nvPr/>
        </p:nvSpPr>
        <p:spPr>
          <a:xfrm>
            <a:off x="1711800" y="1740600"/>
            <a:ext cx="5474880" cy="143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800" b="0" strike="noStrike" spc="-1">
                <a:solidFill>
                  <a:srgbClr val="C00000"/>
                </a:solidFill>
                <a:latin typeface="Brush Script MT"/>
                <a:ea typeface="Arial"/>
              </a:rPr>
              <a:t>Thank You…</a:t>
            </a:r>
            <a:endParaRPr lang="en-IN" sz="8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1"/>
          <p:cNvSpPr/>
          <p:nvPr/>
        </p:nvSpPr>
        <p:spPr>
          <a:xfrm>
            <a:off x="549720" y="264600"/>
            <a:ext cx="47660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Introduction </a:t>
            </a:r>
            <a:r>
              <a:rPr lang="en-US" sz="1400" b="0" strike="noStrike" spc="-1">
                <a:solidFill>
                  <a:srgbClr val="C00000"/>
                </a:solidFill>
                <a:latin typeface="Montserrat"/>
                <a:ea typeface="Arial"/>
              </a:rPr>
              <a:t> </a:t>
            </a:r>
            <a:endParaRPr lang="en-IN" sz="1400" b="0" strike="noStrike" spc="-1">
              <a:latin typeface="Arial"/>
            </a:endParaRPr>
          </a:p>
        </p:txBody>
      </p:sp>
      <p:sp>
        <p:nvSpPr>
          <p:cNvPr id="82" name="Rectangle 2"/>
          <p:cNvSpPr/>
          <p:nvPr/>
        </p:nvSpPr>
        <p:spPr>
          <a:xfrm>
            <a:off x="549720" y="849240"/>
            <a:ext cx="8043840" cy="40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00000"/>
              </a:lnSpc>
              <a:buClr>
                <a:srgbClr val="000000"/>
              </a:buClr>
              <a:buFont typeface="Arial"/>
              <a:buChar char="•"/>
            </a:pPr>
            <a:r>
              <a:rPr lang="en-US" sz="2000" b="0" strike="noStrike" spc="-1">
                <a:solidFill>
                  <a:srgbClr val="000000"/>
                </a:solidFill>
                <a:latin typeface="Montserrat"/>
                <a:ea typeface="Arial"/>
              </a:rPr>
              <a:t>Android is the most popular operating system in the world, with over 2.5 billion active users spanning over 190 countries.</a:t>
            </a:r>
            <a:endParaRPr lang="en-IN" sz="2000" b="0" strike="noStrike" spc="-1">
              <a:latin typeface="Arial"/>
            </a:endParaRPr>
          </a:p>
          <a:p>
            <a:pPr marL="285840" indent="-285840" algn="just">
              <a:lnSpc>
                <a:spcPct val="100000"/>
              </a:lnSpc>
              <a:buClr>
                <a:srgbClr val="000000"/>
              </a:buClr>
              <a:buFont typeface="Arial"/>
              <a:buChar char="•"/>
            </a:pPr>
            <a:endParaRPr lang="en-IN" sz="2000" b="0" strike="noStrike" spc="-1">
              <a:latin typeface="Arial"/>
            </a:endParaRPr>
          </a:p>
          <a:p>
            <a:pPr marL="285840" indent="-285840" algn="just">
              <a:lnSpc>
                <a:spcPct val="100000"/>
              </a:lnSpc>
              <a:buClr>
                <a:srgbClr val="000000"/>
              </a:buClr>
              <a:buFont typeface="Arial"/>
              <a:buChar char="•"/>
            </a:pPr>
            <a:r>
              <a:rPr lang="en-US" sz="2000" b="0" strike="noStrike" spc="-1">
                <a:solidFill>
                  <a:srgbClr val="000000"/>
                </a:solidFill>
                <a:latin typeface="Montserrat"/>
                <a:ea typeface="Arial"/>
              </a:rPr>
              <a:t>Google Play was launched on March 6, 2012, bringing together Android Market marking a shift in Google's digital distribution strategy .</a:t>
            </a:r>
            <a:endParaRPr lang="en-IN" sz="2000" b="0" strike="noStrike" spc="-1">
              <a:latin typeface="Arial"/>
            </a:endParaRPr>
          </a:p>
          <a:p>
            <a:pPr marL="285840" indent="-285840" algn="just">
              <a:lnSpc>
                <a:spcPct val="100000"/>
              </a:lnSpc>
              <a:buClr>
                <a:srgbClr val="000000"/>
              </a:buClr>
              <a:buFont typeface="Arial"/>
              <a:buChar char="•"/>
            </a:pPr>
            <a:r>
              <a:rPr lang="en-US" sz="2000" b="0" strike="noStrike" spc="-1">
                <a:solidFill>
                  <a:srgbClr val="000000"/>
                </a:solidFill>
                <a:latin typeface="Montserrat"/>
                <a:ea typeface="Arial"/>
              </a:rPr>
              <a:t> Android is the dominant mobile operating system today more than 85% of all mobile devices running Google’s OS. The Google Play Store is the largest and most popular Android app store. </a:t>
            </a:r>
            <a:endParaRPr lang="en-IN" sz="2000" b="0" strike="noStrike" spc="-1">
              <a:latin typeface="Arial"/>
            </a:endParaRPr>
          </a:p>
          <a:p>
            <a:pPr marL="285840" indent="-285840" algn="just">
              <a:lnSpc>
                <a:spcPct val="100000"/>
              </a:lnSpc>
              <a:buClr>
                <a:srgbClr val="000000"/>
              </a:buClr>
              <a:buFont typeface="Arial"/>
              <a:buChar char="•"/>
            </a:pPr>
            <a:endParaRPr lang="en-IN" sz="2000" b="0" strike="noStrike" spc="-1">
              <a:latin typeface="Arial"/>
            </a:endParaRPr>
          </a:p>
          <a:p>
            <a:pPr marL="285840" indent="-285840" algn="just">
              <a:lnSpc>
                <a:spcPct val="100000"/>
              </a:lnSpc>
              <a:buClr>
                <a:srgbClr val="000000"/>
              </a:buClr>
              <a:buFont typeface="Arial"/>
              <a:buChar char="•"/>
            </a:pPr>
            <a:r>
              <a:rPr lang="en-US" sz="2000" b="0" strike="noStrike" spc="-1">
                <a:solidFill>
                  <a:srgbClr val="000000"/>
                </a:solidFill>
                <a:latin typeface="Montserrat"/>
                <a:ea typeface="Arial"/>
              </a:rPr>
              <a:t>There are more than 3.04 million apps found on Google Play Store.</a:t>
            </a:r>
            <a:endParaRPr lang="en-IN" sz="2000" b="0" strike="noStrike" spc="-1">
              <a:latin typeface="Arial"/>
            </a:endParaRPr>
          </a:p>
          <a:p>
            <a:pPr marL="285840" indent="-285840" algn="just">
              <a:lnSpc>
                <a:spcPct val="100000"/>
              </a:lnSpc>
              <a:buClr>
                <a:srgbClr val="000000"/>
              </a:buClr>
              <a:buFont typeface="Arial"/>
              <a:buChar char="•"/>
            </a:pPr>
            <a:endParaRPr lang="en-IN" sz="2000" b="0" strike="noStrike" spc="-1">
              <a:latin typeface="Arial"/>
            </a:endParaRPr>
          </a:p>
          <a:p>
            <a:pPr>
              <a:lnSpc>
                <a:spcPct val="100000"/>
              </a:lnSpc>
              <a:buNone/>
            </a:pP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1"/>
          <p:cNvSpPr/>
          <p:nvPr/>
        </p:nvSpPr>
        <p:spPr>
          <a:xfrm>
            <a:off x="549720" y="264600"/>
            <a:ext cx="47660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Introduction </a:t>
            </a:r>
            <a:r>
              <a:rPr lang="en-US" sz="1400" b="0" strike="noStrike" spc="-1">
                <a:solidFill>
                  <a:srgbClr val="C00000"/>
                </a:solidFill>
                <a:latin typeface="Montserrat"/>
                <a:ea typeface="Arial"/>
              </a:rPr>
              <a:t> </a:t>
            </a:r>
            <a:endParaRPr lang="en-IN" sz="1400" b="0" strike="noStrike" spc="-1">
              <a:latin typeface="Arial"/>
            </a:endParaRPr>
          </a:p>
        </p:txBody>
      </p:sp>
      <p:sp>
        <p:nvSpPr>
          <p:cNvPr id="84" name="Rectangle 3"/>
          <p:cNvSpPr/>
          <p:nvPr/>
        </p:nvSpPr>
        <p:spPr>
          <a:xfrm>
            <a:off x="549720" y="849240"/>
            <a:ext cx="8043840" cy="378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Play Store apps data has enormous potential to drive app-making businesses to success. Actionable insights can be drawn for developers to work on and capture the Android market.</a:t>
            </a:r>
            <a:endParaRPr lang="en-IN" sz="2000" b="0" strike="noStrike" spc="-1">
              <a:latin typeface="Arial"/>
            </a:endParaRPr>
          </a:p>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main goal of our project is-</a:t>
            </a:r>
            <a:endParaRPr lang="en-IN" sz="2000" b="0" strike="noStrike" spc="-1">
              <a:latin typeface="Arial"/>
            </a:endParaRPr>
          </a:p>
          <a:p>
            <a:pPr marL="343080" indent="-343080" algn="just">
              <a:lnSpc>
                <a:spcPct val="100000"/>
              </a:lnSpc>
              <a:buClr>
                <a:srgbClr val="000000"/>
              </a:buClr>
              <a:buFont typeface="Arial"/>
              <a:buAutoNum type="arabicParenR"/>
            </a:pPr>
            <a:r>
              <a:rPr lang="en-US" sz="2000" b="0" strike="noStrike" spc="-1">
                <a:solidFill>
                  <a:srgbClr val="000000"/>
                </a:solidFill>
                <a:latin typeface="Montserrat"/>
                <a:ea typeface="Arial"/>
              </a:rPr>
              <a:t>The purpose of our project is to gather and analyze detailed information on apps in the Google Play Store in order to provide insights on app features and the current state of the Android app market.      </a:t>
            </a:r>
            <a:endParaRPr lang="en-IN" sz="2000" b="0" strike="noStrike" spc="-1">
              <a:latin typeface="Arial"/>
            </a:endParaRPr>
          </a:p>
          <a:p>
            <a:pPr marL="343080" indent="-343080" algn="just">
              <a:lnSpc>
                <a:spcPct val="100000"/>
              </a:lnSpc>
              <a:buClr>
                <a:srgbClr val="000000"/>
              </a:buClr>
              <a:buAutoNum type="arabicParenR"/>
            </a:pPr>
            <a:r>
              <a:rPr lang="en-US" sz="2000" b="0" strike="noStrike" spc="-1">
                <a:solidFill>
                  <a:srgbClr val="000000"/>
                </a:solidFill>
                <a:latin typeface="Montserrat"/>
                <a:ea typeface="Arial"/>
              </a:rPr>
              <a:t> The Objective of the project to Explore and analyze the data to discover key factors responsible for app engagement and success.</a:t>
            </a:r>
            <a:endParaRPr lang="en-IN" sz="2000" b="0" strike="noStrike" spc="-1">
              <a:latin typeface="Arial"/>
            </a:endParaRPr>
          </a:p>
          <a:p>
            <a:pPr marL="457200" indent="-457200" algn="just">
              <a:lnSpc>
                <a:spcPct val="100000"/>
              </a:lnSpc>
              <a:buClr>
                <a:srgbClr val="000000"/>
              </a:buClr>
              <a:buFont typeface="Arial"/>
              <a:buAutoNum type="arabicPeriod"/>
            </a:pPr>
            <a:endParaRPr lang="en-IN"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1"/>
          <p:cNvSpPr/>
          <p:nvPr/>
        </p:nvSpPr>
        <p:spPr>
          <a:xfrm>
            <a:off x="549720" y="264600"/>
            <a:ext cx="476604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Problem Statement:  </a:t>
            </a:r>
            <a:r>
              <a:rPr lang="en-US" sz="1400" b="0" strike="noStrike" spc="-1">
                <a:solidFill>
                  <a:srgbClr val="C00000"/>
                </a:solidFill>
                <a:latin typeface="Montserrat"/>
                <a:ea typeface="Arial"/>
              </a:rPr>
              <a:t> </a:t>
            </a:r>
            <a:endParaRPr lang="en-IN" sz="1400" b="0" strike="noStrike" spc="-1">
              <a:latin typeface="Arial"/>
            </a:endParaRPr>
          </a:p>
        </p:txBody>
      </p:sp>
      <p:sp>
        <p:nvSpPr>
          <p:cNvPr id="86" name="TextBox 2"/>
          <p:cNvSpPr/>
          <p:nvPr/>
        </p:nvSpPr>
        <p:spPr>
          <a:xfrm>
            <a:off x="680400" y="765720"/>
            <a:ext cx="7782480" cy="420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What are the top categories on Play Store?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Are majority of the apps Paid or Free?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importance is the rating of the application?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categories from the audience should the app be based 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category has the most no. of installations?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count of apps varies by Genres?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last update has an effect on the rating?</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are ratings affected when the app is a paid one?</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1"/>
          <p:cNvSpPr/>
          <p:nvPr/>
        </p:nvSpPr>
        <p:spPr>
          <a:xfrm>
            <a:off x="549720" y="264600"/>
            <a:ext cx="47660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Description of Dataset:</a:t>
            </a:r>
            <a:r>
              <a:rPr lang="en-US" sz="1400" b="0" strike="noStrike" spc="-1">
                <a:solidFill>
                  <a:srgbClr val="C00000"/>
                </a:solidFill>
                <a:latin typeface="Montserrat"/>
                <a:ea typeface="Arial"/>
              </a:rPr>
              <a:t> </a:t>
            </a:r>
            <a:endParaRPr lang="en-IN" sz="1400" b="0" strike="noStrike" spc="-1">
              <a:latin typeface="Arial"/>
            </a:endParaRPr>
          </a:p>
        </p:txBody>
      </p:sp>
      <p:sp>
        <p:nvSpPr>
          <p:cNvPr id="88" name="TextBox 2"/>
          <p:cNvSpPr/>
          <p:nvPr/>
        </p:nvSpPr>
        <p:spPr>
          <a:xfrm>
            <a:off x="701640" y="737640"/>
            <a:ext cx="73252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600" b="0" strike="noStrike" spc="-1">
                <a:solidFill>
                  <a:srgbClr val="000000"/>
                </a:solidFill>
                <a:latin typeface="Montserrat"/>
                <a:ea typeface="Arial"/>
              </a:rPr>
              <a:t>There are two dataset:  Play Store Data &amp;  User data</a:t>
            </a:r>
            <a:endParaRPr lang="en-IN" sz="1600" b="0" strike="noStrike" spc="-1">
              <a:latin typeface="Arial"/>
            </a:endParaRPr>
          </a:p>
          <a:p>
            <a:pPr>
              <a:lnSpc>
                <a:spcPct val="150000"/>
              </a:lnSpc>
              <a:buNone/>
            </a:pPr>
            <a:r>
              <a:rPr lang="en-US" sz="1800" b="0" strike="noStrike" spc="-1">
                <a:solidFill>
                  <a:srgbClr val="000000"/>
                </a:solidFill>
                <a:latin typeface="Montserrat"/>
                <a:ea typeface="Arial"/>
              </a:rPr>
              <a:t>1) Play Store Data:</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App : The name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Category : The category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Rating : The rating of the app in the Play Store</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Reviews : The number of reviews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Size : The size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Install : The number of installs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Type : The type of the app (Free/Paid)</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The price of the app (0 if it is Free)</a:t>
            </a:r>
            <a:endParaRPr lang="en-IN" sz="1800" b="0" strike="noStrike" spc="-1">
              <a:latin typeface="Arial"/>
            </a:endParaRPr>
          </a:p>
          <a:p>
            <a:pPr>
              <a:lnSpc>
                <a:spcPct val="150000"/>
              </a:lnSpc>
              <a:buNone/>
            </a:pPr>
            <a:endParaRPr lang="en-IN" sz="1800" b="0" strike="noStrike" spc="-1">
              <a:latin typeface="Arial"/>
            </a:endParaRPr>
          </a:p>
          <a:p>
            <a:pPr marL="285840" indent="-285840">
              <a:lnSpc>
                <a:spcPct val="150000"/>
              </a:lnSpc>
              <a:buClr>
                <a:srgbClr val="000000"/>
              </a:buClr>
              <a:buFont typeface="Arial"/>
              <a:buChar char="•"/>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7"/>
          <p:cNvSpPr/>
          <p:nvPr/>
        </p:nvSpPr>
        <p:spPr>
          <a:xfrm>
            <a:off x="549720" y="264600"/>
            <a:ext cx="47660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Description of Dataset:</a:t>
            </a:r>
            <a:r>
              <a:rPr lang="en-US" sz="1400" b="0" strike="noStrike" spc="-1">
                <a:solidFill>
                  <a:srgbClr val="C00000"/>
                </a:solidFill>
                <a:latin typeface="Montserrat"/>
                <a:ea typeface="Arial"/>
              </a:rPr>
              <a:t> </a:t>
            </a:r>
            <a:endParaRPr lang="en-IN" sz="1400" b="0" strike="noStrike" spc="-1">
              <a:latin typeface="Arial"/>
            </a:endParaRPr>
          </a:p>
        </p:txBody>
      </p:sp>
      <p:sp>
        <p:nvSpPr>
          <p:cNvPr id="90" name="TextBox 8"/>
          <p:cNvSpPr/>
          <p:nvPr/>
        </p:nvSpPr>
        <p:spPr>
          <a:xfrm>
            <a:off x="701640" y="925200"/>
            <a:ext cx="732528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50000"/>
              </a:lnSpc>
              <a:buClr>
                <a:srgbClr val="000000"/>
              </a:buClr>
              <a:buSzPct val="45000"/>
              <a:buFont typeface="Wingdings" charset="2"/>
              <a:buChar char=""/>
            </a:pP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Content Rating :The appropriate target audience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Genres: The genre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Last Updated : The date when the app was last updated</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Current Ver : The current version of the app</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Android Ver : The minimum Android version required to run the app</a:t>
            </a:r>
            <a:endParaRPr lang="en-IN" sz="1800" b="0" strike="noStrike" spc="-1">
              <a:latin typeface="Arial"/>
            </a:endParaRPr>
          </a:p>
          <a:p>
            <a:pPr>
              <a:lnSpc>
                <a:spcPct val="150000"/>
              </a:lnSpc>
              <a:buNone/>
            </a:pPr>
            <a:endParaRPr lang="en-IN" sz="1800" b="0" strike="noStrike" spc="-1">
              <a:latin typeface="Arial"/>
            </a:endParaRPr>
          </a:p>
          <a:p>
            <a:pPr marL="285840" indent="-285840">
              <a:lnSpc>
                <a:spcPct val="150000"/>
              </a:lnSpc>
              <a:buClr>
                <a:srgbClr val="000000"/>
              </a:buClr>
              <a:buFont typeface="Arial"/>
              <a:buChar char="•"/>
            </a:pP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
          <p:cNvSpPr/>
          <p:nvPr/>
        </p:nvSpPr>
        <p:spPr>
          <a:xfrm>
            <a:off x="549720" y="264600"/>
            <a:ext cx="47660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Description of Dataset:</a:t>
            </a:r>
            <a:r>
              <a:rPr lang="en-US" sz="1400" b="0" strike="noStrike" spc="-1">
                <a:solidFill>
                  <a:srgbClr val="C00000"/>
                </a:solidFill>
                <a:latin typeface="Montserrat"/>
                <a:ea typeface="Arial"/>
              </a:rPr>
              <a:t> </a:t>
            </a:r>
            <a:endParaRPr lang="en-IN" sz="1400" b="0" strike="noStrike" spc="-1">
              <a:latin typeface="Arial"/>
            </a:endParaRPr>
          </a:p>
        </p:txBody>
      </p:sp>
      <p:sp>
        <p:nvSpPr>
          <p:cNvPr id="92" name="TextBox 10"/>
          <p:cNvSpPr/>
          <p:nvPr/>
        </p:nvSpPr>
        <p:spPr>
          <a:xfrm>
            <a:off x="594720" y="720000"/>
            <a:ext cx="7325280" cy="507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2)User Review Data:</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App – An app name</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Sentiment – Sentiment given to an app by users ( i.e Positive, Neutral, Negative)</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 Sentiment Polarity – The polarity of sentiment measures how negative or positive the context is. In the data we have, the polarity ranges from +1(Positive) to -1(Negative).</a:t>
            </a:r>
            <a:endParaRPr lang="en-IN"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00000"/>
                </a:solidFill>
                <a:latin typeface="Montserrat"/>
                <a:ea typeface="Arial"/>
              </a:rPr>
              <a:t>Sentiment Subjectivity - The subjectivity of a sentiment is how likely that sentiment is to be based on data or factual information, versus personal opinions or public notions</a:t>
            </a:r>
            <a:endParaRPr lang="en-IN" sz="1800" b="0" strike="noStrike" spc="-1">
              <a:latin typeface="Arial"/>
            </a:endParaRPr>
          </a:p>
          <a:p>
            <a:pPr>
              <a:lnSpc>
                <a:spcPct val="150000"/>
              </a:lnSpc>
              <a:buNone/>
            </a:pPr>
            <a:endParaRPr lang="en-IN" sz="1800" b="0" strike="noStrike" spc="-1">
              <a:latin typeface="Arial"/>
            </a:endParaRPr>
          </a:p>
          <a:p>
            <a:pPr marL="285840" indent="-285840">
              <a:lnSpc>
                <a:spcPct val="150000"/>
              </a:lnSpc>
              <a:buClr>
                <a:srgbClr val="000000"/>
              </a:buClr>
              <a:buFont typeface="Arial"/>
              <a:buChar char="•"/>
            </a:pP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11"/>
          <p:cNvSpPr/>
          <p:nvPr/>
        </p:nvSpPr>
        <p:spPr>
          <a:xfrm>
            <a:off x="549720" y="264600"/>
            <a:ext cx="47660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Cleaning:</a:t>
            </a:r>
            <a:r>
              <a:rPr lang="en-US" sz="1400" b="0" strike="noStrike" spc="-1">
                <a:solidFill>
                  <a:srgbClr val="C00000"/>
                </a:solidFill>
                <a:latin typeface="Montserrat"/>
                <a:ea typeface="Arial"/>
              </a:rPr>
              <a:t> </a:t>
            </a:r>
            <a:endParaRPr lang="en-IN" sz="1400" b="0" strike="noStrike" spc="-1">
              <a:latin typeface="Arial"/>
            </a:endParaRPr>
          </a:p>
        </p:txBody>
      </p:sp>
      <p:sp>
        <p:nvSpPr>
          <p:cNvPr id="94" name="TextBox 12"/>
          <p:cNvSpPr/>
          <p:nvPr/>
        </p:nvSpPr>
        <p:spPr>
          <a:xfrm>
            <a:off x="594720" y="720000"/>
            <a:ext cx="8225280" cy="511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 Data cleaning is not just a case of removing erroneous data, although that’s often part of it. The majority of work goes into detecting rogue data and (wherever possible) correcting it.</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2000" b="0" strike="noStrike" spc="-1" dirty="0">
                <a:solidFill>
                  <a:srgbClr val="000000"/>
                </a:solidFill>
                <a:latin typeface="Montserrat"/>
                <a:ea typeface="Arial"/>
              </a:rPr>
              <a:t>Data Cleaning Step:</a:t>
            </a:r>
            <a:endParaRPr lang="en-IN" sz="2000" b="0" strike="noStrike" spc="-1" dirty="0">
              <a:latin typeface="Arial"/>
            </a:endParaRPr>
          </a:p>
          <a:p>
            <a:pPr marL="216000" indent="-216000">
              <a:lnSpc>
                <a:spcPct val="150000"/>
              </a:lnSpc>
              <a:buClr>
                <a:srgbClr val="000000"/>
              </a:buClr>
              <a:buFont typeface="StarSymbol"/>
              <a:buAutoNum type="arabicParenR"/>
            </a:pPr>
            <a:r>
              <a:rPr lang="en-US" sz="1800" b="0" strike="noStrike" spc="-1" dirty="0">
                <a:solidFill>
                  <a:srgbClr val="000000"/>
                </a:solidFill>
                <a:latin typeface="Montserrat"/>
                <a:ea typeface="Arial"/>
              </a:rPr>
              <a:t>Removing unwanted observation:  Duplicate/redundant or irrelevant values deletion. </a:t>
            </a:r>
            <a:endParaRPr lang="en-IN" sz="1800" b="0" strike="noStrike" spc="-1" dirty="0">
              <a:latin typeface="Arial"/>
            </a:endParaRPr>
          </a:p>
          <a:p>
            <a:pPr marL="216000" indent="-216000">
              <a:lnSpc>
                <a:spcPct val="150000"/>
              </a:lnSpc>
              <a:buClr>
                <a:srgbClr val="000000"/>
              </a:buClr>
              <a:buFont typeface="StarSymbol"/>
              <a:buAutoNum type="arabicParenR"/>
            </a:pPr>
            <a:r>
              <a:rPr lang="en-US" sz="1800" b="0" strike="noStrike" spc="-1" dirty="0">
                <a:solidFill>
                  <a:srgbClr val="000000"/>
                </a:solidFill>
                <a:latin typeface="Montserrat"/>
                <a:ea typeface="Arial"/>
              </a:rPr>
              <a:t>Missing Data handling: Fixing issue of unknown missing values.</a:t>
            </a:r>
            <a:endParaRPr lang="en-IN" sz="1800" b="0" strike="noStrike" spc="-1" dirty="0">
              <a:latin typeface="Arial"/>
            </a:endParaRPr>
          </a:p>
          <a:p>
            <a:pPr marL="216000" indent="-216000">
              <a:lnSpc>
                <a:spcPct val="150000"/>
              </a:lnSpc>
              <a:buClr>
                <a:srgbClr val="000000"/>
              </a:buClr>
              <a:buFont typeface="StarSymbol"/>
              <a:buAutoNum type="arabicParenR"/>
            </a:pPr>
            <a:r>
              <a:rPr lang="en-US" sz="1800" b="0" strike="noStrike" spc="-1" dirty="0">
                <a:solidFill>
                  <a:srgbClr val="000000"/>
                </a:solidFill>
                <a:latin typeface="Montserrat"/>
                <a:ea typeface="Arial"/>
              </a:rPr>
              <a:t>Structural error solving: Fixing problems with mislabeled </a:t>
            </a:r>
            <a:r>
              <a:rPr lang="en-US" sz="1800" b="0" strike="noStrike" spc="-1" dirty="0" err="1">
                <a:solidFill>
                  <a:srgbClr val="000000"/>
                </a:solidFill>
                <a:latin typeface="Montserrat"/>
                <a:ea typeface="Arial"/>
              </a:rPr>
              <a:t>classes,datatype</a:t>
            </a:r>
            <a:r>
              <a:rPr lang="en-US" sz="1800" b="0" strike="noStrike" spc="-1" dirty="0">
                <a:solidFill>
                  <a:srgbClr val="000000"/>
                </a:solidFill>
                <a:latin typeface="Montserrat"/>
                <a:ea typeface="Arial"/>
              </a:rPr>
              <a:t> names of features, same attribute with different name etc.</a:t>
            </a:r>
            <a:endParaRPr lang="en-IN" sz="1800" b="0" strike="noStrike" spc="-1" dirty="0">
              <a:latin typeface="Arial"/>
            </a:endParaRPr>
          </a:p>
          <a:p>
            <a:pPr marL="216000" indent="-216000">
              <a:lnSpc>
                <a:spcPct val="150000"/>
              </a:lnSpc>
              <a:buClr>
                <a:srgbClr val="000000"/>
              </a:buClr>
              <a:buFont typeface="StarSymbol"/>
              <a:buAutoNum type="arabicParenR"/>
            </a:pPr>
            <a:r>
              <a:rPr lang="en-US" sz="1800" b="0" strike="noStrike" spc="-1" dirty="0">
                <a:solidFill>
                  <a:srgbClr val="000000"/>
                </a:solidFill>
                <a:latin typeface="Montserrat"/>
                <a:ea typeface="Arial"/>
              </a:rPr>
              <a:t>Outliers management: Unwanted values which are not </a:t>
            </a:r>
            <a:r>
              <a:rPr lang="en-US" sz="1800" b="0" strike="noStrike" spc="-1" dirty="0" err="1">
                <a:solidFill>
                  <a:srgbClr val="000000"/>
                </a:solidFill>
                <a:latin typeface="Montserrat"/>
                <a:ea typeface="Arial"/>
              </a:rPr>
              <a:t>fiting</a:t>
            </a:r>
            <a:r>
              <a:rPr lang="en-US" sz="1800" b="0" strike="noStrike" spc="-1" dirty="0">
                <a:solidFill>
                  <a:srgbClr val="000000"/>
                </a:solidFill>
                <a:latin typeface="Montserrat"/>
                <a:ea typeface="Arial"/>
              </a:rPr>
              <a:t> in datasets.</a:t>
            </a:r>
            <a:endParaRPr lang="en-IN" sz="1800" b="0" strike="noStrike" spc="-1" dirty="0">
              <a:latin typeface="Arial"/>
            </a:endParaRPr>
          </a:p>
          <a:p>
            <a:pPr marL="216000" indent="-216000">
              <a:lnSpc>
                <a:spcPct val="150000"/>
              </a:lnSpc>
              <a:buClr>
                <a:srgbClr val="000000"/>
              </a:buClr>
              <a:buFont typeface="StarSymbol"/>
              <a:buAutoNum type="arabicParenR"/>
            </a:pPr>
            <a:endParaRPr lang="en-IN" sz="1800" b="0" strike="noStrike" spc="-1" dirty="0">
              <a:latin typeface="Arial"/>
            </a:endParaRPr>
          </a:p>
          <a:p>
            <a:pPr marL="285840" indent="-285840">
              <a:lnSpc>
                <a:spcPct val="150000"/>
              </a:lnSpc>
              <a:buClr>
                <a:srgbClr val="000000"/>
              </a:buClr>
              <a:buFont typeface="Arial"/>
              <a:buChar char="•"/>
            </a:pP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TotalTime>
  <Words>1903</Words>
  <Application>Microsoft Office PowerPoint</Application>
  <PresentationFormat>On-screen Show (16:9)</PresentationFormat>
  <Paragraphs>166</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Arial Narrow</vt:lpstr>
      <vt:lpstr>Brush Script MT</vt:lpstr>
      <vt:lpstr>DejaVu Sans</vt:lpstr>
      <vt:lpstr>Montserrat</vt:lpstr>
      <vt:lpstr>StarSymbol</vt:lpstr>
      <vt:lpstr>Symbol</vt:lpstr>
      <vt:lpstr>Wingdings</vt:lpstr>
      <vt:lpstr>Office Theme</vt:lpstr>
      <vt:lpstr>Office Theme</vt:lpstr>
      <vt:lpstr> Capstone Project - 1  Play Store App Review Analysis Team members Satyam Jyoti Sankar Krushnagopal Brahma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Analysis &amp; Visualization:(Cont.) </vt:lpstr>
      <vt:lpstr>PowerPoint Presentation</vt:lpstr>
      <vt:lpstr>Data Analysis &amp; Visualization(Cont.)   </vt:lpstr>
      <vt:lpstr>PowerPoint Presentation</vt:lpstr>
      <vt:lpstr>PowerPoint Presentation</vt:lpstr>
      <vt:lpstr>Data Analysis &amp; Visualization:(Cont.) </vt:lpstr>
      <vt:lpstr>PowerPoint Presentation</vt:lpstr>
      <vt:lpstr>Some important points we get: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subject/>
  <dc:creator>lenovo</dc:creator>
  <dc:description/>
  <cp:lastModifiedBy>satyam</cp:lastModifiedBy>
  <cp:revision>61</cp:revision>
  <dcterms:modified xsi:type="dcterms:W3CDTF">2022-01-14T12:15:24Z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On-screen Show (16:9)</vt:lpwstr>
  </property>
  <property fmtid="{D5CDD505-2E9C-101B-9397-08002B2CF9AE}" pid="4" name="Slides">
    <vt:i4>25</vt:i4>
  </property>
</Properties>
</file>