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80" r:id="rId17"/>
    <p:sldId id="281" r:id="rId18"/>
    <p:sldId id="282" r:id="rId19"/>
    <p:sldId id="283" r:id="rId20"/>
    <p:sldId id="285" r:id="rId21"/>
    <p:sldId id="276" r:id="rId22"/>
    <p:sldId id="278" r:id="rId23"/>
    <p:sldId id="279" r:id="rId24"/>
    <p:sldId id="286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291" autoAdjust="0"/>
  </p:normalViewPr>
  <p:slideViewPr>
    <p:cSldViewPr>
      <p:cViewPr varScale="1">
        <p:scale>
          <a:sx n="66" d="100"/>
          <a:sy n="66" d="100"/>
        </p:scale>
        <p:origin x="12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5647" y="1275588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998" y="2738043"/>
            <a:ext cx="7569403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674" y="2488925"/>
            <a:ext cx="8012051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2738043"/>
            <a:ext cx="881390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 </a:t>
            </a:r>
            <a:r>
              <a:rPr spc="-150" dirty="0"/>
              <a:t>Project </a:t>
            </a:r>
            <a:r>
              <a:rPr lang="en-IN" spc="-395" dirty="0"/>
              <a:t>–</a:t>
            </a:r>
            <a:r>
              <a:rPr spc="-550" dirty="0"/>
              <a:t> </a:t>
            </a:r>
            <a:r>
              <a:rPr spc="-509" dirty="0"/>
              <a:t>2</a:t>
            </a:r>
            <a:br>
              <a:rPr lang="en-IN" spc="-509" dirty="0"/>
            </a:br>
            <a:endParaRPr spc="-509" dirty="0"/>
          </a:p>
          <a:p>
            <a:pPr marL="3810" algn="ctr">
              <a:lnSpc>
                <a:spcPct val="100000"/>
              </a:lnSpc>
              <a:spcBef>
                <a:spcPts val="20"/>
              </a:spcBef>
            </a:pPr>
            <a:r>
              <a:rPr sz="3600" spc="-509" dirty="0">
                <a:solidFill>
                  <a:srgbClr val="002060"/>
                </a:solidFill>
              </a:rPr>
              <a:t> </a:t>
            </a:r>
            <a:r>
              <a:rPr lang="en-IN" sz="3600" dirty="0">
                <a:solidFill>
                  <a:srgbClr val="002060"/>
                </a:solidFill>
              </a:rPr>
              <a:t>Retail Sales Prediction</a:t>
            </a: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2668" y="6067425"/>
            <a:ext cx="9144000" cy="285114"/>
          </a:xfrm>
          <a:custGeom>
            <a:avLst/>
            <a:gdLst/>
            <a:ahLst/>
            <a:cxnLst/>
            <a:rect l="l" t="t" r="r" b="b"/>
            <a:pathLst>
              <a:path w="9144000" h="2573020">
                <a:moveTo>
                  <a:pt x="9143999" y="2572511"/>
                </a:moveTo>
                <a:lnTo>
                  <a:pt x="0" y="2572511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72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SATYAM JYOTI SANKAR</a:t>
            </a:r>
            <a:endParaRPr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7750D-A9DF-4C56-8D17-0100A9A5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4718113"/>
            <a:ext cx="37338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54783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10" dirty="0"/>
              <a:t>EDA:-</a:t>
            </a:r>
            <a:r>
              <a:rPr sz="2800" spc="-110" dirty="0"/>
              <a:t>Holiday</a:t>
            </a:r>
            <a:r>
              <a:rPr sz="2800" spc="-225" dirty="0"/>
              <a:t> </a:t>
            </a:r>
            <a:r>
              <a:rPr sz="2800" spc="-150" dirty="0"/>
              <a:t>Sales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344167" y="2365248"/>
            <a:ext cx="8001000" cy="398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6953"/>
            <a:ext cx="4077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/>
              <a:t>Sales </a:t>
            </a:r>
            <a:r>
              <a:rPr sz="2800" spc="-80" dirty="0"/>
              <a:t>and</a:t>
            </a:r>
            <a:r>
              <a:rPr sz="2800" spc="-275" dirty="0"/>
              <a:t> </a:t>
            </a:r>
            <a:r>
              <a:rPr sz="2800" spc="-95" dirty="0"/>
              <a:t>Promotions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1411" y="2535936"/>
            <a:ext cx="6705600" cy="312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7909" y="5670332"/>
            <a:ext cx="631317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b="1" spc="-75" dirty="0">
                <a:solidFill>
                  <a:srgbClr val="134F5B"/>
                </a:solidFill>
                <a:latin typeface="Verdana"/>
                <a:cs typeface="Verdana"/>
              </a:rPr>
              <a:t>Sales</a:t>
            </a:r>
            <a:r>
              <a:rPr sz="1400" b="1" spc="-11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34F5B"/>
                </a:solidFill>
                <a:latin typeface="Verdana"/>
                <a:cs typeface="Verdana"/>
              </a:rPr>
              <a:t>are</a:t>
            </a:r>
            <a:r>
              <a:rPr sz="1400" b="1" spc="-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increasing</a:t>
            </a:r>
            <a:r>
              <a:rPr sz="1400" b="1" spc="-11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34F5B"/>
                </a:solidFill>
                <a:latin typeface="Verdana"/>
                <a:cs typeface="Verdana"/>
              </a:rPr>
              <a:t>because</a:t>
            </a:r>
            <a:r>
              <a:rPr sz="1400" b="1" spc="-10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34F5B"/>
                </a:solidFill>
                <a:latin typeface="Verdana"/>
                <a:cs typeface="Verdana"/>
              </a:rPr>
              <a:t>of</a:t>
            </a:r>
            <a:r>
              <a:rPr sz="1400" b="1" spc="-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Promotion.</a:t>
            </a:r>
            <a:r>
              <a:rPr sz="1400" b="1" spc="-9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34F5B"/>
                </a:solidFill>
                <a:latin typeface="Verdana"/>
                <a:cs typeface="Verdana"/>
              </a:rPr>
              <a:t>Let’s</a:t>
            </a:r>
            <a:r>
              <a:rPr sz="1400" b="1" spc="-15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34F5B"/>
                </a:solidFill>
                <a:latin typeface="Verdana"/>
                <a:cs typeface="Verdana"/>
              </a:rPr>
              <a:t>just</a:t>
            </a:r>
            <a:r>
              <a:rPr sz="1400" b="1" spc="-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34F5B"/>
                </a:solidFill>
                <a:latin typeface="Verdana"/>
                <a:cs typeface="Verdana"/>
              </a:rPr>
              <a:t>go</a:t>
            </a:r>
            <a:r>
              <a:rPr sz="1400" b="1" spc="-7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ahead</a:t>
            </a:r>
            <a:r>
              <a:rPr sz="1400" b="1" spc="-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with  </a:t>
            </a:r>
            <a:r>
              <a:rPr sz="1400" b="1" spc="-40" dirty="0">
                <a:solidFill>
                  <a:srgbClr val="134F5B"/>
                </a:solidFill>
                <a:latin typeface="Verdana"/>
                <a:cs typeface="Verdana"/>
              </a:rPr>
              <a:t>Promotion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87549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05" dirty="0"/>
              <a:t> 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267373" y="2299954"/>
            <a:ext cx="7950834" cy="6959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endParaRPr sz="1400" dirty="0">
              <a:latin typeface="Verdana"/>
              <a:cs typeface="Verdana"/>
            </a:endParaRPr>
          </a:p>
          <a:p>
            <a:pPr marL="4726305">
              <a:lnSpc>
                <a:spcPct val="100000"/>
              </a:lnSpc>
              <a:spcBef>
                <a:spcPts val="960"/>
              </a:spcBef>
            </a:pPr>
            <a:endParaRPr sz="14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F450A-7198-46F8-86C3-37F1ED0D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300" y="1394401"/>
            <a:ext cx="11442700" cy="6934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D2696-F2FA-430F-920E-047E0A18764E}"/>
              </a:ext>
            </a:extLst>
          </p:cNvPr>
          <p:cNvSpPr txBox="1"/>
          <p:nvPr/>
        </p:nvSpPr>
        <p:spPr>
          <a:xfrm>
            <a:off x="165100" y="809625"/>
            <a:ext cx="875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05" dirty="0">
                <a:solidFill>
                  <a:srgbClr val="C00000"/>
                </a:solidFill>
              </a:rPr>
              <a:t>How all other factors affects</a:t>
            </a:r>
            <a:r>
              <a:rPr lang="en-US" sz="3200" b="1" spc="-315" dirty="0">
                <a:solidFill>
                  <a:srgbClr val="C00000"/>
                </a:solidFill>
              </a:rPr>
              <a:t> </a:t>
            </a:r>
            <a:r>
              <a:rPr lang="en-US" sz="3200" b="1" spc="-150" dirty="0">
                <a:solidFill>
                  <a:srgbClr val="C00000"/>
                </a:solidFill>
              </a:rPr>
              <a:t>Sales(</a:t>
            </a:r>
            <a:r>
              <a:rPr lang="en-US" sz="3200" b="1" spc="-150" dirty="0" err="1">
                <a:solidFill>
                  <a:srgbClr val="C00000"/>
                </a:solidFill>
              </a:rPr>
              <a:t>heat_map</a:t>
            </a:r>
            <a:r>
              <a:rPr lang="en-US" sz="3200" b="1" spc="-150" dirty="0">
                <a:solidFill>
                  <a:srgbClr val="C00000"/>
                </a:solidFill>
              </a:rPr>
              <a:t>)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6953"/>
            <a:ext cx="300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EDA</a:t>
            </a:r>
            <a:r>
              <a:rPr sz="2800" spc="-190" dirty="0"/>
              <a:t> </a:t>
            </a: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26891" y="2502910"/>
            <a:ext cx="6568440" cy="2533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There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are very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few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stores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open on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‘State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Holiday’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sz="1600" b="1" spc="-2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they 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make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good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profit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those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days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then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any average</a:t>
            </a:r>
            <a:r>
              <a:rPr sz="1600" b="1" spc="-32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day.</a:t>
            </a:r>
            <a:endParaRPr sz="1600" dirty="0">
              <a:latin typeface="Verdana"/>
              <a:cs typeface="Verdana"/>
            </a:endParaRPr>
          </a:p>
          <a:p>
            <a:pPr marL="342900" marR="9842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1600" b="1" spc="-35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School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Holidays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there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no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large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difference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1600" b="1" spc="-100" dirty="0">
                <a:solidFill>
                  <a:srgbClr val="134F5B"/>
                </a:solidFill>
                <a:latin typeface="Verdana"/>
                <a:cs typeface="Verdana"/>
              </a:rPr>
              <a:t>sale.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So 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promos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running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School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holidays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can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be</a:t>
            </a:r>
            <a:r>
              <a:rPr sz="1600" b="1" spc="-35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reduced.</a:t>
            </a:r>
            <a:endParaRPr sz="1600" dirty="0">
              <a:latin typeface="Verdana"/>
              <a:cs typeface="Verdana"/>
            </a:endParaRPr>
          </a:p>
          <a:p>
            <a:pPr marL="342900" marR="56769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type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sz="1600" b="1" dirty="0">
                <a:solidFill>
                  <a:srgbClr val="134F5B"/>
                </a:solidFill>
                <a:latin typeface="Verdana"/>
                <a:cs typeface="Verdana"/>
              </a:rPr>
              <a:t>c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seems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1600" b="1" spc="-30" dirty="0">
                <a:solidFill>
                  <a:srgbClr val="134F5B"/>
                </a:solidFill>
                <a:latin typeface="Verdana"/>
                <a:cs typeface="Verdana"/>
              </a:rPr>
              <a:t>be</a:t>
            </a:r>
            <a:r>
              <a:rPr sz="1600" b="1" spc="-39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less </a:t>
            </a:r>
            <a:r>
              <a:rPr sz="1600" b="1" spc="-95" dirty="0">
                <a:solidFill>
                  <a:srgbClr val="134F5B"/>
                </a:solidFill>
                <a:latin typeface="Verdana"/>
                <a:cs typeface="Verdana"/>
              </a:rPr>
              <a:t>as 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compared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type</a:t>
            </a:r>
            <a:r>
              <a:rPr sz="1600" b="1" spc="-20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b.</a:t>
            </a:r>
            <a:endParaRPr sz="1600" dirty="0">
              <a:latin typeface="Verdana"/>
              <a:cs typeface="Verdana"/>
            </a:endParaRPr>
          </a:p>
          <a:p>
            <a:pPr marL="342900" marR="1206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1600" b="1" spc="-25" dirty="0">
                <a:solidFill>
                  <a:srgbClr val="134F5B"/>
                </a:solidFill>
                <a:latin typeface="Verdana"/>
                <a:cs typeface="Verdana"/>
              </a:rPr>
              <a:t>At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start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increases.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People </a:t>
            </a:r>
            <a:r>
              <a:rPr sz="1600" b="1" spc="-35" dirty="0">
                <a:solidFill>
                  <a:srgbClr val="134F5B"/>
                </a:solidFill>
                <a:latin typeface="Verdana"/>
                <a:cs typeface="Verdana"/>
              </a:rPr>
              <a:t>might</a:t>
            </a:r>
            <a:r>
              <a:rPr sz="1600" b="1" spc="-3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be 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planning to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shop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entire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in</a:t>
            </a:r>
            <a:r>
              <a:rPr sz="1600" b="1" spc="-3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its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beginning.</a:t>
            </a:r>
            <a:endParaRPr lang="en-IN" sz="1600" b="1" spc="-5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1206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50" dirty="0">
                <a:solidFill>
                  <a:srgbClr val="134F5B"/>
                </a:solidFill>
                <a:latin typeface="Verdana"/>
                <a:cs typeface="Verdana"/>
              </a:rPr>
              <a:t>Assortment c and  a are highly corelated.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385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Feature</a:t>
            </a:r>
            <a:r>
              <a:rPr sz="2800" spc="-215" dirty="0"/>
              <a:t> </a:t>
            </a:r>
            <a:r>
              <a:rPr sz="2800" spc="-8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0946" y="2502910"/>
            <a:ext cx="7796530" cy="443570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Extraction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b="1" spc="-105" dirty="0">
                <a:solidFill>
                  <a:srgbClr val="134F5B"/>
                </a:solidFill>
                <a:latin typeface="Verdana"/>
                <a:cs typeface="Verdana"/>
              </a:rPr>
              <a:t>Year, </a:t>
            </a:r>
            <a:r>
              <a:rPr b="1" spc="-35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Date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from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Date</a:t>
            </a:r>
            <a:r>
              <a:rPr b="1" spc="-2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column.</a:t>
            </a:r>
            <a:endParaRPr dirty="0"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One hot </a:t>
            </a:r>
            <a:r>
              <a:rPr b="1" spc="-35" dirty="0">
                <a:solidFill>
                  <a:srgbClr val="134F5B"/>
                </a:solidFill>
                <a:latin typeface="Verdana"/>
                <a:cs typeface="Verdana"/>
              </a:rPr>
              <a:t>encoding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b="1" spc="-75" dirty="0">
                <a:solidFill>
                  <a:srgbClr val="134F5B"/>
                </a:solidFill>
                <a:latin typeface="Verdana"/>
                <a:cs typeface="Verdana"/>
              </a:rPr>
              <a:t>Stateholiday, Storetype,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and Promo  </a:t>
            </a:r>
            <a:r>
              <a:rPr b="1" spc="-114" dirty="0">
                <a:solidFill>
                  <a:srgbClr val="134F5B"/>
                </a:solidFill>
                <a:latin typeface="Verdana"/>
                <a:cs typeface="Verdana"/>
              </a:rPr>
              <a:t>Interval.</a:t>
            </a:r>
            <a:endParaRPr dirty="0">
              <a:latin typeface="Verdana"/>
              <a:cs typeface="Verdana"/>
            </a:endParaRPr>
          </a:p>
          <a:p>
            <a:pPr marL="342900" marR="489584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Total </a:t>
            </a:r>
            <a:r>
              <a:rPr b="1" spc="-40" dirty="0">
                <a:solidFill>
                  <a:srgbClr val="134F5B"/>
                </a:solidFill>
                <a:latin typeface="Verdana"/>
                <a:cs typeface="Verdana"/>
              </a:rPr>
              <a:t>Competition month </a:t>
            </a:r>
            <a:r>
              <a:rPr b="1" spc="-95" dirty="0">
                <a:solidFill>
                  <a:srgbClr val="134F5B"/>
                </a:solidFill>
                <a:latin typeface="Verdana"/>
                <a:cs typeface="Verdana"/>
              </a:rPr>
              <a:t>as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new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feature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by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using  ‘CompetitionOpenSinceYear’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b="1" spc="-16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‘CompetitionOpenSinceMonth’.</a:t>
            </a:r>
            <a:endParaRPr dirty="0">
              <a:latin typeface="Verdana"/>
              <a:cs typeface="Verdana"/>
            </a:endParaRPr>
          </a:p>
          <a:p>
            <a:pPr marL="342900" marR="45212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Total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Promotion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Year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Total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Promotion </a:t>
            </a:r>
            <a:r>
              <a:rPr b="1" spc="-25" dirty="0">
                <a:solidFill>
                  <a:srgbClr val="134F5B"/>
                </a:solidFill>
                <a:latin typeface="Verdana"/>
                <a:cs typeface="Verdana"/>
              </a:rPr>
              <a:t>Week </a:t>
            </a:r>
            <a:r>
              <a:rPr b="1" spc="-105" dirty="0">
                <a:solidFill>
                  <a:srgbClr val="134F5B"/>
                </a:solidFill>
                <a:latin typeface="Verdana"/>
                <a:cs typeface="Verdana"/>
              </a:rPr>
              <a:t>as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new  </a:t>
            </a:r>
            <a:r>
              <a:rPr b="1" spc="-75" dirty="0">
                <a:solidFill>
                  <a:srgbClr val="134F5B"/>
                </a:solidFill>
                <a:latin typeface="Verdana"/>
                <a:cs typeface="Verdana"/>
              </a:rPr>
              <a:t>features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by using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‘Promo2SinceYear’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b="1" spc="-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‘Promo2SinceWeek’.</a:t>
            </a:r>
            <a:endParaRPr dirty="0">
              <a:latin typeface="Verdana"/>
              <a:cs typeface="Verdana"/>
            </a:endParaRPr>
          </a:p>
          <a:p>
            <a:pPr marL="342900" marR="2413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‘IsPromoMonth’ </a:t>
            </a:r>
            <a:r>
              <a:rPr b="1" spc="-95" dirty="0">
                <a:solidFill>
                  <a:srgbClr val="134F5B"/>
                </a:solidFill>
                <a:latin typeface="Verdana"/>
                <a:cs typeface="Verdana"/>
              </a:rPr>
              <a:t>as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new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feature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b="1" spc="-40" dirty="0">
                <a:solidFill>
                  <a:srgbClr val="134F5B"/>
                </a:solidFill>
                <a:latin typeface="Verdana"/>
                <a:cs typeface="Verdana"/>
              </a:rPr>
              <a:t>account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whether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a  </a:t>
            </a:r>
            <a:r>
              <a:rPr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promotional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or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not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using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‘PromoInterval’</a:t>
            </a:r>
            <a:r>
              <a:rPr b="1" spc="-17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feature.</a:t>
            </a:r>
            <a:endParaRPr dirty="0">
              <a:latin typeface="Verdana"/>
              <a:cs typeface="Verdana"/>
            </a:endParaRPr>
          </a:p>
          <a:p>
            <a:pPr marL="342900" marR="68643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‘Average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Sales’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‘Average </a:t>
            </a:r>
            <a:r>
              <a:rPr b="1" spc="-65" dirty="0">
                <a:solidFill>
                  <a:srgbClr val="134F5B"/>
                </a:solidFill>
                <a:latin typeface="Verdana"/>
                <a:cs typeface="Verdana"/>
              </a:rPr>
              <a:t>Customers’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columns and 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dropping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‘Customers’</a:t>
            </a:r>
            <a:r>
              <a:rPr b="1" spc="-14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column.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265" y="1680378"/>
            <a:ext cx="6417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Models </a:t>
            </a:r>
            <a:r>
              <a:rPr sz="2800" spc="-95" dirty="0"/>
              <a:t>Used </a:t>
            </a:r>
            <a:r>
              <a:rPr sz="2800" spc="-125" dirty="0"/>
              <a:t> </a:t>
            </a:r>
            <a:r>
              <a:rPr sz="2800" spc="-105" dirty="0"/>
              <a:t>For</a:t>
            </a:r>
            <a:r>
              <a:rPr sz="2800" spc="-434" dirty="0"/>
              <a:t> </a:t>
            </a:r>
            <a:r>
              <a:rPr sz="2800" spc="-80" dirty="0"/>
              <a:t>Prediction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447290" y="2799854"/>
            <a:ext cx="7404610" cy="30508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75" dirty="0">
                <a:solidFill>
                  <a:srgbClr val="002060"/>
                </a:solidFill>
                <a:latin typeface="Verdana"/>
                <a:cs typeface="Verdana"/>
              </a:rPr>
              <a:t>Linear </a:t>
            </a:r>
            <a:r>
              <a:rPr sz="1600" b="1" spc="-70" dirty="0">
                <a:solidFill>
                  <a:srgbClr val="002060"/>
                </a:solidFill>
                <a:latin typeface="Verdana"/>
                <a:cs typeface="Verdana"/>
              </a:rPr>
              <a:t>Regression </a:t>
            </a:r>
            <a:r>
              <a:rPr sz="1600" b="1" spc="-90" dirty="0">
                <a:solidFill>
                  <a:srgbClr val="002060"/>
                </a:solidFill>
                <a:latin typeface="Verdana"/>
                <a:cs typeface="Verdana"/>
              </a:rPr>
              <a:t>(Baseline</a:t>
            </a:r>
            <a:r>
              <a:rPr sz="1600" b="1" spc="-105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02060"/>
                </a:solidFill>
                <a:latin typeface="Verdana"/>
                <a:cs typeface="Verdana"/>
              </a:rPr>
              <a:t>Model)</a:t>
            </a:r>
            <a:endParaRPr lang="en-IN" sz="1600" b="1" spc="-85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spcBef>
                <a:spcPts val="39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>
                <a:solidFill>
                  <a:srgbClr val="002060"/>
                </a:solidFill>
              </a:rPr>
              <a:t>Lasso(Hyperparameter)</a:t>
            </a:r>
          </a:p>
          <a:p>
            <a:pPr marL="342900" indent="-330835">
              <a:spcBef>
                <a:spcPts val="39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US" b="1" dirty="0">
                <a:solidFill>
                  <a:srgbClr val="002060"/>
                </a:solidFill>
              </a:rPr>
              <a:t>Decision tree by using decision tree regressor(Hyperparameter)</a:t>
            </a:r>
          </a:p>
          <a:p>
            <a:pPr marL="342900" indent="-33083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b="1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spcBef>
                <a:spcPts val="285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>
                <a:solidFill>
                  <a:srgbClr val="002060"/>
                </a:solidFill>
              </a:rPr>
              <a:t>Random forest regressor</a:t>
            </a:r>
          </a:p>
          <a:p>
            <a:pPr marL="342900" indent="-330835">
              <a:spcBef>
                <a:spcPts val="285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>
                <a:solidFill>
                  <a:srgbClr val="002060"/>
                </a:solidFill>
              </a:rPr>
              <a:t>Gradient Boosting Regression</a:t>
            </a:r>
          </a:p>
          <a:p>
            <a:pPr marL="342900" indent="-330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b="1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spcBef>
                <a:spcPts val="29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 err="1">
                <a:solidFill>
                  <a:srgbClr val="002060"/>
                </a:solidFill>
              </a:rPr>
              <a:t>Xg</a:t>
            </a:r>
            <a:r>
              <a:rPr lang="en-IN" b="1" dirty="0">
                <a:solidFill>
                  <a:srgbClr val="002060"/>
                </a:solidFill>
              </a:rPr>
              <a:t> boost Regressor(Hyperparameter)</a:t>
            </a: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7A0-AE2F-4581-A69E-BB8A0846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98" y="733426"/>
            <a:ext cx="7569403" cy="1354217"/>
          </a:xfrm>
        </p:spPr>
        <p:txBody>
          <a:bodyPr/>
          <a:lstStyle/>
          <a:p>
            <a:pPr marL="342900" indent="-330835">
              <a:lnSpc>
                <a:spcPct val="100000"/>
              </a:lnSpc>
              <a:spcBef>
                <a:spcPts val="390"/>
              </a:spcBef>
              <a:tabLst>
                <a:tab pos="342900" algn="l"/>
                <a:tab pos="343535" algn="l"/>
              </a:tabLst>
            </a:pPr>
            <a:r>
              <a:rPr lang="en-IN" sz="4400" spc="-75" dirty="0">
                <a:solidFill>
                  <a:srgbClr val="002060"/>
                </a:solidFill>
              </a:rPr>
              <a:t>Linear </a:t>
            </a:r>
            <a:r>
              <a:rPr lang="en-IN" sz="4400" spc="-70" dirty="0">
                <a:solidFill>
                  <a:srgbClr val="002060"/>
                </a:solidFill>
              </a:rPr>
              <a:t>Regression </a:t>
            </a:r>
            <a:r>
              <a:rPr lang="en-IN" sz="4400" spc="-90" dirty="0">
                <a:solidFill>
                  <a:srgbClr val="002060"/>
                </a:solidFill>
              </a:rPr>
              <a:t>(Baseline</a:t>
            </a:r>
            <a:r>
              <a:rPr lang="en-IN" sz="4400" spc="-105" dirty="0">
                <a:solidFill>
                  <a:srgbClr val="002060"/>
                </a:solidFill>
              </a:rPr>
              <a:t> </a:t>
            </a:r>
            <a:r>
              <a:rPr lang="en-IN" sz="4400" spc="-85" dirty="0">
                <a:solidFill>
                  <a:srgbClr val="002060"/>
                </a:solidFill>
              </a:rPr>
              <a:t>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25230-D376-40A5-829A-ACA157CB7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61407" r="50000" b="5640"/>
          <a:stretch/>
        </p:blipFill>
        <p:spPr>
          <a:xfrm>
            <a:off x="5575300" y="2486025"/>
            <a:ext cx="4800599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AA5D1-8A6A-410E-B806-614434431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9" t="14511" r="62826" b="78173"/>
          <a:stretch/>
        </p:blipFill>
        <p:spPr>
          <a:xfrm>
            <a:off x="0" y="2638425"/>
            <a:ext cx="4950707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0F355-8077-427B-B2A1-E2906D3FD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2" t="42964" r="64133" b="49431"/>
          <a:stretch/>
        </p:blipFill>
        <p:spPr>
          <a:xfrm>
            <a:off x="0" y="4585917"/>
            <a:ext cx="4073380" cy="171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F23EF-0D9A-48A6-B638-699E795270E1}"/>
              </a:ext>
            </a:extLst>
          </p:cNvPr>
          <p:cNvSpPr txBox="1"/>
          <p:nvPr/>
        </p:nvSpPr>
        <p:spPr>
          <a:xfrm>
            <a:off x="546100" y="2257425"/>
            <a:ext cx="35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 err="1">
                <a:solidFill>
                  <a:srgbClr val="FF0000"/>
                </a:solidFill>
              </a:rPr>
              <a:t>Train_data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4D6D4-0599-49F3-AC94-183A4EE47C34}"/>
              </a:ext>
            </a:extLst>
          </p:cNvPr>
          <p:cNvSpPr txBox="1"/>
          <p:nvPr/>
        </p:nvSpPr>
        <p:spPr>
          <a:xfrm>
            <a:off x="546100" y="408622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>
                <a:solidFill>
                  <a:srgbClr val="FF0000"/>
                </a:solidFill>
              </a:rPr>
              <a:t>Test_data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1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4D38-1737-4D60-80D0-B40AB16C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809626"/>
            <a:ext cx="8128101" cy="129266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Lasso(Hyperparameter)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08EE4-7E1D-43E0-BC9A-704935CD5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t="53803" r="58552" b="11977"/>
          <a:stretch/>
        </p:blipFill>
        <p:spPr>
          <a:xfrm>
            <a:off x="6565900" y="2181225"/>
            <a:ext cx="41275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6398-4E9D-4B3D-BC85-79C409112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25918" r="75653" b="61407"/>
          <a:stretch/>
        </p:blipFill>
        <p:spPr>
          <a:xfrm>
            <a:off x="698499" y="4772024"/>
            <a:ext cx="3619449" cy="1292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673CC-013C-4AC8-BF0F-D0936BEDF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t="27186" r="75654" b="60140"/>
          <a:stretch/>
        </p:blipFill>
        <p:spPr>
          <a:xfrm>
            <a:off x="622300" y="2409824"/>
            <a:ext cx="3124200" cy="1201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4C475-0D34-49A5-BDBB-09267799CAE8}"/>
              </a:ext>
            </a:extLst>
          </p:cNvPr>
          <p:cNvSpPr txBox="1"/>
          <p:nvPr/>
        </p:nvSpPr>
        <p:spPr>
          <a:xfrm>
            <a:off x="622300" y="1952625"/>
            <a:ext cx="132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EBA49-E424-4F3C-A1DD-AF95CC9BB896}"/>
              </a:ext>
            </a:extLst>
          </p:cNvPr>
          <p:cNvSpPr txBox="1"/>
          <p:nvPr/>
        </p:nvSpPr>
        <p:spPr>
          <a:xfrm>
            <a:off x="1003300" y="4543425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2304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6F5-E02A-4CA3-B13F-9A4B1BC4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733426"/>
            <a:ext cx="8813901" cy="12926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Decision tree by using decision tree regressor(Hyperparameter)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96128-DB8C-4126-96B4-F29A58404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t="65209" r="50000" b="6908"/>
          <a:stretch/>
        </p:blipFill>
        <p:spPr>
          <a:xfrm>
            <a:off x="6184900" y="2409825"/>
            <a:ext cx="434340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4CC4E-2A6B-4095-B11B-9A38F8383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6" t="13244" r="62826" b="76616"/>
          <a:stretch/>
        </p:blipFill>
        <p:spPr>
          <a:xfrm>
            <a:off x="0" y="2472566"/>
            <a:ext cx="3733800" cy="2057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5C70B-178D-4B53-BCD7-D5871C47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43663" r="63538" b="47465"/>
          <a:stretch/>
        </p:blipFill>
        <p:spPr>
          <a:xfrm>
            <a:off x="165100" y="5305425"/>
            <a:ext cx="4071253" cy="1295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47A201-CD1B-453B-8206-C17D492CB890}"/>
              </a:ext>
            </a:extLst>
          </p:cNvPr>
          <p:cNvSpPr/>
          <p:nvPr/>
        </p:nvSpPr>
        <p:spPr>
          <a:xfrm>
            <a:off x="165100" y="2026088"/>
            <a:ext cx="5823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 err="1">
                <a:solidFill>
                  <a:srgbClr val="FF0000"/>
                </a:solidFill>
              </a:rPr>
              <a:t>Train_data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AFE93-B9BF-4607-B1A7-C4C6D2D343BC}"/>
              </a:ext>
            </a:extLst>
          </p:cNvPr>
          <p:cNvSpPr/>
          <p:nvPr/>
        </p:nvSpPr>
        <p:spPr>
          <a:xfrm rot="10800000" flipV="1">
            <a:off x="357784" y="4936093"/>
            <a:ext cx="54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err="1">
                <a:solidFill>
                  <a:srgbClr val="FF0000"/>
                </a:solidFill>
              </a:rPr>
              <a:t>Test_data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8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09C-DFA6-4AD1-A161-88FB2346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581025"/>
            <a:ext cx="8813901" cy="1066800"/>
          </a:xfrm>
        </p:spPr>
        <p:txBody>
          <a:bodyPr/>
          <a:lstStyle/>
          <a:p>
            <a:r>
              <a:rPr lang="en-IN" sz="2800" dirty="0">
                <a:solidFill>
                  <a:srgbClr val="002060"/>
                </a:solidFill>
              </a:rPr>
              <a:t>Random forest </a:t>
            </a:r>
            <a:r>
              <a:rPr lang="en-IN" sz="2800" dirty="0" err="1">
                <a:solidFill>
                  <a:srgbClr val="002060"/>
                </a:solidFill>
              </a:rPr>
              <a:t>rergressor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1B679-4074-46D3-8088-F48F1EFB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6" t="30988" r="50000" b="37326"/>
          <a:stretch/>
        </p:blipFill>
        <p:spPr>
          <a:xfrm>
            <a:off x="6184900" y="1952625"/>
            <a:ext cx="381000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1D0FA-E685-4DC3-8BF3-168C8D461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t="22116" r="63538" b="67745"/>
          <a:stretch/>
        </p:blipFill>
        <p:spPr>
          <a:xfrm>
            <a:off x="0" y="1949450"/>
            <a:ext cx="4914896" cy="15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A1FB-2286-438B-9CDE-45D291630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t="55123" r="62114" b="34790"/>
          <a:stretch/>
        </p:blipFill>
        <p:spPr>
          <a:xfrm>
            <a:off x="317500" y="4308476"/>
            <a:ext cx="39624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BEEDF-A755-4CFF-A6FD-915870ECE2FD}"/>
              </a:ext>
            </a:extLst>
          </p:cNvPr>
          <p:cNvSpPr txBox="1"/>
          <p:nvPr/>
        </p:nvSpPr>
        <p:spPr>
          <a:xfrm>
            <a:off x="393700" y="1647825"/>
            <a:ext cx="123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1F436-3BC6-417E-8634-751CAC4D7560}"/>
              </a:ext>
            </a:extLst>
          </p:cNvPr>
          <p:cNvSpPr txBox="1"/>
          <p:nvPr/>
        </p:nvSpPr>
        <p:spPr>
          <a:xfrm>
            <a:off x="393700" y="4086225"/>
            <a:ext cx="86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635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715532"/>
            <a:ext cx="662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C</a:t>
            </a:r>
            <a:r>
              <a:rPr sz="2800" spc="-85" dirty="0"/>
              <a:t>o</a:t>
            </a:r>
            <a:r>
              <a:rPr sz="2800" spc="-70" dirty="0"/>
              <a:t>n</a:t>
            </a:r>
            <a:r>
              <a:rPr sz="2800" spc="-50" dirty="0"/>
              <a:t>t</a:t>
            </a:r>
            <a:r>
              <a:rPr sz="2800" spc="-105" dirty="0"/>
              <a:t>e</a:t>
            </a:r>
            <a:r>
              <a:rPr sz="2800" spc="-70" dirty="0"/>
              <a:t>n</a:t>
            </a:r>
            <a:r>
              <a:rPr sz="2800" spc="-60" dirty="0"/>
              <a:t>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69900" y="2531184"/>
            <a:ext cx="9982200" cy="497828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z="3200" spc="-7" baseline="29320" dirty="0">
                <a:solidFill>
                  <a:srgbClr val="F4FDFF"/>
                </a:solidFill>
                <a:latin typeface="UKIJ Qolyazma"/>
                <a:cs typeface="UKIJ Qolyazma"/>
              </a:rPr>
              <a:t> </a:t>
            </a:r>
            <a:endParaRPr lang="en-IN" sz="3200" b="1" spc="-6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55600" marR="377825" indent="-342900">
              <a:lnSpc>
                <a:spcPct val="114300"/>
              </a:lnSpc>
              <a:spcBef>
                <a:spcPts val="100"/>
              </a:spcBef>
              <a:buAutoNum type="arabicParenR"/>
            </a:pPr>
            <a:r>
              <a:rPr lang="en-US" sz="3200" b="1" spc="204" dirty="0">
                <a:solidFill>
                  <a:srgbClr val="004952"/>
                </a:solidFill>
                <a:latin typeface="Carlito"/>
                <a:cs typeface="Carlito"/>
              </a:rPr>
              <a:t>Defining </a:t>
            </a:r>
            <a:r>
              <a:rPr lang="en-US" sz="3200" b="1" spc="200" dirty="0">
                <a:solidFill>
                  <a:srgbClr val="004952"/>
                </a:solidFill>
                <a:latin typeface="Carlito"/>
                <a:cs typeface="Carlito"/>
              </a:rPr>
              <a:t>problem </a:t>
            </a: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statement </a:t>
            </a:r>
          </a:p>
          <a:p>
            <a:pPr marL="355600" marR="377825" indent="-342900">
              <a:lnSpc>
                <a:spcPct val="114300"/>
              </a:lnSpc>
              <a:spcBef>
                <a:spcPts val="100"/>
              </a:spcBef>
              <a:buAutoNum type="arabicParenR"/>
            </a:pPr>
            <a:r>
              <a:rPr lang="en-US" sz="3200" b="1" spc="180" dirty="0">
                <a:solidFill>
                  <a:srgbClr val="0A044F"/>
                </a:solidFill>
                <a:latin typeface="Carlito"/>
                <a:cs typeface="Carlito"/>
              </a:rPr>
              <a:t> </a:t>
            </a:r>
            <a:r>
              <a:rPr lang="en-US" sz="3200" b="1" dirty="0">
                <a:solidFill>
                  <a:srgbClr val="004952"/>
                </a:solidFill>
                <a:latin typeface="Carlito"/>
                <a:cs typeface="Carlito"/>
              </a:rPr>
              <a:t>E D A </a:t>
            </a:r>
            <a:r>
              <a:rPr lang="en-US" sz="3200" b="1" spc="185" dirty="0">
                <a:solidFill>
                  <a:srgbClr val="004952"/>
                </a:solidFill>
                <a:latin typeface="Carlito"/>
                <a:cs typeface="Carlito"/>
              </a:rPr>
              <a:t>and </a:t>
            </a:r>
            <a:r>
              <a:rPr lang="en-US" sz="3200" b="1" spc="170" dirty="0">
                <a:solidFill>
                  <a:srgbClr val="004952"/>
                </a:solidFill>
                <a:latin typeface="Carlito"/>
                <a:cs typeface="Carlito"/>
              </a:rPr>
              <a:t>feature</a:t>
            </a:r>
            <a:r>
              <a:rPr lang="en-US" sz="3200" b="1" spc="9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215" dirty="0">
                <a:solidFill>
                  <a:srgbClr val="004952"/>
                </a:solidFill>
                <a:latin typeface="Carlito"/>
                <a:cs typeface="Carlito"/>
              </a:rPr>
              <a:t>engineering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Feature</a:t>
            </a:r>
            <a:r>
              <a:rPr lang="en-US" sz="3200" b="1" spc="32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Selection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0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225" dirty="0">
                <a:solidFill>
                  <a:srgbClr val="004952"/>
                </a:solidFill>
                <a:latin typeface="Carlito"/>
                <a:cs typeface="Carlito"/>
              </a:rPr>
              <a:t>Preparing </a:t>
            </a: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dataset </a:t>
            </a:r>
            <a:r>
              <a:rPr lang="en-US" sz="3200" b="1" spc="95" dirty="0">
                <a:solidFill>
                  <a:srgbClr val="004952"/>
                </a:solidFill>
                <a:latin typeface="Carlito"/>
                <a:cs typeface="Carlito"/>
              </a:rPr>
              <a:t>for</a:t>
            </a:r>
            <a:r>
              <a:rPr lang="en-US" sz="3200" b="1" spc="46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229" dirty="0">
                <a:solidFill>
                  <a:srgbClr val="004952"/>
                </a:solidFill>
                <a:latin typeface="Carlito"/>
                <a:cs typeface="Carlito"/>
              </a:rPr>
              <a:t>modeling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14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225" dirty="0">
                <a:solidFill>
                  <a:srgbClr val="004952"/>
                </a:solidFill>
                <a:latin typeface="Carlito"/>
                <a:cs typeface="Carlito"/>
              </a:rPr>
              <a:t>Applying</a:t>
            </a:r>
            <a:r>
              <a:rPr lang="en-US" sz="3200" b="1" spc="32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145" dirty="0">
                <a:solidFill>
                  <a:srgbClr val="004952"/>
                </a:solidFill>
                <a:latin typeface="Carlito"/>
                <a:cs typeface="Carlito"/>
              </a:rPr>
              <a:t>Model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145" dirty="0">
                <a:solidFill>
                  <a:srgbClr val="004952"/>
                </a:solidFill>
                <a:latin typeface="Carlito"/>
                <a:cs typeface="Carlito"/>
              </a:rPr>
              <a:t>Model </a:t>
            </a:r>
            <a:r>
              <a:rPr lang="en-US" sz="3200" b="1" spc="175" dirty="0">
                <a:solidFill>
                  <a:srgbClr val="004952"/>
                </a:solidFill>
                <a:latin typeface="Carlito"/>
                <a:cs typeface="Carlito"/>
              </a:rPr>
              <a:t>Validation </a:t>
            </a:r>
            <a:r>
              <a:rPr lang="en-US" sz="3200" b="1" spc="185" dirty="0">
                <a:solidFill>
                  <a:srgbClr val="004952"/>
                </a:solidFill>
                <a:latin typeface="Carlito"/>
                <a:cs typeface="Carlito"/>
              </a:rPr>
              <a:t>and</a:t>
            </a:r>
            <a:r>
              <a:rPr lang="en-US" sz="3200" b="1" spc="67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185" dirty="0">
                <a:solidFill>
                  <a:srgbClr val="004952"/>
                </a:solidFill>
                <a:latin typeface="Carlito"/>
                <a:cs typeface="Carlito"/>
              </a:rPr>
              <a:t>Selection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215" dirty="0">
                <a:solidFill>
                  <a:srgbClr val="004952"/>
                </a:solidFill>
                <a:latin typeface="Carlito"/>
                <a:cs typeface="Carlito"/>
              </a:rPr>
              <a:t>Conclusion</a:t>
            </a:r>
            <a:endParaRPr lang="en-US" sz="3200" dirty="0">
              <a:latin typeface="Carlito"/>
              <a:cs typeface="Carlito"/>
            </a:endParaRPr>
          </a:p>
          <a:p>
            <a:pPr marL="596900" indent="-33147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596900" algn="l"/>
                <a:tab pos="5975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596900" indent="-33147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596900" algn="l"/>
                <a:tab pos="597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44A0-D2A3-458F-9F2A-25DA1A2B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1" y="504826"/>
            <a:ext cx="8839200" cy="1077218"/>
          </a:xfrm>
        </p:spPr>
        <p:txBody>
          <a:bodyPr/>
          <a:lstStyle/>
          <a:p>
            <a:r>
              <a:rPr lang="en-IN" sz="2800" dirty="0" err="1">
                <a:solidFill>
                  <a:srgbClr val="002060"/>
                </a:solidFill>
              </a:rPr>
              <a:t>Xgboost</a:t>
            </a:r>
            <a:r>
              <a:rPr lang="en-IN" sz="2800" dirty="0">
                <a:solidFill>
                  <a:srgbClr val="002060"/>
                </a:solidFill>
              </a:rPr>
              <a:t> Regressor(Hyperparameter)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5C9B8-A104-4BF0-A7B0-E6E59421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52535" r="59976" b="11976"/>
          <a:stretch/>
        </p:blipFill>
        <p:spPr>
          <a:xfrm>
            <a:off x="5577114" y="1952625"/>
            <a:ext cx="5116286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0E03D-45EA-41F8-9573-EE52F38F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44930" r="74227" b="42396"/>
          <a:stretch/>
        </p:blipFill>
        <p:spPr>
          <a:xfrm>
            <a:off x="546100" y="1724025"/>
            <a:ext cx="405384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182A5-1F25-47FE-ADD3-480DA128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24957" r="73562" b="61980"/>
          <a:stretch/>
        </p:blipFill>
        <p:spPr>
          <a:xfrm>
            <a:off x="439426" y="4533007"/>
            <a:ext cx="405384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FE911-8674-4537-A03D-A52003CCC35A}"/>
              </a:ext>
            </a:extLst>
          </p:cNvPr>
          <p:cNvSpPr txBox="1"/>
          <p:nvPr/>
        </p:nvSpPr>
        <p:spPr>
          <a:xfrm>
            <a:off x="622300" y="1419225"/>
            <a:ext cx="11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AAE1A-175F-425D-95FD-4D614AAAEEF2}"/>
              </a:ext>
            </a:extLst>
          </p:cNvPr>
          <p:cNvSpPr txBox="1"/>
          <p:nvPr/>
        </p:nvSpPr>
        <p:spPr>
          <a:xfrm>
            <a:off x="439426" y="4086225"/>
            <a:ext cx="142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6551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504825"/>
            <a:ext cx="41507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Evaluation </a:t>
            </a:r>
            <a:r>
              <a:rPr sz="2800" spc="-95" dirty="0"/>
              <a:t>of</a:t>
            </a:r>
            <a:r>
              <a:rPr sz="2800" spc="-295" dirty="0"/>
              <a:t> </a:t>
            </a:r>
            <a:r>
              <a:rPr sz="2800" spc="-80" dirty="0"/>
              <a:t>Models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53C8C-F428-457A-8984-C3D1A5015866}"/>
              </a:ext>
            </a:extLst>
          </p:cNvPr>
          <p:cNvSpPr txBox="1"/>
          <p:nvPr/>
        </p:nvSpPr>
        <p:spPr>
          <a:xfrm>
            <a:off x="1917700" y="1876425"/>
            <a:ext cx="83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00B0F0"/>
                </a:solidFill>
              </a:rPr>
              <a:t>Train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C3A44F-5451-40CF-868C-8C1B7B11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41437" r="53940" b="32256"/>
          <a:stretch/>
        </p:blipFill>
        <p:spPr>
          <a:xfrm>
            <a:off x="5194300" y="2338090"/>
            <a:ext cx="4876800" cy="2586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9AD4B-585E-454E-9382-8C77F490791F}"/>
              </a:ext>
            </a:extLst>
          </p:cNvPr>
          <p:cNvSpPr txBox="1"/>
          <p:nvPr/>
        </p:nvSpPr>
        <p:spPr>
          <a:xfrm>
            <a:off x="7023100" y="1876425"/>
            <a:ext cx="69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00B0F0"/>
                </a:solidFill>
              </a:rPr>
              <a:t>Test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F23EEB-0EE4-4A85-9308-A6629CC76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" t="50000" r="52514" b="23384"/>
          <a:stretch/>
        </p:blipFill>
        <p:spPr>
          <a:xfrm>
            <a:off x="241301" y="2338090"/>
            <a:ext cx="4565812" cy="2433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2096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C</a:t>
            </a:r>
            <a:r>
              <a:rPr sz="2800" spc="-40" dirty="0"/>
              <a:t>h</a:t>
            </a:r>
            <a:r>
              <a:rPr sz="2800" spc="-170" dirty="0"/>
              <a:t>a</a:t>
            </a:r>
            <a:r>
              <a:rPr sz="2800" spc="-125" dirty="0"/>
              <a:t>ll</a:t>
            </a:r>
            <a:r>
              <a:rPr sz="2800" spc="-75" dirty="0"/>
              <a:t>e</a:t>
            </a:r>
            <a:r>
              <a:rPr sz="2800" spc="-70" dirty="0"/>
              <a:t>n</a:t>
            </a:r>
            <a:r>
              <a:rPr sz="2800" spc="-5" dirty="0"/>
              <a:t>g</a:t>
            </a:r>
            <a:r>
              <a:rPr sz="2800" spc="-105" dirty="0"/>
              <a:t>e</a:t>
            </a:r>
            <a:r>
              <a:rPr sz="2800" spc="-180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0946" y="2514869"/>
            <a:ext cx="6990715" cy="2597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50" dirty="0">
                <a:solidFill>
                  <a:srgbClr val="002060"/>
                </a:solidFill>
                <a:latin typeface="Verdana"/>
                <a:cs typeface="Verdana"/>
              </a:rPr>
              <a:t>Handling </a:t>
            </a:r>
            <a:r>
              <a:rPr sz="1600" b="1" spc="-65" dirty="0">
                <a:solidFill>
                  <a:srgbClr val="002060"/>
                </a:solidFill>
                <a:latin typeface="Verdana"/>
                <a:cs typeface="Verdana"/>
              </a:rPr>
              <a:t>large </a:t>
            </a:r>
            <a:r>
              <a:rPr sz="1600" b="1" spc="-50" dirty="0">
                <a:solidFill>
                  <a:srgbClr val="002060"/>
                </a:solidFill>
                <a:latin typeface="Verdana"/>
                <a:cs typeface="Verdana"/>
              </a:rPr>
              <a:t>amount </a:t>
            </a:r>
            <a:r>
              <a:rPr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sz="1600" b="1" spc="-85" dirty="0">
                <a:solidFill>
                  <a:srgbClr val="002060"/>
                </a:solidFill>
                <a:latin typeface="Verdana"/>
                <a:cs typeface="Verdana"/>
              </a:rPr>
              <a:t>sales </a:t>
            </a:r>
            <a:r>
              <a:rPr sz="1600" b="1" spc="-60" dirty="0">
                <a:solidFill>
                  <a:srgbClr val="002060"/>
                </a:solidFill>
                <a:latin typeface="Verdana"/>
                <a:cs typeface="Verdana"/>
              </a:rPr>
              <a:t>data </a:t>
            </a:r>
            <a:r>
              <a:rPr sz="1600" b="1" spc="-265" dirty="0">
                <a:solidFill>
                  <a:srgbClr val="002060"/>
                </a:solidFill>
                <a:latin typeface="Verdana"/>
                <a:cs typeface="Verdana"/>
              </a:rPr>
              <a:t>(10,17,210 </a:t>
            </a:r>
            <a:r>
              <a:rPr sz="1600" b="1" spc="-70" dirty="0">
                <a:solidFill>
                  <a:srgbClr val="002060"/>
                </a:solidFill>
                <a:latin typeface="Verdana"/>
                <a:cs typeface="Verdana"/>
              </a:rPr>
              <a:t>observations </a:t>
            </a:r>
            <a:r>
              <a:rPr sz="1600" b="1" spc="-45" dirty="0">
                <a:solidFill>
                  <a:srgbClr val="002060"/>
                </a:solidFill>
                <a:latin typeface="Verdana"/>
                <a:cs typeface="Verdana"/>
              </a:rPr>
              <a:t>on  </a:t>
            </a:r>
            <a:r>
              <a:rPr sz="1600" b="1" spc="-355" dirty="0">
                <a:solidFill>
                  <a:srgbClr val="002060"/>
                </a:solidFill>
                <a:latin typeface="Verdana"/>
                <a:cs typeface="Verdana"/>
              </a:rPr>
              <a:t>13</a:t>
            </a:r>
            <a:r>
              <a:rPr sz="1600" b="1" spc="-30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02060"/>
                </a:solidFill>
                <a:latin typeface="Verdana"/>
                <a:cs typeface="Verdana"/>
              </a:rPr>
              <a:t>variable).</a:t>
            </a:r>
            <a:endParaRPr lang="en-IN" sz="1600" b="1" spc="-105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spc="-105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When we </a:t>
            </a:r>
            <a:r>
              <a:rPr lang="en-IN" sz="1600" b="1" dirty="0">
                <a:solidFill>
                  <a:srgbClr val="002060"/>
                </a:solidFill>
              </a:rPr>
              <a:t>implement</a:t>
            </a: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lang="en-IN" sz="1600" b="1" dirty="0" err="1">
                <a:solidFill>
                  <a:srgbClr val="002060"/>
                </a:solidFill>
                <a:latin typeface="Verdana"/>
                <a:cs typeface="Verdana"/>
              </a:rPr>
              <a:t>xg</a:t>
            </a: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-boost or any other tree based </a:t>
            </a:r>
            <a:r>
              <a:rPr lang="en-IN" sz="1600" b="1" dirty="0" err="1">
                <a:solidFill>
                  <a:srgbClr val="002060"/>
                </a:solidFill>
                <a:latin typeface="Verdana"/>
                <a:cs typeface="Verdana"/>
              </a:rPr>
              <a:t>algo</a:t>
            </a: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 it take a very long time to run.</a:t>
            </a: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US" sz="1600" b="1" spc="-50" dirty="0">
                <a:solidFill>
                  <a:srgbClr val="002060"/>
                </a:solidFill>
                <a:latin typeface="Verdana"/>
                <a:cs typeface="Verdana"/>
              </a:rPr>
              <a:t>Prediction </a:t>
            </a:r>
            <a:r>
              <a:rPr lang="en-US"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lang="en-US" sz="1600" b="1" spc="-85" dirty="0">
                <a:solidFill>
                  <a:srgbClr val="002060"/>
                </a:solidFill>
                <a:latin typeface="Verdana"/>
                <a:cs typeface="Verdana"/>
              </a:rPr>
              <a:t>sales </a:t>
            </a:r>
            <a:r>
              <a:rPr lang="en-US"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lang="en-US" sz="1600" b="1" spc="-60" dirty="0">
                <a:solidFill>
                  <a:srgbClr val="002060"/>
                </a:solidFill>
                <a:latin typeface="Verdana"/>
                <a:cs typeface="Verdana"/>
              </a:rPr>
              <a:t>individual </a:t>
            </a:r>
            <a:r>
              <a:rPr lang="en-US" sz="1600" b="1" spc="-95" dirty="0">
                <a:solidFill>
                  <a:srgbClr val="002060"/>
                </a:solidFill>
                <a:latin typeface="Verdana"/>
                <a:cs typeface="Verdana"/>
              </a:rPr>
              <a:t>stores(out </a:t>
            </a:r>
            <a:r>
              <a:rPr lang="en-US"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lang="en-US" sz="1600" b="1" spc="-409" dirty="0">
                <a:solidFill>
                  <a:srgbClr val="002060"/>
                </a:solidFill>
                <a:latin typeface="Verdana"/>
                <a:cs typeface="Verdana"/>
              </a:rPr>
              <a:t>1115) </a:t>
            </a:r>
            <a:r>
              <a:rPr lang="en-US" sz="1600" b="1" spc="-50" dirty="0">
                <a:solidFill>
                  <a:srgbClr val="002060"/>
                </a:solidFill>
                <a:latin typeface="Verdana"/>
                <a:cs typeface="Verdana"/>
              </a:rPr>
              <a:t>and </a:t>
            </a:r>
            <a:r>
              <a:rPr lang="en-US" sz="1600" b="1" spc="-55" dirty="0">
                <a:solidFill>
                  <a:srgbClr val="002060"/>
                </a:solidFill>
                <a:latin typeface="Verdana"/>
                <a:cs typeface="Verdana"/>
              </a:rPr>
              <a:t>most of  </a:t>
            </a:r>
            <a:r>
              <a:rPr lang="en-US" sz="1600" b="1" spc="-80" dirty="0">
                <a:solidFill>
                  <a:srgbClr val="002060"/>
                </a:solidFill>
                <a:latin typeface="Verdana"/>
                <a:cs typeface="Verdana"/>
              </a:rPr>
              <a:t>stores </a:t>
            </a:r>
            <a:r>
              <a:rPr lang="en-US" sz="1600" b="1" spc="-70" dirty="0">
                <a:solidFill>
                  <a:srgbClr val="002060"/>
                </a:solidFill>
                <a:latin typeface="Verdana"/>
                <a:cs typeface="Verdana"/>
              </a:rPr>
              <a:t>have </a:t>
            </a:r>
            <a:r>
              <a:rPr lang="en-US" sz="1600" b="1" spc="-60" dirty="0">
                <a:solidFill>
                  <a:srgbClr val="002060"/>
                </a:solidFill>
                <a:latin typeface="Verdana"/>
                <a:cs typeface="Verdana"/>
              </a:rPr>
              <a:t>different pattern </a:t>
            </a:r>
            <a:r>
              <a:rPr lang="en-US" sz="1600" b="1" spc="-55" dirty="0">
                <a:solidFill>
                  <a:srgbClr val="002060"/>
                </a:solidFill>
                <a:latin typeface="Verdana"/>
                <a:cs typeface="Verdana"/>
              </a:rPr>
              <a:t>of</a:t>
            </a:r>
            <a:r>
              <a:rPr lang="en-US" sz="1600" b="1" spc="-15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lang="en-US" sz="1600" b="1" spc="-100" dirty="0">
                <a:solidFill>
                  <a:srgbClr val="002060"/>
                </a:solidFill>
                <a:latin typeface="Verdana"/>
                <a:cs typeface="Verdana"/>
              </a:rPr>
              <a:t>sales.</a:t>
            </a:r>
            <a:endParaRPr lang="en-US" sz="160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42900" algn="l"/>
                <a:tab pos="343535" algn="l"/>
              </a:tabLst>
            </a:pPr>
            <a:endParaRPr lang="en-IN"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1" y="733425"/>
            <a:ext cx="26413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1571626"/>
            <a:ext cx="8763000" cy="4409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60" dirty="0">
                <a:solidFill>
                  <a:srgbClr val="002060"/>
                </a:solidFill>
                <a:latin typeface="Verdana"/>
                <a:cs typeface="Verdana"/>
              </a:rPr>
              <a:t>Random forest regressor gives us high accuracy of 93% for our test data set in case of train data it show accuracy of 99% .</a:t>
            </a: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US" sz="2000" b="1" dirty="0" err="1">
                <a:solidFill>
                  <a:srgbClr val="002060"/>
                </a:solidFill>
              </a:rPr>
              <a:t>Xg</a:t>
            </a:r>
            <a:r>
              <a:rPr lang="en-US" sz="2000" b="1" dirty="0">
                <a:solidFill>
                  <a:srgbClr val="002060"/>
                </a:solidFill>
              </a:rPr>
              <a:t> boost gives 90% in both train and test case both r2 score and adj r2.</a:t>
            </a: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US" b="1" dirty="0">
                <a:solidFill>
                  <a:srgbClr val="002060"/>
                </a:solidFill>
              </a:rPr>
              <a:t>In case of random forest a little bit overfit occur but in </a:t>
            </a:r>
            <a:r>
              <a:rPr lang="en-US" b="1" dirty="0" err="1">
                <a:solidFill>
                  <a:srgbClr val="002060"/>
                </a:solidFill>
              </a:rPr>
              <a:t>xg</a:t>
            </a:r>
            <a:r>
              <a:rPr lang="en-US" b="1" dirty="0">
                <a:solidFill>
                  <a:srgbClr val="002060"/>
                </a:solidFill>
              </a:rPr>
              <a:t> boost it work properly.</a:t>
            </a:r>
            <a:endParaRPr lang="en-IN" b="1" spc="-6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spc="-6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60" dirty="0">
                <a:solidFill>
                  <a:srgbClr val="002060"/>
                </a:solidFill>
                <a:latin typeface="Verdana"/>
                <a:cs typeface="Verdana"/>
              </a:rPr>
              <a:t>Our base model liner regression create a base line of accuracy of 74%.</a:t>
            </a: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70" dirty="0">
                <a:solidFill>
                  <a:srgbClr val="002060"/>
                </a:solidFill>
                <a:latin typeface="Verdana"/>
                <a:cs typeface="Verdana"/>
              </a:rPr>
              <a:t>The lasso model although we use hyper parameter it gives us similar performance like linear regression</a:t>
            </a:r>
            <a:r>
              <a:rPr lang="en-IN" sz="1600" b="1" spc="-70" dirty="0">
                <a:solidFill>
                  <a:srgbClr val="134F5B"/>
                </a:solidFill>
                <a:latin typeface="Verdana"/>
                <a:cs typeface="Verdana"/>
              </a:rPr>
              <a:t>.    </a:t>
            </a: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spc="-7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4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In case of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 tree by using decision tree regressor(Hyperparameter)</a:t>
            </a:r>
            <a:r>
              <a:rPr lang="en-IN" sz="1600" b="1" spc="-4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it gives us 78% accuracy in train and 79 accuracy for test case .</a:t>
            </a: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390F-82CD-485D-8FAF-02F99301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300" y="2738043"/>
            <a:ext cx="5842101" cy="738664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57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3695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Problem</a:t>
            </a:r>
            <a:r>
              <a:rPr sz="2800" spc="-200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4701" y="2609323"/>
            <a:ext cx="7391399" cy="4457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8674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Rossmann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operates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over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3000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drug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stores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2000" b="1" spc="-150" dirty="0">
                <a:solidFill>
                  <a:srgbClr val="134F5B"/>
                </a:solidFill>
                <a:latin typeface="Verdana"/>
                <a:cs typeface="Verdana"/>
              </a:rPr>
              <a:t>7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European 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countries</a:t>
            </a:r>
            <a:r>
              <a:rPr sz="2400" spc="-70" dirty="0">
                <a:solidFill>
                  <a:srgbClr val="134F5B"/>
                </a:solidFill>
                <a:latin typeface="Verdana"/>
                <a:cs typeface="Verdana"/>
              </a:rPr>
              <a:t>.</a:t>
            </a:r>
            <a:endParaRPr lang="en-IN" sz="2400" spc="-7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58674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Rossmann Managers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are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tasked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with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predicting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their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</a:t>
            </a:r>
            <a:r>
              <a:rPr sz="2000" b="1" spc="-11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advance.</a:t>
            </a:r>
            <a:endParaRPr lang="en-IN" sz="2000" b="1" spc="-7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endParaRPr sz="2000" dirty="0">
              <a:latin typeface="Verdana"/>
              <a:cs typeface="Verdana"/>
            </a:endParaRPr>
          </a:p>
          <a:p>
            <a:pPr marL="342900" marR="1651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sales are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influenced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by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many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parameters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 the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task</a:t>
            </a:r>
            <a:r>
              <a:rPr sz="2000" b="1" spc="-30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to predict the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based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</a:t>
            </a:r>
            <a:r>
              <a:rPr sz="2000" b="1" spc="-31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parameters.</a:t>
            </a:r>
            <a:endParaRPr lang="en-IN" sz="2000" b="1" spc="-8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1651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endParaRPr lang="en-IN" sz="1600" b="1" spc="-8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165100" indent="-330835">
              <a:lnSpc>
                <a:spcPct val="114999"/>
              </a:lnSpc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nb-NO" sz="20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our data set we have  sales data for 1,115 Rossmann stores.</a:t>
            </a:r>
          </a:p>
          <a:p>
            <a:pPr marL="342900" marR="1651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2808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245" dirty="0"/>
              <a:t> </a:t>
            </a:r>
            <a:r>
              <a:rPr sz="2800" spc="-125" dirty="0"/>
              <a:t>Summary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58111" y="3779520"/>
            <a:ext cx="597535" cy="10795"/>
          </a:xfrm>
          <a:custGeom>
            <a:avLst/>
            <a:gdLst/>
            <a:ahLst/>
            <a:cxnLst/>
            <a:rect l="l" t="t" r="r" b="b"/>
            <a:pathLst>
              <a:path w="597535" h="10795">
                <a:moveTo>
                  <a:pt x="597408" y="10667"/>
                </a:moveTo>
                <a:lnTo>
                  <a:pt x="0" y="10667"/>
                </a:lnTo>
                <a:lnTo>
                  <a:pt x="0" y="0"/>
                </a:lnTo>
                <a:lnTo>
                  <a:pt x="597408" y="0"/>
                </a:lnTo>
                <a:lnTo>
                  <a:pt x="597408" y="10667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628" y="2438859"/>
            <a:ext cx="6845934" cy="4506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3119">
              <a:lnSpc>
                <a:spcPct val="136200"/>
              </a:lnSpc>
              <a:spcBef>
                <a:spcPts val="100"/>
              </a:spcBef>
            </a:pP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dataset </a:t>
            </a:r>
            <a:r>
              <a:rPr lang="en-IN" b="1" spc="-70" dirty="0">
                <a:solidFill>
                  <a:srgbClr val="134F5B"/>
                </a:solidFill>
                <a:latin typeface="Verdana"/>
                <a:cs typeface="Verdana"/>
              </a:rPr>
              <a:t>we have 3 </a:t>
            </a:r>
            <a:r>
              <a:rPr lang="en-IN" b="1" spc="-70" dirty="0" err="1">
                <a:solidFill>
                  <a:srgbClr val="134F5B"/>
                </a:solidFill>
                <a:latin typeface="Verdana"/>
                <a:cs typeface="Verdana"/>
              </a:rPr>
              <a:t>yr</a:t>
            </a:r>
            <a:r>
              <a:rPr lang="en-IN" b="1" spc="-70" dirty="0">
                <a:solidFill>
                  <a:srgbClr val="134F5B"/>
                </a:solidFill>
                <a:latin typeface="Verdana"/>
                <a:cs typeface="Verdana"/>
              </a:rPr>
              <a:t> data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155" dirty="0">
                <a:solidFill>
                  <a:srgbClr val="134F5B"/>
                </a:solidFill>
                <a:latin typeface="Verdana"/>
                <a:cs typeface="Verdana"/>
              </a:rPr>
              <a:t>- </a:t>
            </a:r>
            <a:r>
              <a:rPr b="1" spc="-225" dirty="0">
                <a:solidFill>
                  <a:srgbClr val="134F5B"/>
                </a:solidFill>
                <a:latin typeface="Verdana"/>
                <a:cs typeface="Verdana"/>
              </a:rPr>
              <a:t>2013, </a:t>
            </a:r>
            <a:r>
              <a:rPr b="1" spc="-204" dirty="0">
                <a:solidFill>
                  <a:srgbClr val="134F5B"/>
                </a:solidFill>
                <a:latin typeface="Verdana"/>
                <a:cs typeface="Verdana"/>
              </a:rPr>
              <a:t>2014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b="1" spc="-229" dirty="0">
                <a:solidFill>
                  <a:srgbClr val="134F5B"/>
                </a:solidFill>
                <a:latin typeface="Verdana"/>
                <a:cs typeface="Verdana"/>
              </a:rPr>
              <a:t>2015. 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Below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are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few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important</a:t>
            </a:r>
            <a:r>
              <a:rPr b="1" spc="-10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features:</a:t>
            </a:r>
            <a:endParaRPr lang="en-IN" b="1" spc="-9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12700" marR="833119">
              <a:lnSpc>
                <a:spcPct val="136200"/>
              </a:lnSpc>
              <a:spcBef>
                <a:spcPts val="100"/>
              </a:spcBef>
            </a:pPr>
            <a:endParaRPr sz="1600" dirty="0">
              <a:latin typeface="Verdana"/>
              <a:cs typeface="Verdana"/>
            </a:endParaRPr>
          </a:p>
          <a:p>
            <a:pPr marL="469900" marR="189230" indent="-330835">
              <a:lnSpc>
                <a:spcPts val="2620"/>
              </a:lnSpc>
              <a:spcBef>
                <a:spcPts val="1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Customer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155" dirty="0">
                <a:solidFill>
                  <a:srgbClr val="134F5B"/>
                </a:solidFill>
                <a:latin typeface="Verdana"/>
                <a:cs typeface="Verdana"/>
              </a:rPr>
              <a:t>-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Number of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customers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given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day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store.</a:t>
            </a:r>
            <a:endParaRPr sz="2000" dirty="0">
              <a:latin typeface="Verdana"/>
              <a:cs typeface="Verdana"/>
            </a:endParaRPr>
          </a:p>
          <a:p>
            <a:pPr marL="469900" indent="-33147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State Holiday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Indicates a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state</a:t>
            </a:r>
            <a:r>
              <a:rPr sz="2000" b="1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holiday.</a:t>
            </a:r>
            <a:endParaRPr sz="2000" dirty="0">
              <a:latin typeface="Verdana"/>
              <a:cs typeface="Verdana"/>
            </a:endParaRPr>
          </a:p>
          <a:p>
            <a:pPr marL="469900" indent="-33147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Type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Differentiate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between </a:t>
            </a:r>
            <a:r>
              <a:rPr sz="2000" b="1" spc="-40" dirty="0">
                <a:solidFill>
                  <a:srgbClr val="134F5B"/>
                </a:solidFill>
                <a:latin typeface="Verdana"/>
                <a:cs typeface="Verdana"/>
              </a:rPr>
              <a:t>4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different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</a:t>
            </a:r>
            <a:r>
              <a:rPr sz="2000" b="1" spc="-3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models.</a:t>
            </a:r>
            <a:endParaRPr sz="2000" dirty="0">
              <a:latin typeface="Verdana"/>
              <a:cs typeface="Verdana"/>
            </a:endParaRPr>
          </a:p>
          <a:p>
            <a:pPr marL="469900" marR="168910" indent="-330835">
              <a:lnSpc>
                <a:spcPct val="135700"/>
              </a:lnSpc>
              <a:spcBef>
                <a:spcPts val="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Describes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an assortment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level </a:t>
            </a:r>
            <a:r>
              <a:rPr sz="2000" b="1" spc="-100" dirty="0">
                <a:solidFill>
                  <a:srgbClr val="134F5B"/>
                </a:solidFill>
                <a:latin typeface="Verdana"/>
                <a:cs typeface="Verdana"/>
              </a:rPr>
              <a:t>i.e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basic, </a:t>
            </a:r>
            <a:r>
              <a:rPr sz="2000" b="1" spc="-20" dirty="0">
                <a:solidFill>
                  <a:srgbClr val="134F5B"/>
                </a:solidFill>
                <a:latin typeface="Verdana"/>
                <a:cs typeface="Verdana"/>
              </a:rPr>
              <a:t>b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extra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sz="2000" b="1" dirty="0">
                <a:solidFill>
                  <a:srgbClr val="134F5B"/>
                </a:solidFill>
                <a:latin typeface="Verdana"/>
                <a:cs typeface="Verdana"/>
              </a:rPr>
              <a:t>c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</a:t>
            </a:r>
            <a:r>
              <a:rPr sz="2000" b="1" spc="-24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extended.</a:t>
            </a:r>
            <a:endParaRPr sz="2000" dirty="0">
              <a:latin typeface="Verdana"/>
              <a:cs typeface="Verdana"/>
            </a:endParaRPr>
          </a:p>
          <a:p>
            <a:pPr marL="469900" marR="297815" indent="-330835">
              <a:lnSpc>
                <a:spcPct val="135700"/>
              </a:lnSpc>
              <a:spcBef>
                <a:spcPts val="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40" dirty="0">
                <a:solidFill>
                  <a:srgbClr val="134F5B"/>
                </a:solidFill>
                <a:latin typeface="Verdana"/>
                <a:cs typeface="Verdana"/>
              </a:rPr>
              <a:t>Competition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Distance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Distance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meters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nearest 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competition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store.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6953"/>
            <a:ext cx="4297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250" dirty="0"/>
              <a:t> </a:t>
            </a:r>
            <a:r>
              <a:rPr sz="2800" spc="-160" dirty="0"/>
              <a:t>Summary(Contd.)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14194" y="2399132"/>
            <a:ext cx="7069455" cy="4775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485" indent="54610">
              <a:lnSpc>
                <a:spcPct val="136200"/>
              </a:lnSpc>
              <a:spcBef>
                <a:spcPts val="100"/>
              </a:spcBef>
              <a:buAutoNum type="arabicPeriod" startAt="7"/>
              <a:tabLst>
                <a:tab pos="304800" algn="l"/>
              </a:tabLst>
            </a:pP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CompetitionOpenSince[Year/Month] </a:t>
            </a:r>
            <a:r>
              <a:rPr sz="2000" b="1" spc="-195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Gives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approximate 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year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sz="2000"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time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nearest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competitor</a:t>
            </a:r>
            <a:r>
              <a:rPr sz="2000" b="1" spc="-38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opened.</a:t>
            </a:r>
            <a:endParaRPr sz="2000" dirty="0">
              <a:latin typeface="Verdana"/>
              <a:cs typeface="Verdana"/>
            </a:endParaRPr>
          </a:p>
          <a:p>
            <a:pPr marL="12700" marR="90805" indent="54610">
              <a:lnSpc>
                <a:spcPts val="2620"/>
              </a:lnSpc>
              <a:spcBef>
                <a:spcPts val="190"/>
              </a:spcBef>
              <a:buAutoNum type="arabicPeriod" startAt="7"/>
              <a:tabLst>
                <a:tab pos="313055" algn="l"/>
              </a:tabLst>
            </a:pP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Promo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Indicates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whether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running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promo on that 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day.</a:t>
            </a:r>
            <a:endParaRPr sz="2000" dirty="0">
              <a:latin typeface="Verdana"/>
              <a:cs typeface="Verdana"/>
            </a:endParaRPr>
          </a:p>
          <a:p>
            <a:pPr marL="251460" indent="-239395">
              <a:lnSpc>
                <a:spcPct val="100000"/>
              </a:lnSpc>
              <a:spcBef>
                <a:spcPts val="484"/>
              </a:spcBef>
              <a:buAutoNum type="arabicPeriod" startAt="7"/>
              <a:tabLst>
                <a:tab pos="252095" algn="l"/>
              </a:tabLst>
            </a:pP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Promo2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Indicates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whether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continuing</a:t>
            </a:r>
            <a:r>
              <a:rPr sz="2000" b="1" spc="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promotion.</a:t>
            </a:r>
            <a:endParaRPr sz="2000" dirty="0">
              <a:latin typeface="Verdana"/>
              <a:cs typeface="Verdana"/>
            </a:endParaRPr>
          </a:p>
          <a:p>
            <a:pPr marL="340995" indent="-328930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341630" algn="l"/>
              </a:tabLst>
            </a:pPr>
            <a:r>
              <a:rPr sz="2000" b="1" spc="-105" dirty="0">
                <a:solidFill>
                  <a:srgbClr val="134F5B"/>
                </a:solidFill>
                <a:latin typeface="Verdana"/>
                <a:cs typeface="Verdana"/>
              </a:rPr>
              <a:t>Promo2Since[Year/Week]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Gives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</a:t>
            </a:r>
            <a:r>
              <a:rPr lang="en-IN" sz="2000" b="1" spc="-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approximate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year</a:t>
            </a:r>
            <a:r>
              <a:rPr sz="2000" b="1" spc="4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lang="en-IN" sz="2000" dirty="0"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calendar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week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time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when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started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participating</a:t>
            </a:r>
            <a:r>
              <a:rPr sz="2000" b="1" spc="-32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Promo2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.</a:t>
            </a:r>
            <a:endParaRPr lang="en-IN" sz="1600" b="1" spc="-9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0995" indent="-328930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341630" algn="l"/>
              </a:tabLst>
            </a:pP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35600"/>
              </a:lnSpc>
              <a:spcBef>
                <a:spcPts val="10"/>
              </a:spcBef>
              <a:buAutoNum type="arabicPeriod" startAt="11"/>
              <a:tabLst>
                <a:tab pos="280670" algn="l"/>
              </a:tabLst>
            </a:pPr>
            <a:r>
              <a:rPr sz="2000" b="1" spc="-85" dirty="0" err="1">
                <a:solidFill>
                  <a:srgbClr val="134F5B"/>
                </a:solidFill>
                <a:latin typeface="Verdana"/>
                <a:cs typeface="Verdana"/>
              </a:rPr>
              <a:t>PromoInterval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195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Describes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an interval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or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name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months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when 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runs</a:t>
            </a:r>
            <a:r>
              <a:rPr sz="2000" b="1" spc="-1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Promo2.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61641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/>
              <a:t>EDA:-</a:t>
            </a:r>
            <a:r>
              <a:rPr sz="2800" spc="-150" dirty="0"/>
              <a:t>Sales </a:t>
            </a:r>
            <a:r>
              <a:rPr sz="2800" spc="-265" dirty="0"/>
              <a:t>-</a:t>
            </a:r>
            <a:r>
              <a:rPr sz="2800" spc="-295" dirty="0"/>
              <a:t> </a:t>
            </a:r>
            <a:r>
              <a:rPr sz="2800" spc="-95" dirty="0"/>
              <a:t>Distribution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427635" y="2734182"/>
            <a:ext cx="3239135" cy="2016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080" indent="-330835" algn="just">
              <a:lnSpc>
                <a:spcPct val="136000"/>
              </a:lnSpc>
              <a:spcBef>
                <a:spcPts val="105"/>
              </a:spcBef>
              <a:buAutoNum type="arabicPeriod"/>
              <a:tabLst>
                <a:tab pos="343535" algn="l"/>
              </a:tabLst>
            </a:pP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distribution lived 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up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to the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expectation with 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no</a:t>
            </a:r>
            <a:r>
              <a:rPr sz="1600" b="1" spc="-11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irregularities.</a:t>
            </a:r>
            <a:endParaRPr sz="1600">
              <a:latin typeface="Verdana"/>
              <a:cs typeface="Verdana"/>
            </a:endParaRPr>
          </a:p>
          <a:p>
            <a:pPr marL="342900" marR="90170" indent="-330835">
              <a:lnSpc>
                <a:spcPct val="136000"/>
              </a:lnSpc>
              <a:spcBef>
                <a:spcPts val="5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195" dirty="0">
                <a:solidFill>
                  <a:srgbClr val="134F5B"/>
                </a:solidFill>
                <a:latin typeface="Verdana"/>
                <a:cs typeface="Verdana"/>
              </a:rPr>
              <a:t>It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seems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be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perfect 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gaussian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distribution</a:t>
            </a:r>
            <a:r>
              <a:rPr sz="1600" b="1" spc="-1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with 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small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positive</a:t>
            </a:r>
            <a:r>
              <a:rPr sz="1600" b="1" spc="-12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skewness.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1036" y="2391156"/>
            <a:ext cx="4791456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8" y="1716953"/>
            <a:ext cx="54783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/>
              <a:t>EDA:-</a:t>
            </a:r>
            <a:r>
              <a:rPr sz="2800" spc="-150" dirty="0"/>
              <a:t>Sales </a:t>
            </a:r>
            <a:r>
              <a:rPr sz="2800" spc="-140" dirty="0"/>
              <a:t>VS </a:t>
            </a:r>
            <a:r>
              <a:rPr sz="2800" spc="-135" dirty="0"/>
              <a:t>Store</a:t>
            </a:r>
            <a:r>
              <a:rPr sz="2800" spc="-260" dirty="0"/>
              <a:t> </a:t>
            </a:r>
            <a:r>
              <a:rPr sz="2800" spc="-120" dirty="0"/>
              <a:t>Type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261872" y="2365248"/>
            <a:ext cx="8133587" cy="3517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60117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70" dirty="0"/>
              <a:t>EDA:-</a:t>
            </a:r>
            <a:r>
              <a:rPr sz="2800" spc="-70" dirty="0"/>
              <a:t>Weekly </a:t>
            </a:r>
            <a:r>
              <a:rPr sz="2800" spc="-150" dirty="0"/>
              <a:t>Sales</a:t>
            </a:r>
            <a:r>
              <a:rPr sz="2800" spc="-320" dirty="0"/>
              <a:t> </a:t>
            </a:r>
            <a:r>
              <a:rPr sz="2800" spc="-114" dirty="0"/>
              <a:t>Trend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163783" y="244697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4FDFF"/>
                </a:solidFill>
                <a:latin typeface="Arial"/>
                <a:cs typeface="Arial"/>
              </a:rPr>
              <a:t>fd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5524" y="2535936"/>
            <a:ext cx="7627619" cy="3243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8" y="1715532"/>
            <a:ext cx="753578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/>
              <a:t>EDA:-</a:t>
            </a:r>
            <a:r>
              <a:rPr sz="2800" spc="-150" dirty="0"/>
              <a:t>Sale</a:t>
            </a:r>
            <a:r>
              <a:rPr lang="en-IN" sz="2800" spc="-150" dirty="0"/>
              <a:t>s month wise in a </a:t>
            </a:r>
            <a:r>
              <a:rPr sz="2800" spc="-155" dirty="0"/>
              <a:t>year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271016" y="2232660"/>
            <a:ext cx="8183880" cy="393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835</Words>
  <Application>Microsoft Office PowerPoint</Application>
  <PresentationFormat>Custom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UKIJ Qolyazma</vt:lpstr>
      <vt:lpstr>Verdana</vt:lpstr>
      <vt:lpstr>Office Theme</vt:lpstr>
      <vt:lpstr>Capstone Project – 2   Retail Sales Prediction</vt:lpstr>
      <vt:lpstr>Content</vt:lpstr>
      <vt:lpstr>Problem Statement</vt:lpstr>
      <vt:lpstr>Data Summary</vt:lpstr>
      <vt:lpstr>Data Summary(Contd.)</vt:lpstr>
      <vt:lpstr>EDA:-Sales - Distribution</vt:lpstr>
      <vt:lpstr>EDA:-Sales VS Store Type</vt:lpstr>
      <vt:lpstr>EDA:-Weekly Sales Trend</vt:lpstr>
      <vt:lpstr>EDA:-Sales month wise in a year</vt:lpstr>
      <vt:lpstr>EDA:-Holiday Sales</vt:lpstr>
      <vt:lpstr>Sales and Promotions</vt:lpstr>
      <vt:lpstr> </vt:lpstr>
      <vt:lpstr>EDA Conclusion</vt:lpstr>
      <vt:lpstr>Feature Engineering</vt:lpstr>
      <vt:lpstr>Models Used  For Prediction</vt:lpstr>
      <vt:lpstr>Linear Regression (Baseline Model)</vt:lpstr>
      <vt:lpstr>Lasso(Hyperparameter) </vt:lpstr>
      <vt:lpstr>Decision tree by using decision tree regressor(Hyperparameter) </vt:lpstr>
      <vt:lpstr>Random forest rergressor </vt:lpstr>
      <vt:lpstr>Xgboost Regressor(Hyperparameter) </vt:lpstr>
      <vt:lpstr>Evaluation of Models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Team 4 - Capstone Project</dc:title>
  <dc:creator>007</dc:creator>
  <cp:lastModifiedBy>satyam</cp:lastModifiedBy>
  <cp:revision>27</cp:revision>
  <dcterms:created xsi:type="dcterms:W3CDTF">2022-04-12T04:45:15Z</dcterms:created>
  <dcterms:modified xsi:type="dcterms:W3CDTF">2022-04-13T12:50:48Z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2021-02-12T00:00:00Z</vt:filetime>
  </property>
  <property fmtid="{D5CDD505-2E9C-101B-9397-08002B2CF9AE}" pid="3" name="LastSaved">
    <vt:filetime>2022-04-12T00:00:00Z</vt:filetime>
  </property>
</Properties>
</file>