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8"/>
  </p:notesMasterIdLst>
  <p:sldIdLst>
    <p:sldId id="256" r:id="rId3"/>
    <p:sldId id="326" r:id="rId4"/>
    <p:sldId id="327" r:id="rId5"/>
    <p:sldId id="303" r:id="rId6"/>
    <p:sldId id="330" r:id="rId7"/>
    <p:sldId id="328" r:id="rId8"/>
    <p:sldId id="310" r:id="rId9"/>
    <p:sldId id="311" r:id="rId10"/>
    <p:sldId id="316" r:id="rId11"/>
    <p:sldId id="312" r:id="rId12"/>
    <p:sldId id="313" r:id="rId13"/>
    <p:sldId id="266" r:id="rId14"/>
    <p:sldId id="299" r:id="rId15"/>
    <p:sldId id="323" r:id="rId16"/>
    <p:sldId id="325" r:id="rId17"/>
    <p:sldId id="320" r:id="rId18"/>
    <p:sldId id="321" r:id="rId19"/>
    <p:sldId id="272" r:id="rId20"/>
    <p:sldId id="300" r:id="rId21"/>
    <p:sldId id="274" r:id="rId22"/>
    <p:sldId id="275" r:id="rId23"/>
    <p:sldId id="329" r:id="rId24"/>
    <p:sldId id="276" r:id="rId25"/>
    <p:sldId id="265" r:id="rId26"/>
    <p:sldId id="273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4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42346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16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3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02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8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pPr marL="19050">
              <a:lnSpc>
                <a:spcPts val="1358"/>
              </a:lnSpc>
            </a:pPr>
            <a:fld id="{81D60167-4931-47E6-BA6A-407CBD079E47}" type="slidenum">
              <a:rPr lang="en-IN" spc="-68" smtClean="0"/>
              <a:pPr marL="19050">
                <a:lnSpc>
                  <a:spcPts val="1358"/>
                </a:lnSpc>
              </a:pPr>
              <a:t>‹#›</a:t>
            </a:fld>
            <a:endParaRPr lang="en-IN" spc="-68" dirty="0"/>
          </a:p>
        </p:txBody>
      </p:sp>
    </p:spTree>
    <p:extLst>
      <p:ext uri="{BB962C8B-B14F-4D97-AF65-F5344CB8AC3E}">
        <p14:creationId xmlns:p14="http://schemas.microsoft.com/office/powerpoint/2010/main" val="878681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pPr marL="19050">
              <a:lnSpc>
                <a:spcPts val="1358"/>
              </a:lnSpc>
            </a:pPr>
            <a:fld id="{81D60167-4931-47E6-BA6A-407CBD079E47}" type="slidenum">
              <a:rPr lang="en-IN" spc="-68" smtClean="0"/>
              <a:pPr marL="19050">
                <a:lnSpc>
                  <a:spcPts val="1358"/>
                </a:lnSpc>
              </a:pPr>
              <a:t>‹#›</a:t>
            </a:fld>
            <a:endParaRPr lang="en-IN" spc="-68" dirty="0"/>
          </a:p>
        </p:txBody>
      </p:sp>
    </p:spTree>
    <p:extLst>
      <p:ext uri="{BB962C8B-B14F-4D97-AF65-F5344CB8AC3E}">
        <p14:creationId xmlns:p14="http://schemas.microsoft.com/office/powerpoint/2010/main" val="25776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2B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1371240" y="6248520"/>
            <a:ext cx="1676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428640" y="624852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72388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16000" marR="0" lvl="0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16000" marR="0" lvl="1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216000" marR="0" lvl="2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16000" marR="0" lvl="3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16000" marR="0" lvl="4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16000" marR="0" lvl="5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6000" marR="0" lvl="6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6000" marR="0" lvl="7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16000" marR="0" lvl="8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16000" lvl="0" indent="-2160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4" descr="strtegic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2193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3581280" y="685440"/>
            <a:ext cx="5561280" cy="335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smtClean="0">
                <a:solidFill>
                  <a:srgbClr val="7869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lang="en-US" sz="4000" b="0" i="0" u="none" strike="noStrike" cap="none" dirty="0">
              <a:solidFill>
                <a:srgbClr val="7869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7869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</a:t>
            </a:r>
            <a:endParaRPr sz="4000" b="0" i="0" u="none" strike="noStrike" cap="none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5181120" y="4038120"/>
            <a:ext cx="3961080" cy="17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Pankaj Shukla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JD, NIELIT Lucknow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9712" y="188640"/>
            <a:ext cx="6696744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IN" sz="4400" b="1" spc="-172" dirty="0">
                <a:solidFill>
                  <a:srgbClr val="C00000"/>
                </a:solidFill>
              </a:rPr>
              <a:t>Applications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640" y="1963977"/>
            <a:ext cx="7596336" cy="207989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 algn="ctr">
              <a:spcBef>
                <a:spcPts val="79"/>
              </a:spcBef>
            </a:pPr>
            <a:r>
              <a:rPr lang="en-IN" sz="3300" b="1" spc="-206" dirty="0"/>
              <a:t>Government:</a:t>
            </a:r>
          </a:p>
          <a:p>
            <a:pPr marL="9525" marR="3810" algn="ctr">
              <a:spcBef>
                <a:spcPts val="79"/>
              </a:spcBef>
            </a:pPr>
            <a:r>
              <a:rPr lang="en-IN" sz="3300" b="1" spc="-206" dirty="0"/>
              <a:t> Railway, </a:t>
            </a:r>
          </a:p>
          <a:p>
            <a:pPr marL="9525" marR="3810" algn="ctr">
              <a:spcBef>
                <a:spcPts val="79"/>
              </a:spcBef>
            </a:pPr>
            <a:r>
              <a:rPr lang="en-IN" sz="3300" b="1" spc="-206" dirty="0"/>
              <a:t>Income Tax </a:t>
            </a:r>
          </a:p>
          <a:p>
            <a:pPr marL="9525" marR="3810" algn="ctr">
              <a:spcBef>
                <a:spcPts val="79"/>
              </a:spcBef>
            </a:pPr>
            <a:r>
              <a:rPr lang="en-IN" sz="3300" b="1" spc="-206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89001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9712" y="188640"/>
            <a:ext cx="6696744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IN" sz="4400" b="1" spc="-172" dirty="0">
                <a:solidFill>
                  <a:srgbClr val="C00000"/>
                </a:solidFill>
              </a:rPr>
              <a:t>Applications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640" y="1963977"/>
            <a:ext cx="7596336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 algn="ctr">
              <a:spcBef>
                <a:spcPts val="79"/>
              </a:spcBef>
            </a:pPr>
            <a:r>
              <a:rPr lang="en-IN" sz="3300" b="1" spc="-206" dirty="0">
                <a:solidFill>
                  <a:srgbClr val="FF0000"/>
                </a:solidFill>
              </a:rPr>
              <a:t>Banking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642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165" y="384339"/>
            <a:ext cx="7418261" cy="576921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600" spc="-199" dirty="0">
                <a:solidFill>
                  <a:srgbClr val="C00000"/>
                </a:solidFill>
              </a:rPr>
              <a:t>Typical </a:t>
            </a:r>
            <a:r>
              <a:rPr sz="3600" spc="-263" dirty="0">
                <a:solidFill>
                  <a:srgbClr val="C00000"/>
                </a:solidFill>
              </a:rPr>
              <a:t>Process </a:t>
            </a:r>
            <a:r>
              <a:rPr sz="3600" spc="-109" dirty="0">
                <a:solidFill>
                  <a:srgbClr val="C00000"/>
                </a:solidFill>
              </a:rPr>
              <a:t>of </a:t>
            </a:r>
            <a:r>
              <a:rPr lang="en-IN" sz="3600" spc="-135" dirty="0" smtClean="0">
                <a:solidFill>
                  <a:srgbClr val="C00000"/>
                </a:solidFill>
              </a:rPr>
              <a:t>Machine Learning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79" y="3386708"/>
            <a:ext cx="1267587" cy="509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68579" y="3386709"/>
            <a:ext cx="1267778" cy="510064"/>
          </a:xfrm>
          <a:custGeom>
            <a:avLst/>
            <a:gdLst/>
            <a:ahLst/>
            <a:cxnLst/>
            <a:rect l="l" t="t" r="r" b="b"/>
            <a:pathLst>
              <a:path w="1690370" h="680085">
                <a:moveTo>
                  <a:pt x="0" y="113284"/>
                </a:moveTo>
                <a:lnTo>
                  <a:pt x="8903" y="69169"/>
                </a:lnTo>
                <a:lnTo>
                  <a:pt x="33181" y="33162"/>
                </a:lnTo>
                <a:lnTo>
                  <a:pt x="69190" y="8895"/>
                </a:lnTo>
                <a:lnTo>
                  <a:pt x="113284" y="0"/>
                </a:lnTo>
                <a:lnTo>
                  <a:pt x="1576832" y="0"/>
                </a:lnTo>
                <a:lnTo>
                  <a:pt x="1620946" y="8895"/>
                </a:lnTo>
                <a:lnTo>
                  <a:pt x="1656953" y="33162"/>
                </a:lnTo>
                <a:lnTo>
                  <a:pt x="1681220" y="69169"/>
                </a:lnTo>
                <a:lnTo>
                  <a:pt x="1690116" y="113284"/>
                </a:lnTo>
                <a:lnTo>
                  <a:pt x="1690116" y="566419"/>
                </a:lnTo>
                <a:lnTo>
                  <a:pt x="1681220" y="610534"/>
                </a:lnTo>
                <a:lnTo>
                  <a:pt x="1656953" y="646541"/>
                </a:lnTo>
                <a:lnTo>
                  <a:pt x="1620946" y="670808"/>
                </a:lnTo>
                <a:lnTo>
                  <a:pt x="1576832" y="679704"/>
                </a:lnTo>
                <a:lnTo>
                  <a:pt x="113284" y="679704"/>
                </a:lnTo>
                <a:lnTo>
                  <a:pt x="69190" y="670808"/>
                </a:lnTo>
                <a:lnTo>
                  <a:pt x="33181" y="646541"/>
                </a:lnTo>
                <a:lnTo>
                  <a:pt x="8903" y="610534"/>
                </a:lnTo>
                <a:lnTo>
                  <a:pt x="0" y="566419"/>
                </a:lnTo>
                <a:lnTo>
                  <a:pt x="0" y="113284"/>
                </a:lnTo>
                <a:close/>
              </a:path>
            </a:pathLst>
          </a:custGeom>
          <a:ln w="6096">
            <a:solidFill>
              <a:srgbClr val="EF7E0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 txBox="1"/>
          <p:nvPr/>
        </p:nvSpPr>
        <p:spPr>
          <a:xfrm>
            <a:off x="157810" y="3447574"/>
            <a:ext cx="1088231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indent="66199">
              <a:spcBef>
                <a:spcPts val="71"/>
              </a:spcBef>
            </a:pPr>
            <a:r>
              <a:rPr sz="1200" b="1" spc="-124" dirty="0">
                <a:solidFill>
                  <a:srgbClr val="FFFFFF"/>
                </a:solidFill>
                <a:latin typeface="Verdana"/>
                <a:cs typeface="Verdana"/>
              </a:rPr>
              <a:t>Requirement  </a:t>
            </a:r>
            <a:r>
              <a:rPr sz="1200" b="1" spc="-143" dirty="0">
                <a:solidFill>
                  <a:srgbClr val="FFFFFF"/>
                </a:solidFill>
                <a:latin typeface="Verdana"/>
                <a:cs typeface="Verdana"/>
              </a:rPr>
              <a:t>Unde</a:t>
            </a: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18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b="1" spc="-105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1200" b="1" spc="-12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b="1" spc="-98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1200" b="1" spc="-12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b="1" spc="-53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1630" y="3386708"/>
            <a:ext cx="1268729" cy="509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1611630" y="3386709"/>
            <a:ext cx="1268729" cy="510064"/>
          </a:xfrm>
          <a:custGeom>
            <a:avLst/>
            <a:gdLst/>
            <a:ahLst/>
            <a:cxnLst/>
            <a:rect l="l" t="t" r="r" b="b"/>
            <a:pathLst>
              <a:path w="1691639" h="680085">
                <a:moveTo>
                  <a:pt x="0" y="113284"/>
                </a:moveTo>
                <a:lnTo>
                  <a:pt x="8895" y="69169"/>
                </a:lnTo>
                <a:lnTo>
                  <a:pt x="33162" y="33162"/>
                </a:lnTo>
                <a:lnTo>
                  <a:pt x="69169" y="8895"/>
                </a:lnTo>
                <a:lnTo>
                  <a:pt x="113284" y="0"/>
                </a:lnTo>
                <a:lnTo>
                  <a:pt x="1578356" y="0"/>
                </a:lnTo>
                <a:lnTo>
                  <a:pt x="1622470" y="8895"/>
                </a:lnTo>
                <a:lnTo>
                  <a:pt x="1658477" y="33162"/>
                </a:lnTo>
                <a:lnTo>
                  <a:pt x="1682744" y="69169"/>
                </a:lnTo>
                <a:lnTo>
                  <a:pt x="1691639" y="113284"/>
                </a:lnTo>
                <a:lnTo>
                  <a:pt x="1691639" y="566419"/>
                </a:lnTo>
                <a:lnTo>
                  <a:pt x="1682744" y="610534"/>
                </a:lnTo>
                <a:lnTo>
                  <a:pt x="1658477" y="646541"/>
                </a:lnTo>
                <a:lnTo>
                  <a:pt x="1622470" y="670808"/>
                </a:lnTo>
                <a:lnTo>
                  <a:pt x="1578356" y="679704"/>
                </a:lnTo>
                <a:lnTo>
                  <a:pt x="113284" y="679704"/>
                </a:lnTo>
                <a:lnTo>
                  <a:pt x="69169" y="670808"/>
                </a:lnTo>
                <a:lnTo>
                  <a:pt x="33162" y="646541"/>
                </a:lnTo>
                <a:lnTo>
                  <a:pt x="8895" y="610534"/>
                </a:lnTo>
                <a:lnTo>
                  <a:pt x="0" y="566419"/>
                </a:lnTo>
                <a:lnTo>
                  <a:pt x="0" y="113284"/>
                </a:lnTo>
                <a:close/>
              </a:path>
            </a:pathLst>
          </a:custGeom>
          <a:ln w="6096">
            <a:solidFill>
              <a:srgbClr val="EF7E0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/>
          <p:nvPr/>
        </p:nvSpPr>
        <p:spPr>
          <a:xfrm>
            <a:off x="1701355" y="3447574"/>
            <a:ext cx="1088231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indent="358616">
              <a:spcBef>
                <a:spcPts val="71"/>
              </a:spcBef>
            </a:pPr>
            <a:r>
              <a:rPr sz="1200" b="1" spc="-98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1200" b="1" spc="-143" dirty="0">
                <a:solidFill>
                  <a:srgbClr val="FFFFFF"/>
                </a:solidFill>
                <a:latin typeface="Verdana"/>
                <a:cs typeface="Verdana"/>
              </a:rPr>
              <a:t>Unde</a:t>
            </a: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18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b="1" spc="-105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1200" b="1" spc="-12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b="1" spc="-98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1200" b="1" spc="-12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b="1" spc="-53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55824" y="3386708"/>
            <a:ext cx="1267586" cy="509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3155823" y="3386709"/>
            <a:ext cx="1267778" cy="510064"/>
          </a:xfrm>
          <a:custGeom>
            <a:avLst/>
            <a:gdLst/>
            <a:ahLst/>
            <a:cxnLst/>
            <a:rect l="l" t="t" r="r" b="b"/>
            <a:pathLst>
              <a:path w="1690370" h="680085">
                <a:moveTo>
                  <a:pt x="0" y="113284"/>
                </a:moveTo>
                <a:lnTo>
                  <a:pt x="8895" y="69169"/>
                </a:lnTo>
                <a:lnTo>
                  <a:pt x="33162" y="33162"/>
                </a:lnTo>
                <a:lnTo>
                  <a:pt x="69169" y="8895"/>
                </a:lnTo>
                <a:lnTo>
                  <a:pt x="113284" y="0"/>
                </a:lnTo>
                <a:lnTo>
                  <a:pt x="1576832" y="0"/>
                </a:lnTo>
                <a:lnTo>
                  <a:pt x="1620946" y="8895"/>
                </a:lnTo>
                <a:lnTo>
                  <a:pt x="1656953" y="33162"/>
                </a:lnTo>
                <a:lnTo>
                  <a:pt x="1681220" y="69169"/>
                </a:lnTo>
                <a:lnTo>
                  <a:pt x="1690115" y="113284"/>
                </a:lnTo>
                <a:lnTo>
                  <a:pt x="1690115" y="566419"/>
                </a:lnTo>
                <a:lnTo>
                  <a:pt x="1681220" y="610534"/>
                </a:lnTo>
                <a:lnTo>
                  <a:pt x="1656953" y="646541"/>
                </a:lnTo>
                <a:lnTo>
                  <a:pt x="1620946" y="670808"/>
                </a:lnTo>
                <a:lnTo>
                  <a:pt x="1576832" y="679704"/>
                </a:lnTo>
                <a:lnTo>
                  <a:pt x="113284" y="679704"/>
                </a:lnTo>
                <a:lnTo>
                  <a:pt x="69169" y="670808"/>
                </a:lnTo>
                <a:lnTo>
                  <a:pt x="33162" y="646541"/>
                </a:lnTo>
                <a:lnTo>
                  <a:pt x="8895" y="610534"/>
                </a:lnTo>
                <a:lnTo>
                  <a:pt x="0" y="566419"/>
                </a:lnTo>
                <a:lnTo>
                  <a:pt x="0" y="113284"/>
                </a:lnTo>
                <a:close/>
              </a:path>
            </a:pathLst>
          </a:custGeom>
          <a:ln w="6096">
            <a:solidFill>
              <a:srgbClr val="EF7E0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 txBox="1"/>
          <p:nvPr/>
        </p:nvSpPr>
        <p:spPr>
          <a:xfrm>
            <a:off x="3353371" y="3447574"/>
            <a:ext cx="871061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indent="250031">
              <a:spcBef>
                <a:spcPts val="71"/>
              </a:spcBef>
            </a:pPr>
            <a:r>
              <a:rPr sz="1200" b="1" spc="-98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1200" b="1" spc="-217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200" b="1" spc="-2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86" dirty="0">
                <a:solidFill>
                  <a:srgbClr val="FFFFFF"/>
                </a:solidFill>
                <a:latin typeface="Verdana"/>
                <a:cs typeface="Verdana"/>
              </a:rPr>
              <a:t>epa</a:t>
            </a:r>
            <a:r>
              <a:rPr sz="1200" b="1" spc="-56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127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200" b="1" spc="-79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b="1" spc="-101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8874" y="3386708"/>
            <a:ext cx="1267586" cy="509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4698873" y="3386709"/>
            <a:ext cx="1267778" cy="510064"/>
          </a:xfrm>
          <a:custGeom>
            <a:avLst/>
            <a:gdLst/>
            <a:ahLst/>
            <a:cxnLst/>
            <a:rect l="l" t="t" r="r" b="b"/>
            <a:pathLst>
              <a:path w="1690370" h="680085">
                <a:moveTo>
                  <a:pt x="0" y="113284"/>
                </a:moveTo>
                <a:lnTo>
                  <a:pt x="8895" y="69169"/>
                </a:lnTo>
                <a:lnTo>
                  <a:pt x="33162" y="33162"/>
                </a:lnTo>
                <a:lnTo>
                  <a:pt x="69169" y="8895"/>
                </a:lnTo>
                <a:lnTo>
                  <a:pt x="113284" y="0"/>
                </a:lnTo>
                <a:lnTo>
                  <a:pt x="1576832" y="0"/>
                </a:lnTo>
                <a:lnTo>
                  <a:pt x="1620946" y="8895"/>
                </a:lnTo>
                <a:lnTo>
                  <a:pt x="1656953" y="33162"/>
                </a:lnTo>
                <a:lnTo>
                  <a:pt x="1681220" y="69169"/>
                </a:lnTo>
                <a:lnTo>
                  <a:pt x="1690115" y="113284"/>
                </a:lnTo>
                <a:lnTo>
                  <a:pt x="1690115" y="566419"/>
                </a:lnTo>
                <a:lnTo>
                  <a:pt x="1681220" y="610534"/>
                </a:lnTo>
                <a:lnTo>
                  <a:pt x="1656953" y="646541"/>
                </a:lnTo>
                <a:lnTo>
                  <a:pt x="1620946" y="670808"/>
                </a:lnTo>
                <a:lnTo>
                  <a:pt x="1576832" y="679704"/>
                </a:lnTo>
                <a:lnTo>
                  <a:pt x="113284" y="679704"/>
                </a:lnTo>
                <a:lnTo>
                  <a:pt x="69169" y="670808"/>
                </a:lnTo>
                <a:lnTo>
                  <a:pt x="33162" y="646541"/>
                </a:lnTo>
                <a:lnTo>
                  <a:pt x="8895" y="610534"/>
                </a:lnTo>
                <a:lnTo>
                  <a:pt x="0" y="566419"/>
                </a:lnTo>
                <a:lnTo>
                  <a:pt x="0" y="113284"/>
                </a:lnTo>
                <a:close/>
              </a:path>
            </a:pathLst>
          </a:custGeom>
          <a:ln w="6096">
            <a:solidFill>
              <a:srgbClr val="EF7E0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 txBox="1"/>
          <p:nvPr/>
        </p:nvSpPr>
        <p:spPr>
          <a:xfrm>
            <a:off x="4928044" y="3447574"/>
            <a:ext cx="837248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indent="231934">
              <a:spcBef>
                <a:spcPts val="71"/>
              </a:spcBef>
            </a:pPr>
            <a:r>
              <a:rPr sz="1200" b="1" spc="-98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1200" b="1" spc="-16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b="1" spc="-172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1200" b="1" spc="-120" dirty="0">
                <a:solidFill>
                  <a:srgbClr val="FFFFFF"/>
                </a:solidFill>
                <a:latin typeface="Verdana"/>
                <a:cs typeface="Verdana"/>
              </a:rPr>
              <a:t>plo</a:t>
            </a:r>
            <a:r>
              <a:rPr sz="1200" b="1" spc="-98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127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200" b="1" spc="-79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b="1" spc="-101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80360" y="3555873"/>
            <a:ext cx="275749" cy="171450"/>
          </a:xfrm>
          <a:custGeom>
            <a:avLst/>
            <a:gdLst/>
            <a:ahLst/>
            <a:cxnLst/>
            <a:rect l="l" t="t" r="r" b="b"/>
            <a:pathLst>
              <a:path w="367664" h="228600">
                <a:moveTo>
                  <a:pt x="138937" y="0"/>
                </a:moveTo>
                <a:lnTo>
                  <a:pt x="138937" y="228600"/>
                </a:lnTo>
                <a:lnTo>
                  <a:pt x="291338" y="152400"/>
                </a:lnTo>
                <a:lnTo>
                  <a:pt x="177037" y="152400"/>
                </a:lnTo>
                <a:lnTo>
                  <a:pt x="177037" y="76200"/>
                </a:lnTo>
                <a:lnTo>
                  <a:pt x="291338" y="76200"/>
                </a:lnTo>
                <a:lnTo>
                  <a:pt x="138937" y="0"/>
                </a:lnTo>
                <a:close/>
              </a:path>
              <a:path w="367664" h="228600">
                <a:moveTo>
                  <a:pt x="138937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38937" y="152400"/>
                </a:lnTo>
                <a:lnTo>
                  <a:pt x="138937" y="76200"/>
                </a:lnTo>
                <a:close/>
              </a:path>
              <a:path w="367664" h="228600">
                <a:moveTo>
                  <a:pt x="291338" y="76200"/>
                </a:moveTo>
                <a:lnTo>
                  <a:pt x="177037" y="76200"/>
                </a:lnTo>
                <a:lnTo>
                  <a:pt x="177037" y="152400"/>
                </a:lnTo>
                <a:lnTo>
                  <a:pt x="291338" y="152400"/>
                </a:lnTo>
                <a:lnTo>
                  <a:pt x="367538" y="114300"/>
                </a:lnTo>
                <a:lnTo>
                  <a:pt x="291338" y="7620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1336167" y="3555873"/>
            <a:ext cx="275749" cy="171450"/>
          </a:xfrm>
          <a:custGeom>
            <a:avLst/>
            <a:gdLst/>
            <a:ahLst/>
            <a:cxnLst/>
            <a:rect l="l" t="t" r="r" b="b"/>
            <a:pathLst>
              <a:path w="367664" h="228600">
                <a:moveTo>
                  <a:pt x="138937" y="0"/>
                </a:moveTo>
                <a:lnTo>
                  <a:pt x="138937" y="228600"/>
                </a:lnTo>
                <a:lnTo>
                  <a:pt x="291338" y="152400"/>
                </a:lnTo>
                <a:lnTo>
                  <a:pt x="177037" y="152400"/>
                </a:lnTo>
                <a:lnTo>
                  <a:pt x="177037" y="76200"/>
                </a:lnTo>
                <a:lnTo>
                  <a:pt x="291338" y="76200"/>
                </a:lnTo>
                <a:lnTo>
                  <a:pt x="138937" y="0"/>
                </a:lnTo>
                <a:close/>
              </a:path>
              <a:path w="367664" h="228600">
                <a:moveTo>
                  <a:pt x="138937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38937" y="152400"/>
                </a:lnTo>
                <a:lnTo>
                  <a:pt x="138937" y="76200"/>
                </a:lnTo>
                <a:close/>
              </a:path>
              <a:path w="367664" h="228600">
                <a:moveTo>
                  <a:pt x="291338" y="76200"/>
                </a:moveTo>
                <a:lnTo>
                  <a:pt x="177037" y="76200"/>
                </a:lnTo>
                <a:lnTo>
                  <a:pt x="177037" y="152400"/>
                </a:lnTo>
                <a:lnTo>
                  <a:pt x="291338" y="152400"/>
                </a:lnTo>
                <a:lnTo>
                  <a:pt x="367538" y="114300"/>
                </a:lnTo>
                <a:lnTo>
                  <a:pt x="291338" y="7620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4423410" y="3555873"/>
            <a:ext cx="275749" cy="171450"/>
          </a:xfrm>
          <a:custGeom>
            <a:avLst/>
            <a:gdLst/>
            <a:ahLst/>
            <a:cxnLst/>
            <a:rect l="l" t="t" r="r" b="b"/>
            <a:pathLst>
              <a:path w="367664" h="228600">
                <a:moveTo>
                  <a:pt x="138937" y="0"/>
                </a:moveTo>
                <a:lnTo>
                  <a:pt x="138937" y="228600"/>
                </a:lnTo>
                <a:lnTo>
                  <a:pt x="291338" y="152400"/>
                </a:lnTo>
                <a:lnTo>
                  <a:pt x="177037" y="152400"/>
                </a:lnTo>
                <a:lnTo>
                  <a:pt x="177037" y="76200"/>
                </a:lnTo>
                <a:lnTo>
                  <a:pt x="291338" y="76200"/>
                </a:lnTo>
                <a:lnTo>
                  <a:pt x="138937" y="0"/>
                </a:lnTo>
                <a:close/>
              </a:path>
              <a:path w="367664" h="228600">
                <a:moveTo>
                  <a:pt x="138937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38937" y="152400"/>
                </a:lnTo>
                <a:lnTo>
                  <a:pt x="138937" y="76200"/>
                </a:lnTo>
                <a:close/>
              </a:path>
              <a:path w="367664" h="228600">
                <a:moveTo>
                  <a:pt x="291338" y="76200"/>
                </a:moveTo>
                <a:lnTo>
                  <a:pt x="177037" y="76200"/>
                </a:lnTo>
                <a:lnTo>
                  <a:pt x="177037" y="152400"/>
                </a:lnTo>
                <a:lnTo>
                  <a:pt x="291338" y="152400"/>
                </a:lnTo>
                <a:lnTo>
                  <a:pt x="367538" y="114300"/>
                </a:lnTo>
                <a:lnTo>
                  <a:pt x="291338" y="7620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6241924" y="3862197"/>
            <a:ext cx="1267586" cy="5109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6241923" y="3862198"/>
            <a:ext cx="1267778" cy="511016"/>
          </a:xfrm>
          <a:custGeom>
            <a:avLst/>
            <a:gdLst/>
            <a:ahLst/>
            <a:cxnLst/>
            <a:rect l="l" t="t" r="r" b="b"/>
            <a:pathLst>
              <a:path w="1690370" h="681354">
                <a:moveTo>
                  <a:pt x="0" y="113537"/>
                </a:moveTo>
                <a:lnTo>
                  <a:pt x="8917" y="69330"/>
                </a:lnTo>
                <a:lnTo>
                  <a:pt x="33242" y="33242"/>
                </a:lnTo>
                <a:lnTo>
                  <a:pt x="69330" y="8917"/>
                </a:lnTo>
                <a:lnTo>
                  <a:pt x="113537" y="0"/>
                </a:lnTo>
                <a:lnTo>
                  <a:pt x="1576577" y="0"/>
                </a:lnTo>
                <a:lnTo>
                  <a:pt x="1620785" y="8917"/>
                </a:lnTo>
                <a:lnTo>
                  <a:pt x="1656873" y="33242"/>
                </a:lnTo>
                <a:lnTo>
                  <a:pt x="1681198" y="69330"/>
                </a:lnTo>
                <a:lnTo>
                  <a:pt x="1690115" y="113537"/>
                </a:lnTo>
                <a:lnTo>
                  <a:pt x="1690115" y="567689"/>
                </a:lnTo>
                <a:lnTo>
                  <a:pt x="1681198" y="611897"/>
                </a:lnTo>
                <a:lnTo>
                  <a:pt x="1656873" y="647985"/>
                </a:lnTo>
                <a:lnTo>
                  <a:pt x="1620785" y="672310"/>
                </a:lnTo>
                <a:lnTo>
                  <a:pt x="1576577" y="681227"/>
                </a:lnTo>
                <a:lnTo>
                  <a:pt x="113537" y="681227"/>
                </a:lnTo>
                <a:lnTo>
                  <a:pt x="69330" y="672310"/>
                </a:lnTo>
                <a:lnTo>
                  <a:pt x="33242" y="647985"/>
                </a:lnTo>
                <a:lnTo>
                  <a:pt x="8917" y="611897"/>
                </a:lnTo>
                <a:lnTo>
                  <a:pt x="0" y="567689"/>
                </a:lnTo>
                <a:lnTo>
                  <a:pt x="0" y="113537"/>
                </a:lnTo>
                <a:close/>
              </a:path>
            </a:pathLst>
          </a:custGeom>
          <a:ln w="6096">
            <a:solidFill>
              <a:srgbClr val="4E8542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 txBox="1"/>
          <p:nvPr/>
        </p:nvSpPr>
        <p:spPr>
          <a:xfrm>
            <a:off x="6457759" y="3924015"/>
            <a:ext cx="864870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50483" marR="3810" indent="-41433">
              <a:spcBef>
                <a:spcPts val="71"/>
              </a:spcBef>
            </a:pPr>
            <a:r>
              <a:rPr sz="1200" b="1" spc="-83" dirty="0">
                <a:solidFill>
                  <a:srgbClr val="FFFFFF"/>
                </a:solidFill>
                <a:latin typeface="Verdana"/>
                <a:cs typeface="Verdana"/>
              </a:rPr>
              <a:t>Modeling</a:t>
            </a:r>
            <a:r>
              <a:rPr sz="1200" b="1" spc="-1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221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1200" b="1" spc="-113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84974" y="3862197"/>
            <a:ext cx="1267586" cy="5109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7784973" y="3862198"/>
            <a:ext cx="1267778" cy="511016"/>
          </a:xfrm>
          <a:custGeom>
            <a:avLst/>
            <a:gdLst/>
            <a:ahLst/>
            <a:cxnLst/>
            <a:rect l="l" t="t" r="r" b="b"/>
            <a:pathLst>
              <a:path w="1690370" h="681354">
                <a:moveTo>
                  <a:pt x="0" y="113537"/>
                </a:moveTo>
                <a:lnTo>
                  <a:pt x="8917" y="69330"/>
                </a:lnTo>
                <a:lnTo>
                  <a:pt x="33242" y="33242"/>
                </a:lnTo>
                <a:lnTo>
                  <a:pt x="69330" y="8917"/>
                </a:lnTo>
                <a:lnTo>
                  <a:pt x="113537" y="0"/>
                </a:lnTo>
                <a:lnTo>
                  <a:pt x="1576577" y="0"/>
                </a:lnTo>
                <a:lnTo>
                  <a:pt x="1620785" y="8917"/>
                </a:lnTo>
                <a:lnTo>
                  <a:pt x="1656873" y="33242"/>
                </a:lnTo>
                <a:lnTo>
                  <a:pt x="1681198" y="69330"/>
                </a:lnTo>
                <a:lnTo>
                  <a:pt x="1690115" y="113537"/>
                </a:lnTo>
                <a:lnTo>
                  <a:pt x="1690115" y="567689"/>
                </a:lnTo>
                <a:lnTo>
                  <a:pt x="1681198" y="611897"/>
                </a:lnTo>
                <a:lnTo>
                  <a:pt x="1656873" y="647985"/>
                </a:lnTo>
                <a:lnTo>
                  <a:pt x="1620785" y="672310"/>
                </a:lnTo>
                <a:lnTo>
                  <a:pt x="1576577" y="681227"/>
                </a:lnTo>
                <a:lnTo>
                  <a:pt x="113537" y="681227"/>
                </a:lnTo>
                <a:lnTo>
                  <a:pt x="69330" y="672310"/>
                </a:lnTo>
                <a:lnTo>
                  <a:pt x="33242" y="647985"/>
                </a:lnTo>
                <a:lnTo>
                  <a:pt x="8917" y="611897"/>
                </a:lnTo>
                <a:lnTo>
                  <a:pt x="0" y="567689"/>
                </a:lnTo>
                <a:lnTo>
                  <a:pt x="0" y="113537"/>
                </a:lnTo>
                <a:close/>
              </a:path>
            </a:pathLst>
          </a:custGeom>
          <a:ln w="6096">
            <a:solidFill>
              <a:srgbClr val="4E8542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 txBox="1"/>
          <p:nvPr/>
        </p:nvSpPr>
        <p:spPr>
          <a:xfrm>
            <a:off x="7972711" y="4015455"/>
            <a:ext cx="922020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b="1" spc="-10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1924" y="2916937"/>
            <a:ext cx="1267586" cy="5097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6241923" y="2916936"/>
            <a:ext cx="1267778" cy="510064"/>
          </a:xfrm>
          <a:custGeom>
            <a:avLst/>
            <a:gdLst/>
            <a:ahLst/>
            <a:cxnLst/>
            <a:rect l="l" t="t" r="r" b="b"/>
            <a:pathLst>
              <a:path w="1690370" h="680085">
                <a:moveTo>
                  <a:pt x="0" y="113284"/>
                </a:moveTo>
                <a:lnTo>
                  <a:pt x="8895" y="69169"/>
                </a:lnTo>
                <a:lnTo>
                  <a:pt x="33162" y="33162"/>
                </a:lnTo>
                <a:lnTo>
                  <a:pt x="69169" y="8895"/>
                </a:lnTo>
                <a:lnTo>
                  <a:pt x="113283" y="0"/>
                </a:lnTo>
                <a:lnTo>
                  <a:pt x="1576831" y="0"/>
                </a:lnTo>
                <a:lnTo>
                  <a:pt x="1620946" y="8895"/>
                </a:lnTo>
                <a:lnTo>
                  <a:pt x="1656953" y="33162"/>
                </a:lnTo>
                <a:lnTo>
                  <a:pt x="1681220" y="69169"/>
                </a:lnTo>
                <a:lnTo>
                  <a:pt x="1690115" y="113284"/>
                </a:lnTo>
                <a:lnTo>
                  <a:pt x="1690115" y="566419"/>
                </a:lnTo>
                <a:lnTo>
                  <a:pt x="1681220" y="610534"/>
                </a:lnTo>
                <a:lnTo>
                  <a:pt x="1656953" y="646541"/>
                </a:lnTo>
                <a:lnTo>
                  <a:pt x="1620946" y="670808"/>
                </a:lnTo>
                <a:lnTo>
                  <a:pt x="1576831" y="679703"/>
                </a:lnTo>
                <a:lnTo>
                  <a:pt x="113283" y="679703"/>
                </a:lnTo>
                <a:lnTo>
                  <a:pt x="69169" y="670808"/>
                </a:lnTo>
                <a:lnTo>
                  <a:pt x="33162" y="646541"/>
                </a:lnTo>
                <a:lnTo>
                  <a:pt x="8895" y="610534"/>
                </a:lnTo>
                <a:lnTo>
                  <a:pt x="0" y="566419"/>
                </a:lnTo>
                <a:lnTo>
                  <a:pt x="0" y="113284"/>
                </a:lnTo>
                <a:close/>
              </a:path>
            </a:pathLst>
          </a:custGeom>
          <a:ln w="6096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 txBox="1"/>
          <p:nvPr/>
        </p:nvSpPr>
        <p:spPr>
          <a:xfrm>
            <a:off x="6382321" y="2977611"/>
            <a:ext cx="1015365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indent="260509">
              <a:spcBef>
                <a:spcPts val="71"/>
              </a:spcBef>
            </a:pPr>
            <a:r>
              <a:rPr sz="1200" b="1" spc="-165" dirty="0">
                <a:solidFill>
                  <a:srgbClr val="FFFFFF"/>
                </a:solidFill>
                <a:latin typeface="Verdana"/>
                <a:cs typeface="Verdana"/>
              </a:rPr>
              <a:t>Insight  </a:t>
            </a:r>
            <a:r>
              <a:rPr sz="1200" b="1" spc="-109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200" b="1" spc="-101" dirty="0">
                <a:solidFill>
                  <a:srgbClr val="FFFFFF"/>
                </a:solidFill>
                <a:latin typeface="Verdana"/>
                <a:cs typeface="Verdana"/>
              </a:rPr>
              <a:t>velopment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82688" y="2916937"/>
            <a:ext cx="1267586" cy="5097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7782687" y="2916936"/>
            <a:ext cx="1267778" cy="510064"/>
          </a:xfrm>
          <a:custGeom>
            <a:avLst/>
            <a:gdLst/>
            <a:ahLst/>
            <a:cxnLst/>
            <a:rect l="l" t="t" r="r" b="b"/>
            <a:pathLst>
              <a:path w="1690370" h="680085">
                <a:moveTo>
                  <a:pt x="0" y="113284"/>
                </a:moveTo>
                <a:lnTo>
                  <a:pt x="8895" y="69169"/>
                </a:lnTo>
                <a:lnTo>
                  <a:pt x="33162" y="33162"/>
                </a:lnTo>
                <a:lnTo>
                  <a:pt x="69169" y="8895"/>
                </a:lnTo>
                <a:lnTo>
                  <a:pt x="113283" y="0"/>
                </a:lnTo>
                <a:lnTo>
                  <a:pt x="1576831" y="0"/>
                </a:lnTo>
                <a:lnTo>
                  <a:pt x="1620946" y="8895"/>
                </a:lnTo>
                <a:lnTo>
                  <a:pt x="1656953" y="33162"/>
                </a:lnTo>
                <a:lnTo>
                  <a:pt x="1681220" y="69169"/>
                </a:lnTo>
                <a:lnTo>
                  <a:pt x="1690115" y="113284"/>
                </a:lnTo>
                <a:lnTo>
                  <a:pt x="1690115" y="566419"/>
                </a:lnTo>
                <a:lnTo>
                  <a:pt x="1681220" y="610534"/>
                </a:lnTo>
                <a:lnTo>
                  <a:pt x="1656953" y="646541"/>
                </a:lnTo>
                <a:lnTo>
                  <a:pt x="1620946" y="670808"/>
                </a:lnTo>
                <a:lnTo>
                  <a:pt x="1576831" y="679703"/>
                </a:lnTo>
                <a:lnTo>
                  <a:pt x="113283" y="679703"/>
                </a:lnTo>
                <a:lnTo>
                  <a:pt x="69169" y="670808"/>
                </a:lnTo>
                <a:lnTo>
                  <a:pt x="33162" y="646541"/>
                </a:lnTo>
                <a:lnTo>
                  <a:pt x="8895" y="610534"/>
                </a:lnTo>
                <a:lnTo>
                  <a:pt x="0" y="566419"/>
                </a:lnTo>
                <a:lnTo>
                  <a:pt x="0" y="113284"/>
                </a:lnTo>
                <a:close/>
              </a:path>
            </a:pathLst>
          </a:custGeom>
          <a:ln w="6096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 txBox="1"/>
          <p:nvPr/>
        </p:nvSpPr>
        <p:spPr>
          <a:xfrm>
            <a:off x="8106251" y="2977611"/>
            <a:ext cx="648176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47149" marR="3810" indent="-38100">
              <a:spcBef>
                <a:spcPts val="71"/>
              </a:spcBef>
            </a:pP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Decision  </a:t>
            </a:r>
            <a:r>
              <a:rPr sz="1200" b="1" spc="-86" dirty="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41790" y="3171826"/>
            <a:ext cx="300514" cy="484346"/>
          </a:xfrm>
          <a:custGeom>
            <a:avLst/>
            <a:gdLst/>
            <a:ahLst/>
            <a:cxnLst/>
            <a:rect l="l" t="t" r="r" b="b"/>
            <a:pathLst>
              <a:path w="400684" h="645795">
                <a:moveTo>
                  <a:pt x="251878" y="177881"/>
                </a:moveTo>
                <a:lnTo>
                  <a:pt x="0" y="607313"/>
                </a:lnTo>
                <a:lnTo>
                  <a:pt x="65786" y="645794"/>
                </a:lnTo>
                <a:lnTo>
                  <a:pt x="317569" y="216441"/>
                </a:lnTo>
                <a:lnTo>
                  <a:pt x="251878" y="177881"/>
                </a:lnTo>
                <a:close/>
              </a:path>
              <a:path w="400684" h="645795">
                <a:moveTo>
                  <a:pt x="390680" y="145034"/>
                </a:moveTo>
                <a:lnTo>
                  <a:pt x="271145" y="145034"/>
                </a:lnTo>
                <a:lnTo>
                  <a:pt x="336804" y="183641"/>
                </a:lnTo>
                <a:lnTo>
                  <a:pt x="317569" y="216441"/>
                </a:lnTo>
                <a:lnTo>
                  <a:pt x="383286" y="255015"/>
                </a:lnTo>
                <a:lnTo>
                  <a:pt x="390680" y="145034"/>
                </a:lnTo>
                <a:close/>
              </a:path>
              <a:path w="400684" h="645795">
                <a:moveTo>
                  <a:pt x="271145" y="145034"/>
                </a:moveTo>
                <a:lnTo>
                  <a:pt x="251878" y="177881"/>
                </a:lnTo>
                <a:lnTo>
                  <a:pt x="317569" y="216441"/>
                </a:lnTo>
                <a:lnTo>
                  <a:pt x="336804" y="183641"/>
                </a:lnTo>
                <a:lnTo>
                  <a:pt x="271145" y="145034"/>
                </a:lnTo>
                <a:close/>
              </a:path>
              <a:path w="400684" h="645795">
                <a:moveTo>
                  <a:pt x="400431" y="0"/>
                </a:moveTo>
                <a:lnTo>
                  <a:pt x="186182" y="139319"/>
                </a:lnTo>
                <a:lnTo>
                  <a:pt x="251878" y="177881"/>
                </a:lnTo>
                <a:lnTo>
                  <a:pt x="271145" y="145034"/>
                </a:lnTo>
                <a:lnTo>
                  <a:pt x="390680" y="145034"/>
                </a:lnTo>
                <a:lnTo>
                  <a:pt x="400431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7509510" y="3086100"/>
            <a:ext cx="273368" cy="171450"/>
          </a:xfrm>
          <a:custGeom>
            <a:avLst/>
            <a:gdLst/>
            <a:ahLst/>
            <a:cxnLst/>
            <a:rect l="l" t="t" r="r" b="b"/>
            <a:pathLst>
              <a:path w="364490" h="228600">
                <a:moveTo>
                  <a:pt x="135509" y="0"/>
                </a:moveTo>
                <a:lnTo>
                  <a:pt x="135509" y="228600"/>
                </a:lnTo>
                <a:lnTo>
                  <a:pt x="287909" y="152400"/>
                </a:lnTo>
                <a:lnTo>
                  <a:pt x="173609" y="152400"/>
                </a:lnTo>
                <a:lnTo>
                  <a:pt x="173609" y="76200"/>
                </a:lnTo>
                <a:lnTo>
                  <a:pt x="287909" y="76200"/>
                </a:lnTo>
                <a:lnTo>
                  <a:pt x="135509" y="0"/>
                </a:lnTo>
                <a:close/>
              </a:path>
              <a:path w="364490" h="228600">
                <a:moveTo>
                  <a:pt x="135509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35509" y="152400"/>
                </a:lnTo>
                <a:lnTo>
                  <a:pt x="135509" y="76200"/>
                </a:lnTo>
                <a:close/>
              </a:path>
              <a:path w="364490" h="228600">
                <a:moveTo>
                  <a:pt x="287909" y="76200"/>
                </a:moveTo>
                <a:lnTo>
                  <a:pt x="173609" y="76200"/>
                </a:lnTo>
                <a:lnTo>
                  <a:pt x="173609" y="152400"/>
                </a:lnTo>
                <a:lnTo>
                  <a:pt x="287909" y="152400"/>
                </a:lnTo>
                <a:lnTo>
                  <a:pt x="364109" y="114300"/>
                </a:lnTo>
                <a:lnTo>
                  <a:pt x="287909" y="7620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5941695" y="3627310"/>
            <a:ext cx="300514" cy="490538"/>
          </a:xfrm>
          <a:custGeom>
            <a:avLst/>
            <a:gdLst/>
            <a:ahLst/>
            <a:cxnLst/>
            <a:rect l="l" t="t" r="r" b="b"/>
            <a:pathLst>
              <a:path w="400684" h="654050">
                <a:moveTo>
                  <a:pt x="253059" y="475256"/>
                </a:moveTo>
                <a:lnTo>
                  <a:pt x="187071" y="513461"/>
                </a:lnTo>
                <a:lnTo>
                  <a:pt x="400558" y="654050"/>
                </a:lnTo>
                <a:lnTo>
                  <a:pt x="391631" y="508254"/>
                </a:lnTo>
                <a:lnTo>
                  <a:pt x="272161" y="508254"/>
                </a:lnTo>
                <a:lnTo>
                  <a:pt x="253059" y="475256"/>
                </a:lnTo>
                <a:close/>
              </a:path>
              <a:path w="400684" h="654050">
                <a:moveTo>
                  <a:pt x="319004" y="437078"/>
                </a:moveTo>
                <a:lnTo>
                  <a:pt x="253059" y="475256"/>
                </a:lnTo>
                <a:lnTo>
                  <a:pt x="272161" y="508254"/>
                </a:lnTo>
                <a:lnTo>
                  <a:pt x="338074" y="470027"/>
                </a:lnTo>
                <a:lnTo>
                  <a:pt x="319004" y="437078"/>
                </a:lnTo>
                <a:close/>
              </a:path>
              <a:path w="400684" h="654050">
                <a:moveTo>
                  <a:pt x="384937" y="398906"/>
                </a:moveTo>
                <a:lnTo>
                  <a:pt x="319004" y="437078"/>
                </a:lnTo>
                <a:lnTo>
                  <a:pt x="338074" y="470027"/>
                </a:lnTo>
                <a:lnTo>
                  <a:pt x="272161" y="508254"/>
                </a:lnTo>
                <a:lnTo>
                  <a:pt x="391631" y="508254"/>
                </a:lnTo>
                <a:lnTo>
                  <a:pt x="384937" y="398906"/>
                </a:lnTo>
                <a:close/>
              </a:path>
              <a:path w="400684" h="654050">
                <a:moveTo>
                  <a:pt x="66040" y="0"/>
                </a:moveTo>
                <a:lnTo>
                  <a:pt x="0" y="38100"/>
                </a:lnTo>
                <a:lnTo>
                  <a:pt x="253059" y="475256"/>
                </a:lnTo>
                <a:lnTo>
                  <a:pt x="319004" y="437078"/>
                </a:lnTo>
                <a:lnTo>
                  <a:pt x="6604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7509510" y="4032503"/>
            <a:ext cx="275749" cy="171450"/>
          </a:xfrm>
          <a:custGeom>
            <a:avLst/>
            <a:gdLst/>
            <a:ahLst/>
            <a:cxnLst/>
            <a:rect l="l" t="t" r="r" b="b"/>
            <a:pathLst>
              <a:path w="367665" h="228600">
                <a:moveTo>
                  <a:pt x="138938" y="0"/>
                </a:moveTo>
                <a:lnTo>
                  <a:pt x="138938" y="228600"/>
                </a:lnTo>
                <a:lnTo>
                  <a:pt x="291338" y="152400"/>
                </a:lnTo>
                <a:lnTo>
                  <a:pt x="177038" y="152400"/>
                </a:lnTo>
                <a:lnTo>
                  <a:pt x="177038" y="76200"/>
                </a:lnTo>
                <a:lnTo>
                  <a:pt x="291338" y="76200"/>
                </a:lnTo>
                <a:lnTo>
                  <a:pt x="138938" y="0"/>
                </a:lnTo>
                <a:close/>
              </a:path>
              <a:path w="367665" h="228600">
                <a:moveTo>
                  <a:pt x="138938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38938" y="152400"/>
                </a:lnTo>
                <a:lnTo>
                  <a:pt x="138938" y="76200"/>
                </a:lnTo>
                <a:close/>
              </a:path>
              <a:path w="367665" h="228600">
                <a:moveTo>
                  <a:pt x="291338" y="76200"/>
                </a:moveTo>
                <a:lnTo>
                  <a:pt x="177038" y="76200"/>
                </a:lnTo>
                <a:lnTo>
                  <a:pt x="177038" y="152400"/>
                </a:lnTo>
                <a:lnTo>
                  <a:pt x="291338" y="152400"/>
                </a:lnTo>
                <a:lnTo>
                  <a:pt x="367538" y="114300"/>
                </a:lnTo>
                <a:lnTo>
                  <a:pt x="291338" y="7620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 txBox="1"/>
          <p:nvPr/>
        </p:nvSpPr>
        <p:spPr>
          <a:xfrm>
            <a:off x="6724841" y="2002822"/>
            <a:ext cx="1841659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453866" marR="3810" indent="-444818">
              <a:spcBef>
                <a:spcPts val="71"/>
              </a:spcBef>
            </a:pPr>
            <a:r>
              <a:rPr sz="2100" b="1" spc="-176" dirty="0">
                <a:solidFill>
                  <a:srgbClr val="1B577B"/>
                </a:solidFill>
              </a:rPr>
              <a:t>Decision </a:t>
            </a:r>
            <a:r>
              <a:rPr sz="2100" b="1" spc="-127" dirty="0">
                <a:solidFill>
                  <a:srgbClr val="1B577B"/>
                </a:solidFill>
              </a:rPr>
              <a:t>Making  </a:t>
            </a:r>
            <a:r>
              <a:rPr sz="2100" b="1" spc="-150" dirty="0">
                <a:solidFill>
                  <a:srgbClr val="1B577B"/>
                </a:solidFill>
              </a:rPr>
              <a:t>Problem</a:t>
            </a:r>
            <a:endParaRPr sz="2100"/>
          </a:p>
        </p:txBody>
      </p:sp>
      <p:sp>
        <p:nvSpPr>
          <p:cNvPr id="35" name="object 35"/>
          <p:cNvSpPr txBox="1"/>
          <p:nvPr/>
        </p:nvSpPr>
        <p:spPr>
          <a:xfrm>
            <a:off x="6588224" y="4636579"/>
            <a:ext cx="216620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7628" marR="3810" indent="-58579">
              <a:spcBef>
                <a:spcPts val="71"/>
              </a:spcBef>
            </a:pPr>
            <a:r>
              <a:rPr sz="2100" b="1" spc="-94" dirty="0">
                <a:solidFill>
                  <a:srgbClr val="4E8542"/>
                </a:solidFill>
              </a:rPr>
              <a:t>Model</a:t>
            </a:r>
            <a:r>
              <a:rPr sz="2100" b="1" spc="-56" dirty="0">
                <a:solidFill>
                  <a:srgbClr val="4E8542"/>
                </a:solidFill>
              </a:rPr>
              <a:t>i</a:t>
            </a:r>
            <a:r>
              <a:rPr sz="2100" b="1" spc="-165" dirty="0">
                <a:solidFill>
                  <a:srgbClr val="4E8542"/>
                </a:solidFill>
              </a:rPr>
              <a:t>ng  </a:t>
            </a:r>
            <a:r>
              <a:rPr sz="2100" b="1" spc="-153" dirty="0">
                <a:solidFill>
                  <a:srgbClr val="4E8542"/>
                </a:solidFill>
              </a:rPr>
              <a:t>Problem</a:t>
            </a:r>
            <a:endParaRPr sz="2100" dirty="0"/>
          </a:p>
        </p:txBody>
      </p:sp>
      <p:sp>
        <p:nvSpPr>
          <p:cNvPr id="36" name="object 36"/>
          <p:cNvSpPr txBox="1"/>
          <p:nvPr/>
        </p:nvSpPr>
        <p:spPr>
          <a:xfrm>
            <a:off x="3164777" y="4385977"/>
            <a:ext cx="1249679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15716">
              <a:spcBef>
                <a:spcPts val="75"/>
              </a:spcBef>
            </a:pPr>
            <a:r>
              <a:rPr sz="1500" b="1" spc="-120" dirty="0">
                <a:solidFill>
                  <a:srgbClr val="5F4778"/>
                </a:solidFill>
              </a:rPr>
              <a:t>The </a:t>
            </a:r>
            <a:r>
              <a:rPr sz="1500" b="1" spc="-116" dirty="0">
                <a:solidFill>
                  <a:srgbClr val="5F4778"/>
                </a:solidFill>
              </a:rPr>
              <a:t>most </a:t>
            </a:r>
            <a:r>
              <a:rPr sz="1500" b="1" spc="-53" dirty="0">
                <a:solidFill>
                  <a:srgbClr val="5F4778"/>
                </a:solidFill>
              </a:rPr>
              <a:t>time-  </a:t>
            </a:r>
            <a:r>
              <a:rPr sz="1500" b="1" spc="-139" dirty="0">
                <a:solidFill>
                  <a:srgbClr val="5F4778"/>
                </a:solidFill>
              </a:rPr>
              <a:t>consuming</a:t>
            </a:r>
            <a:r>
              <a:rPr sz="1500" b="1" spc="-161" dirty="0">
                <a:solidFill>
                  <a:srgbClr val="5F4778"/>
                </a:solidFill>
              </a:rPr>
              <a:t> </a:t>
            </a:r>
            <a:r>
              <a:rPr sz="1500" b="1" spc="-60" dirty="0">
                <a:solidFill>
                  <a:srgbClr val="5F4778"/>
                </a:solidFill>
              </a:rPr>
              <a:t>part</a:t>
            </a:r>
            <a:endParaRPr sz="1500"/>
          </a:p>
        </p:txBody>
      </p:sp>
      <p:sp>
        <p:nvSpPr>
          <p:cNvPr id="37" name="object 37"/>
          <p:cNvSpPr/>
          <p:nvPr/>
        </p:nvSpPr>
        <p:spPr>
          <a:xfrm>
            <a:off x="3598165" y="3990213"/>
            <a:ext cx="382904" cy="3829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3598164" y="3990213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510539" h="510539">
                <a:moveTo>
                  <a:pt x="0" y="194945"/>
                </a:moveTo>
                <a:lnTo>
                  <a:pt x="195072" y="195072"/>
                </a:lnTo>
                <a:lnTo>
                  <a:pt x="255270" y="0"/>
                </a:lnTo>
                <a:lnTo>
                  <a:pt x="315468" y="195072"/>
                </a:lnTo>
                <a:lnTo>
                  <a:pt x="510539" y="194945"/>
                </a:lnTo>
                <a:lnTo>
                  <a:pt x="352806" y="315468"/>
                </a:lnTo>
                <a:lnTo>
                  <a:pt x="413003" y="510540"/>
                </a:lnTo>
                <a:lnTo>
                  <a:pt x="255270" y="390017"/>
                </a:lnTo>
                <a:lnTo>
                  <a:pt x="97536" y="510540"/>
                </a:lnTo>
                <a:lnTo>
                  <a:pt x="157734" y="315468"/>
                </a:lnTo>
                <a:lnTo>
                  <a:pt x="0" y="194945"/>
                </a:lnTo>
                <a:close/>
              </a:path>
            </a:pathLst>
          </a:custGeom>
          <a:ln w="6096">
            <a:solidFill>
              <a:srgbClr val="9F2936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 txBox="1"/>
          <p:nvPr/>
        </p:nvSpPr>
        <p:spPr>
          <a:xfrm>
            <a:off x="4832223" y="4385977"/>
            <a:ext cx="10001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103823">
              <a:spcBef>
                <a:spcPts val="75"/>
              </a:spcBef>
            </a:pPr>
            <a:r>
              <a:rPr sz="1500" b="1" spc="-120" dirty="0">
                <a:solidFill>
                  <a:srgbClr val="5F4778"/>
                </a:solidFill>
              </a:rPr>
              <a:t>The </a:t>
            </a:r>
            <a:r>
              <a:rPr sz="1500" b="1" spc="-116" dirty="0">
                <a:solidFill>
                  <a:srgbClr val="5F4778"/>
                </a:solidFill>
              </a:rPr>
              <a:t>most  </a:t>
            </a:r>
            <a:r>
              <a:rPr sz="1500" b="1" spc="-113" dirty="0">
                <a:solidFill>
                  <a:srgbClr val="5F4778"/>
                </a:solidFill>
              </a:rPr>
              <a:t>exciting</a:t>
            </a:r>
            <a:r>
              <a:rPr sz="1500" b="1" spc="-135" dirty="0">
                <a:solidFill>
                  <a:srgbClr val="5F4778"/>
                </a:solidFill>
              </a:rPr>
              <a:t> </a:t>
            </a:r>
            <a:r>
              <a:rPr sz="1500" b="1" spc="-64" dirty="0">
                <a:solidFill>
                  <a:srgbClr val="5F4778"/>
                </a:solidFill>
              </a:rPr>
              <a:t>part</a:t>
            </a:r>
            <a:endParaRPr sz="1500"/>
          </a:p>
        </p:txBody>
      </p:sp>
      <p:sp>
        <p:nvSpPr>
          <p:cNvPr id="40" name="object 40"/>
          <p:cNvSpPr/>
          <p:nvPr/>
        </p:nvSpPr>
        <p:spPr>
          <a:xfrm>
            <a:off x="5141214" y="3990213"/>
            <a:ext cx="382905" cy="3829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5141214" y="3990213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0" y="194945"/>
                </a:moveTo>
                <a:lnTo>
                  <a:pt x="195072" y="195072"/>
                </a:lnTo>
                <a:lnTo>
                  <a:pt x="255270" y="0"/>
                </a:lnTo>
                <a:lnTo>
                  <a:pt x="315468" y="195072"/>
                </a:lnTo>
                <a:lnTo>
                  <a:pt x="510540" y="194945"/>
                </a:lnTo>
                <a:lnTo>
                  <a:pt x="352805" y="315468"/>
                </a:lnTo>
                <a:lnTo>
                  <a:pt x="413003" y="510540"/>
                </a:lnTo>
                <a:lnTo>
                  <a:pt x="255270" y="390017"/>
                </a:lnTo>
                <a:lnTo>
                  <a:pt x="97536" y="510540"/>
                </a:lnTo>
                <a:lnTo>
                  <a:pt x="157733" y="315468"/>
                </a:lnTo>
                <a:lnTo>
                  <a:pt x="0" y="194945"/>
                </a:lnTo>
                <a:close/>
              </a:path>
            </a:pathLst>
          </a:custGeom>
          <a:ln w="6096">
            <a:solidFill>
              <a:srgbClr val="9F2936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28068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552" y="260648"/>
            <a:ext cx="8784976" cy="50254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200" b="1" spc="-139" dirty="0" smtClean="0">
                <a:solidFill>
                  <a:srgbClr val="C00000"/>
                </a:solidFill>
              </a:rPr>
              <a:t>Machine </a:t>
            </a:r>
            <a:r>
              <a:rPr sz="3200" b="1" spc="-195" dirty="0" smtClean="0">
                <a:solidFill>
                  <a:srgbClr val="C00000"/>
                </a:solidFill>
              </a:rPr>
              <a:t>Learning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2638" y="2146839"/>
            <a:ext cx="38433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b="1" spc="-214" dirty="0"/>
              <a:t>AI</a:t>
            </a:r>
            <a:endParaRPr sz="3300" dirty="0"/>
          </a:p>
        </p:txBody>
      </p:sp>
      <p:sp>
        <p:nvSpPr>
          <p:cNvPr id="5" name="object 5"/>
          <p:cNvSpPr txBox="1"/>
          <p:nvPr/>
        </p:nvSpPr>
        <p:spPr>
          <a:xfrm>
            <a:off x="683361" y="3443440"/>
            <a:ext cx="4158615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3638074" algn="l"/>
              </a:tabLst>
            </a:pPr>
            <a:r>
              <a:rPr sz="3300" b="1" spc="-188" dirty="0">
                <a:solidFill>
                  <a:srgbClr val="EF7E09"/>
                </a:solidFill>
              </a:rPr>
              <a:t>Machin</a:t>
            </a:r>
            <a:r>
              <a:rPr sz="3300" b="1" spc="-180" dirty="0">
                <a:solidFill>
                  <a:srgbClr val="EF7E09"/>
                </a:solidFill>
              </a:rPr>
              <a:t>e</a:t>
            </a:r>
            <a:r>
              <a:rPr sz="3300" b="1" spc="-191" dirty="0">
                <a:solidFill>
                  <a:srgbClr val="EF7E09"/>
                </a:solidFill>
              </a:rPr>
              <a:t> </a:t>
            </a:r>
            <a:r>
              <a:rPr sz="3300" b="1" spc="-266" dirty="0">
                <a:solidFill>
                  <a:srgbClr val="EF7E09"/>
                </a:solidFill>
              </a:rPr>
              <a:t>Learn</a:t>
            </a:r>
            <a:r>
              <a:rPr sz="3300" b="1" spc="-150" dirty="0">
                <a:solidFill>
                  <a:srgbClr val="EF7E09"/>
                </a:solidFill>
              </a:rPr>
              <a:t>i</a:t>
            </a:r>
            <a:r>
              <a:rPr sz="3300" b="1" spc="-349" dirty="0">
                <a:solidFill>
                  <a:srgbClr val="EF7E09"/>
                </a:solidFill>
              </a:rPr>
              <a:t>ng</a:t>
            </a:r>
            <a:r>
              <a:rPr sz="3300" b="1" dirty="0">
                <a:solidFill>
                  <a:srgbClr val="EF7E09"/>
                </a:solidFill>
              </a:rPr>
              <a:t>	</a:t>
            </a:r>
            <a:endParaRPr sz="3300" dirty="0"/>
          </a:p>
        </p:txBody>
      </p:sp>
      <p:sp>
        <p:nvSpPr>
          <p:cNvPr id="6" name="object 6"/>
          <p:cNvSpPr txBox="1"/>
          <p:nvPr/>
        </p:nvSpPr>
        <p:spPr>
          <a:xfrm>
            <a:off x="983552" y="4740555"/>
            <a:ext cx="2522220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b="1" spc="-225" dirty="0"/>
              <a:t>Deep</a:t>
            </a:r>
            <a:r>
              <a:rPr sz="3300" b="1" spc="-236" dirty="0"/>
              <a:t> </a:t>
            </a:r>
            <a:r>
              <a:rPr sz="3300" b="1" spc="-270" dirty="0"/>
              <a:t>Learning</a:t>
            </a:r>
            <a:endParaRPr sz="3300"/>
          </a:p>
        </p:txBody>
      </p:sp>
      <p:sp>
        <p:nvSpPr>
          <p:cNvPr id="7" name="object 7"/>
          <p:cNvSpPr/>
          <p:nvPr/>
        </p:nvSpPr>
        <p:spPr>
          <a:xfrm>
            <a:off x="1877664" y="2888361"/>
            <a:ext cx="734377" cy="460534"/>
          </a:xfrm>
          <a:custGeom>
            <a:avLst/>
            <a:gdLst/>
            <a:ahLst/>
            <a:cxnLst/>
            <a:rect l="l" t="t" r="r" b="b"/>
            <a:pathLst>
              <a:path w="979170" h="614045">
                <a:moveTo>
                  <a:pt x="123698" y="3937"/>
                </a:moveTo>
                <a:lnTo>
                  <a:pt x="0" y="131190"/>
                </a:lnTo>
                <a:lnTo>
                  <a:pt x="496316" y="613917"/>
                </a:lnTo>
                <a:lnTo>
                  <a:pt x="734530" y="369062"/>
                </a:lnTo>
                <a:lnTo>
                  <a:pt x="499237" y="369062"/>
                </a:lnTo>
                <a:lnTo>
                  <a:pt x="123698" y="3937"/>
                </a:lnTo>
                <a:close/>
              </a:path>
              <a:path w="979170" h="614045">
                <a:moveTo>
                  <a:pt x="858265" y="0"/>
                </a:moveTo>
                <a:lnTo>
                  <a:pt x="499237" y="369062"/>
                </a:lnTo>
                <a:lnTo>
                  <a:pt x="734530" y="369062"/>
                </a:lnTo>
                <a:lnTo>
                  <a:pt x="979170" y="117601"/>
                </a:lnTo>
                <a:lnTo>
                  <a:pt x="85826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1877664" y="2888361"/>
            <a:ext cx="734377" cy="460534"/>
          </a:xfrm>
          <a:custGeom>
            <a:avLst/>
            <a:gdLst/>
            <a:ahLst/>
            <a:cxnLst/>
            <a:rect l="l" t="t" r="r" b="b"/>
            <a:pathLst>
              <a:path w="979170" h="614045">
                <a:moveTo>
                  <a:pt x="0" y="131190"/>
                </a:moveTo>
                <a:lnTo>
                  <a:pt x="123698" y="3937"/>
                </a:lnTo>
                <a:lnTo>
                  <a:pt x="499237" y="369062"/>
                </a:lnTo>
                <a:lnTo>
                  <a:pt x="858265" y="0"/>
                </a:lnTo>
                <a:lnTo>
                  <a:pt x="979170" y="117601"/>
                </a:lnTo>
                <a:lnTo>
                  <a:pt x="496316" y="613917"/>
                </a:lnTo>
                <a:lnTo>
                  <a:pt x="0" y="13119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1877664" y="4184999"/>
            <a:ext cx="734377" cy="460534"/>
          </a:xfrm>
          <a:custGeom>
            <a:avLst/>
            <a:gdLst/>
            <a:ahLst/>
            <a:cxnLst/>
            <a:rect l="l" t="t" r="r" b="b"/>
            <a:pathLst>
              <a:path w="979170" h="614045">
                <a:moveTo>
                  <a:pt x="123698" y="3937"/>
                </a:moveTo>
                <a:lnTo>
                  <a:pt x="0" y="131190"/>
                </a:lnTo>
                <a:lnTo>
                  <a:pt x="496316" y="614044"/>
                </a:lnTo>
                <a:lnTo>
                  <a:pt x="734593" y="369062"/>
                </a:lnTo>
                <a:lnTo>
                  <a:pt x="499237" y="369062"/>
                </a:lnTo>
                <a:lnTo>
                  <a:pt x="123698" y="3937"/>
                </a:lnTo>
                <a:close/>
              </a:path>
              <a:path w="979170" h="614045">
                <a:moveTo>
                  <a:pt x="858265" y="0"/>
                </a:moveTo>
                <a:lnTo>
                  <a:pt x="499237" y="369062"/>
                </a:lnTo>
                <a:lnTo>
                  <a:pt x="734593" y="369062"/>
                </a:lnTo>
                <a:lnTo>
                  <a:pt x="979170" y="117601"/>
                </a:lnTo>
                <a:lnTo>
                  <a:pt x="85826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1877664" y="4184999"/>
            <a:ext cx="734377" cy="460534"/>
          </a:xfrm>
          <a:custGeom>
            <a:avLst/>
            <a:gdLst/>
            <a:ahLst/>
            <a:cxnLst/>
            <a:rect l="l" t="t" r="r" b="b"/>
            <a:pathLst>
              <a:path w="979170" h="614045">
                <a:moveTo>
                  <a:pt x="0" y="131190"/>
                </a:moveTo>
                <a:lnTo>
                  <a:pt x="123698" y="3937"/>
                </a:lnTo>
                <a:lnTo>
                  <a:pt x="499237" y="369062"/>
                </a:lnTo>
                <a:lnTo>
                  <a:pt x="858265" y="0"/>
                </a:lnTo>
                <a:lnTo>
                  <a:pt x="979170" y="117601"/>
                </a:lnTo>
                <a:lnTo>
                  <a:pt x="496316" y="614044"/>
                </a:lnTo>
                <a:lnTo>
                  <a:pt x="0" y="13119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265176" y="3401567"/>
            <a:ext cx="8613934" cy="661035"/>
          </a:xfrm>
          <a:custGeom>
            <a:avLst/>
            <a:gdLst/>
            <a:ahLst/>
            <a:cxnLst/>
            <a:rect l="l" t="t" r="r" b="b"/>
            <a:pathLst>
              <a:path w="11485245" h="881379">
                <a:moveTo>
                  <a:pt x="0" y="146812"/>
                </a:moveTo>
                <a:lnTo>
                  <a:pt x="7485" y="100429"/>
                </a:lnTo>
                <a:lnTo>
                  <a:pt x="28327" y="60130"/>
                </a:lnTo>
                <a:lnTo>
                  <a:pt x="60108" y="28342"/>
                </a:lnTo>
                <a:lnTo>
                  <a:pt x="100410" y="7489"/>
                </a:lnTo>
                <a:lnTo>
                  <a:pt x="146811" y="0"/>
                </a:lnTo>
                <a:lnTo>
                  <a:pt x="11338052" y="0"/>
                </a:lnTo>
                <a:lnTo>
                  <a:pt x="11384434" y="7489"/>
                </a:lnTo>
                <a:lnTo>
                  <a:pt x="11424733" y="28342"/>
                </a:lnTo>
                <a:lnTo>
                  <a:pt x="11456521" y="60130"/>
                </a:lnTo>
                <a:lnTo>
                  <a:pt x="11477374" y="100429"/>
                </a:lnTo>
                <a:lnTo>
                  <a:pt x="11484864" y="146812"/>
                </a:lnTo>
                <a:lnTo>
                  <a:pt x="11484864" y="734059"/>
                </a:lnTo>
                <a:lnTo>
                  <a:pt x="11477374" y="780442"/>
                </a:lnTo>
                <a:lnTo>
                  <a:pt x="11456521" y="820741"/>
                </a:lnTo>
                <a:lnTo>
                  <a:pt x="11424733" y="852529"/>
                </a:lnTo>
                <a:lnTo>
                  <a:pt x="11384434" y="873382"/>
                </a:lnTo>
                <a:lnTo>
                  <a:pt x="11338052" y="880871"/>
                </a:lnTo>
                <a:lnTo>
                  <a:pt x="146811" y="880871"/>
                </a:lnTo>
                <a:lnTo>
                  <a:pt x="100410" y="873382"/>
                </a:lnTo>
                <a:lnTo>
                  <a:pt x="60108" y="852529"/>
                </a:lnTo>
                <a:lnTo>
                  <a:pt x="28327" y="820741"/>
                </a:lnTo>
                <a:lnTo>
                  <a:pt x="7485" y="780442"/>
                </a:lnTo>
                <a:lnTo>
                  <a:pt x="0" y="734059"/>
                </a:lnTo>
                <a:lnTo>
                  <a:pt x="0" y="146812"/>
                </a:lnTo>
                <a:close/>
              </a:path>
            </a:pathLst>
          </a:custGeom>
          <a:ln w="12192">
            <a:solidFill>
              <a:srgbClr val="EF7E0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</p:spTree>
    <p:extLst>
      <p:ext uri="{BB962C8B-B14F-4D97-AF65-F5344CB8AC3E}">
        <p14:creationId xmlns:p14="http://schemas.microsoft.com/office/powerpoint/2010/main" val="174233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98864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sz="4400" b="0" i="0" u="none" strike="noStrike" cap="none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1371600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Examining the feature of a newly presented object and assigning it to one of the predefined classes.</a:t>
            </a: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1165225" lvl="1" indent="-531813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loan applications as Low, Medium and High Risk</a:t>
            </a:r>
          </a:p>
          <a:p>
            <a:pPr marL="1165225" lvl="1" indent="-531813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product into Categories and sub-categories</a:t>
            </a:r>
          </a:p>
          <a:p>
            <a:pPr marL="1165225" lvl="1" indent="-531813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people a</a:t>
            </a: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BPL etc.</a:t>
            </a:r>
            <a:endParaRPr lang="en-IN"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lvl="1" indent="-342720" algn="just"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93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98864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Estimation</a:t>
            </a:r>
            <a:endParaRPr sz="4400" b="0" i="0" u="none" strike="noStrike" cap="none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1371600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Calculated approximation of a continuous variable</a:t>
            </a: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household income for lo</a:t>
            </a: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processing or credit card limit etc.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Crop production </a:t>
            </a: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area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traffic at a place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future requirement for saving/investment</a:t>
            </a:r>
            <a:endParaRPr lang="en-IN"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132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1371240" y="5375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Affinity Grouping</a:t>
            </a:r>
            <a:endParaRPr sz="4400" b="0" i="0" u="none" strike="noStrike" cap="none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1371600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things go together?</a:t>
            </a: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To understand the purchase behaviour of customers</a:t>
            </a: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Basket Analysis</a:t>
            </a:r>
          </a:p>
          <a:p>
            <a:pPr marL="900113" lvl="5" indent="-457200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900113" lvl="6" indent="-457200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someone buys a book on Data Science, it is most likely that he will also buy some book on Python.</a:t>
            </a:r>
          </a:p>
          <a:p>
            <a:pPr marL="900113" lvl="6" indent="-457200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If someone buys Milk, he may buy bread or cornflakes.</a:t>
            </a: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24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1371240" y="5375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 sz="4400" b="0" i="0" u="none" strike="noStrike" cap="none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1371600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Segmenting heterogenous group of population into a more homogenous sub groups or clusters.</a:t>
            </a:r>
          </a:p>
          <a:p>
            <a:pPr marL="1076325" marR="0" lvl="0" indent="-722313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1076325" marR="0" lvl="0" indent="-722313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segmentation according to buying behaviours</a:t>
            </a:r>
          </a:p>
          <a:p>
            <a:pPr marL="1076325" marR="0" lvl="0" indent="-722313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Creating cluster of patients with similar symptoms to identify deceases</a:t>
            </a: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445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3654" y="506838"/>
            <a:ext cx="7560834" cy="56409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600" b="1" spc="-169" dirty="0">
                <a:solidFill>
                  <a:srgbClr val="C00000"/>
                </a:solidFill>
              </a:rPr>
              <a:t>Python </a:t>
            </a:r>
            <a:r>
              <a:rPr sz="3600" b="1" spc="-263" dirty="0">
                <a:solidFill>
                  <a:srgbClr val="C00000"/>
                </a:solidFill>
              </a:rPr>
              <a:t>as </a:t>
            </a:r>
            <a:r>
              <a:rPr sz="3600" b="1" spc="-150" dirty="0">
                <a:solidFill>
                  <a:srgbClr val="C00000"/>
                </a:solidFill>
              </a:rPr>
              <a:t>a </a:t>
            </a:r>
            <a:r>
              <a:rPr sz="3600" b="1" spc="-199" dirty="0">
                <a:solidFill>
                  <a:srgbClr val="C00000"/>
                </a:solidFill>
              </a:rPr>
              <a:t>Programming</a:t>
            </a:r>
            <a:r>
              <a:rPr sz="3600" b="1" spc="-405" dirty="0">
                <a:solidFill>
                  <a:srgbClr val="C00000"/>
                </a:solidFill>
              </a:rPr>
              <a:t> </a:t>
            </a:r>
            <a:r>
              <a:rPr sz="3600" b="1" spc="-240" dirty="0">
                <a:solidFill>
                  <a:srgbClr val="C00000"/>
                </a:solidFill>
              </a:rPr>
              <a:t>Language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0" y="857250"/>
            <a:ext cx="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58"/>
              </a:lnSpc>
            </a:pPr>
            <a:fld id="{81D60167-4931-47E6-BA6A-407CBD079E47}" type="slidenum">
              <a:rPr spc="-68" dirty="0"/>
              <a:pPr marL="19050">
                <a:lnSpc>
                  <a:spcPts val="1358"/>
                </a:lnSpc>
              </a:pPr>
              <a:t>18</a:t>
            </a:fld>
            <a:endParaRPr spc="-68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3654" y="1628800"/>
            <a:ext cx="7560834" cy="1007808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 marR="3810" indent="-9525" algn="just">
              <a:spcBef>
                <a:spcPts val="79"/>
              </a:spcBef>
            </a:pPr>
            <a:r>
              <a:rPr sz="3200" spc="-229" dirty="0"/>
              <a:t>Python </a:t>
            </a:r>
            <a:r>
              <a:rPr sz="3200" spc="-315" dirty="0"/>
              <a:t>is </a:t>
            </a:r>
            <a:r>
              <a:rPr sz="3200" spc="-206" dirty="0"/>
              <a:t>a </a:t>
            </a:r>
            <a:r>
              <a:rPr sz="3200" spc="-233" dirty="0"/>
              <a:t>general</a:t>
            </a:r>
            <a:r>
              <a:rPr lang="en-IN" sz="3200" spc="-233" dirty="0"/>
              <a:t> </a:t>
            </a:r>
            <a:r>
              <a:rPr sz="3200" spc="-233" dirty="0"/>
              <a:t>purpose  </a:t>
            </a:r>
            <a:r>
              <a:rPr sz="3200" spc="-203" dirty="0"/>
              <a:t>high-level </a:t>
            </a:r>
            <a:r>
              <a:rPr sz="3200" spc="-255" dirty="0"/>
              <a:t>programming</a:t>
            </a:r>
            <a:r>
              <a:rPr sz="3200" spc="-210" dirty="0"/>
              <a:t> </a:t>
            </a:r>
            <a:r>
              <a:rPr sz="3200" spc="-266" dirty="0"/>
              <a:t>language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67744" y="3140968"/>
            <a:ext cx="6624736" cy="247183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38150" indent="-428625">
              <a:spcBef>
                <a:spcPts val="75"/>
              </a:spcBef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61" dirty="0"/>
              <a:t>Web</a:t>
            </a:r>
            <a:r>
              <a:rPr sz="3200" b="1" spc="-150" dirty="0"/>
              <a:t> </a:t>
            </a:r>
            <a:r>
              <a:rPr sz="3200" b="1" spc="-146" dirty="0"/>
              <a:t>development</a:t>
            </a:r>
            <a:endParaRPr sz="3200" dirty="0"/>
          </a:p>
          <a:p>
            <a:pPr marL="438150" indent="-428625">
              <a:spcBef>
                <a:spcPts val="4"/>
              </a:spcBef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39" dirty="0"/>
              <a:t>Networking</a:t>
            </a:r>
            <a:endParaRPr sz="3200" dirty="0"/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69" dirty="0"/>
              <a:t>Scientific</a:t>
            </a:r>
            <a:r>
              <a:rPr sz="3200" b="1" spc="-188" dirty="0"/>
              <a:t> </a:t>
            </a:r>
            <a:r>
              <a:rPr sz="3200" b="1" spc="-180" dirty="0"/>
              <a:t>computing</a:t>
            </a:r>
            <a:endParaRPr sz="3200" dirty="0"/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u="heavy" spc="-135" dirty="0">
                <a:solidFill>
                  <a:srgbClr val="EF7E09"/>
                </a:solidFill>
                <a:uFill>
                  <a:solidFill>
                    <a:srgbClr val="EF7E09"/>
                  </a:solidFill>
                </a:uFill>
              </a:rPr>
              <a:t>Data</a:t>
            </a:r>
            <a:r>
              <a:rPr sz="3200" b="1" u="heavy" spc="-153" dirty="0">
                <a:solidFill>
                  <a:srgbClr val="EF7E09"/>
                </a:solidFill>
                <a:uFill>
                  <a:solidFill>
                    <a:srgbClr val="EF7E09"/>
                  </a:solidFill>
                </a:uFill>
              </a:rPr>
              <a:t> </a:t>
            </a:r>
            <a:r>
              <a:rPr sz="3200" b="1" u="heavy" spc="-165" dirty="0">
                <a:solidFill>
                  <a:srgbClr val="EF7E09"/>
                </a:solidFill>
                <a:uFill>
                  <a:solidFill>
                    <a:srgbClr val="EF7E09"/>
                  </a:solidFill>
                </a:uFill>
              </a:rPr>
              <a:t>analytics</a:t>
            </a:r>
            <a:endParaRPr sz="3200" dirty="0"/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694" dirty="0"/>
              <a:t>…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37612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655" y="372662"/>
            <a:ext cx="7416807" cy="576921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sz="3600" spc="-169" dirty="0">
                <a:solidFill>
                  <a:srgbClr val="C00000"/>
                </a:solidFill>
              </a:rPr>
              <a:t>Python </a:t>
            </a:r>
            <a:r>
              <a:rPr sz="3600" spc="-263" dirty="0">
                <a:solidFill>
                  <a:srgbClr val="C00000"/>
                </a:solidFill>
              </a:rPr>
              <a:t>as </a:t>
            </a:r>
            <a:r>
              <a:rPr sz="3600" spc="-150" dirty="0">
                <a:solidFill>
                  <a:srgbClr val="C00000"/>
                </a:solidFill>
              </a:rPr>
              <a:t>a </a:t>
            </a:r>
            <a:r>
              <a:rPr lang="en-IN" sz="3600" spc="-135" dirty="0" smtClean="0">
                <a:solidFill>
                  <a:srgbClr val="C00000"/>
                </a:solidFill>
              </a:rPr>
              <a:t>Machine Learning</a:t>
            </a:r>
            <a:r>
              <a:rPr sz="3600" spc="-424" dirty="0" smtClean="0">
                <a:solidFill>
                  <a:srgbClr val="C00000"/>
                </a:solidFill>
              </a:rPr>
              <a:t> </a:t>
            </a:r>
            <a:r>
              <a:rPr sz="3600" spc="-229" dirty="0">
                <a:solidFill>
                  <a:srgbClr val="C00000"/>
                </a:solidFill>
              </a:rPr>
              <a:t>Tool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0" y="857250"/>
            <a:ext cx="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58"/>
              </a:lnSpc>
            </a:pPr>
            <a:fld id="{81D60167-4931-47E6-BA6A-407CBD079E47}" type="slidenum">
              <a:rPr spc="-68" dirty="0"/>
              <a:pPr marL="19050">
                <a:lnSpc>
                  <a:spcPts val="1358"/>
                </a:lnSpc>
              </a:pPr>
              <a:t>19</a:t>
            </a:fld>
            <a:endParaRPr spc="-68" dirty="0"/>
          </a:p>
        </p:txBody>
      </p:sp>
      <p:sp>
        <p:nvSpPr>
          <p:cNvPr id="3" name="object 3"/>
          <p:cNvSpPr txBox="1"/>
          <p:nvPr/>
        </p:nvSpPr>
        <p:spPr>
          <a:xfrm>
            <a:off x="1403655" y="1340768"/>
            <a:ext cx="7416807" cy="111809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55245" marR="3810" indent="-45720" algn="just">
              <a:spcBef>
                <a:spcPts val="79"/>
              </a:spcBef>
            </a:pPr>
            <a:r>
              <a:rPr sz="3600" b="1" spc="-270" dirty="0"/>
              <a:t>The </a:t>
            </a:r>
            <a:r>
              <a:rPr sz="3600" b="1" spc="-169" dirty="0"/>
              <a:t>nature </a:t>
            </a:r>
            <a:r>
              <a:rPr sz="3600" b="1" spc="-150" dirty="0"/>
              <a:t>of </a:t>
            </a:r>
            <a:r>
              <a:rPr sz="3600" b="1" spc="-229" dirty="0"/>
              <a:t>Python </a:t>
            </a:r>
            <a:r>
              <a:rPr sz="3600" b="1" spc="-300" dirty="0"/>
              <a:t>makes </a:t>
            </a:r>
            <a:r>
              <a:rPr sz="3600" b="1" spc="-38" dirty="0"/>
              <a:t>it  </a:t>
            </a:r>
            <a:r>
              <a:rPr sz="3600" b="1" spc="-206" dirty="0"/>
              <a:t>a </a:t>
            </a:r>
            <a:r>
              <a:rPr sz="3600" b="1" spc="-131" dirty="0"/>
              <a:t>perfect-fit </a:t>
            </a:r>
            <a:r>
              <a:rPr sz="3600" b="1" spc="-153" dirty="0"/>
              <a:t>for </a:t>
            </a:r>
            <a:r>
              <a:rPr lang="en-IN" sz="3600" b="1" spc="-172" dirty="0" smtClean="0"/>
              <a:t>machine learning</a:t>
            </a:r>
            <a:r>
              <a:rPr lang="en-IN" sz="3600" b="1" spc="-229" dirty="0" smtClean="0"/>
              <a:t>: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835696" y="2924944"/>
            <a:ext cx="6717914" cy="296379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438150" indent="-428625">
              <a:spcBef>
                <a:spcPts val="71"/>
              </a:spcBef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274" dirty="0">
                <a:solidFill>
                  <a:schemeClr val="tx2">
                    <a:lumMod val="10000"/>
                  </a:schemeClr>
                </a:solidFill>
              </a:rPr>
              <a:t>Easy </a:t>
            </a:r>
            <a:r>
              <a:rPr sz="3200" b="1" spc="-75" dirty="0">
                <a:solidFill>
                  <a:schemeClr val="tx2">
                    <a:lumMod val="10000"/>
                  </a:schemeClr>
                </a:solidFill>
              </a:rPr>
              <a:t>to</a:t>
            </a:r>
            <a:r>
              <a:rPr sz="3200" b="1" spc="-255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sz="3200" b="1" spc="-109" dirty="0">
                <a:solidFill>
                  <a:schemeClr val="tx2">
                    <a:lumMod val="10000"/>
                  </a:schemeClr>
                </a:solidFill>
              </a:rPr>
              <a:t>learn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61" dirty="0">
                <a:solidFill>
                  <a:schemeClr val="tx2">
                    <a:lumMod val="10000"/>
                  </a:schemeClr>
                </a:solidFill>
              </a:rPr>
              <a:t>Readable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76" dirty="0">
                <a:solidFill>
                  <a:schemeClr val="tx2">
                    <a:lumMod val="10000"/>
                  </a:schemeClr>
                </a:solidFill>
              </a:rPr>
              <a:t>Scalable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76" dirty="0">
                <a:solidFill>
                  <a:schemeClr val="tx2">
                    <a:lumMod val="10000"/>
                  </a:schemeClr>
                </a:solidFill>
              </a:rPr>
              <a:t>Extensive </a:t>
            </a:r>
            <a:r>
              <a:rPr sz="3200" b="1" spc="-146" dirty="0">
                <a:solidFill>
                  <a:schemeClr val="tx2">
                    <a:lumMod val="10000"/>
                  </a:schemeClr>
                </a:solidFill>
              </a:rPr>
              <a:t>set </a:t>
            </a:r>
            <a:r>
              <a:rPr sz="3200" b="1" spc="-98" dirty="0">
                <a:solidFill>
                  <a:schemeClr val="tx2">
                    <a:lumMod val="10000"/>
                  </a:schemeClr>
                </a:solidFill>
              </a:rPr>
              <a:t>of</a:t>
            </a:r>
            <a:r>
              <a:rPr sz="3200" b="1" spc="8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sz="3200" b="1" spc="-127" dirty="0">
                <a:solidFill>
                  <a:schemeClr val="tx2">
                    <a:lumMod val="10000"/>
                  </a:schemeClr>
                </a:solidFill>
              </a:rPr>
              <a:t>libraries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274" dirty="0">
                <a:solidFill>
                  <a:schemeClr val="tx2">
                    <a:lumMod val="10000"/>
                  </a:schemeClr>
                </a:solidFill>
              </a:rPr>
              <a:t>Easy </a:t>
            </a:r>
            <a:r>
              <a:rPr sz="3200" b="1" spc="-120" dirty="0">
                <a:solidFill>
                  <a:schemeClr val="tx2">
                    <a:lumMod val="10000"/>
                  </a:schemeClr>
                </a:solidFill>
              </a:rPr>
              <a:t>integration </a:t>
            </a:r>
            <a:r>
              <a:rPr sz="3200" b="1" spc="-71" dirty="0">
                <a:solidFill>
                  <a:schemeClr val="tx2">
                    <a:lumMod val="10000"/>
                  </a:schemeClr>
                </a:solidFill>
              </a:rPr>
              <a:t>with </a:t>
            </a:r>
            <a:r>
              <a:rPr sz="3200" b="1" spc="-98" dirty="0">
                <a:solidFill>
                  <a:schemeClr val="tx2">
                    <a:lumMod val="10000"/>
                  </a:schemeClr>
                </a:solidFill>
              </a:rPr>
              <a:t>other</a:t>
            </a:r>
            <a:r>
              <a:rPr sz="3200" b="1" spc="-24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sz="3200" b="1" spc="-199" dirty="0">
                <a:solidFill>
                  <a:schemeClr val="tx2">
                    <a:lumMod val="10000"/>
                  </a:schemeClr>
                </a:solidFill>
              </a:rPr>
              <a:t>apps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spcBef>
                <a:spcPts val="4"/>
              </a:spcBef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50" dirty="0">
                <a:solidFill>
                  <a:schemeClr val="tx2">
                    <a:lumMod val="10000"/>
                  </a:schemeClr>
                </a:solidFill>
              </a:rPr>
              <a:t>Active </a:t>
            </a:r>
            <a:r>
              <a:rPr sz="3200" b="1" spc="-146" dirty="0">
                <a:solidFill>
                  <a:schemeClr val="tx2">
                    <a:lumMod val="10000"/>
                  </a:schemeClr>
                </a:solidFill>
              </a:rPr>
              <a:t>community </a:t>
            </a:r>
            <a:r>
              <a:rPr sz="3200" b="1" spc="-41" dirty="0">
                <a:solidFill>
                  <a:schemeClr val="tx2">
                    <a:lumMod val="10000"/>
                  </a:schemeClr>
                </a:solidFill>
              </a:rPr>
              <a:t>&amp;</a:t>
            </a:r>
            <a:r>
              <a:rPr sz="3200" b="1" spc="-45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sz="3200" b="1" spc="-199" dirty="0">
                <a:solidFill>
                  <a:schemeClr val="tx2">
                    <a:lumMod val="10000"/>
                  </a:schemeClr>
                </a:solidFill>
              </a:rPr>
              <a:t>ecosystem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640" y="298636"/>
            <a:ext cx="7632848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IN" sz="3200" spc="-206" dirty="0" smtClean="0">
                <a:solidFill>
                  <a:srgbClr val="C00000"/>
                </a:solidFill>
              </a:rPr>
              <a:t>Faculty Members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704" y="1700808"/>
            <a:ext cx="6696744" cy="132744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err="1" smtClean="0"/>
              <a:t>Dr.</a:t>
            </a:r>
            <a:r>
              <a:rPr lang="en-IN" sz="2800" b="1" spc="-165" dirty="0" smtClean="0"/>
              <a:t>  </a:t>
            </a:r>
            <a:r>
              <a:rPr lang="en-IN" sz="2800" b="1" spc="-165" dirty="0" err="1" smtClean="0"/>
              <a:t>Nagendra</a:t>
            </a:r>
            <a:r>
              <a:rPr lang="en-IN" sz="2800" b="1" spc="-165" dirty="0" smtClean="0"/>
              <a:t> Singh</a:t>
            </a:r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endParaRPr lang="en-IN" sz="2800" b="1" spc="-165" dirty="0"/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Smt. </a:t>
            </a:r>
            <a:r>
              <a:rPr lang="en-IN" sz="2800" b="1" spc="-165" dirty="0" err="1" smtClean="0"/>
              <a:t>Priyanka</a:t>
            </a:r>
            <a:r>
              <a:rPr lang="en-IN" sz="2800" b="1" spc="-165" dirty="0" smtClean="0"/>
              <a:t> </a:t>
            </a:r>
            <a:r>
              <a:rPr lang="en-IN" sz="2800" b="1" spc="-165" dirty="0" err="1" smtClean="0"/>
              <a:t>Srivastava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683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648" y="168315"/>
            <a:ext cx="7344679" cy="576921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600" spc="-172" dirty="0">
                <a:solidFill>
                  <a:srgbClr val="C00000"/>
                </a:solidFill>
              </a:rPr>
              <a:t>Popular </a:t>
            </a:r>
            <a:r>
              <a:rPr sz="3600" spc="-169" dirty="0">
                <a:solidFill>
                  <a:srgbClr val="C00000"/>
                </a:solidFill>
              </a:rPr>
              <a:t>Python </a:t>
            </a:r>
            <a:r>
              <a:rPr sz="3600" spc="-135" dirty="0">
                <a:solidFill>
                  <a:srgbClr val="C00000"/>
                </a:solidFill>
              </a:rPr>
              <a:t>Data </a:t>
            </a:r>
            <a:r>
              <a:rPr sz="3600" spc="-180" dirty="0">
                <a:solidFill>
                  <a:srgbClr val="C00000"/>
                </a:solidFill>
              </a:rPr>
              <a:t>Analytics</a:t>
            </a:r>
            <a:r>
              <a:rPr sz="3600" spc="-124" dirty="0">
                <a:solidFill>
                  <a:srgbClr val="C00000"/>
                </a:solidFill>
              </a:rPr>
              <a:t> </a:t>
            </a:r>
            <a:r>
              <a:rPr sz="3600" spc="-184" dirty="0">
                <a:solidFill>
                  <a:srgbClr val="C00000"/>
                </a:solidFill>
              </a:rPr>
              <a:t>Libraries</a:t>
            </a:r>
            <a:endParaRPr sz="3600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38480"/>
              </p:ext>
            </p:extLst>
          </p:nvPr>
        </p:nvGraphicFramePr>
        <p:xfrm>
          <a:off x="107504" y="980728"/>
          <a:ext cx="9036496" cy="5734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8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0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8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Library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800" b="1" spc="-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Usage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800" spc="-95" dirty="0">
                          <a:latin typeface="Arial"/>
                          <a:cs typeface="Arial"/>
                        </a:rPr>
                        <a:t>numpy,</a:t>
                      </a:r>
                      <a:r>
                        <a:rPr sz="2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scipy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800" spc="-75" dirty="0">
                          <a:latin typeface="Arial"/>
                          <a:cs typeface="Arial"/>
                        </a:rPr>
                        <a:t>Scientific </a:t>
                      </a:r>
                      <a:r>
                        <a:rPr sz="2800" spc="30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technical</a:t>
                      </a:r>
                      <a:r>
                        <a:rPr sz="28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computing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120" dirty="0">
                          <a:latin typeface="Arial"/>
                          <a:cs typeface="Arial"/>
                        </a:rPr>
                        <a:t>pandas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2800" spc="-45" dirty="0">
                          <a:latin typeface="Arial"/>
                          <a:cs typeface="Arial"/>
                        </a:rPr>
                        <a:t>manipulation </a:t>
                      </a:r>
                      <a:r>
                        <a:rPr sz="2800" spc="3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2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aggregation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85" dirty="0">
                          <a:latin typeface="Arial"/>
                          <a:cs typeface="Arial"/>
                        </a:rPr>
                        <a:t>mlpy,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scikit-learn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75" dirty="0">
                          <a:latin typeface="Arial"/>
                          <a:cs typeface="Arial"/>
                        </a:rPr>
                        <a:t>Machine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learning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60" dirty="0">
                          <a:latin typeface="Arial"/>
                          <a:cs typeface="Arial"/>
                        </a:rPr>
                        <a:t>theano,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tensorflow,</a:t>
                      </a:r>
                      <a:r>
                        <a:rPr sz="2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30" dirty="0">
                          <a:latin typeface="Arial"/>
                          <a:cs typeface="Arial"/>
                        </a:rPr>
                        <a:t>keras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130" dirty="0">
                          <a:latin typeface="Arial"/>
                          <a:cs typeface="Arial"/>
                        </a:rPr>
                        <a:t>Deep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learning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90" dirty="0">
                          <a:latin typeface="Arial"/>
                          <a:cs typeface="Arial"/>
                        </a:rPr>
                        <a:t>statsmodels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75" dirty="0">
                          <a:latin typeface="Arial"/>
                          <a:cs typeface="Arial"/>
                        </a:rPr>
                        <a:t>Statistical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analysis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20" dirty="0">
                          <a:latin typeface="Arial"/>
                          <a:cs typeface="Arial"/>
                        </a:rPr>
                        <a:t>nltk,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gensim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155" dirty="0">
                          <a:latin typeface="Arial"/>
                          <a:cs typeface="Arial"/>
                        </a:rPr>
                        <a:t>Text</a:t>
                      </a:r>
                      <a:r>
                        <a:rPr sz="2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processing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50" dirty="0">
                          <a:latin typeface="Arial"/>
                          <a:cs typeface="Arial"/>
                        </a:rPr>
                        <a:t>networkx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50" dirty="0">
                          <a:latin typeface="Arial"/>
                          <a:cs typeface="Arial"/>
                        </a:rPr>
                        <a:t>Network 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analysis </a:t>
                      </a:r>
                      <a:r>
                        <a:rPr sz="2800" spc="3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2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visualization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85" dirty="0">
                          <a:latin typeface="Arial"/>
                          <a:cs typeface="Arial"/>
                        </a:rPr>
                        <a:t>bokeh, </a:t>
                      </a:r>
                      <a:r>
                        <a:rPr sz="2800" spc="-20" dirty="0">
                          <a:latin typeface="Arial"/>
                          <a:cs typeface="Arial"/>
                        </a:rPr>
                        <a:t>matplotlib, 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seaborn,</a:t>
                      </a:r>
                      <a:r>
                        <a:rPr sz="2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20" dirty="0">
                          <a:latin typeface="Arial"/>
                          <a:cs typeface="Arial"/>
                        </a:rPr>
                        <a:t>plotly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80" dirty="0">
                          <a:latin typeface="Arial"/>
                          <a:cs typeface="Arial"/>
                        </a:rPr>
                        <a:t>Visualization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55" dirty="0">
                          <a:latin typeface="Arial"/>
                          <a:cs typeface="Arial"/>
                        </a:rPr>
                        <a:t>beautifulsoup,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20" dirty="0">
                          <a:latin typeface="Arial"/>
                          <a:cs typeface="Arial"/>
                        </a:rPr>
                        <a:t>scrapy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120" dirty="0">
                          <a:latin typeface="Arial"/>
                          <a:cs typeface="Arial"/>
                        </a:rPr>
                        <a:t>Web</a:t>
                      </a:r>
                      <a:r>
                        <a:rPr sz="2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scraping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05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9912" y="280329"/>
            <a:ext cx="3617595" cy="576921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IN" sz="3600" spc="-188" dirty="0" smtClean="0">
                <a:solidFill>
                  <a:srgbClr val="C00000"/>
                </a:solidFill>
              </a:rPr>
              <a:t>IDE for Python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0" y="857250"/>
            <a:ext cx="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58"/>
              </a:lnSpc>
            </a:pPr>
            <a:fld id="{81D60167-4931-47E6-BA6A-407CBD079E47}" type="slidenum">
              <a:rPr spc="-68" dirty="0"/>
              <a:pPr marL="19050">
                <a:lnSpc>
                  <a:spcPts val="1358"/>
                </a:lnSpc>
              </a:pPr>
              <a:t>21</a:t>
            </a:fld>
            <a:endParaRPr spc="-68" dirty="0"/>
          </a:p>
        </p:txBody>
      </p:sp>
      <p:sp>
        <p:nvSpPr>
          <p:cNvPr id="3" name="object 3"/>
          <p:cNvSpPr txBox="1"/>
          <p:nvPr/>
        </p:nvSpPr>
        <p:spPr>
          <a:xfrm>
            <a:off x="1515712" y="2070925"/>
            <a:ext cx="7304759" cy="305708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70009" marR="67628" indent="-1905" algn="ctr">
              <a:spcBef>
                <a:spcPts val="4"/>
              </a:spcBef>
            </a:pPr>
            <a:r>
              <a:rPr sz="3300" b="1" spc="-259" dirty="0">
                <a:solidFill>
                  <a:srgbClr val="EF7E09"/>
                </a:solidFill>
              </a:rPr>
              <a:t>Jupyter </a:t>
            </a:r>
            <a:r>
              <a:rPr sz="3300" b="1" spc="-203" dirty="0">
                <a:solidFill>
                  <a:srgbClr val="EF7E09"/>
                </a:solidFill>
              </a:rPr>
              <a:t>Notebook </a:t>
            </a:r>
            <a:r>
              <a:rPr sz="3300" b="1" spc="-315" dirty="0" smtClean="0"/>
              <a:t>is </a:t>
            </a:r>
            <a:r>
              <a:rPr sz="3300" b="1" spc="-206" dirty="0"/>
              <a:t>a </a:t>
            </a:r>
            <a:r>
              <a:rPr sz="3300" b="1" spc="-225" dirty="0"/>
              <a:t>web-based </a:t>
            </a:r>
            <a:r>
              <a:rPr sz="3300" b="1" spc="-176" dirty="0"/>
              <a:t>interactive  </a:t>
            </a:r>
            <a:r>
              <a:rPr lang="en-IN" sz="3300" b="1" spc="-172" dirty="0" smtClean="0"/>
              <a:t>IDE</a:t>
            </a:r>
            <a:r>
              <a:rPr sz="3300" b="1" spc="-195" dirty="0" smtClean="0"/>
              <a:t> </a:t>
            </a:r>
            <a:r>
              <a:rPr sz="3300" b="1" spc="-101" dirty="0"/>
              <a:t>that  </a:t>
            </a:r>
            <a:r>
              <a:rPr sz="3300" b="1" spc="-263" dirty="0"/>
              <a:t>supports</a:t>
            </a:r>
            <a:r>
              <a:rPr sz="3300" b="1" spc="-176" dirty="0"/>
              <a:t> </a:t>
            </a:r>
            <a:r>
              <a:rPr sz="3300" b="1" spc="-210" dirty="0" smtClean="0"/>
              <a:t>Python</a:t>
            </a:r>
            <a:endParaRPr lang="en-IN" sz="3300" b="1" spc="-210" dirty="0" smtClean="0"/>
          </a:p>
          <a:p>
            <a:pPr marL="70009" marR="67628" indent="-1905" algn="ctr">
              <a:spcBef>
                <a:spcPts val="4"/>
              </a:spcBef>
            </a:pPr>
            <a:endParaRPr lang="en-IN" sz="3300" b="1" spc="-210" dirty="0"/>
          </a:p>
          <a:p>
            <a:pPr marL="70009" marR="67628" indent="-1905" algn="ctr">
              <a:spcBef>
                <a:spcPts val="4"/>
              </a:spcBef>
            </a:pPr>
            <a:r>
              <a:rPr lang="en-IN" sz="3300" b="1" spc="-210" dirty="0" smtClean="0"/>
              <a:t>Python IDLE</a:t>
            </a:r>
          </a:p>
          <a:p>
            <a:pPr marL="70009" marR="67628" indent="-1905" algn="ctr">
              <a:spcBef>
                <a:spcPts val="4"/>
              </a:spcBef>
            </a:pPr>
            <a:endParaRPr lang="en-IN" sz="3300" b="1" spc="-210" dirty="0"/>
          </a:p>
          <a:p>
            <a:pPr marL="70009" marR="67628" indent="-1905" algn="ctr">
              <a:spcBef>
                <a:spcPts val="4"/>
              </a:spcBef>
            </a:pP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227132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9912" y="280329"/>
            <a:ext cx="3617595" cy="576921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57250"/>
            <a:ext cx="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58"/>
              </a:lnSpc>
            </a:pPr>
            <a:fld id="{81D60167-4931-47E6-BA6A-407CBD079E47}" type="slidenum">
              <a:rPr spc="-68" dirty="0"/>
              <a:pPr marL="19050">
                <a:lnSpc>
                  <a:spcPts val="1358"/>
                </a:lnSpc>
              </a:pPr>
              <a:t>22</a:t>
            </a:fld>
            <a:endParaRPr spc="-68" dirty="0"/>
          </a:p>
        </p:txBody>
      </p:sp>
      <p:sp>
        <p:nvSpPr>
          <p:cNvPr id="3" name="object 3"/>
          <p:cNvSpPr txBox="1"/>
          <p:nvPr/>
        </p:nvSpPr>
        <p:spPr>
          <a:xfrm>
            <a:off x="1515712" y="2070925"/>
            <a:ext cx="7304759" cy="102576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70009" marR="67628" indent="-1905" algn="ctr">
              <a:spcBef>
                <a:spcPts val="4"/>
              </a:spcBef>
            </a:pPr>
            <a:r>
              <a:rPr sz="3300" b="1" spc="-259" dirty="0">
                <a:solidFill>
                  <a:srgbClr val="EF7E09"/>
                </a:solidFill>
              </a:rPr>
              <a:t>Jupyter </a:t>
            </a:r>
            <a:r>
              <a:rPr sz="3300" b="1" spc="-203" dirty="0">
                <a:solidFill>
                  <a:srgbClr val="EF7E09"/>
                </a:solidFill>
              </a:rPr>
              <a:t>Notebook </a:t>
            </a:r>
            <a:r>
              <a:rPr sz="3300" b="1" spc="-315" dirty="0" smtClean="0"/>
              <a:t>is </a:t>
            </a:r>
            <a:r>
              <a:rPr sz="3300" b="1" spc="-206" dirty="0"/>
              <a:t>a </a:t>
            </a:r>
            <a:r>
              <a:rPr sz="3300" b="1" spc="-225" dirty="0"/>
              <a:t>web-based </a:t>
            </a:r>
            <a:r>
              <a:rPr sz="3300" b="1" spc="-176" dirty="0"/>
              <a:t>interactive  </a:t>
            </a:r>
            <a:r>
              <a:rPr lang="en-IN" sz="3300" b="1" spc="-172" dirty="0" smtClean="0"/>
              <a:t>IDE</a:t>
            </a:r>
            <a:r>
              <a:rPr sz="3300" b="1" spc="-195" dirty="0" smtClean="0"/>
              <a:t> </a:t>
            </a:r>
            <a:r>
              <a:rPr sz="3300" b="1" spc="-101" dirty="0"/>
              <a:t>that  </a:t>
            </a:r>
            <a:r>
              <a:rPr sz="3300" b="1" spc="-263" dirty="0"/>
              <a:t>supports</a:t>
            </a:r>
            <a:r>
              <a:rPr sz="3300" b="1" spc="-176" dirty="0"/>
              <a:t> </a:t>
            </a:r>
            <a:r>
              <a:rPr sz="3300" b="1" spc="-210" dirty="0"/>
              <a:t>Python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701850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84" y="199093"/>
            <a:ext cx="5184572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200" spc="-206" dirty="0">
                <a:solidFill>
                  <a:srgbClr val="C00000"/>
                </a:solidFill>
              </a:rPr>
              <a:t>Comparison </a:t>
            </a:r>
            <a:r>
              <a:rPr sz="3200" spc="-139" dirty="0">
                <a:solidFill>
                  <a:srgbClr val="C00000"/>
                </a:solidFill>
              </a:rPr>
              <a:t>– </a:t>
            </a:r>
            <a:r>
              <a:rPr sz="3200" spc="-382" dirty="0">
                <a:solidFill>
                  <a:srgbClr val="C00000"/>
                </a:solidFill>
              </a:rPr>
              <a:t>R </a:t>
            </a:r>
            <a:r>
              <a:rPr lang="en-IN" sz="3200" spc="-382" dirty="0">
                <a:solidFill>
                  <a:srgbClr val="C00000"/>
                </a:solidFill>
              </a:rPr>
              <a:t> </a:t>
            </a:r>
            <a:r>
              <a:rPr sz="3200" spc="-206" dirty="0">
                <a:solidFill>
                  <a:srgbClr val="C00000"/>
                </a:solidFill>
              </a:rPr>
              <a:t>vs.</a:t>
            </a:r>
            <a:r>
              <a:rPr sz="3200" spc="-105" dirty="0">
                <a:solidFill>
                  <a:srgbClr val="C00000"/>
                </a:solidFill>
              </a:rPr>
              <a:t> </a:t>
            </a:r>
            <a:r>
              <a:rPr sz="3200" spc="-169" dirty="0">
                <a:solidFill>
                  <a:srgbClr val="C00000"/>
                </a:solidFill>
              </a:rPr>
              <a:t>Python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0" y="857250"/>
            <a:ext cx="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58"/>
              </a:lnSpc>
            </a:pPr>
            <a:fld id="{81D60167-4931-47E6-BA6A-407CBD079E47}" type="slidenum">
              <a:rPr spc="-68" dirty="0"/>
              <a:pPr marL="19050">
                <a:lnSpc>
                  <a:spcPts val="1358"/>
                </a:lnSpc>
              </a:pPr>
              <a:t>23</a:t>
            </a:fld>
            <a:endParaRPr spc="-68" dirty="0"/>
          </a:p>
        </p:txBody>
      </p:sp>
      <p:sp>
        <p:nvSpPr>
          <p:cNvPr id="4" name="object 4"/>
          <p:cNvSpPr txBox="1"/>
          <p:nvPr/>
        </p:nvSpPr>
        <p:spPr>
          <a:xfrm>
            <a:off x="1403648" y="1196752"/>
            <a:ext cx="7632848" cy="419586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9525" marR="3810" algn="just">
              <a:lnSpc>
                <a:spcPts val="2273"/>
              </a:lnSpc>
              <a:spcBef>
                <a:spcPts val="356"/>
              </a:spcBef>
              <a:tabLst>
                <a:tab pos="180975" algn="l"/>
              </a:tabLst>
            </a:pPr>
            <a:r>
              <a:rPr sz="2800" spc="-113" dirty="0">
                <a:solidFill>
                  <a:srgbClr val="181818"/>
                </a:solidFill>
              </a:rPr>
              <a:t>Comparison </a:t>
            </a:r>
            <a:r>
              <a:rPr sz="2800" spc="-64" dirty="0">
                <a:solidFill>
                  <a:srgbClr val="181818"/>
                </a:solidFill>
              </a:rPr>
              <a:t>between </a:t>
            </a:r>
            <a:r>
              <a:rPr sz="2800" spc="-379" dirty="0">
                <a:solidFill>
                  <a:srgbClr val="181818"/>
                </a:solidFill>
              </a:rPr>
              <a:t>R</a:t>
            </a:r>
            <a:r>
              <a:rPr lang="en-IN" sz="2800" spc="-379" dirty="0">
                <a:solidFill>
                  <a:srgbClr val="181818"/>
                </a:solidFill>
              </a:rPr>
              <a:t> </a:t>
            </a:r>
            <a:r>
              <a:rPr sz="2800" spc="-101" dirty="0">
                <a:solidFill>
                  <a:srgbClr val="181818"/>
                </a:solidFill>
              </a:rPr>
              <a:t>and </a:t>
            </a:r>
            <a:r>
              <a:rPr sz="2800" spc="-83" dirty="0">
                <a:solidFill>
                  <a:srgbClr val="181818"/>
                </a:solidFill>
              </a:rPr>
              <a:t>Python </a:t>
            </a:r>
            <a:r>
              <a:rPr sz="2800" spc="-158" dirty="0">
                <a:solidFill>
                  <a:srgbClr val="181818"/>
                </a:solidFill>
              </a:rPr>
              <a:t>has </a:t>
            </a:r>
            <a:r>
              <a:rPr sz="2800" spc="-98" dirty="0">
                <a:solidFill>
                  <a:srgbClr val="181818"/>
                </a:solidFill>
              </a:rPr>
              <a:t>been </a:t>
            </a:r>
            <a:r>
              <a:rPr sz="2800" spc="-75" dirty="0">
                <a:solidFill>
                  <a:srgbClr val="181818"/>
                </a:solidFill>
              </a:rPr>
              <a:t>absolutely </a:t>
            </a:r>
            <a:r>
              <a:rPr sz="2800" spc="-86" dirty="0">
                <a:solidFill>
                  <a:srgbClr val="181818"/>
                </a:solidFill>
              </a:rPr>
              <a:t>one </a:t>
            </a:r>
            <a:r>
              <a:rPr sz="2800" spc="-8" dirty="0">
                <a:solidFill>
                  <a:srgbClr val="181818"/>
                </a:solidFill>
              </a:rPr>
              <a:t>of </a:t>
            </a:r>
            <a:r>
              <a:rPr sz="2800" spc="-26" dirty="0">
                <a:solidFill>
                  <a:srgbClr val="181818"/>
                </a:solidFill>
              </a:rPr>
              <a:t>the </a:t>
            </a:r>
            <a:r>
              <a:rPr sz="2800" spc="-34" dirty="0">
                <a:solidFill>
                  <a:srgbClr val="181818"/>
                </a:solidFill>
              </a:rPr>
              <a:t>hottest  </a:t>
            </a:r>
            <a:r>
              <a:rPr sz="2800" spc="-71" dirty="0">
                <a:solidFill>
                  <a:srgbClr val="181818"/>
                </a:solidFill>
              </a:rPr>
              <a:t>topics </a:t>
            </a:r>
            <a:r>
              <a:rPr sz="2800" spc="-26" dirty="0">
                <a:solidFill>
                  <a:srgbClr val="181818"/>
                </a:solidFill>
              </a:rPr>
              <a:t>in </a:t>
            </a:r>
            <a:r>
              <a:rPr sz="2800" spc="-83" dirty="0">
                <a:solidFill>
                  <a:srgbClr val="181818"/>
                </a:solidFill>
              </a:rPr>
              <a:t>data </a:t>
            </a:r>
            <a:r>
              <a:rPr sz="2800" spc="-127" dirty="0">
                <a:solidFill>
                  <a:srgbClr val="181818"/>
                </a:solidFill>
              </a:rPr>
              <a:t>science</a:t>
            </a:r>
            <a:r>
              <a:rPr sz="2800" spc="-233" dirty="0">
                <a:solidFill>
                  <a:srgbClr val="181818"/>
                </a:solidFill>
              </a:rPr>
              <a:t> </a:t>
            </a:r>
            <a:r>
              <a:rPr sz="2800" spc="-71" dirty="0">
                <a:solidFill>
                  <a:srgbClr val="181818"/>
                </a:solidFill>
              </a:rPr>
              <a:t>communities</a:t>
            </a:r>
            <a:r>
              <a:rPr lang="en-IN" sz="2800" spc="-71" dirty="0">
                <a:solidFill>
                  <a:srgbClr val="181818"/>
                </a:solidFill>
              </a:rPr>
              <a:t>:</a:t>
            </a:r>
          </a:p>
          <a:p>
            <a:pPr marL="9525" marR="3810" algn="just">
              <a:lnSpc>
                <a:spcPts val="2273"/>
              </a:lnSpc>
              <a:spcBef>
                <a:spcPts val="356"/>
              </a:spcBef>
              <a:tabLst>
                <a:tab pos="180975" algn="l"/>
              </a:tabLst>
            </a:pPr>
            <a:endParaRPr lang="en-IN" sz="2800" dirty="0">
              <a:solidFill>
                <a:srgbClr val="181818"/>
              </a:solidFill>
            </a:endParaRPr>
          </a:p>
          <a:p>
            <a:pPr marL="466725" marR="3810" indent="-457200" algn="just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</a:pPr>
            <a:r>
              <a:rPr sz="2800" b="1" spc="-338" dirty="0"/>
              <a:t>R </a:t>
            </a:r>
            <a:r>
              <a:rPr lang="en-IN" sz="2800" b="1" spc="-338" dirty="0"/>
              <a:t> </a:t>
            </a:r>
            <a:r>
              <a:rPr sz="2800" b="1" spc="-180" dirty="0"/>
              <a:t>came </a:t>
            </a:r>
            <a:r>
              <a:rPr sz="2800" b="1" spc="-116" dirty="0"/>
              <a:t>from </a:t>
            </a:r>
            <a:r>
              <a:rPr sz="2800" b="1" spc="-83" dirty="0"/>
              <a:t>the </a:t>
            </a:r>
            <a:r>
              <a:rPr sz="2800" b="1" spc="-150" dirty="0"/>
              <a:t>statisticians</a:t>
            </a:r>
            <a:r>
              <a:rPr sz="2800" b="1" spc="-41" dirty="0"/>
              <a:t> </a:t>
            </a:r>
            <a:r>
              <a:rPr sz="2800" b="1" spc="-150" dirty="0"/>
              <a:t>community,</a:t>
            </a:r>
            <a:r>
              <a:rPr lang="en-IN" sz="2800" dirty="0"/>
              <a:t> </a:t>
            </a:r>
            <a:r>
              <a:rPr sz="2800" b="1" spc="-150" dirty="0"/>
              <a:t>whereas Python </a:t>
            </a:r>
            <a:r>
              <a:rPr sz="2800" b="1" spc="-180" dirty="0"/>
              <a:t>came </a:t>
            </a:r>
            <a:r>
              <a:rPr sz="2800" b="1" spc="-116" dirty="0"/>
              <a:t>from </a:t>
            </a:r>
            <a:r>
              <a:rPr sz="2800" b="1" spc="-83" dirty="0"/>
              <a:t>the </a:t>
            </a:r>
            <a:r>
              <a:rPr sz="2800" b="1" spc="-143" dirty="0"/>
              <a:t>computer </a:t>
            </a:r>
            <a:r>
              <a:rPr sz="2800" b="1" spc="-169" dirty="0"/>
              <a:t>scientists</a:t>
            </a:r>
            <a:r>
              <a:rPr sz="2800" b="1" spc="113" dirty="0"/>
              <a:t> </a:t>
            </a:r>
            <a:r>
              <a:rPr sz="2800" b="1" spc="-146" dirty="0"/>
              <a:t>community</a:t>
            </a:r>
            <a:endParaRPr lang="en-IN" sz="2800" b="1" spc="-146" dirty="0"/>
          </a:p>
          <a:p>
            <a:pPr marL="466725" marR="3810" indent="-457200" algn="just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</a:pPr>
            <a:endParaRPr lang="en-IN" sz="2800" b="1" spc="-146" dirty="0"/>
          </a:p>
          <a:p>
            <a:pPr marL="466725" marR="3810" indent="-457200" algn="just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</a:pPr>
            <a:r>
              <a:rPr sz="2800" b="1" spc="-150" dirty="0"/>
              <a:t>Python </a:t>
            </a:r>
            <a:r>
              <a:rPr sz="2800" b="1" spc="-203" dirty="0"/>
              <a:t>is </a:t>
            </a:r>
            <a:r>
              <a:rPr sz="2800" b="1" spc="-172" dirty="0"/>
              <a:t>said </a:t>
            </a:r>
            <a:r>
              <a:rPr sz="2800" b="1" spc="-75" dirty="0"/>
              <a:t>to </a:t>
            </a:r>
            <a:r>
              <a:rPr sz="2800" b="1" spc="-135" dirty="0"/>
              <a:t>be a </a:t>
            </a:r>
            <a:r>
              <a:rPr sz="2800" b="1" spc="-153" dirty="0"/>
              <a:t>challenger </a:t>
            </a:r>
            <a:r>
              <a:rPr sz="2800" b="1" spc="-169" dirty="0"/>
              <a:t>against </a:t>
            </a:r>
            <a:r>
              <a:rPr sz="2800" b="1" spc="-191" dirty="0"/>
              <a:t>R, </a:t>
            </a:r>
            <a:r>
              <a:rPr sz="2800" b="1" spc="-98" dirty="0"/>
              <a:t>but </a:t>
            </a:r>
            <a:r>
              <a:rPr sz="2800" b="1" spc="-116" dirty="0"/>
              <a:t>in </a:t>
            </a:r>
            <a:r>
              <a:rPr sz="2800" b="1" spc="-150" dirty="0"/>
              <a:t>general </a:t>
            </a:r>
            <a:r>
              <a:rPr sz="2800" b="1" spc="-124" dirty="0"/>
              <a:t>it’s </a:t>
            </a:r>
            <a:r>
              <a:rPr sz="2800" b="1" spc="-135" dirty="0"/>
              <a:t>a </a:t>
            </a:r>
            <a:r>
              <a:rPr sz="2800" b="1" spc="-53" dirty="0"/>
              <a:t>tie </a:t>
            </a:r>
            <a:endParaRPr lang="en-IN" sz="2800" b="1" spc="-53" dirty="0"/>
          </a:p>
          <a:p>
            <a:pPr marL="466725" marR="3810" indent="-457200" algn="just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</a:pPr>
            <a:endParaRPr lang="en-IN" sz="2800" b="1" spc="-53" dirty="0"/>
          </a:p>
          <a:p>
            <a:pPr marL="466725" marR="3810" indent="-457200" algn="just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</a:pPr>
            <a:r>
              <a:rPr sz="2800" b="1" spc="-113" dirty="0"/>
              <a:t>It’s </a:t>
            </a:r>
            <a:r>
              <a:rPr sz="2800" b="1" spc="-158" dirty="0"/>
              <a:t>up </a:t>
            </a:r>
            <a:r>
              <a:rPr sz="2800" b="1" spc="-75" dirty="0"/>
              <a:t>to </a:t>
            </a:r>
            <a:r>
              <a:rPr sz="2800" b="1" spc="-172" dirty="0"/>
              <a:t>you </a:t>
            </a:r>
            <a:r>
              <a:rPr sz="2800" b="1" spc="-75" dirty="0"/>
              <a:t>to </a:t>
            </a:r>
            <a:r>
              <a:rPr sz="2800" b="1" spc="-206" dirty="0"/>
              <a:t>choose </a:t>
            </a:r>
            <a:r>
              <a:rPr sz="2800" b="1" spc="-83" dirty="0"/>
              <a:t>the </a:t>
            </a:r>
            <a:r>
              <a:rPr sz="2800" b="1" spc="-143" dirty="0"/>
              <a:t>one </a:t>
            </a:r>
            <a:r>
              <a:rPr sz="2800" b="1" spc="-64" dirty="0"/>
              <a:t>that </a:t>
            </a:r>
            <a:r>
              <a:rPr sz="2800" b="1" spc="-153" dirty="0"/>
              <a:t>best </a:t>
            </a:r>
            <a:r>
              <a:rPr sz="2800" b="1" spc="-105" dirty="0"/>
              <a:t>fits </a:t>
            </a:r>
            <a:r>
              <a:rPr sz="2800" b="1" spc="-146" dirty="0"/>
              <a:t>your</a:t>
            </a:r>
            <a:r>
              <a:rPr sz="2800" b="1" spc="90" dirty="0"/>
              <a:t> </a:t>
            </a:r>
            <a:r>
              <a:rPr sz="2800" b="1" spc="-176" dirty="0"/>
              <a:t>needs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02942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1371240" y="-2289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in this course:</a:t>
            </a:r>
            <a:endParaRPr sz="4400" b="0" i="0" u="none" strike="noStrike" cap="none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1371600" y="764704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799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US" sz="3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Preferred programming language for </a:t>
            </a:r>
            <a:r>
              <a:rPr lang="en-IN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</a:p>
          <a:p>
            <a:pPr marL="342720" marR="0" lvl="0" indent="-342720" algn="just" rtl="0">
              <a:spcBef>
                <a:spcPts val="799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Machine Learning Algorithm</a:t>
            </a: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33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4" descr="flags-in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280" y="304920"/>
            <a:ext cx="7772400" cy="618948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/>
          <p:nvPr/>
        </p:nvSpPr>
        <p:spPr>
          <a:xfrm>
            <a:off x="5181480" y="5029200"/>
            <a:ext cx="3581640" cy="91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</a:t>
            </a:r>
            <a:endParaRPr sz="5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640" y="298636"/>
            <a:ext cx="7632848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IN" sz="3200" spc="-206" dirty="0" smtClean="0">
                <a:solidFill>
                  <a:srgbClr val="C00000"/>
                </a:solidFill>
              </a:rPr>
              <a:t>Delivery Method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704" y="1700808"/>
            <a:ext cx="6696744" cy="353317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Google Classroom</a:t>
            </a:r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endParaRPr lang="en-IN" sz="2800" b="1" spc="-165" dirty="0" smtClean="0"/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Google Meet or any other web conferencing method</a:t>
            </a:r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endParaRPr lang="en-IN" sz="2800" b="1" spc="-165" dirty="0" smtClean="0"/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err="1" smtClean="0"/>
              <a:t>Whatsapp</a:t>
            </a:r>
            <a:endParaRPr lang="en-IN" sz="2800" b="1" spc="-165" dirty="0" smtClean="0"/>
          </a:p>
          <a:p>
            <a:pPr marL="9525">
              <a:spcBef>
                <a:spcPts val="71"/>
              </a:spcBef>
              <a:tabLst>
                <a:tab pos="351949" algn="l"/>
                <a:tab pos="352425" algn="l"/>
              </a:tabLst>
            </a:pPr>
            <a:endParaRPr lang="en-IN" sz="2800" b="1" spc="-165" dirty="0" smtClean="0"/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Gmail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4786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907704" y="1700808"/>
            <a:ext cx="6696744" cy="22148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What is Machine Learning ?</a:t>
            </a:r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endParaRPr lang="en-IN" sz="2800" b="1" spc="-165" dirty="0"/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Have a feeling first……….</a:t>
            </a:r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endParaRPr lang="en-IN" sz="2800" b="1" spc="-165" dirty="0"/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Child learns his /her mother Language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18487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0" y="-27384"/>
            <a:ext cx="7543800" cy="114300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Machine Learning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="" xmlns:a16="http://schemas.microsoft.com/office/drawing/2014/main" id="{3AB47E5A-A1F0-492F-A9F0-1E96E8F85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81252"/>
              </p:ext>
            </p:extLst>
          </p:nvPr>
        </p:nvGraphicFramePr>
        <p:xfrm>
          <a:off x="1524000" y="908720"/>
          <a:ext cx="60960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1480653097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72586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x1 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y 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136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049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908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418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195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497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46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18068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8E2043C-1C74-4EEF-B416-7FDF87EA96BF}"/>
              </a:ext>
            </a:extLst>
          </p:cNvPr>
          <p:cNvSpPr txBox="1"/>
          <p:nvPr/>
        </p:nvSpPr>
        <p:spPr>
          <a:xfrm>
            <a:off x="1619672" y="60212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y = 2 multiplied by  x1</a:t>
            </a:r>
          </a:p>
        </p:txBody>
      </p:sp>
    </p:spTree>
    <p:extLst>
      <p:ext uri="{BB962C8B-B14F-4D97-AF65-F5344CB8AC3E}">
        <p14:creationId xmlns:p14="http://schemas.microsoft.com/office/powerpoint/2010/main" val="172557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640" y="298636"/>
            <a:ext cx="7632848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IN" sz="3200" spc="-206" dirty="0" smtClean="0">
                <a:solidFill>
                  <a:srgbClr val="C00000"/>
                </a:solidFill>
              </a:rPr>
              <a:t>Application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704" y="1700808"/>
            <a:ext cx="6696744" cy="87091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What do you understand by experience of  A Doctor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10114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9712" y="188640"/>
            <a:ext cx="6696744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IN" sz="4400" b="1" spc="-172" dirty="0">
                <a:solidFill>
                  <a:srgbClr val="C00000"/>
                </a:solidFill>
              </a:rPr>
              <a:t>Applications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640" y="1963977"/>
            <a:ext cx="7596336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 algn="ctr">
              <a:spcBef>
                <a:spcPts val="79"/>
              </a:spcBef>
            </a:pPr>
            <a:r>
              <a:rPr lang="en-IN" sz="3300" b="1" spc="-206" dirty="0">
                <a:solidFill>
                  <a:schemeClr val="bg2">
                    <a:lumMod val="75000"/>
                  </a:schemeClr>
                </a:solidFill>
              </a:rPr>
              <a:t>Social Media: Facebook, Twitter</a:t>
            </a:r>
          </a:p>
        </p:txBody>
      </p:sp>
    </p:spTree>
    <p:extLst>
      <p:ext uri="{BB962C8B-B14F-4D97-AF65-F5344CB8AC3E}">
        <p14:creationId xmlns:p14="http://schemas.microsoft.com/office/powerpoint/2010/main" val="87901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9712" y="188640"/>
            <a:ext cx="6696744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IN" sz="4400" b="1" spc="-172" dirty="0">
                <a:solidFill>
                  <a:srgbClr val="C00000"/>
                </a:solidFill>
              </a:rPr>
              <a:t>Applications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640" y="1963977"/>
            <a:ext cx="7596336" cy="155924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 algn="ctr">
              <a:spcBef>
                <a:spcPts val="79"/>
              </a:spcBef>
            </a:pPr>
            <a:r>
              <a:rPr lang="en-IN" sz="3300" b="1" spc="-206" dirty="0"/>
              <a:t>E-Commerce App like : </a:t>
            </a:r>
          </a:p>
          <a:p>
            <a:pPr marL="9525" marR="3810" algn="ctr">
              <a:spcBef>
                <a:spcPts val="79"/>
              </a:spcBef>
            </a:pPr>
            <a:r>
              <a:rPr lang="en-IN" sz="3300" b="1" spc="-206" dirty="0"/>
              <a:t>Amazon</a:t>
            </a:r>
          </a:p>
          <a:p>
            <a:pPr marL="9525" marR="3810" algn="ctr">
              <a:spcBef>
                <a:spcPts val="79"/>
              </a:spcBef>
            </a:pPr>
            <a:r>
              <a:rPr lang="en-IN" sz="3300" b="1" spc="-206" dirty="0" err="1"/>
              <a:t>Flipkart</a:t>
            </a:r>
            <a:endParaRPr lang="en-IN" sz="3300" b="1" spc="-206" dirty="0"/>
          </a:p>
        </p:txBody>
      </p:sp>
    </p:spTree>
    <p:extLst>
      <p:ext uri="{BB962C8B-B14F-4D97-AF65-F5344CB8AC3E}">
        <p14:creationId xmlns:p14="http://schemas.microsoft.com/office/powerpoint/2010/main" val="87555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4931AE-4FAB-4C0E-A9A9-FC2575A5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2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565</Words>
  <Application>Microsoft Office PowerPoint</Application>
  <PresentationFormat>On-screen Show (4:3)</PresentationFormat>
  <Paragraphs>165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PowerPoint Presentation</vt:lpstr>
      <vt:lpstr>Faculty Members</vt:lpstr>
      <vt:lpstr>Delivery Method</vt:lpstr>
      <vt:lpstr>PowerPoint Presentation</vt:lpstr>
      <vt:lpstr>Machine Learning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Typical Process of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is a general purpose  high-level programming language</vt:lpstr>
      <vt:lpstr>Python as a Machine Learning Tool</vt:lpstr>
      <vt:lpstr>Popular Python Data Analytics Libraries</vt:lpstr>
      <vt:lpstr>IDE for Python</vt:lpstr>
      <vt:lpstr>PowerPoint Presentation</vt:lpstr>
      <vt:lpstr>Comparison – R  vs. Python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</dc:creator>
  <cp:lastModifiedBy>nielit</cp:lastModifiedBy>
  <cp:revision>141</cp:revision>
  <dcterms:modified xsi:type="dcterms:W3CDTF">2020-06-08T11:52:57Z</dcterms:modified>
</cp:coreProperties>
</file>