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6"/>
  </p:notesMasterIdLst>
  <p:sldIdLst>
    <p:sldId id="256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6" r:id="rId11"/>
    <p:sldId id="398" r:id="rId12"/>
    <p:sldId id="385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9" r:id="rId24"/>
    <p:sldId id="273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234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16000" marR="0" lvl="0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6000" marR="0" lvl="1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16000" marR="0" lvl="2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16000" marR="0" lvl="3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6000" marR="0" lvl="4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16000" marR="0" lvl="5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6000" marR="0" lvl="6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6000" marR="0" lvl="7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16000" marR="0" lvl="8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16000" lvl="0" indent="-216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 descr="strtegic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611560" y="548680"/>
            <a:ext cx="7920880" cy="33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lvl="0" algn="ctr"/>
            <a:r>
              <a:rPr lang="en-IN" sz="4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15</a:t>
            </a:r>
          </a:p>
          <a:p>
            <a:pPr lvl="0" algn="ctr"/>
            <a:r>
              <a:rPr lang="en-IN" sz="4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lang="en-IN" sz="4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endParaRPr lang="en-IN" sz="4000" dirty="0">
              <a:solidFill>
                <a:srgbClr val="7869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331640" y="4149080"/>
            <a:ext cx="6696744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Pankaj Shukla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Director, NIELIT Lucknow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Changing Categorical Values into Numerical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8094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X=</a:t>
            </a:r>
            <a:r>
              <a:rPr lang="en-IN" sz="2400" dirty="0" err="1"/>
              <a:t>pd.get_dummies</a:t>
            </a:r>
            <a:r>
              <a:rPr lang="en-IN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69739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Train and Test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80949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</a:t>
            </a:r>
            <a:r>
              <a:rPr lang="en-IN" sz="2400" dirty="0" err="1"/>
              <a:t>sklearn.model_selection</a:t>
            </a:r>
            <a:r>
              <a:rPr lang="en-IN" sz="2400" dirty="0"/>
              <a:t> import </a:t>
            </a:r>
            <a:r>
              <a:rPr lang="en-IN" sz="2400" dirty="0" err="1"/>
              <a:t>train_test_split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X_train,X_test,y_train,y_test</a:t>
            </a:r>
            <a:r>
              <a:rPr lang="en-IN" sz="2400" dirty="0"/>
              <a:t> = </a:t>
            </a:r>
            <a:r>
              <a:rPr lang="en-IN" sz="2400" dirty="0" err="1"/>
              <a:t>train_test_split</a:t>
            </a:r>
            <a:r>
              <a:rPr lang="en-IN" sz="2400" dirty="0"/>
              <a:t>(</a:t>
            </a:r>
            <a:r>
              <a:rPr lang="en-IN" sz="2400" dirty="0" err="1"/>
              <a:t>X,y,test_size</a:t>
            </a:r>
            <a:r>
              <a:rPr lang="en-IN" sz="2400" dirty="0"/>
              <a:t> = 0.30)</a:t>
            </a:r>
          </a:p>
          <a:p>
            <a:endParaRPr lang="en-IN" sz="2400" dirty="0"/>
          </a:p>
          <a:p>
            <a:r>
              <a:rPr lang="en-IN" sz="2400" dirty="0" err="1"/>
              <a:t>X_train.shape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X_test.shape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y_test.shape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195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9816"/>
            <a:ext cx="8712968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Applying Machine Learning Algorithm – Logistic Regression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2056780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</a:t>
            </a:r>
            <a:r>
              <a:rPr lang="en-IN" sz="2400" dirty="0" err="1"/>
              <a:t>sklearn.linear_model</a:t>
            </a:r>
            <a:r>
              <a:rPr lang="en-IN" sz="2400" dirty="0"/>
              <a:t> import </a:t>
            </a:r>
            <a:r>
              <a:rPr lang="en-IN" sz="2400" dirty="0" err="1"/>
              <a:t>LogisticRegression</a:t>
            </a:r>
            <a:endParaRPr lang="en-IN" sz="2400" dirty="0"/>
          </a:p>
          <a:p>
            <a:r>
              <a:rPr lang="en-IN" sz="2400" dirty="0"/>
              <a:t>model = </a:t>
            </a:r>
            <a:r>
              <a:rPr lang="en-IN" sz="2400" dirty="0" err="1"/>
              <a:t>LogisticRegression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 err="1"/>
              <a:t>model.fit</a:t>
            </a:r>
            <a:r>
              <a:rPr lang="en-IN" sz="2400" dirty="0"/>
              <a:t>(</a:t>
            </a:r>
            <a:r>
              <a:rPr lang="en-IN" sz="2400" dirty="0" err="1"/>
              <a:t>X,y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r>
              <a:rPr lang="en-IN" sz="2400" dirty="0" err="1"/>
              <a:t>model.score</a:t>
            </a:r>
            <a:r>
              <a:rPr lang="en-IN" sz="2400" dirty="0"/>
              <a:t>(</a:t>
            </a:r>
            <a:r>
              <a:rPr lang="en-IN" sz="2400" dirty="0" err="1"/>
              <a:t>X,y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06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Applying Machine Learning Algorithm – Support Vector Machines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912764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</a:t>
            </a:r>
            <a:r>
              <a:rPr lang="en-IN" sz="2400" dirty="0" err="1"/>
              <a:t>sklearn.svm</a:t>
            </a:r>
            <a:r>
              <a:rPr lang="en-IN" sz="2400" dirty="0"/>
              <a:t> import SVC</a:t>
            </a:r>
          </a:p>
          <a:p>
            <a:r>
              <a:rPr lang="en-IN" sz="2400" dirty="0"/>
              <a:t>svc = SVC()</a:t>
            </a:r>
          </a:p>
          <a:p>
            <a:endParaRPr lang="en-IN" sz="2400" dirty="0"/>
          </a:p>
          <a:p>
            <a:r>
              <a:rPr lang="en-IN" sz="2400" dirty="0" err="1"/>
              <a:t>svc.fit</a:t>
            </a:r>
            <a:r>
              <a:rPr lang="en-IN" sz="2400" dirty="0"/>
              <a:t>(X, y)</a:t>
            </a:r>
          </a:p>
          <a:p>
            <a:endParaRPr lang="en-IN" sz="2400" dirty="0"/>
          </a:p>
          <a:p>
            <a:r>
              <a:rPr lang="en-IN" sz="2400" dirty="0" err="1"/>
              <a:t>svc.score</a:t>
            </a:r>
            <a:r>
              <a:rPr lang="en-IN" sz="2400" dirty="0"/>
              <a:t>(</a:t>
            </a:r>
            <a:r>
              <a:rPr lang="en-IN" sz="2400" dirty="0" err="1"/>
              <a:t>X,y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41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Applying Machine Learning Algorithm – Decision Tree Classifier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</a:t>
            </a:r>
            <a:r>
              <a:rPr lang="en-IN" sz="2400" dirty="0" err="1"/>
              <a:t>sklearn.tree</a:t>
            </a:r>
            <a:r>
              <a:rPr lang="en-IN" sz="2400" dirty="0"/>
              <a:t> import </a:t>
            </a:r>
            <a:r>
              <a:rPr lang="en-IN" sz="2400" dirty="0" err="1"/>
              <a:t>DecisionTreeClassifier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dtf</a:t>
            </a:r>
            <a:r>
              <a:rPr lang="en-IN" sz="2400" dirty="0"/>
              <a:t> = </a:t>
            </a:r>
            <a:r>
              <a:rPr lang="en-IN" sz="2400" dirty="0" err="1"/>
              <a:t>DecisionTreeClassifier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 err="1"/>
              <a:t>dtf.fit</a:t>
            </a:r>
            <a:r>
              <a:rPr lang="en-IN" sz="2400" dirty="0"/>
              <a:t>(</a:t>
            </a:r>
            <a:r>
              <a:rPr lang="en-IN" sz="2400" dirty="0" err="1"/>
              <a:t>X_train</a:t>
            </a:r>
            <a:r>
              <a:rPr lang="en-IN" sz="2400" dirty="0"/>
              <a:t>, </a:t>
            </a:r>
            <a:r>
              <a:rPr lang="en-IN" sz="2400" dirty="0" err="1"/>
              <a:t>y_train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08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Applying Machine Learning Algorithm – Gaussian NB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</a:t>
            </a:r>
            <a:r>
              <a:rPr lang="en-IN" sz="2400" dirty="0" err="1"/>
              <a:t>sklearn.naive_bayes</a:t>
            </a:r>
            <a:r>
              <a:rPr lang="en-IN" sz="2400" dirty="0"/>
              <a:t> import </a:t>
            </a:r>
            <a:r>
              <a:rPr lang="en-IN" sz="2400" dirty="0" err="1"/>
              <a:t>GaussianNB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n_b</a:t>
            </a:r>
            <a:r>
              <a:rPr lang="en-IN" sz="2400" dirty="0"/>
              <a:t> = </a:t>
            </a:r>
            <a:r>
              <a:rPr lang="en-IN" sz="2400" dirty="0" err="1"/>
              <a:t>GaussianNB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 err="1"/>
              <a:t>n_b.fit</a:t>
            </a:r>
            <a:r>
              <a:rPr lang="en-IN" sz="2400" dirty="0"/>
              <a:t>(</a:t>
            </a:r>
            <a:r>
              <a:rPr lang="en-IN" sz="2400" dirty="0" err="1"/>
              <a:t>X_train</a:t>
            </a:r>
            <a:r>
              <a:rPr lang="en-IN" sz="2400" dirty="0"/>
              <a:t>, </a:t>
            </a:r>
            <a:r>
              <a:rPr lang="en-IN" sz="2400" dirty="0" err="1"/>
              <a:t>y_train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76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831832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Applying Machine Learning Algorithm - </a:t>
            </a:r>
            <a:r>
              <a:rPr lang="en-IN" sz="2400" dirty="0" err="1">
                <a:solidFill>
                  <a:srgbClr val="C00000"/>
                </a:solidFill>
              </a:rPr>
              <a:t>KNeighborsClassifier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</a:t>
            </a:r>
            <a:r>
              <a:rPr lang="en-IN" sz="2400" dirty="0" err="1"/>
              <a:t>sklearn.neighbors</a:t>
            </a:r>
            <a:r>
              <a:rPr lang="en-IN" sz="2400" dirty="0"/>
              <a:t> import </a:t>
            </a:r>
            <a:r>
              <a:rPr lang="en-IN" sz="2400" dirty="0" err="1"/>
              <a:t>KNeighborsClassifier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knn</a:t>
            </a:r>
            <a:r>
              <a:rPr lang="en-IN" sz="2400" dirty="0"/>
              <a:t> = </a:t>
            </a:r>
            <a:r>
              <a:rPr lang="en-IN" sz="2400" dirty="0" err="1"/>
              <a:t>KNeighborsClassifier</a:t>
            </a:r>
            <a:r>
              <a:rPr lang="en-IN" sz="2400" dirty="0"/>
              <a:t>()  </a:t>
            </a:r>
          </a:p>
          <a:p>
            <a:endParaRPr lang="en-IN" sz="2400" dirty="0"/>
          </a:p>
          <a:p>
            <a:r>
              <a:rPr lang="en-IN" sz="2400" dirty="0" err="1"/>
              <a:t>knn.fit</a:t>
            </a:r>
            <a:r>
              <a:rPr lang="en-IN" sz="2400" dirty="0"/>
              <a:t>(</a:t>
            </a:r>
            <a:r>
              <a:rPr lang="en-IN" sz="2400" dirty="0" err="1"/>
              <a:t>X_train</a:t>
            </a:r>
            <a:r>
              <a:rPr lang="en-IN" sz="2400" dirty="0"/>
              <a:t>, </a:t>
            </a:r>
            <a:r>
              <a:rPr lang="en-IN" sz="2400" dirty="0" err="1"/>
              <a:t>y_train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99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Applying Machine Learning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80949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print(</a:t>
            </a:r>
            <a:r>
              <a:rPr lang="en-IN" sz="2400" dirty="0" err="1"/>
              <a:t>lr.score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))</a:t>
            </a:r>
          </a:p>
          <a:p>
            <a:endParaRPr lang="en-IN" sz="2400" dirty="0"/>
          </a:p>
          <a:p>
            <a:r>
              <a:rPr lang="en-IN" sz="2400" dirty="0"/>
              <a:t>print(</a:t>
            </a:r>
            <a:r>
              <a:rPr lang="en-IN" sz="2400" dirty="0" err="1"/>
              <a:t>dtf.score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))</a:t>
            </a:r>
          </a:p>
          <a:p>
            <a:endParaRPr lang="en-IN" sz="2400" dirty="0"/>
          </a:p>
          <a:p>
            <a:r>
              <a:rPr lang="en-IN" sz="2400" dirty="0"/>
              <a:t>print(</a:t>
            </a:r>
            <a:r>
              <a:rPr lang="en-IN" sz="2400" dirty="0" err="1"/>
              <a:t>n_b.score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))</a:t>
            </a:r>
          </a:p>
          <a:p>
            <a:endParaRPr lang="en-IN" sz="2400" dirty="0"/>
          </a:p>
          <a:p>
            <a:r>
              <a:rPr lang="en-IN" sz="2400" dirty="0"/>
              <a:t>print(</a:t>
            </a:r>
            <a:r>
              <a:rPr lang="en-IN" sz="2400" dirty="0" err="1"/>
              <a:t>knn.score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))</a:t>
            </a:r>
          </a:p>
          <a:p>
            <a:endParaRPr lang="en-IN" sz="2400" dirty="0"/>
          </a:p>
          <a:p>
            <a:r>
              <a:rPr lang="en-IN" sz="2400" dirty="0"/>
              <a:t>print(</a:t>
            </a:r>
            <a:r>
              <a:rPr lang="en-IN" sz="2400" dirty="0" err="1"/>
              <a:t>svc.score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67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Best Model Deployment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052736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gender=input("What is your gender:")</a:t>
            </a:r>
          </a:p>
          <a:p>
            <a:r>
              <a:rPr lang="en-IN" sz="2400" dirty="0"/>
              <a:t>married=input("Married:")</a:t>
            </a:r>
          </a:p>
          <a:p>
            <a:r>
              <a:rPr lang="en-IN" sz="2400" dirty="0"/>
              <a:t>dependents=</a:t>
            </a:r>
            <a:r>
              <a:rPr lang="en-IN" sz="2400" dirty="0" err="1"/>
              <a:t>int</a:t>
            </a:r>
            <a:r>
              <a:rPr lang="en-IN" sz="2400" dirty="0"/>
              <a:t>(input("dependents value:"))</a:t>
            </a:r>
          </a:p>
          <a:p>
            <a:r>
              <a:rPr lang="en-IN" sz="2400" dirty="0"/>
              <a:t>Education=input("enter your education")</a:t>
            </a:r>
          </a:p>
          <a:p>
            <a:r>
              <a:rPr lang="en-IN" sz="2400" dirty="0" err="1"/>
              <a:t>SelfEmployed</a:t>
            </a:r>
            <a:r>
              <a:rPr lang="en-IN" sz="2400" dirty="0"/>
              <a:t>=input("Self Employed:")</a:t>
            </a:r>
          </a:p>
          <a:p>
            <a:r>
              <a:rPr lang="en-IN" sz="2400" dirty="0" err="1"/>
              <a:t>Applicantincome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(input("enter applicant income"))</a:t>
            </a:r>
          </a:p>
          <a:p>
            <a:r>
              <a:rPr lang="en-IN" sz="2400" dirty="0" err="1"/>
              <a:t>coapplicantincome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(input("enter co applicant income:"))</a:t>
            </a:r>
          </a:p>
          <a:p>
            <a:r>
              <a:rPr lang="en-IN" sz="2400" dirty="0" err="1"/>
              <a:t>loanamount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(input("enter loan amount:"))</a:t>
            </a:r>
          </a:p>
          <a:p>
            <a:r>
              <a:rPr lang="en-IN" sz="2400" dirty="0" err="1"/>
              <a:t>loanamountterm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(input("enter loan amount term:"))</a:t>
            </a:r>
          </a:p>
          <a:p>
            <a:r>
              <a:rPr lang="en-IN" sz="2400" dirty="0" err="1"/>
              <a:t>credithistory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(input("enter credit history:"))</a:t>
            </a:r>
          </a:p>
          <a:p>
            <a:r>
              <a:rPr lang="en-IN" sz="2400" dirty="0" err="1"/>
              <a:t>propertyarea</a:t>
            </a:r>
            <a:r>
              <a:rPr lang="en-IN" sz="2400" dirty="0"/>
              <a:t>=input("enter property area:")</a:t>
            </a:r>
          </a:p>
          <a:p>
            <a:r>
              <a:rPr lang="en-IN" sz="2400" dirty="0"/>
              <a:t>data = [[gender,married,dependents,Education,SelfEmployed,Applicantincome,coapplicantincome,loanamount,loanamountterm,credithistory,propertyarea]]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83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17140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Best Model Deployment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595709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newdf</a:t>
            </a:r>
            <a:r>
              <a:rPr lang="en-IN" sz="2400" dirty="0"/>
              <a:t> = </a:t>
            </a:r>
            <a:r>
              <a:rPr lang="en-IN" sz="2400" dirty="0" err="1"/>
              <a:t>pd.DataFrame</a:t>
            </a:r>
            <a:r>
              <a:rPr lang="en-IN" sz="2400" dirty="0"/>
              <a:t>(data, columns = ['Gender','Married','Dependents','Education','Self_Employed','ApplicantIncome','CoapplicantIncome','LoanAmount','Loan_Amount_Term','Credit_History','Property_Area'])</a:t>
            </a:r>
          </a:p>
          <a:p>
            <a:endParaRPr lang="en-IN" sz="2400" dirty="0"/>
          </a:p>
          <a:p>
            <a:r>
              <a:rPr lang="en-IN" sz="2400" dirty="0" err="1"/>
              <a:t>newdf</a:t>
            </a:r>
            <a:r>
              <a:rPr lang="en-IN" sz="2400" dirty="0"/>
              <a:t> = </a:t>
            </a:r>
            <a:r>
              <a:rPr lang="en-IN" sz="2400" dirty="0" err="1"/>
              <a:t>pd.get_dummies</a:t>
            </a:r>
            <a:r>
              <a:rPr lang="en-IN" sz="2400" dirty="0"/>
              <a:t>(</a:t>
            </a:r>
            <a:r>
              <a:rPr lang="en-IN" sz="2400" dirty="0" err="1"/>
              <a:t>newdf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r>
              <a:rPr lang="en-IN" sz="2400" dirty="0" err="1"/>
              <a:t>missing_cols</a:t>
            </a:r>
            <a:r>
              <a:rPr lang="en-IN" sz="2400" dirty="0"/>
              <a:t> = set( </a:t>
            </a:r>
            <a:r>
              <a:rPr lang="en-IN" sz="2400" dirty="0" err="1"/>
              <a:t>X_train.columns</a:t>
            </a:r>
            <a:r>
              <a:rPr lang="en-IN" sz="2400" dirty="0"/>
              <a:t> ) - set( </a:t>
            </a:r>
            <a:r>
              <a:rPr lang="en-IN" sz="2400" dirty="0" err="1"/>
              <a:t>newdf.columns</a:t>
            </a:r>
            <a:r>
              <a:rPr lang="en-IN" sz="2400" dirty="0"/>
              <a:t> )</a:t>
            </a:r>
          </a:p>
          <a:p>
            <a:endParaRPr lang="en-IN" sz="2400" dirty="0"/>
          </a:p>
          <a:p>
            <a:r>
              <a:rPr lang="en-IN" sz="2400" dirty="0"/>
              <a:t># Add a missing column in test set with default value equal to 0</a:t>
            </a:r>
          </a:p>
          <a:p>
            <a:r>
              <a:rPr lang="en-IN" sz="2400" dirty="0"/>
              <a:t>for c in </a:t>
            </a:r>
            <a:r>
              <a:rPr lang="en-IN" sz="2400" dirty="0" err="1"/>
              <a:t>missing_cols</a:t>
            </a:r>
            <a:r>
              <a:rPr lang="en-IN" sz="2400" dirty="0"/>
              <a:t>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newdf</a:t>
            </a:r>
            <a:r>
              <a:rPr lang="en-IN" sz="2400" dirty="0"/>
              <a:t>[c] = 0</a:t>
            </a:r>
          </a:p>
          <a:p>
            <a:r>
              <a:rPr lang="en-IN" sz="2400" dirty="0"/>
              <a:t># Ensure the order of column in the test set is in the same order than in train set</a:t>
            </a:r>
          </a:p>
          <a:p>
            <a:r>
              <a:rPr lang="en-IN" sz="2400" dirty="0" err="1"/>
              <a:t>newdf</a:t>
            </a:r>
            <a:r>
              <a:rPr lang="en-IN" sz="2400" dirty="0"/>
              <a:t> = </a:t>
            </a:r>
            <a:r>
              <a:rPr lang="en-IN" sz="2400" dirty="0" err="1"/>
              <a:t>newdf</a:t>
            </a:r>
            <a:r>
              <a:rPr lang="en-IN" sz="2400" dirty="0"/>
              <a:t>[</a:t>
            </a:r>
            <a:r>
              <a:rPr lang="en-IN" sz="2400" dirty="0" err="1"/>
              <a:t>X_train.columns</a:t>
            </a:r>
            <a:r>
              <a:rPr lang="en-IN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145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9776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Loan Prediction Problem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304" y="1700808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A Finance company deals in all home loans.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They have presence across all urban, semi urban and rural areas.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Customer first apply for home loan after that company validates the customer eligibility for loan.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 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Company wants to automate the loan eligibility process (real time) based on customer detail provided while filling online application form. </a:t>
            </a:r>
          </a:p>
        </p:txBody>
      </p:sp>
    </p:spTree>
    <p:extLst>
      <p:ext uri="{BB962C8B-B14F-4D97-AF65-F5344CB8AC3E}">
        <p14:creationId xmlns:p14="http://schemas.microsoft.com/office/powerpoint/2010/main" val="368814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Best Model Deployment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052736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2400" dirty="0" err="1"/>
              <a:t>yp</a:t>
            </a:r>
            <a:r>
              <a:rPr lang="en-IN" sz="2400" dirty="0"/>
              <a:t>=</a:t>
            </a:r>
            <a:r>
              <a:rPr lang="en-IN" sz="2400" dirty="0" err="1"/>
              <a:t>n_b.predict</a:t>
            </a:r>
            <a:r>
              <a:rPr lang="en-IN" sz="2400" dirty="0"/>
              <a:t>(</a:t>
            </a:r>
            <a:r>
              <a:rPr lang="en-IN" sz="2400" dirty="0" err="1"/>
              <a:t>newdf</a:t>
            </a:r>
            <a:r>
              <a:rPr lang="en-IN" sz="2400" dirty="0"/>
              <a:t>)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yp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(</a:t>
            </a:r>
            <a:r>
              <a:rPr lang="en-IN" sz="2400" dirty="0" err="1"/>
              <a:t>yp</a:t>
            </a:r>
            <a:r>
              <a:rPr lang="en-IN" sz="2400" dirty="0"/>
              <a:t>[0]=='Y'):</a:t>
            </a:r>
          </a:p>
          <a:p>
            <a:r>
              <a:rPr lang="en-IN" sz="2400" dirty="0"/>
              <a:t>    print("Your Loan is approved, Please contact at HDFC Bank Any Branch for further processing")</a:t>
            </a:r>
          </a:p>
          <a:p>
            <a:r>
              <a:rPr lang="en-IN" sz="2400" dirty="0"/>
              <a:t>else:</a:t>
            </a:r>
          </a:p>
          <a:p>
            <a:r>
              <a:rPr lang="en-IN" sz="2400" dirty="0"/>
              <a:t>    print("Sorry ! Your Loan is not approved")</a:t>
            </a:r>
          </a:p>
        </p:txBody>
      </p:sp>
    </p:spTree>
    <p:extLst>
      <p:ext uri="{BB962C8B-B14F-4D97-AF65-F5344CB8AC3E}">
        <p14:creationId xmlns:p14="http://schemas.microsoft.com/office/powerpoint/2010/main" val="416965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All Model Deployment – Ensemble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052736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2400" dirty="0"/>
              <a:t>yp1=</a:t>
            </a:r>
            <a:r>
              <a:rPr lang="en-IN" sz="2400" dirty="0" err="1"/>
              <a:t>n_b.predict</a:t>
            </a:r>
            <a:r>
              <a:rPr lang="en-IN" sz="2400" dirty="0"/>
              <a:t>(</a:t>
            </a:r>
            <a:r>
              <a:rPr lang="en-IN" sz="2400" dirty="0" err="1"/>
              <a:t>newdf</a:t>
            </a:r>
            <a:r>
              <a:rPr lang="en-IN" sz="2400" dirty="0"/>
              <a:t>)</a:t>
            </a:r>
          </a:p>
          <a:p>
            <a:r>
              <a:rPr lang="en-IN" sz="2400" dirty="0"/>
              <a:t>yp2=</a:t>
            </a:r>
            <a:r>
              <a:rPr lang="en-IN" sz="2400" dirty="0" err="1"/>
              <a:t>lr.predict</a:t>
            </a:r>
            <a:r>
              <a:rPr lang="en-IN" sz="2400" dirty="0"/>
              <a:t>(</a:t>
            </a:r>
            <a:r>
              <a:rPr lang="en-IN" sz="2400" dirty="0" err="1"/>
              <a:t>newdf</a:t>
            </a:r>
            <a:r>
              <a:rPr lang="en-IN" sz="2400" dirty="0"/>
              <a:t>)</a:t>
            </a:r>
          </a:p>
          <a:p>
            <a:r>
              <a:rPr lang="en-IN" sz="2400" dirty="0"/>
              <a:t>yp3=</a:t>
            </a:r>
            <a:r>
              <a:rPr lang="en-IN" sz="2400" dirty="0" err="1"/>
              <a:t>dtf.predict</a:t>
            </a:r>
            <a:r>
              <a:rPr lang="en-IN" sz="2400" dirty="0"/>
              <a:t>(</a:t>
            </a:r>
            <a:r>
              <a:rPr lang="en-IN" sz="2400" dirty="0" err="1"/>
              <a:t>newdf</a:t>
            </a:r>
            <a:r>
              <a:rPr lang="en-IN" sz="2400" dirty="0"/>
              <a:t>)</a:t>
            </a:r>
          </a:p>
          <a:p>
            <a:r>
              <a:rPr lang="en-IN" sz="2400" dirty="0"/>
              <a:t>yp4=</a:t>
            </a:r>
            <a:r>
              <a:rPr lang="en-IN" sz="2400" dirty="0" err="1"/>
              <a:t>knn.predict</a:t>
            </a:r>
            <a:r>
              <a:rPr lang="en-IN" sz="2400" dirty="0"/>
              <a:t>(</a:t>
            </a:r>
            <a:r>
              <a:rPr lang="en-IN" sz="2400" dirty="0" err="1"/>
              <a:t>newdf</a:t>
            </a:r>
            <a:r>
              <a:rPr lang="en-IN" sz="2400" dirty="0"/>
              <a:t>)</a:t>
            </a:r>
          </a:p>
          <a:p>
            <a:r>
              <a:rPr lang="en-IN" sz="2400" dirty="0"/>
              <a:t>yp5=</a:t>
            </a:r>
            <a:r>
              <a:rPr lang="en-IN" sz="2400" dirty="0" err="1"/>
              <a:t>svc.predict</a:t>
            </a:r>
            <a:r>
              <a:rPr lang="en-IN" sz="2400" dirty="0"/>
              <a:t>(</a:t>
            </a:r>
            <a:r>
              <a:rPr lang="en-IN" sz="2400" dirty="0" err="1"/>
              <a:t>newdf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print(yp1)</a:t>
            </a:r>
          </a:p>
          <a:p>
            <a:r>
              <a:rPr lang="en-IN" sz="2400" dirty="0"/>
              <a:t>print(yp2)</a:t>
            </a:r>
          </a:p>
          <a:p>
            <a:r>
              <a:rPr lang="en-IN" sz="2400" dirty="0"/>
              <a:t>print(yp3)</a:t>
            </a:r>
          </a:p>
          <a:p>
            <a:r>
              <a:rPr lang="en-IN" sz="2400" dirty="0"/>
              <a:t>print(yp4)</a:t>
            </a:r>
          </a:p>
          <a:p>
            <a:r>
              <a:rPr lang="en-IN" sz="2400" dirty="0"/>
              <a:t>print(yp5)</a:t>
            </a:r>
          </a:p>
        </p:txBody>
      </p:sp>
    </p:spTree>
    <p:extLst>
      <p:ext uri="{BB962C8B-B14F-4D97-AF65-F5344CB8AC3E}">
        <p14:creationId xmlns:p14="http://schemas.microsoft.com/office/powerpoint/2010/main" val="361848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FC1FC37-F240-493F-B41E-DD177655C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3851"/>
              </p:ext>
            </p:extLst>
          </p:nvPr>
        </p:nvGraphicFramePr>
        <p:xfrm>
          <a:off x="467544" y="1397000"/>
          <a:ext cx="790383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613">
                  <a:extLst>
                    <a:ext uri="{9D8B030D-6E8A-4147-A177-3AD203B41FA5}">
                      <a16:colId xmlns="" xmlns:a16="http://schemas.microsoft.com/office/drawing/2014/main" val="2432353141"/>
                    </a:ext>
                  </a:extLst>
                </a:gridCol>
                <a:gridCol w="2634613">
                  <a:extLst>
                    <a:ext uri="{9D8B030D-6E8A-4147-A177-3AD203B41FA5}">
                      <a16:colId xmlns="" xmlns:a16="http://schemas.microsoft.com/office/drawing/2014/main" val="3398719854"/>
                    </a:ext>
                  </a:extLst>
                </a:gridCol>
                <a:gridCol w="2634613">
                  <a:extLst>
                    <a:ext uri="{9D8B030D-6E8A-4147-A177-3AD203B41FA5}">
                      <a16:colId xmlns="" xmlns:a16="http://schemas.microsoft.com/office/drawing/2014/main" val="26668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/>
                        <a:t>Predicted 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/>
                        <a:t>Predicted 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7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4000" dirty="0"/>
                        <a:t>Actual </a:t>
                      </a:r>
                    </a:p>
                    <a:p>
                      <a:r>
                        <a:rPr lang="en-IN" sz="4000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950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4000" dirty="0"/>
                        <a:t>Actual Yes: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99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0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4" descr="flags-in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280" y="304920"/>
            <a:ext cx="7772400" cy="61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/>
          <p:nvPr/>
        </p:nvSpPr>
        <p:spPr>
          <a:xfrm>
            <a:off x="5181480" y="5029200"/>
            <a:ext cx="3581640" cy="91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sz="5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Loan Prediction Problem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61588"/>
              </p:ext>
            </p:extLst>
          </p:nvPr>
        </p:nvGraphicFramePr>
        <p:xfrm>
          <a:off x="323528" y="980728"/>
          <a:ext cx="8496944" cy="5733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Variable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  Description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 err="1">
                          <a:effectLst/>
                        </a:rPr>
                        <a:t>Loan_ID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Unique Loan ID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Gender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Male/ Female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Married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Applicant married (Y/N)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Dependents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Number of dependents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Education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Applicant Education (Graduate/ Under Graduate)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Self_Employed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Self employed (Y/N)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ApplicantIncome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Applicant income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CoapplicantIncome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Co-applicant income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LoanAmount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Loan amount in thousands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Loan_Amount_Term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Term of loan in months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Credit_History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credit history meets guidelines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Property_Area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Urban/ Semi Urban/ Rural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>
                          <a:effectLst/>
                        </a:rPr>
                        <a:t>Loan_Status</a:t>
                      </a:r>
                      <a:endParaRPr lang="en-IN" sz="20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150"/>
                        </a:spcAft>
                      </a:pPr>
                      <a:r>
                        <a:rPr lang="en-IN" sz="2000" dirty="0">
                          <a:effectLst/>
                        </a:rPr>
                        <a:t>Loan approved (Y/N)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9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Data Understanding and Requirement Understanding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77281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import pandas as </a:t>
            </a:r>
            <a:r>
              <a:rPr lang="en-IN" sz="2800" dirty="0" err="1"/>
              <a:t>pd</a:t>
            </a:r>
            <a:endParaRPr lang="en-IN" sz="2800" dirty="0"/>
          </a:p>
          <a:p>
            <a:r>
              <a:rPr lang="en-IN" sz="2800" dirty="0" err="1"/>
              <a:t>df</a:t>
            </a:r>
            <a:r>
              <a:rPr lang="en-IN" sz="2800" dirty="0"/>
              <a:t>=</a:t>
            </a:r>
            <a:r>
              <a:rPr lang="en-IN" sz="2800" dirty="0" err="1"/>
              <a:t>pd.read_csv</a:t>
            </a:r>
            <a:r>
              <a:rPr lang="en-IN" sz="2800" dirty="0"/>
              <a:t>('train.csv')</a:t>
            </a:r>
          </a:p>
          <a:p>
            <a:endParaRPr lang="en-IN" sz="2800" dirty="0"/>
          </a:p>
          <a:p>
            <a:r>
              <a:rPr lang="en-IN" sz="2800" dirty="0" err="1"/>
              <a:t>df.head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r>
              <a:rPr lang="en-IN" sz="2800" dirty="0" err="1"/>
              <a:t>df.describe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189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Data Understanding and Requirement Understanding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29529"/>
              </p:ext>
            </p:extLst>
          </p:nvPr>
        </p:nvGraphicFramePr>
        <p:xfrm>
          <a:off x="179512" y="1340774"/>
          <a:ext cx="8784978" cy="439248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6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4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69817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Applicant 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 err="1">
                          <a:effectLst/>
                        </a:rPr>
                        <a:t>Coapplicant</a:t>
                      </a:r>
                      <a:r>
                        <a:rPr lang="en-IN" sz="1600" b="1" dirty="0">
                          <a:effectLst/>
                        </a:rPr>
                        <a:t> 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Loan Amount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 err="1">
                          <a:effectLst/>
                        </a:rPr>
                        <a:t>Loan_Amount_Term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 err="1">
                          <a:effectLst/>
                        </a:rPr>
                        <a:t>Credit_History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500.000000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500.000000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482.000000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486.000000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459.000000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5493.644000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1506.307840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144.020747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342.543210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0.843137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6515.668972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2134.432188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82.344919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63.834977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0.364068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12.000000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2874.500000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100.000000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360.000000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3854.000000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1125.500000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126.500000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360.000000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5764.000000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2253.250000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161.500000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360.000000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81000.000000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20000.000000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>
                          <a:effectLst/>
                        </a:rPr>
                        <a:t>700.000000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480.000000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24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Data Pre-processing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772816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X=</a:t>
            </a:r>
            <a:r>
              <a:rPr lang="en-IN" sz="2800" dirty="0" err="1"/>
              <a:t>df.drop</a:t>
            </a:r>
            <a:r>
              <a:rPr lang="en-IN" sz="2800" dirty="0"/>
              <a:t>(['Loan_Status','</a:t>
            </a:r>
            <a:r>
              <a:rPr lang="en-IN" sz="2800" dirty="0" err="1"/>
              <a:t>Loan_ID</a:t>
            </a:r>
            <a:r>
              <a:rPr lang="en-IN" sz="2800" dirty="0"/>
              <a:t>'], axis=1)</a:t>
            </a:r>
          </a:p>
          <a:p>
            <a:r>
              <a:rPr lang="en-IN" sz="2800" dirty="0"/>
              <a:t>y=</a:t>
            </a:r>
            <a:r>
              <a:rPr lang="en-IN" sz="2800" dirty="0" err="1"/>
              <a:t>df</a:t>
            </a:r>
            <a:r>
              <a:rPr lang="en-IN" sz="2800" dirty="0"/>
              <a:t>['</a:t>
            </a:r>
            <a:r>
              <a:rPr lang="en-IN" sz="2800" dirty="0" err="1"/>
              <a:t>Loan_Status</a:t>
            </a:r>
            <a:r>
              <a:rPr lang="en-IN" sz="2800" dirty="0"/>
              <a:t>']</a:t>
            </a:r>
          </a:p>
          <a:p>
            <a:endParaRPr lang="en-IN" sz="2800" dirty="0"/>
          </a:p>
          <a:p>
            <a:r>
              <a:rPr lang="en-IN" sz="2800" dirty="0" err="1"/>
              <a:t>X.isnull</a:t>
            </a:r>
            <a:r>
              <a:rPr lang="en-IN" sz="2800" dirty="0"/>
              <a:t>().sum()</a:t>
            </a:r>
          </a:p>
          <a:p>
            <a:endParaRPr lang="en-IN" sz="2800" dirty="0"/>
          </a:p>
          <a:p>
            <a:r>
              <a:rPr lang="en-IN" sz="2800" dirty="0"/>
              <a:t>X['</a:t>
            </a:r>
            <a:r>
              <a:rPr lang="en-IN" sz="2800" dirty="0" err="1"/>
              <a:t>Credit_History</a:t>
            </a:r>
            <a:r>
              <a:rPr lang="en-IN" sz="2800" dirty="0"/>
              <a:t>'].</a:t>
            </a:r>
            <a:r>
              <a:rPr lang="en-IN" sz="2800" dirty="0" err="1"/>
              <a:t>value_counts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r>
              <a:rPr lang="en-IN" sz="2800" dirty="0"/>
              <a:t>X['Gender'].</a:t>
            </a:r>
            <a:r>
              <a:rPr lang="en-IN" sz="2800" dirty="0" err="1"/>
              <a:t>value_counts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40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Handling Null Values – Categorical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052736"/>
            <a:ext cx="84969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X['Gender'].</a:t>
            </a:r>
            <a:r>
              <a:rPr lang="en-IN" sz="2800" dirty="0" err="1"/>
              <a:t>fillna</a:t>
            </a:r>
            <a:r>
              <a:rPr lang="en-IN" sz="2800" dirty="0"/>
              <a:t>("Male", </a:t>
            </a:r>
            <a:r>
              <a:rPr lang="en-IN" sz="2800" dirty="0" err="1"/>
              <a:t>inplace</a:t>
            </a:r>
            <a:r>
              <a:rPr lang="en-IN" sz="2800" dirty="0"/>
              <a:t>=True)</a:t>
            </a:r>
          </a:p>
          <a:p>
            <a:r>
              <a:rPr lang="en-IN" sz="2800" dirty="0" err="1"/>
              <a:t>X.isnull</a:t>
            </a:r>
            <a:r>
              <a:rPr lang="en-IN" sz="2800" dirty="0"/>
              <a:t>().sum()</a:t>
            </a:r>
          </a:p>
          <a:p>
            <a:endParaRPr lang="en-IN" sz="2800" dirty="0"/>
          </a:p>
          <a:p>
            <a:r>
              <a:rPr lang="en-IN" sz="2800" dirty="0"/>
              <a:t>X['Married'].</a:t>
            </a:r>
            <a:r>
              <a:rPr lang="en-IN" sz="2800" dirty="0" err="1"/>
              <a:t>value_counts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r>
              <a:rPr lang="en-IN" sz="2800" dirty="0"/>
              <a:t>X['Married'].</a:t>
            </a:r>
            <a:r>
              <a:rPr lang="en-IN" sz="2800" dirty="0" err="1"/>
              <a:t>fillna</a:t>
            </a:r>
            <a:r>
              <a:rPr lang="en-IN" sz="2800" dirty="0"/>
              <a:t>("Yes", </a:t>
            </a:r>
            <a:r>
              <a:rPr lang="en-IN" sz="2800" dirty="0" err="1"/>
              <a:t>inplace</a:t>
            </a:r>
            <a:r>
              <a:rPr lang="en-IN" sz="2800" dirty="0"/>
              <a:t>=True)</a:t>
            </a:r>
          </a:p>
          <a:p>
            <a:r>
              <a:rPr lang="en-IN" sz="2800" dirty="0" err="1"/>
              <a:t>X.isnull</a:t>
            </a:r>
            <a:r>
              <a:rPr lang="en-IN" sz="2800" dirty="0"/>
              <a:t>().sum()</a:t>
            </a:r>
          </a:p>
          <a:p>
            <a:endParaRPr lang="en-IN" sz="2800" dirty="0"/>
          </a:p>
          <a:p>
            <a:r>
              <a:rPr lang="en-IN" sz="2800" dirty="0"/>
              <a:t>X['Dependents'].</a:t>
            </a:r>
            <a:r>
              <a:rPr lang="en-IN" sz="2800" dirty="0" err="1"/>
              <a:t>value_counts</a:t>
            </a:r>
            <a:r>
              <a:rPr lang="en-IN" sz="2800" dirty="0"/>
              <a:t>()</a:t>
            </a:r>
          </a:p>
          <a:p>
            <a:r>
              <a:rPr lang="en-IN" sz="2800" dirty="0"/>
              <a:t>X['Dependents'].</a:t>
            </a:r>
            <a:r>
              <a:rPr lang="en-IN" sz="2800" dirty="0" err="1"/>
              <a:t>fillna</a:t>
            </a:r>
            <a:r>
              <a:rPr lang="en-IN" sz="2800" dirty="0"/>
              <a:t>(0,inplace=True)</a:t>
            </a:r>
          </a:p>
          <a:p>
            <a:endParaRPr lang="en-IN" sz="2800" dirty="0"/>
          </a:p>
          <a:p>
            <a:r>
              <a:rPr lang="en-IN" sz="2800" dirty="0"/>
              <a:t>X['</a:t>
            </a:r>
            <a:r>
              <a:rPr lang="en-IN" sz="2800" dirty="0" err="1"/>
              <a:t>Self_Employed</a:t>
            </a:r>
            <a:r>
              <a:rPr lang="en-IN" sz="2800" dirty="0"/>
              <a:t>'].</a:t>
            </a:r>
            <a:r>
              <a:rPr lang="en-IN" sz="2800" dirty="0" err="1"/>
              <a:t>value_counts</a:t>
            </a:r>
            <a:r>
              <a:rPr lang="en-IN" sz="2800" dirty="0"/>
              <a:t>()</a:t>
            </a:r>
          </a:p>
          <a:p>
            <a:r>
              <a:rPr lang="en-IN" sz="2800" dirty="0"/>
              <a:t>X['</a:t>
            </a:r>
            <a:r>
              <a:rPr lang="en-IN" sz="2800" dirty="0" err="1"/>
              <a:t>Self_Employed</a:t>
            </a:r>
            <a:r>
              <a:rPr lang="en-IN" sz="2800" dirty="0"/>
              <a:t>'].</a:t>
            </a:r>
            <a:r>
              <a:rPr lang="en-IN" sz="2800" dirty="0" err="1"/>
              <a:t>fillna</a:t>
            </a:r>
            <a:r>
              <a:rPr lang="en-IN" sz="2800" dirty="0"/>
              <a:t>('No',</a:t>
            </a:r>
            <a:r>
              <a:rPr lang="en-IN" sz="2800" dirty="0" err="1"/>
              <a:t>inplace</a:t>
            </a:r>
            <a:r>
              <a:rPr lang="en-IN" sz="28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404085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Handling Null Values – Numerical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80949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mean_loan</a:t>
            </a:r>
            <a:r>
              <a:rPr lang="en-IN" sz="2400" dirty="0"/>
              <a:t>=X['</a:t>
            </a:r>
            <a:r>
              <a:rPr lang="en-IN" sz="2400" dirty="0" err="1"/>
              <a:t>LoanAmount</a:t>
            </a:r>
            <a:r>
              <a:rPr lang="en-IN" sz="2400" dirty="0"/>
              <a:t>'].mean()</a:t>
            </a:r>
          </a:p>
          <a:p>
            <a:r>
              <a:rPr lang="en-IN" sz="2400" dirty="0"/>
              <a:t>X['</a:t>
            </a:r>
            <a:r>
              <a:rPr lang="en-IN" sz="2400" dirty="0" err="1"/>
              <a:t>LoanAmount</a:t>
            </a:r>
            <a:r>
              <a:rPr lang="en-IN" sz="2400" dirty="0"/>
              <a:t>'].</a:t>
            </a:r>
            <a:r>
              <a:rPr lang="en-IN" sz="2400" dirty="0" err="1"/>
              <a:t>fillna</a:t>
            </a:r>
            <a:r>
              <a:rPr lang="en-IN" sz="2400" dirty="0"/>
              <a:t>(</a:t>
            </a:r>
            <a:r>
              <a:rPr lang="en-IN" sz="2400" dirty="0" err="1"/>
              <a:t>mean_loan,inplace</a:t>
            </a:r>
            <a:r>
              <a:rPr lang="en-IN" sz="2400" dirty="0"/>
              <a:t>=True)</a:t>
            </a:r>
          </a:p>
          <a:p>
            <a:r>
              <a:rPr lang="en-IN" sz="2400" dirty="0" err="1"/>
              <a:t>X.isnull</a:t>
            </a:r>
            <a:r>
              <a:rPr lang="en-IN" sz="2400" dirty="0"/>
              <a:t>().sum()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X['</a:t>
            </a:r>
            <a:r>
              <a:rPr lang="en-IN" sz="2400" dirty="0" err="1"/>
              <a:t>Loan_Amount_Term</a:t>
            </a:r>
            <a:r>
              <a:rPr lang="en-IN" sz="2400" dirty="0"/>
              <a:t>'].</a:t>
            </a:r>
            <a:r>
              <a:rPr lang="en-IN" sz="2400" dirty="0" err="1"/>
              <a:t>fillna</a:t>
            </a:r>
            <a:r>
              <a:rPr lang="en-IN" sz="2400" dirty="0"/>
              <a:t>(X['</a:t>
            </a:r>
            <a:r>
              <a:rPr lang="en-IN" sz="2400" dirty="0" err="1"/>
              <a:t>Loan_Amount_Term</a:t>
            </a:r>
            <a:r>
              <a:rPr lang="en-IN" sz="2400" dirty="0"/>
              <a:t>'].mean(),</a:t>
            </a:r>
            <a:r>
              <a:rPr lang="en-IN" sz="2400" dirty="0" err="1"/>
              <a:t>inplace</a:t>
            </a:r>
            <a:r>
              <a:rPr lang="en-IN" sz="2400" dirty="0"/>
              <a:t>=True)</a:t>
            </a:r>
          </a:p>
          <a:p>
            <a:endParaRPr lang="en-IN" sz="2400" dirty="0"/>
          </a:p>
          <a:p>
            <a:r>
              <a:rPr lang="en-IN" sz="2400" dirty="0"/>
              <a:t>X['</a:t>
            </a:r>
            <a:r>
              <a:rPr lang="en-IN" sz="2400" dirty="0" err="1"/>
              <a:t>Credit_History</a:t>
            </a:r>
            <a:r>
              <a:rPr lang="en-IN" sz="2400" dirty="0"/>
              <a:t>'].</a:t>
            </a:r>
            <a:r>
              <a:rPr lang="en-IN" sz="2400" dirty="0" err="1"/>
              <a:t>fillna</a:t>
            </a:r>
            <a:r>
              <a:rPr lang="en-IN" sz="2400" dirty="0"/>
              <a:t>(X['</a:t>
            </a:r>
            <a:r>
              <a:rPr lang="en-IN" sz="2400" dirty="0" err="1"/>
              <a:t>Credit_History</a:t>
            </a:r>
            <a:r>
              <a:rPr lang="en-IN" sz="2400" dirty="0"/>
              <a:t>'].mean(),</a:t>
            </a:r>
            <a:r>
              <a:rPr lang="en-IN" sz="2400" dirty="0" err="1"/>
              <a:t>inplace</a:t>
            </a:r>
            <a:r>
              <a:rPr lang="en-IN" sz="2400" dirty="0"/>
              <a:t>=True)</a:t>
            </a:r>
          </a:p>
          <a:p>
            <a:endParaRPr lang="en-IN" sz="2400" dirty="0"/>
          </a:p>
          <a:p>
            <a:r>
              <a:rPr lang="en-IN" sz="2400" dirty="0" err="1"/>
              <a:t>X.isnull</a:t>
            </a:r>
            <a:r>
              <a:rPr lang="en-IN" sz="2400" dirty="0"/>
              <a:t>().sum()</a:t>
            </a:r>
          </a:p>
        </p:txBody>
      </p:sp>
    </p:spTree>
    <p:extLst>
      <p:ext uri="{BB962C8B-B14F-4D97-AF65-F5344CB8AC3E}">
        <p14:creationId xmlns:p14="http://schemas.microsoft.com/office/powerpoint/2010/main" val="308829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Changing Categorical Values into Numerical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05103AC6-CDB1-4679-A755-97DCFB9F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88445"/>
              </p:ext>
            </p:extLst>
          </p:nvPr>
        </p:nvGraphicFramePr>
        <p:xfrm>
          <a:off x="857041" y="1484784"/>
          <a:ext cx="153583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="" xmlns:a16="http://schemas.microsoft.com/office/drawing/2014/main" val="18280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503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672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595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733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1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80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769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441312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7F716591-125D-4510-9BCF-30ED79A0D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80418"/>
              </p:ext>
            </p:extLst>
          </p:nvPr>
        </p:nvGraphicFramePr>
        <p:xfrm>
          <a:off x="3108176" y="1484784"/>
          <a:ext cx="153583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="" xmlns:a16="http://schemas.microsoft.com/office/drawing/2014/main" val="18280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503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672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595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733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1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80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769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441312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FD54B1D0-6053-435E-917C-D28A9B3CE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50410"/>
              </p:ext>
            </p:extLst>
          </p:nvPr>
        </p:nvGraphicFramePr>
        <p:xfrm>
          <a:off x="4860031" y="1484784"/>
          <a:ext cx="42232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21">
                  <a:extLst>
                    <a:ext uri="{9D8B030D-6E8A-4147-A177-3AD203B41FA5}">
                      <a16:colId xmlns="" xmlns:a16="http://schemas.microsoft.com/office/drawing/2014/main" val="1684172061"/>
                    </a:ext>
                  </a:extLst>
                </a:gridCol>
                <a:gridCol w="2111621">
                  <a:extLst>
                    <a:ext uri="{9D8B030D-6E8A-4147-A177-3AD203B41FA5}">
                      <a16:colId xmlns="" xmlns:a16="http://schemas.microsoft.com/office/drawing/2014/main" val="107426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Gender_0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Gender_1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829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036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491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00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143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980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651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97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FB6A763-DF45-467E-89F3-627F8AC62DFA}"/>
              </a:ext>
            </a:extLst>
          </p:cNvPr>
          <p:cNvSpPr txBox="1"/>
          <p:nvPr/>
        </p:nvSpPr>
        <p:spPr>
          <a:xfrm>
            <a:off x="899593" y="609329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This is called One Hot Encoding.</a:t>
            </a:r>
          </a:p>
        </p:txBody>
      </p:sp>
    </p:spTree>
    <p:extLst>
      <p:ext uri="{BB962C8B-B14F-4D97-AF65-F5344CB8AC3E}">
        <p14:creationId xmlns:p14="http://schemas.microsoft.com/office/powerpoint/2010/main" val="250553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806</Words>
  <Application>Microsoft Office PowerPoint</Application>
  <PresentationFormat>On-screen Show (4:3)</PresentationFormat>
  <Paragraphs>291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Loan Prediction Problem</vt:lpstr>
      <vt:lpstr>Loan Prediction Problem</vt:lpstr>
      <vt:lpstr>Data Understanding and Requirement Understanding</vt:lpstr>
      <vt:lpstr>Data Understanding and Requirement Understanding</vt:lpstr>
      <vt:lpstr>Data Pre-processing</vt:lpstr>
      <vt:lpstr>Handling Null Values – Categorical Features</vt:lpstr>
      <vt:lpstr>Handling Null Values – Numerical Features</vt:lpstr>
      <vt:lpstr>Changing Categorical Values into Numerical Values</vt:lpstr>
      <vt:lpstr>Changing Categorical Values into Numerical Values</vt:lpstr>
      <vt:lpstr>Train and Test Split</vt:lpstr>
      <vt:lpstr>Applying Machine Learning Algorithm – Logistic Regression</vt:lpstr>
      <vt:lpstr>Applying Machine Learning Algorithm – Support Vector Machines</vt:lpstr>
      <vt:lpstr>Applying Machine Learning Algorithm – Decision Tree Classifier</vt:lpstr>
      <vt:lpstr>Applying Machine Learning Algorithm – Gaussian NB</vt:lpstr>
      <vt:lpstr>Applying Machine Learning Algorithm - KNeighborsClassifier </vt:lpstr>
      <vt:lpstr>Applying Machine Learning Algorithm</vt:lpstr>
      <vt:lpstr>Best Model Deployment</vt:lpstr>
      <vt:lpstr>Best Model Deployment</vt:lpstr>
      <vt:lpstr>Best Model Deployment</vt:lpstr>
      <vt:lpstr>All Model Deployment – Ensemble Learning</vt:lpstr>
      <vt:lpstr>Confusion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</dc:creator>
  <cp:lastModifiedBy>nielit</cp:lastModifiedBy>
  <cp:revision>308</cp:revision>
  <dcterms:modified xsi:type="dcterms:W3CDTF">2020-06-29T04:19:31Z</dcterms:modified>
</cp:coreProperties>
</file>