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96" r:id="rId4"/>
    <p:sldId id="297" r:id="rId5"/>
    <p:sldId id="298" r:id="rId6"/>
    <p:sldId id="295" r:id="rId7"/>
    <p:sldId id="275" r:id="rId8"/>
    <p:sldId id="276" r:id="rId9"/>
    <p:sldId id="277" r:id="rId10"/>
    <p:sldId id="278" r:id="rId11"/>
    <p:sldId id="279" r:id="rId12"/>
    <p:sldId id="299" r:id="rId13"/>
    <p:sldId id="280" r:id="rId14"/>
    <p:sldId id="281" r:id="rId15"/>
    <p:sldId id="302" r:id="rId16"/>
    <p:sldId id="282" r:id="rId17"/>
    <p:sldId id="283" r:id="rId18"/>
    <p:sldId id="284" r:id="rId19"/>
    <p:sldId id="286" r:id="rId20"/>
    <p:sldId id="287" r:id="rId21"/>
    <p:sldId id="288" r:id="rId22"/>
    <p:sldId id="289" r:id="rId23"/>
    <p:sldId id="290"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Arial Black" pitchFamily="34" charset="0"/>
                <a:ea typeface="+mj-ea"/>
                <a:cs typeface="+mj-cs"/>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Arial Black"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6C7A226B-C9FC-4C2C-A6EF-CBCF6C4FC503}"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7A226B-C9FC-4C2C-A6EF-CBCF6C4FC503}"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7A226B-C9FC-4C2C-A6EF-CBCF6C4FC50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BD77F68-D726-45D1-BAE5-D85214B16FD3}" type="datetimeFigureOut">
              <a:rPr lang="en-IN" smtClean="0"/>
              <a:t>01-07-2020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6C7A226B-C9FC-4C2C-A6EF-CBCF6C4FC503}"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BD77F68-D726-45D1-BAE5-D85214B16FD3}" type="datetimeFigureOut">
              <a:rPr lang="en-IN" smtClean="0"/>
              <a:t>01-07-2020</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C7A226B-C9FC-4C2C-A6EF-CBCF6C4FC503}"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Arial" pitchFamily="34" charset="0"/>
          <a:ea typeface="+mj-ea"/>
          <a:cs typeface="Arial"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Arial"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Arial"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Arial"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Arial"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Hit_rate" TargetMode="External"/><Relationship Id="rId2" Type="http://schemas.openxmlformats.org/officeDocument/2006/relationships/hyperlink" Target="https://en.wikipedia.org/wiki/Sensitivity_(tes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Specificity_(tes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628800"/>
            <a:ext cx="8352928" cy="1107996"/>
          </a:xfrm>
          <a:prstGeom prst="rect">
            <a:avLst/>
          </a:prstGeom>
        </p:spPr>
        <p:txBody>
          <a:bodyPr wrap="square">
            <a:spAutoFit/>
          </a:bodyPr>
          <a:lstStyle/>
          <a:p>
            <a:r>
              <a:rPr lang="en-IN" sz="6600" dirty="0">
                <a:latin typeface="Arial Black" pitchFamily="34" charset="0"/>
              </a:rPr>
              <a:t>Confusion Matrix</a:t>
            </a:r>
          </a:p>
        </p:txBody>
      </p:sp>
    </p:spTree>
    <p:extLst>
      <p:ext uri="{BB962C8B-B14F-4D97-AF65-F5344CB8AC3E}">
        <p14:creationId xmlns:p14="http://schemas.microsoft.com/office/powerpoint/2010/main" val="74821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 of the Terms:</a:t>
            </a:r>
          </a:p>
        </p:txBody>
      </p:sp>
      <p:sp>
        <p:nvSpPr>
          <p:cNvPr id="3" name="Content Placeholder 2"/>
          <p:cNvSpPr>
            <a:spLocks noGrp="1"/>
          </p:cNvSpPr>
          <p:nvPr>
            <p:ph idx="1"/>
          </p:nvPr>
        </p:nvSpPr>
        <p:spPr/>
        <p:txBody>
          <a:bodyPr>
            <a:normAutofit fontScale="92500" lnSpcReduction="20000"/>
          </a:bodyPr>
          <a:lstStyle/>
          <a:p>
            <a:pPr algn="just"/>
            <a:r>
              <a:rPr lang="en-US" dirty="0"/>
              <a:t>Positive (P) : Observation is positive (for example: is an apple).</a:t>
            </a:r>
          </a:p>
          <a:p>
            <a:pPr algn="just"/>
            <a:r>
              <a:rPr lang="en-US" dirty="0"/>
              <a:t>Negative (N) : Observation is not positive (for example: is not an apple).</a:t>
            </a:r>
          </a:p>
          <a:p>
            <a:pPr algn="just"/>
            <a:r>
              <a:rPr lang="en-US" dirty="0"/>
              <a:t>True Positive (TP) : Observation is positive, and is predicted to be positive.</a:t>
            </a:r>
          </a:p>
          <a:p>
            <a:pPr algn="just"/>
            <a:r>
              <a:rPr lang="en-US" dirty="0"/>
              <a:t>False Negative (FN) : Observation is positive, but is predicted negative.</a:t>
            </a:r>
          </a:p>
          <a:p>
            <a:pPr algn="just"/>
            <a:r>
              <a:rPr lang="en-US" dirty="0"/>
              <a:t>True Negative (TN) : Observation is negative, and is predicted to be negative.</a:t>
            </a:r>
          </a:p>
          <a:p>
            <a:pPr algn="just"/>
            <a:r>
              <a:rPr lang="en-US" dirty="0"/>
              <a:t>False Positive (FP) : Observation is negative, but is predicted positive.</a:t>
            </a:r>
            <a:endParaRPr lang="en-IN" dirty="0"/>
          </a:p>
        </p:txBody>
      </p:sp>
    </p:spTree>
    <p:extLst>
      <p:ext uri="{BB962C8B-B14F-4D97-AF65-F5344CB8AC3E}">
        <p14:creationId xmlns:p14="http://schemas.microsoft.com/office/powerpoint/2010/main" val="100577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Classification Rate/Accuracy:</a:t>
            </a:r>
            <a:endParaRPr lang="en-IN" dirty="0"/>
          </a:p>
        </p:txBody>
      </p:sp>
      <p:sp>
        <p:nvSpPr>
          <p:cNvPr id="3" name="Content Placeholder 2"/>
          <p:cNvSpPr>
            <a:spLocks noGrp="1"/>
          </p:cNvSpPr>
          <p:nvPr>
            <p:ph idx="1"/>
          </p:nvPr>
        </p:nvSpPr>
        <p:spPr/>
        <p:txBody>
          <a:bodyPr/>
          <a:lstStyle/>
          <a:p>
            <a:pPr marL="0" indent="0">
              <a:buNone/>
            </a:pPr>
            <a:r>
              <a:rPr lang="en-US" dirty="0"/>
              <a:t>Classification Rate or Accuracy is given by the relation:</a:t>
            </a:r>
          </a:p>
          <a:p>
            <a:pPr marL="0" indent="0">
              <a:buNone/>
            </a:pPr>
            <a:endParaRPr lang="en-US"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2458648"/>
            <a:ext cx="706878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4653136"/>
            <a:ext cx="7632848" cy="1569660"/>
          </a:xfrm>
          <a:prstGeom prst="rect">
            <a:avLst/>
          </a:prstGeom>
        </p:spPr>
        <p:txBody>
          <a:bodyPr wrap="square">
            <a:spAutoFit/>
          </a:bodyPr>
          <a:lstStyle/>
          <a:p>
            <a:pPr algn="just"/>
            <a:r>
              <a:rPr lang="en-US" sz="2400" dirty="0">
                <a:latin typeface="Arial" pitchFamily="34" charset="0"/>
                <a:cs typeface="Arial" pitchFamily="34" charset="0"/>
              </a:rPr>
              <a:t>However, there are problems with accuracy. It assumes equal costs for both kinds of errors. A 99% accuracy can be excellent, good, mediocre, poor or terrible depending upon the problem.</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296775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Misclassification Rate/Error:</a:t>
            </a:r>
            <a:endParaRPr lang="en-IN" dirty="0"/>
          </a:p>
        </p:txBody>
      </p:sp>
      <p:sp>
        <p:nvSpPr>
          <p:cNvPr id="3" name="Content Placeholder 2"/>
          <p:cNvSpPr>
            <a:spLocks noGrp="1"/>
          </p:cNvSpPr>
          <p:nvPr>
            <p:ph idx="1"/>
          </p:nvPr>
        </p:nvSpPr>
        <p:spPr/>
        <p:txBody>
          <a:bodyPr/>
          <a:lstStyle/>
          <a:p>
            <a:pPr marL="0" indent="0">
              <a:buNone/>
            </a:pPr>
            <a:r>
              <a:rPr lang="en-IN" b="1" dirty="0"/>
              <a:t>Misclassification Rate:</a:t>
            </a:r>
          </a:p>
          <a:p>
            <a:pPr marL="365760" lvl="1" indent="0">
              <a:buNone/>
            </a:pPr>
            <a:endParaRPr lang="en-IN" b="1" dirty="0"/>
          </a:p>
          <a:p>
            <a:pPr marL="365760" lvl="1" indent="0">
              <a:buNone/>
            </a:pPr>
            <a:r>
              <a:rPr lang="en-IN" b="1" dirty="0"/>
              <a:t>how often is it wrong?</a:t>
            </a:r>
            <a:endParaRPr lang="en-IN" dirty="0"/>
          </a:p>
          <a:p>
            <a:pPr marL="365760" lvl="1" indent="0">
              <a:buNone/>
            </a:pPr>
            <a:r>
              <a:rPr lang="en-IN" b="1" dirty="0"/>
              <a:t>MR = (FP+FN)/total</a:t>
            </a:r>
            <a:endParaRPr lang="en-IN" dirty="0"/>
          </a:p>
          <a:p>
            <a:pPr marL="365760" lvl="1" indent="0">
              <a:buNone/>
            </a:pPr>
            <a:r>
              <a:rPr lang="en-IN" b="1" dirty="0"/>
              <a:t>MR = (10+5)/165 = 0.09</a:t>
            </a:r>
            <a:endParaRPr lang="en-IN" dirty="0"/>
          </a:p>
          <a:p>
            <a:pPr marL="365760" lvl="1" indent="0">
              <a:buNone/>
            </a:pPr>
            <a:endParaRPr lang="en-IN" dirty="0"/>
          </a:p>
          <a:p>
            <a:pPr marL="365760" lvl="1" indent="0">
              <a:buNone/>
            </a:pPr>
            <a:r>
              <a:rPr lang="en-IN" dirty="0"/>
              <a:t>This is also called as the </a:t>
            </a:r>
            <a:r>
              <a:rPr lang="en-IN" b="1" dirty="0"/>
              <a:t>Error Rate</a:t>
            </a:r>
            <a:endParaRPr lang="en-IN" dirty="0"/>
          </a:p>
          <a:p>
            <a:pPr marL="365760" lvl="1"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8734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19" y="317608"/>
            <a:ext cx="8229600" cy="738933"/>
          </a:xfrm>
        </p:spPr>
        <p:txBody>
          <a:bodyPr>
            <a:normAutofit fontScale="90000"/>
          </a:bodyPr>
          <a:lstStyle/>
          <a:p>
            <a:r>
              <a:rPr lang="en-IN" b="1" dirty="0"/>
              <a:t>Recall:</a:t>
            </a:r>
            <a:endParaRPr lang="en-IN" dirty="0"/>
          </a:p>
        </p:txBody>
      </p:sp>
      <p:sp>
        <p:nvSpPr>
          <p:cNvPr id="3" name="Content Placeholder 2"/>
          <p:cNvSpPr>
            <a:spLocks noGrp="1"/>
          </p:cNvSpPr>
          <p:nvPr>
            <p:ph idx="1"/>
          </p:nvPr>
        </p:nvSpPr>
        <p:spPr>
          <a:xfrm>
            <a:off x="411481" y="1448434"/>
            <a:ext cx="8229600" cy="3581752"/>
          </a:xfrm>
        </p:spPr>
        <p:txBody>
          <a:bodyPr>
            <a:normAutofit/>
          </a:bodyPr>
          <a:lstStyle/>
          <a:p>
            <a:pPr algn="just"/>
            <a:r>
              <a:rPr lang="en-US" dirty="0"/>
              <a:t>Recall can be defined as the ratio of the total number of correctly classified positive examples divide to the total number of positive examples. High Recall indicates the class is correctly recognized (small number of FN).</a:t>
            </a:r>
          </a:p>
          <a:p>
            <a:pPr algn="just"/>
            <a:r>
              <a:rPr lang="en-IN" b="1" dirty="0">
                <a:hlinkClick r:id="rId2" tooltip="Sensitivity (test)"/>
              </a:rPr>
              <a:t>Also known as sensitivity</a:t>
            </a:r>
            <a:r>
              <a:rPr lang="en-IN" b="1" dirty="0"/>
              <a:t>, </a:t>
            </a:r>
            <a:r>
              <a:rPr lang="en-IN" b="1" dirty="0">
                <a:hlinkClick r:id="rId3" tooltip="Hit rate"/>
              </a:rPr>
              <a:t>hit rate</a:t>
            </a:r>
            <a:r>
              <a:rPr lang="en-IN" b="1" dirty="0"/>
              <a:t>, or </a:t>
            </a:r>
            <a:r>
              <a:rPr lang="en-IN" b="1" dirty="0">
                <a:hlinkClick r:id="rId2" tooltip="Sensitivity (test)"/>
              </a:rPr>
              <a:t>true positive rate</a:t>
            </a:r>
            <a:r>
              <a:rPr lang="en-IN" b="1" dirty="0"/>
              <a:t> (TPR)</a:t>
            </a:r>
            <a:endParaRPr lang="en-US" dirty="0"/>
          </a:p>
          <a:p>
            <a:pPr algn="just"/>
            <a:r>
              <a:rPr lang="en-US" dirty="0"/>
              <a:t>Recall is given by the relation:</a:t>
            </a:r>
          </a:p>
          <a:p>
            <a:pPr algn="just"/>
            <a:endParaRPr lang="en-US" dirty="0"/>
          </a:p>
          <a:p>
            <a:pPr algn="just"/>
            <a:endParaRPr lang="en-US" dirty="0"/>
          </a:p>
          <a:p>
            <a:pPr algn="just"/>
            <a:endParaRPr lang="en-US" dirty="0"/>
          </a:p>
          <a:p>
            <a:pPr algn="just"/>
            <a:endParaRPr lang="en-US" dirty="0"/>
          </a:p>
          <a:p>
            <a:pPr algn="just"/>
            <a:endParaRPr lang="en-IN"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052670"/>
            <a:ext cx="4248472" cy="136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Precision/Positive Predictive Value:</a:t>
            </a:r>
            <a:endParaRPr lang="en-IN" dirty="0"/>
          </a:p>
        </p:txBody>
      </p:sp>
      <p:sp>
        <p:nvSpPr>
          <p:cNvPr id="3" name="Content Placeholder 2"/>
          <p:cNvSpPr>
            <a:spLocks noGrp="1"/>
          </p:cNvSpPr>
          <p:nvPr>
            <p:ph idx="1"/>
          </p:nvPr>
        </p:nvSpPr>
        <p:spPr/>
        <p:txBody>
          <a:bodyPr>
            <a:normAutofit/>
          </a:bodyPr>
          <a:lstStyle/>
          <a:p>
            <a:pPr algn="just"/>
            <a:r>
              <a:rPr lang="en-US" sz="2800" dirty="0"/>
              <a:t>To get the value of precision we divide the total number of correctly classified positive examples by the total number of predicted positive examples. High Precision indicates an example labeled as positive is indeed positive (small number of FP).</a:t>
            </a:r>
            <a:br>
              <a:rPr lang="en-US" sz="2800" dirty="0"/>
            </a:br>
            <a:r>
              <a:rPr lang="en-US" sz="2800" dirty="0"/>
              <a:t>Precision is given by the relation:</a:t>
            </a:r>
            <a:endParaRPr lang="en-IN"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335" y="5157192"/>
            <a:ext cx="4099917" cy="138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12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704088"/>
            <a:ext cx="7787208" cy="1143000"/>
          </a:xfrm>
        </p:spPr>
        <p:txBody>
          <a:bodyPr>
            <a:noAutofit/>
          </a:bodyPr>
          <a:lstStyle/>
          <a:p>
            <a:r>
              <a:rPr lang="en-IN" sz="3600" b="1" u="sng" dirty="0">
                <a:hlinkClick r:id="rId2">
                  <a:extLst>
                    <a:ext uri="{A12FA001-AC4F-418D-AE19-62706E023703}">
                      <ahyp:hlinkClr xmlns:ahyp="http://schemas.microsoft.com/office/drawing/2018/hyperlinkcolor" xmlns="" val="tx"/>
                    </a:ext>
                  </a:extLst>
                </a:hlinkClick>
              </a:rPr>
              <a:t>specificity</a:t>
            </a:r>
            <a:r>
              <a:rPr lang="en-IN" sz="3600" b="1" dirty="0"/>
              <a:t>, </a:t>
            </a:r>
            <a:r>
              <a:rPr lang="en-IN" sz="3600" b="1" dirty="0">
                <a:hlinkClick r:id="rId2" tooltip="Specificity (tests)">
                  <a:extLst>
                    <a:ext uri="{A12FA001-AC4F-418D-AE19-62706E023703}">
                      <ahyp:hlinkClr xmlns:ahyp="http://schemas.microsoft.com/office/drawing/2018/hyperlinkcolor" xmlns="" val="tx"/>
                    </a:ext>
                  </a:extLst>
                </a:hlinkClick>
              </a:rPr>
              <a:t>selectivity</a:t>
            </a:r>
            <a:r>
              <a:rPr lang="en-IN" sz="3600" b="1" dirty="0"/>
              <a:t> or </a:t>
            </a:r>
            <a:r>
              <a:rPr lang="en-IN" sz="3600" b="1" dirty="0">
                <a:hlinkClick r:id="rId2" tooltip="Specificity (tests)">
                  <a:extLst>
                    <a:ext uri="{A12FA001-AC4F-418D-AE19-62706E023703}">
                      <ahyp:hlinkClr xmlns:ahyp="http://schemas.microsoft.com/office/drawing/2018/hyperlinkcolor" xmlns="" val="tx"/>
                    </a:ext>
                  </a:extLst>
                </a:hlinkClick>
              </a:rPr>
              <a:t>true negative rate</a:t>
            </a:r>
            <a:r>
              <a:rPr lang="en-IN" sz="3600" b="1" dirty="0"/>
              <a:t> (TNR)</a:t>
            </a:r>
            <a:endParaRPr lang="en-IN" sz="3600" dirty="0"/>
          </a:p>
        </p:txBody>
      </p:sp>
      <p:sp>
        <p:nvSpPr>
          <p:cNvPr id="3" name="Content Placeholder 2"/>
          <p:cNvSpPr>
            <a:spLocks noGrp="1"/>
          </p:cNvSpPr>
          <p:nvPr>
            <p:ph idx="1"/>
          </p:nvPr>
        </p:nvSpPr>
        <p:spPr/>
        <p:txBody>
          <a:bodyPr>
            <a:normAutofit/>
          </a:bodyPr>
          <a:lstStyle/>
          <a:p>
            <a:pPr marL="0" indent="0" algn="just">
              <a:buNone/>
            </a:pPr>
            <a:r>
              <a:rPr lang="en-IN" sz="2400" dirty="0"/>
              <a:t>Specificity relates to the test's ability to correctly reject healthy patients without a condition. Consider the example of a medical test for diagnosing a disease. Specificity of a test is the proportion of healthy patients known not to have the disease, who will test negative for it. Mathematically, this can also be written as:</a:t>
            </a:r>
          </a:p>
          <a:p>
            <a:pPr marL="0" indent="0" algn="just">
              <a:buNone/>
            </a:pPr>
            <a:endParaRPr lang="en-IN" sz="2400" dirty="0"/>
          </a:p>
          <a:p>
            <a:pPr algn="just"/>
            <a:endParaRPr lang="en-IN" sz="2400" dirty="0"/>
          </a:p>
          <a:p>
            <a:pPr marL="0" indent="0" algn="just">
              <a:buNone/>
            </a:pPr>
            <a:r>
              <a:rPr lang="en-IN" sz="2400" dirty="0"/>
              <a:t>      Specificity = TN/(TN+FP)</a:t>
            </a:r>
          </a:p>
        </p:txBody>
      </p:sp>
      <p:sp>
        <p:nvSpPr>
          <p:cNvPr id="5" name="AutoShape 2" descr="{\displaystyle \mathrm {TNR} ={\frac {\mathrm {TN} }{\mathrm {N} }}={\frac {\mathrm {TN} }{\mathrm {TN} +\mathrm {FP} }}=1-\mathrm {FPR} }">
            <a:extLst>
              <a:ext uri="{FF2B5EF4-FFF2-40B4-BE49-F238E27FC236}">
                <a16:creationId xmlns:a16="http://schemas.microsoft.com/office/drawing/2014/main" xmlns="" id="{FBCADFD9-C628-49FB-963F-FC90D20C570A}"/>
              </a:ext>
            </a:extLst>
          </p:cNvPr>
          <p:cNvSpPr>
            <a:spLocks noChangeAspect="1" noChangeArrowheads="1"/>
          </p:cNvSpPr>
          <p:nvPr/>
        </p:nvSpPr>
        <p:spPr bwMode="auto">
          <a:xfrm>
            <a:off x="1403648" y="3276600"/>
            <a:ext cx="5904656" cy="28887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92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High recall, low precision:</a:t>
            </a:r>
            <a:endParaRPr lang="en-IN" dirty="0"/>
          </a:p>
        </p:txBody>
      </p:sp>
      <p:sp>
        <p:nvSpPr>
          <p:cNvPr id="3" name="Content Placeholder 2"/>
          <p:cNvSpPr>
            <a:spLocks noGrp="1"/>
          </p:cNvSpPr>
          <p:nvPr>
            <p:ph idx="1"/>
          </p:nvPr>
        </p:nvSpPr>
        <p:spPr/>
        <p:txBody>
          <a:bodyPr>
            <a:normAutofit/>
          </a:bodyPr>
          <a:lstStyle/>
          <a:p>
            <a:pPr algn="just"/>
            <a:r>
              <a:rPr lang="en-US" sz="3200" dirty="0"/>
              <a:t>This means that most of the positive examples are correctly recognized (low FN) but there are a lot of false positives.</a:t>
            </a:r>
            <a:endParaRPr lang="en-IN" sz="3200" dirty="0"/>
          </a:p>
        </p:txBody>
      </p:sp>
    </p:spTree>
    <p:extLst>
      <p:ext uri="{BB962C8B-B14F-4D97-AF65-F5344CB8AC3E}">
        <p14:creationId xmlns:p14="http://schemas.microsoft.com/office/powerpoint/2010/main" val="48198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Low recall, high precision:</a:t>
            </a:r>
            <a:endParaRPr lang="en-IN" dirty="0"/>
          </a:p>
        </p:txBody>
      </p:sp>
      <p:sp>
        <p:nvSpPr>
          <p:cNvPr id="3" name="Content Placeholder 2"/>
          <p:cNvSpPr>
            <a:spLocks noGrp="1"/>
          </p:cNvSpPr>
          <p:nvPr>
            <p:ph idx="1"/>
          </p:nvPr>
        </p:nvSpPr>
        <p:spPr/>
        <p:txBody>
          <a:bodyPr>
            <a:normAutofit/>
          </a:bodyPr>
          <a:lstStyle/>
          <a:p>
            <a:pPr algn="just"/>
            <a:r>
              <a:rPr lang="en-US" sz="3200" dirty="0"/>
              <a:t>This shows that we miss a lot of positive examples (high FN) but those we predict as positive are indeed positive (low FP)</a:t>
            </a:r>
            <a:endParaRPr lang="en-IN" sz="3200" dirty="0"/>
          </a:p>
        </p:txBody>
      </p:sp>
    </p:spTree>
    <p:extLst>
      <p:ext uri="{BB962C8B-B14F-4D97-AF65-F5344CB8AC3E}">
        <p14:creationId xmlns:p14="http://schemas.microsoft.com/office/powerpoint/2010/main" val="2096456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F-measure:</a:t>
            </a:r>
            <a:endParaRPr lang="en-IN" dirty="0"/>
          </a:p>
        </p:txBody>
      </p:sp>
      <p:sp>
        <p:nvSpPr>
          <p:cNvPr id="3" name="Content Placeholder 2"/>
          <p:cNvSpPr>
            <a:spLocks noGrp="1"/>
          </p:cNvSpPr>
          <p:nvPr>
            <p:ph idx="1"/>
          </p:nvPr>
        </p:nvSpPr>
        <p:spPr/>
        <p:txBody>
          <a:bodyPr/>
          <a:lstStyle/>
          <a:p>
            <a:pPr algn="just"/>
            <a:r>
              <a:rPr lang="en-US" dirty="0"/>
              <a:t>Since we have two measures (Precision and Recall) it helps to have a measurement that represents both of them. We calculate an F-measure which uses Harmonic Mean in place of Arithmetic Mean as it punishes the extreme values more.</a:t>
            </a:r>
          </a:p>
          <a:p>
            <a:pPr algn="just"/>
            <a:r>
              <a:rPr lang="en-US" dirty="0"/>
              <a:t>The F-Measure will always be nearer to the smaller value of Precision or Recall.</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941168"/>
            <a:ext cx="5049468"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87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1944216"/>
          </a:xfrm>
        </p:spPr>
        <p:txBody>
          <a:bodyPr/>
          <a:lstStyle/>
          <a:p>
            <a:r>
              <a:rPr lang="en-US" dirty="0"/>
              <a:t>When taking the arithmetic mean, it would have 50% correct. Despite being the worst possible outcome! While taking the harmonic mean, the F-measure is 0.</a:t>
            </a:r>
          </a:p>
          <a:p>
            <a:r>
              <a:rPr lang="fr-FR" b="1" dirty="0" err="1"/>
              <a:t>Example</a:t>
            </a:r>
            <a:r>
              <a:rPr lang="fr-FR" b="1" dirty="0"/>
              <a:t> to </a:t>
            </a:r>
            <a:r>
              <a:rPr lang="fr-FR" b="1" dirty="0" err="1"/>
              <a:t>interprete</a:t>
            </a:r>
            <a:r>
              <a:rPr lang="fr-FR" b="1" dirty="0"/>
              <a:t> confusion matrix:</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852936"/>
            <a:ext cx="592284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7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792088"/>
          </a:xfrm>
        </p:spPr>
        <p:txBody>
          <a:bodyPr>
            <a:normAutofit fontScale="90000"/>
          </a:bodyPr>
          <a:lstStyle/>
          <a:p>
            <a:r>
              <a:rPr lang="en-IN" dirty="0"/>
              <a:t>Classification Accuracy</a:t>
            </a:r>
          </a:p>
        </p:txBody>
      </p:sp>
      <p:sp>
        <p:nvSpPr>
          <p:cNvPr id="3" name="Content Placeholder 2"/>
          <p:cNvSpPr>
            <a:spLocks noGrp="1"/>
          </p:cNvSpPr>
          <p:nvPr>
            <p:ph idx="1"/>
          </p:nvPr>
        </p:nvSpPr>
        <p:spPr>
          <a:xfrm>
            <a:off x="467544" y="2204864"/>
            <a:ext cx="8229600" cy="4389120"/>
          </a:xfrm>
        </p:spPr>
        <p:txBody>
          <a:bodyPr>
            <a:normAutofit/>
          </a:bodyPr>
          <a:lstStyle/>
          <a:p>
            <a:pPr algn="just" fontAlgn="base"/>
            <a:r>
              <a:rPr lang="en-IN" sz="2800" dirty="0"/>
              <a:t>Classification accuracy alone can be misleading if you have an unequal number of observations in each class or if you have more than two classes in your dataset.</a:t>
            </a:r>
          </a:p>
          <a:p>
            <a:pPr algn="just" fontAlgn="base"/>
            <a:r>
              <a:rPr lang="en-IN" sz="2800" dirty="0"/>
              <a:t>Calculating a confusion matrix can give you a better idea of what your classification model is getting right and what types of errors it is making.</a:t>
            </a:r>
          </a:p>
          <a:p>
            <a:pPr algn="just"/>
            <a:endParaRPr lang="en-IN" sz="2800" dirty="0"/>
          </a:p>
        </p:txBody>
      </p:sp>
    </p:spTree>
    <p:extLst>
      <p:ext uri="{BB962C8B-B14F-4D97-AF65-F5344CB8AC3E}">
        <p14:creationId xmlns:p14="http://schemas.microsoft.com/office/powerpoint/2010/main" val="3936340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lstStyle/>
          <a:p>
            <a:pPr algn="just"/>
            <a:r>
              <a:rPr lang="en-US" dirty="0"/>
              <a:t>For the simplification of the above confusion matrix i have added all the terms like TP,FP,etc and the row and column totals in the following image: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04864"/>
            <a:ext cx="6048672" cy="3676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14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Now,</a:t>
            </a:r>
          </a:p>
        </p:txBody>
      </p:sp>
      <p:sp>
        <p:nvSpPr>
          <p:cNvPr id="3" name="Content Placeholder 2"/>
          <p:cNvSpPr>
            <a:spLocks noGrp="1"/>
          </p:cNvSpPr>
          <p:nvPr>
            <p:ph idx="1"/>
          </p:nvPr>
        </p:nvSpPr>
        <p:spPr/>
        <p:txBody>
          <a:bodyPr/>
          <a:lstStyle/>
          <a:p>
            <a:r>
              <a:rPr lang="en-IN" b="1" dirty="0"/>
              <a:t>Classification Rate/Accuracy:</a:t>
            </a:r>
          </a:p>
          <a:p>
            <a:pPr marL="0" indent="0">
              <a:buNone/>
            </a:pPr>
            <a:r>
              <a:rPr lang="en-US" dirty="0"/>
              <a:t>Accuracy = (TP + TN) / (TP + TN + FP + FN)= (100+50) /(100+5+10+50)= 0.90</a:t>
            </a:r>
          </a:p>
          <a:p>
            <a:pPr marL="0" indent="0">
              <a:buNone/>
            </a:pPr>
            <a:endParaRPr lang="en-US" dirty="0"/>
          </a:p>
          <a:p>
            <a:pPr algn="just"/>
            <a:r>
              <a:rPr lang="en-IN" b="1" dirty="0"/>
              <a:t>Recall:</a:t>
            </a:r>
            <a:r>
              <a:rPr lang="en-US" dirty="0"/>
              <a:t>Recall gives us an idea about when it’s actually yes, how often does it predict yes.</a:t>
            </a:r>
          </a:p>
          <a:p>
            <a:pPr marL="0" indent="0" algn="just">
              <a:buNone/>
            </a:pPr>
            <a:r>
              <a:rPr lang="en-US" dirty="0"/>
              <a:t>Recall=TP / (TP + FN)=100/(100+5)=0.95</a:t>
            </a:r>
            <a:endParaRPr lang="en-IN" dirty="0"/>
          </a:p>
        </p:txBody>
      </p:sp>
    </p:spTree>
    <p:extLst>
      <p:ext uri="{BB962C8B-B14F-4D97-AF65-F5344CB8AC3E}">
        <p14:creationId xmlns:p14="http://schemas.microsoft.com/office/powerpoint/2010/main" val="307865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24744"/>
            <a:ext cx="8229600" cy="4389120"/>
          </a:xfrm>
        </p:spPr>
        <p:txBody>
          <a:bodyPr/>
          <a:lstStyle/>
          <a:p>
            <a:r>
              <a:rPr lang="en-US" b="1" dirty="0"/>
              <a:t>Precision:</a:t>
            </a:r>
            <a:r>
              <a:rPr lang="en-US" dirty="0"/>
              <a:t> Precision tells us about when it predicts yes, how often is it correct.</a:t>
            </a:r>
          </a:p>
          <a:p>
            <a:pPr marL="0" indent="0">
              <a:buNone/>
            </a:pPr>
            <a:r>
              <a:rPr lang="en-US" dirty="0"/>
              <a:t/>
            </a:r>
            <a:br>
              <a:rPr lang="en-US" dirty="0"/>
            </a:br>
            <a:r>
              <a:rPr lang="en-US" dirty="0"/>
              <a:t>Precision = TP / (TP + FP)=100/ (100+10</a:t>
            </a:r>
            <a:r>
              <a:rPr lang="en-US"/>
              <a:t>)=0.91</a:t>
            </a:r>
          </a:p>
          <a:p>
            <a:pPr marL="0" indent="0">
              <a:buNone/>
            </a:pPr>
            <a:endParaRPr lang="en-US" dirty="0"/>
          </a:p>
          <a:p>
            <a:pPr marL="0" indent="0">
              <a:buNone/>
            </a:pPr>
            <a:r>
              <a:rPr lang="en-IN" b="1" dirty="0"/>
              <a:t>F-measure:</a:t>
            </a:r>
          </a:p>
          <a:p>
            <a:pPr marL="0" indent="0">
              <a:buNone/>
            </a:pPr>
            <a:endParaRPr lang="en-IN" b="1" dirty="0"/>
          </a:p>
          <a:p>
            <a:pPr marL="0" indent="0">
              <a:buNone/>
            </a:pPr>
            <a:r>
              <a:rPr lang="en-US" dirty="0" err="1"/>
              <a:t>Fmeasure</a:t>
            </a:r>
            <a:r>
              <a:rPr lang="en-US" dirty="0"/>
              <a:t>=(2*Recall*Precision)/(</a:t>
            </a:r>
            <a:r>
              <a:rPr lang="en-US" dirty="0" err="1"/>
              <a:t>Recall+Presision</a:t>
            </a:r>
            <a:r>
              <a:rPr lang="en-US" dirty="0"/>
              <a:t>)=(2*0.95*0.91)/(0.91+0.95)=0.92</a:t>
            </a:r>
            <a:endParaRPr lang="en-IN" dirty="0"/>
          </a:p>
        </p:txBody>
      </p:sp>
    </p:spTree>
    <p:extLst>
      <p:ext uri="{BB962C8B-B14F-4D97-AF65-F5344CB8AC3E}">
        <p14:creationId xmlns:p14="http://schemas.microsoft.com/office/powerpoint/2010/main" val="1162749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628800"/>
            <a:ext cx="8424936" cy="1446550"/>
          </a:xfrm>
          <a:prstGeom prst="rect">
            <a:avLst/>
          </a:prstGeom>
        </p:spPr>
        <p:txBody>
          <a:bodyPr wrap="square">
            <a:spAutoFit/>
          </a:bodyPr>
          <a:lstStyle/>
          <a:p>
            <a:r>
              <a:rPr lang="en-IN" sz="4400" dirty="0">
                <a:latin typeface="Arial Black" pitchFamily="34" charset="0"/>
              </a:rPr>
              <a:t>Confusion Matrix</a:t>
            </a:r>
          </a:p>
          <a:p>
            <a:r>
              <a:rPr lang="en-IN" sz="4400" dirty="0">
                <a:latin typeface="Arial Black" pitchFamily="34" charset="0"/>
              </a:rPr>
              <a:t>Python Implementation</a:t>
            </a:r>
          </a:p>
        </p:txBody>
      </p:sp>
    </p:spTree>
    <p:extLst>
      <p:ext uri="{BB962C8B-B14F-4D97-AF65-F5344CB8AC3E}">
        <p14:creationId xmlns:p14="http://schemas.microsoft.com/office/powerpoint/2010/main" val="3870331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script for confusion matrix creation. </a:t>
            </a:r>
          </a:p>
        </p:txBody>
      </p:sp>
      <p:sp>
        <p:nvSpPr>
          <p:cNvPr id="3" name="Content Placeholder 2"/>
          <p:cNvSpPr>
            <a:spLocks noGrp="1"/>
          </p:cNvSpPr>
          <p:nvPr>
            <p:ph idx="1"/>
          </p:nvPr>
        </p:nvSpPr>
        <p:spPr/>
        <p:txBody>
          <a:bodyPr>
            <a:normAutofit fontScale="92500" lnSpcReduction="20000"/>
          </a:bodyPr>
          <a:lstStyle/>
          <a:p>
            <a:pPr marL="0" indent="0" fontAlgn="base">
              <a:buNone/>
            </a:pPr>
            <a:r>
              <a:rPr lang="en-IN" dirty="0"/>
              <a:t>from </a:t>
            </a:r>
            <a:r>
              <a:rPr lang="en-IN" dirty="0" err="1"/>
              <a:t>sklearn.metrics</a:t>
            </a:r>
            <a:r>
              <a:rPr lang="en-IN" dirty="0"/>
              <a:t> import </a:t>
            </a:r>
            <a:r>
              <a:rPr lang="en-IN" dirty="0" err="1"/>
              <a:t>confusion_matrix</a:t>
            </a:r>
            <a:r>
              <a:rPr lang="en-IN" dirty="0"/>
              <a:t> </a:t>
            </a:r>
          </a:p>
          <a:p>
            <a:pPr marL="0" indent="0" fontAlgn="base">
              <a:buNone/>
            </a:pPr>
            <a:r>
              <a:rPr lang="en-IN" dirty="0"/>
              <a:t>from </a:t>
            </a:r>
            <a:r>
              <a:rPr lang="en-IN" dirty="0" err="1"/>
              <a:t>sklearn.metrics</a:t>
            </a:r>
            <a:r>
              <a:rPr lang="en-IN" dirty="0"/>
              <a:t> import </a:t>
            </a:r>
            <a:r>
              <a:rPr lang="en-IN" dirty="0" err="1"/>
              <a:t>accuracy_score</a:t>
            </a:r>
            <a:r>
              <a:rPr lang="en-IN" dirty="0"/>
              <a:t> </a:t>
            </a:r>
          </a:p>
          <a:p>
            <a:pPr marL="0" indent="0" fontAlgn="base">
              <a:buNone/>
            </a:pPr>
            <a:r>
              <a:rPr lang="en-IN" dirty="0"/>
              <a:t>from </a:t>
            </a:r>
            <a:r>
              <a:rPr lang="en-IN" dirty="0" err="1"/>
              <a:t>sklearn.metrics</a:t>
            </a:r>
            <a:r>
              <a:rPr lang="en-IN" dirty="0"/>
              <a:t> import </a:t>
            </a:r>
            <a:r>
              <a:rPr lang="en-IN" dirty="0" err="1"/>
              <a:t>classification_report</a:t>
            </a:r>
            <a:r>
              <a:rPr lang="en-IN" dirty="0"/>
              <a:t> </a:t>
            </a:r>
          </a:p>
          <a:p>
            <a:pPr marL="0" indent="0" fontAlgn="base">
              <a:buNone/>
            </a:pPr>
            <a:r>
              <a:rPr lang="en-IN" dirty="0"/>
              <a:t>actual = [1, 1, 0, 1, 0, 0, 1, 0, 0, 0] </a:t>
            </a:r>
          </a:p>
          <a:p>
            <a:pPr marL="0" indent="0" fontAlgn="base">
              <a:buNone/>
            </a:pPr>
            <a:r>
              <a:rPr lang="en-IN" dirty="0"/>
              <a:t>predicted = [1, 0, 0, 1, 0, 0, 1, 1, 1, 0] </a:t>
            </a:r>
          </a:p>
          <a:p>
            <a:pPr marL="0" indent="0" fontAlgn="base">
              <a:buNone/>
            </a:pPr>
            <a:r>
              <a:rPr lang="en-IN" dirty="0"/>
              <a:t>results = </a:t>
            </a:r>
            <a:r>
              <a:rPr lang="en-IN" dirty="0" err="1"/>
              <a:t>confusion_matrix</a:t>
            </a:r>
            <a:r>
              <a:rPr lang="en-IN" dirty="0"/>
              <a:t>(actual, predicted) </a:t>
            </a:r>
          </a:p>
          <a:p>
            <a:pPr marL="0" indent="0" fontAlgn="base">
              <a:buNone/>
            </a:pPr>
            <a:r>
              <a:rPr lang="en-IN" dirty="0"/>
              <a:t>print 'Confusion Matrix :'</a:t>
            </a:r>
          </a:p>
          <a:p>
            <a:pPr marL="0" indent="0" fontAlgn="base">
              <a:buNone/>
            </a:pPr>
            <a:r>
              <a:rPr lang="en-IN" dirty="0"/>
              <a:t>print(results) </a:t>
            </a:r>
          </a:p>
          <a:p>
            <a:pPr marL="0" indent="0" fontAlgn="base">
              <a:buNone/>
            </a:pPr>
            <a:r>
              <a:rPr lang="en-IN" dirty="0"/>
              <a:t>print 'Accuracy Score :',</a:t>
            </a:r>
            <a:r>
              <a:rPr lang="en-IN" dirty="0" err="1"/>
              <a:t>accuracy_score</a:t>
            </a:r>
            <a:r>
              <a:rPr lang="en-IN" dirty="0"/>
              <a:t>(actual, predicted) </a:t>
            </a:r>
          </a:p>
          <a:p>
            <a:pPr marL="0" indent="0" fontAlgn="base">
              <a:buNone/>
            </a:pPr>
            <a:r>
              <a:rPr lang="en-IN" dirty="0"/>
              <a:t>print 'Report : '</a:t>
            </a:r>
          </a:p>
          <a:p>
            <a:pPr marL="0" indent="0" fontAlgn="base">
              <a:buNone/>
            </a:pPr>
            <a:r>
              <a:rPr lang="en-IN" dirty="0"/>
              <a:t>print </a:t>
            </a:r>
            <a:r>
              <a:rPr lang="en-IN" dirty="0" err="1"/>
              <a:t>classification_report</a:t>
            </a:r>
            <a:r>
              <a:rPr lang="en-IN" dirty="0"/>
              <a:t>(actual, predicted) </a:t>
            </a:r>
          </a:p>
          <a:p>
            <a:endParaRPr lang="en-IN" dirty="0"/>
          </a:p>
        </p:txBody>
      </p:sp>
    </p:spTree>
    <p:extLst>
      <p:ext uri="{BB962C8B-B14F-4D97-AF65-F5344CB8AC3E}">
        <p14:creationId xmlns:p14="http://schemas.microsoft.com/office/powerpoint/2010/main" val="172818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864096"/>
          </a:xfrm>
        </p:spPr>
        <p:txBody>
          <a:bodyPr>
            <a:normAutofit/>
          </a:bodyPr>
          <a:lstStyle/>
          <a:p>
            <a:r>
              <a:rPr lang="en-IN" dirty="0"/>
              <a:t>Classification Accuracy</a:t>
            </a:r>
          </a:p>
        </p:txBody>
      </p:sp>
      <p:sp>
        <p:nvSpPr>
          <p:cNvPr id="3" name="Content Placeholder 2"/>
          <p:cNvSpPr>
            <a:spLocks noGrp="1"/>
          </p:cNvSpPr>
          <p:nvPr>
            <p:ph idx="1"/>
          </p:nvPr>
        </p:nvSpPr>
        <p:spPr>
          <a:xfrm>
            <a:off x="467544" y="2204864"/>
            <a:ext cx="8229600" cy="4389120"/>
          </a:xfrm>
        </p:spPr>
        <p:txBody>
          <a:bodyPr>
            <a:normAutofit/>
          </a:bodyPr>
          <a:lstStyle/>
          <a:p>
            <a:pPr marL="0" indent="0" fontAlgn="base">
              <a:buNone/>
            </a:pPr>
            <a:r>
              <a:rPr lang="en-IN" b="1" dirty="0"/>
              <a:t>Classification Accuracy and its Limitations</a:t>
            </a:r>
          </a:p>
          <a:p>
            <a:pPr marL="0" indent="0" fontAlgn="base">
              <a:buNone/>
            </a:pPr>
            <a:r>
              <a:rPr lang="en-IN" dirty="0"/>
              <a:t>Classification accuracy is the ratio of correct predictions to total predictions made.</a:t>
            </a:r>
          </a:p>
          <a:p>
            <a:pPr marL="393192" lvl="1" indent="0" fontAlgn="base">
              <a:buNone/>
            </a:pPr>
            <a:r>
              <a:rPr lang="en-IN" dirty="0"/>
              <a:t>classification accuracy = correct predictions / total predictions</a:t>
            </a:r>
          </a:p>
          <a:p>
            <a:pPr marL="0" indent="0" algn="just">
              <a:buNone/>
            </a:pPr>
            <a:r>
              <a:rPr lang="en-IN" dirty="0"/>
              <a:t>It is often presented as a percentage by multiplying the result by 100.</a:t>
            </a:r>
          </a:p>
          <a:p>
            <a:pPr marL="365760" lvl="1" indent="0" algn="just">
              <a:buNone/>
            </a:pPr>
            <a:r>
              <a:rPr lang="en-IN" dirty="0"/>
              <a:t>classification accuracy = correct predictions / total predictions *100</a:t>
            </a:r>
          </a:p>
          <a:p>
            <a:pPr marL="0" indent="0" algn="just">
              <a:buNone/>
            </a:pPr>
            <a:endParaRPr lang="en-IN" sz="2800" dirty="0"/>
          </a:p>
        </p:txBody>
      </p:sp>
    </p:spTree>
    <p:extLst>
      <p:ext uri="{BB962C8B-B14F-4D97-AF65-F5344CB8AC3E}">
        <p14:creationId xmlns:p14="http://schemas.microsoft.com/office/powerpoint/2010/main" val="310625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143000"/>
          </a:xfrm>
        </p:spPr>
        <p:txBody>
          <a:bodyPr>
            <a:normAutofit/>
          </a:bodyPr>
          <a:lstStyle/>
          <a:p>
            <a:r>
              <a:rPr lang="en-IN" dirty="0"/>
              <a:t>Classification Error Rate</a:t>
            </a:r>
          </a:p>
        </p:txBody>
      </p:sp>
      <p:sp>
        <p:nvSpPr>
          <p:cNvPr id="3" name="Content Placeholder 2"/>
          <p:cNvSpPr>
            <a:spLocks noGrp="1"/>
          </p:cNvSpPr>
          <p:nvPr>
            <p:ph idx="1"/>
          </p:nvPr>
        </p:nvSpPr>
        <p:spPr>
          <a:xfrm>
            <a:off x="467544" y="2204864"/>
            <a:ext cx="8229600" cy="4389120"/>
          </a:xfrm>
        </p:spPr>
        <p:txBody>
          <a:bodyPr>
            <a:normAutofit/>
          </a:bodyPr>
          <a:lstStyle/>
          <a:p>
            <a:pPr marL="0" indent="0" fontAlgn="base">
              <a:buNone/>
            </a:pPr>
            <a:r>
              <a:rPr lang="en-IN" dirty="0"/>
              <a:t>Error Rate</a:t>
            </a:r>
          </a:p>
          <a:p>
            <a:pPr marL="0" indent="0" fontAlgn="base">
              <a:buNone/>
            </a:pPr>
            <a:r>
              <a:rPr lang="en-IN" dirty="0"/>
              <a:t>Classification accuracy can also easily be turned into a misclassification rate or error rate by inverting the value, such as:</a:t>
            </a:r>
          </a:p>
          <a:p>
            <a:pPr marL="365760" lvl="1" indent="0" fontAlgn="base">
              <a:buNone/>
            </a:pPr>
            <a:r>
              <a:rPr lang="en-IN" dirty="0"/>
              <a:t>error rate = (1 - (correct predictions / total predictions)) * 100</a:t>
            </a:r>
          </a:p>
          <a:p>
            <a:pPr marL="365760" lvl="1" indent="0" fontAlgn="base">
              <a:buNone/>
            </a:pPr>
            <a:endParaRPr lang="en-IN" sz="2600" dirty="0"/>
          </a:p>
        </p:txBody>
      </p:sp>
    </p:spTree>
    <p:extLst>
      <p:ext uri="{BB962C8B-B14F-4D97-AF65-F5344CB8AC3E}">
        <p14:creationId xmlns:p14="http://schemas.microsoft.com/office/powerpoint/2010/main" val="252899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8229600" cy="792088"/>
          </a:xfrm>
        </p:spPr>
        <p:txBody>
          <a:bodyPr>
            <a:normAutofit fontScale="90000"/>
          </a:bodyPr>
          <a:lstStyle/>
          <a:p>
            <a:r>
              <a:rPr lang="en-IN" dirty="0"/>
              <a:t>Problems with Accuracy</a:t>
            </a:r>
          </a:p>
        </p:txBody>
      </p:sp>
      <p:sp>
        <p:nvSpPr>
          <p:cNvPr id="3" name="Content Placeholder 2"/>
          <p:cNvSpPr>
            <a:spLocks noGrp="1"/>
          </p:cNvSpPr>
          <p:nvPr>
            <p:ph idx="1"/>
          </p:nvPr>
        </p:nvSpPr>
        <p:spPr>
          <a:xfrm>
            <a:off x="457200" y="1776184"/>
            <a:ext cx="8229600" cy="4389120"/>
          </a:xfrm>
        </p:spPr>
        <p:txBody>
          <a:bodyPr>
            <a:normAutofit fontScale="85000" lnSpcReduction="20000"/>
          </a:bodyPr>
          <a:lstStyle/>
          <a:p>
            <a:pPr marL="0" indent="0" algn="just" fontAlgn="base">
              <a:buNone/>
            </a:pPr>
            <a:r>
              <a:rPr lang="en-IN" sz="2800" dirty="0"/>
              <a:t>The main problem with classification accuracy is that it hides the detail you need to better understand the performance of your classification model. There are two examples where you are most likely to encounter this problem:</a:t>
            </a:r>
          </a:p>
          <a:p>
            <a:pPr algn="just" fontAlgn="base"/>
            <a:r>
              <a:rPr lang="en-IN" dirty="0"/>
              <a:t>When you are data has more than 2 classes. With 3 or more classes you may get a classification accuracy of 80%, but you don’t know if that is because all classes are being predicted equally well or whether one or two classes are being neglected by the model.</a:t>
            </a:r>
          </a:p>
          <a:p>
            <a:pPr algn="just" fontAlgn="base"/>
            <a:r>
              <a:rPr lang="en-IN" dirty="0"/>
              <a:t>When your data does not have an even number of classes. You may achieve accuracy of 90% or more, but this is not a good score if 90 records for every 100 belong to one class and you can achieve this score by always predicting the most common class value.</a:t>
            </a:r>
          </a:p>
          <a:p>
            <a:pPr marL="365760" lvl="1" indent="0" fontAlgn="base">
              <a:buNone/>
            </a:pPr>
            <a:endParaRPr lang="en-IN" sz="2600" dirty="0"/>
          </a:p>
        </p:txBody>
      </p:sp>
    </p:spTree>
    <p:extLst>
      <p:ext uri="{BB962C8B-B14F-4D97-AF65-F5344CB8AC3E}">
        <p14:creationId xmlns:p14="http://schemas.microsoft.com/office/powerpoint/2010/main" val="408929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1143000"/>
          </a:xfrm>
        </p:spPr>
        <p:txBody>
          <a:bodyPr>
            <a:normAutofit fontScale="90000"/>
          </a:bodyPr>
          <a:lstStyle/>
          <a:p>
            <a:r>
              <a:rPr lang="en-IN" dirty="0"/>
              <a:t>Confusion Matrix in Machine Learning</a:t>
            </a:r>
          </a:p>
        </p:txBody>
      </p:sp>
      <p:sp>
        <p:nvSpPr>
          <p:cNvPr id="3" name="Content Placeholder 2"/>
          <p:cNvSpPr>
            <a:spLocks noGrp="1"/>
          </p:cNvSpPr>
          <p:nvPr>
            <p:ph idx="1"/>
          </p:nvPr>
        </p:nvSpPr>
        <p:spPr>
          <a:xfrm>
            <a:off x="467544" y="2204864"/>
            <a:ext cx="8229600" cy="4389120"/>
          </a:xfrm>
        </p:spPr>
        <p:txBody>
          <a:bodyPr>
            <a:normAutofit/>
          </a:bodyPr>
          <a:lstStyle/>
          <a:p>
            <a:pPr marL="0" indent="0" algn="just">
              <a:buNone/>
            </a:pPr>
            <a:r>
              <a:rPr lang="en-IN" sz="2800" dirty="0"/>
              <a:t>A confusion matrix is a summary of prediction results on a classification problem.</a:t>
            </a:r>
            <a:endParaRPr lang="en-US" sz="2800" dirty="0"/>
          </a:p>
          <a:p>
            <a:pPr algn="just"/>
            <a:r>
              <a:rPr lang="en-US" sz="2800" dirty="0"/>
              <a:t>In the field of machine learning and specifically the problem of statistical classification, a confusion matrix, also known as an error matrix.</a:t>
            </a:r>
          </a:p>
          <a:p>
            <a:pPr algn="just"/>
            <a:r>
              <a:rPr lang="en-US" sz="2800" dirty="0"/>
              <a:t>A confusion matrix is a table that is often used to describe the performance of a classification model (or “classifier”) on a set of test data for which the true values are known. </a:t>
            </a:r>
            <a:endParaRPr lang="en-IN" sz="2800" dirty="0"/>
          </a:p>
        </p:txBody>
      </p:sp>
    </p:spTree>
    <p:extLst>
      <p:ext uri="{BB962C8B-B14F-4D97-AF65-F5344CB8AC3E}">
        <p14:creationId xmlns:p14="http://schemas.microsoft.com/office/powerpoint/2010/main" val="62720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0728"/>
            <a:ext cx="8229600" cy="5040560"/>
          </a:xfrm>
        </p:spPr>
        <p:txBody>
          <a:bodyPr>
            <a:normAutofit fontScale="92500" lnSpcReduction="20000"/>
          </a:bodyPr>
          <a:lstStyle/>
          <a:p>
            <a:pPr algn="just"/>
            <a:r>
              <a:rPr lang="en-US" sz="3200" dirty="0"/>
              <a:t>It allows the visualization of the performance of an algorithm.</a:t>
            </a:r>
          </a:p>
          <a:p>
            <a:pPr algn="just"/>
            <a:r>
              <a:rPr lang="en-US" sz="3200" dirty="0"/>
              <a:t>It allows easy identification of confusion between classes e.g. one class is commonly mislabeled as the other. Most performance measures are computed from the confusion matrix.</a:t>
            </a:r>
          </a:p>
          <a:p>
            <a:pPr marL="0" indent="0" algn="just">
              <a:buNone/>
            </a:pPr>
            <a:endParaRPr lang="en-US" sz="3200" dirty="0"/>
          </a:p>
          <a:p>
            <a:pPr marL="0" indent="0" algn="just">
              <a:buNone/>
            </a:pPr>
            <a:endParaRPr lang="en-US" sz="3200" dirty="0"/>
          </a:p>
          <a:p>
            <a:pPr marL="0" indent="0">
              <a:buNone/>
            </a:pPr>
            <a:r>
              <a:rPr lang="en-IN" sz="3000" dirty="0"/>
              <a:t>The confusion matrix shows the ways in which your classification model is confused when it makes predictions.</a:t>
            </a:r>
          </a:p>
        </p:txBody>
      </p:sp>
    </p:spTree>
    <p:extLst>
      <p:ext uri="{BB962C8B-B14F-4D97-AF65-F5344CB8AC3E}">
        <p14:creationId xmlns:p14="http://schemas.microsoft.com/office/powerpoint/2010/main" val="165294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Confusion Matrix:</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confusion matrix is a summary of prediction results on a classification problem.</a:t>
            </a:r>
          </a:p>
          <a:p>
            <a:pPr algn="just"/>
            <a:r>
              <a:rPr lang="en-US" dirty="0"/>
              <a:t>The number of correct and incorrect predictions are summarized with count values and broken down by each class.</a:t>
            </a:r>
          </a:p>
          <a:p>
            <a:pPr algn="just"/>
            <a:r>
              <a:rPr lang="en-US" dirty="0"/>
              <a:t> This is the key to the confusion matrix.</a:t>
            </a:r>
          </a:p>
          <a:p>
            <a:pPr algn="just"/>
            <a:r>
              <a:rPr lang="en-US" dirty="0"/>
              <a:t>The confusion matrix shows the ways in which your classification model is confused when it makes predictions.</a:t>
            </a:r>
          </a:p>
          <a:p>
            <a:pPr algn="just"/>
            <a:r>
              <a:rPr lang="en-US" dirty="0"/>
              <a:t>It gives us insight not only into the errors being made by a classifier but more importantly the types of errors that are being made.</a:t>
            </a:r>
            <a:endParaRPr lang="en-IN" dirty="0"/>
          </a:p>
        </p:txBody>
      </p:sp>
    </p:spTree>
    <p:extLst>
      <p:ext uri="{BB962C8B-B14F-4D97-AF65-F5344CB8AC3E}">
        <p14:creationId xmlns:p14="http://schemas.microsoft.com/office/powerpoint/2010/main" val="405750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629994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35696" y="4293096"/>
            <a:ext cx="4572000" cy="1384995"/>
          </a:xfrm>
          <a:prstGeom prst="rect">
            <a:avLst/>
          </a:prstGeom>
        </p:spPr>
        <p:txBody>
          <a:bodyPr>
            <a:spAutoFit/>
          </a:bodyPr>
          <a:lstStyle/>
          <a:p>
            <a:r>
              <a:rPr lang="en-US" sz="2800" dirty="0">
                <a:latin typeface="Arial" pitchFamily="34" charset="0"/>
                <a:cs typeface="Arial" pitchFamily="34" charset="0"/>
              </a:rPr>
              <a:t>Here,</a:t>
            </a:r>
          </a:p>
          <a:p>
            <a:r>
              <a:rPr lang="en-US" sz="2800" dirty="0">
                <a:latin typeface="Arial" pitchFamily="34" charset="0"/>
                <a:cs typeface="Arial" pitchFamily="34" charset="0"/>
              </a:rPr>
              <a:t>• Class 1 : Positive</a:t>
            </a:r>
          </a:p>
          <a:p>
            <a:r>
              <a:rPr lang="en-US" sz="2800" dirty="0">
                <a:latin typeface="Arial" pitchFamily="34" charset="0"/>
                <a:cs typeface="Arial" pitchFamily="34" charset="0"/>
              </a:rPr>
              <a:t>• Class 2 : Negative</a:t>
            </a:r>
            <a:endParaRPr lang="en-IN" sz="2800" dirty="0">
              <a:latin typeface="Arial" pitchFamily="34" charset="0"/>
              <a:cs typeface="Arial" pitchFamily="34" charset="0"/>
            </a:endParaRPr>
          </a:p>
        </p:txBody>
      </p:sp>
    </p:spTree>
    <p:extLst>
      <p:ext uri="{BB962C8B-B14F-4D97-AF65-F5344CB8AC3E}">
        <p14:creationId xmlns:p14="http://schemas.microsoft.com/office/powerpoint/2010/main" val="3413751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928</TotalTime>
  <Words>1236</Words>
  <Application>Microsoft Office PowerPoint</Application>
  <PresentationFormat>On-screen Show (4:3)</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PowerPoint Presentation</vt:lpstr>
      <vt:lpstr>Classification Accuracy</vt:lpstr>
      <vt:lpstr>Classification Accuracy</vt:lpstr>
      <vt:lpstr>Classification Error Rate</vt:lpstr>
      <vt:lpstr>Problems with Accuracy</vt:lpstr>
      <vt:lpstr>Confusion Matrix in Machine Learning</vt:lpstr>
      <vt:lpstr>PowerPoint Presentation</vt:lpstr>
      <vt:lpstr>Confusion Matrix:</vt:lpstr>
      <vt:lpstr>PowerPoint Presentation</vt:lpstr>
      <vt:lpstr>Definition of the Terms:</vt:lpstr>
      <vt:lpstr>Classification Rate/Accuracy:</vt:lpstr>
      <vt:lpstr>Misclassification Rate/Error:</vt:lpstr>
      <vt:lpstr>Recall:</vt:lpstr>
      <vt:lpstr>Precision/Positive Predictive Value:</vt:lpstr>
      <vt:lpstr>specificity, selectivity or true negative rate (TNR)</vt:lpstr>
      <vt:lpstr>High recall, low precision:</vt:lpstr>
      <vt:lpstr>Low recall, high precision:</vt:lpstr>
      <vt:lpstr>F-measure:</vt:lpstr>
      <vt:lpstr>PowerPoint Presentation</vt:lpstr>
      <vt:lpstr>PowerPoint Presentation</vt:lpstr>
      <vt:lpstr>Now,</vt:lpstr>
      <vt:lpstr>PowerPoint Presentation</vt:lpstr>
      <vt:lpstr>PowerPoint Presentation</vt:lpstr>
      <vt:lpstr>Python script for confusion matrix creation.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Piyush</dc:creator>
  <cp:lastModifiedBy>nielit</cp:lastModifiedBy>
  <cp:revision>75</cp:revision>
  <dcterms:created xsi:type="dcterms:W3CDTF">2019-10-16T06:56:07Z</dcterms:created>
  <dcterms:modified xsi:type="dcterms:W3CDTF">2020-07-01T09:04:56Z</dcterms:modified>
</cp:coreProperties>
</file>