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7"/>
  </p:notesMasterIdLst>
  <p:sldIdLst>
    <p:sldId id="256" r:id="rId3"/>
    <p:sldId id="326" r:id="rId4"/>
    <p:sldId id="327" r:id="rId5"/>
    <p:sldId id="400" r:id="rId6"/>
    <p:sldId id="330" r:id="rId7"/>
    <p:sldId id="331" r:id="rId8"/>
    <p:sldId id="328" r:id="rId9"/>
    <p:sldId id="329" r:id="rId10"/>
    <p:sldId id="332" r:id="rId11"/>
    <p:sldId id="337" r:id="rId12"/>
    <p:sldId id="333" r:id="rId13"/>
    <p:sldId id="334" r:id="rId14"/>
    <p:sldId id="336" r:id="rId15"/>
    <p:sldId id="335" r:id="rId16"/>
    <p:sldId id="320" r:id="rId17"/>
    <p:sldId id="321" r:id="rId18"/>
    <p:sldId id="300" r:id="rId19"/>
    <p:sldId id="274" r:id="rId20"/>
    <p:sldId id="275" r:id="rId21"/>
    <p:sldId id="338" r:id="rId22"/>
    <p:sldId id="339" r:id="rId23"/>
    <p:sldId id="340" r:id="rId24"/>
    <p:sldId id="341" r:id="rId25"/>
    <p:sldId id="342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34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8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1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02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1800" dirty="0"/>
              <a:t>Unlike other programming languages, Python has no command for declaring a variable.</a:t>
            </a:r>
          </a:p>
          <a:p>
            <a:pPr algn="just">
              <a:spcBef>
                <a:spcPts val="600"/>
              </a:spcBef>
            </a:pPr>
            <a:r>
              <a:rPr lang="en-US" sz="1800" dirty="0"/>
              <a:t>A variable is created the moment you first assign a value to it.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642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 descr="strtegic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ata.gov.in/" TargetMode="External"/><Relationship Id="rId4" Type="http://schemas.openxmlformats.org/officeDocument/2006/relationships/hyperlink" Target="http://data.un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611560" y="548680"/>
            <a:ext cx="79208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lvl="0" algn="ctr"/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lang="en-IN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</a:t>
            </a:r>
            <a:endParaRPr lang="en-IN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lang="en-IN" sz="4000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331640" y="4149080"/>
            <a:ext cx="6696744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Director, NIELIT Lucknow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988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approximation of a continuous variable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household income for lo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processing or credit card limit etc.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Crop production 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area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traffic at a place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future requirement for saving/investment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7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50489"/>
              </p:ext>
            </p:extLst>
          </p:nvPr>
        </p:nvGraphicFramePr>
        <p:xfrm>
          <a:off x="179512" y="1556792"/>
          <a:ext cx="8784974" cy="45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Price &gt;650000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8008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30390"/>
              </p:ext>
            </p:extLst>
          </p:nvPr>
        </p:nvGraphicFramePr>
        <p:xfrm>
          <a:off x="179512" y="1556792"/>
          <a:ext cx="8784974" cy="45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House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Cost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2682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988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Examining the feature of a newly presented object and assigning it to one of the predefined classes.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loan applications as Low, Medium and High Risk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product into Categories and sub-categories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people a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BPL etc.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lvl="1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7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Feature and Outcome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58168"/>
              </p:ext>
            </p:extLst>
          </p:nvPr>
        </p:nvGraphicFramePr>
        <p:xfrm>
          <a:off x="179512" y="1196752"/>
          <a:ext cx="8784974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Floor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House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Cost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14908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Features (X) : </a:t>
            </a:r>
            <a:r>
              <a:rPr lang="en-IN" sz="2400" dirty="0"/>
              <a:t>Area, bedrooms, bathrooms, Floor, parking</a:t>
            </a:r>
          </a:p>
          <a:p>
            <a:endParaRPr lang="en-IN" sz="2400" dirty="0"/>
          </a:p>
          <a:p>
            <a:r>
              <a:rPr lang="en-IN" sz="2400" dirty="0">
                <a:solidFill>
                  <a:schemeClr val="tx1"/>
                </a:solidFill>
              </a:rPr>
              <a:t>Predictors, Independent Variable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C00000"/>
                </a:solidFill>
              </a:rPr>
              <a:t>Outcome (y): </a:t>
            </a:r>
            <a:r>
              <a:rPr lang="en-IN" sz="2400" dirty="0"/>
              <a:t>House Cost</a:t>
            </a:r>
          </a:p>
          <a:p>
            <a:endParaRPr lang="en-IN" sz="2400" dirty="0"/>
          </a:p>
          <a:p>
            <a:r>
              <a:rPr lang="en-IN" sz="2400" dirty="0"/>
              <a:t>Dependent Variable, Result</a:t>
            </a:r>
          </a:p>
        </p:txBody>
      </p:sp>
    </p:spTree>
    <p:extLst>
      <p:ext uri="{BB962C8B-B14F-4D97-AF65-F5344CB8AC3E}">
        <p14:creationId xmlns:p14="http://schemas.microsoft.com/office/powerpoint/2010/main" val="35787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371240" y="5375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Affinity Grouping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things go together?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To understand the purchase behaviour of customers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</a:p>
          <a:p>
            <a:pPr marL="900113" lvl="5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someone buys a book on Data Science, it is most likely that he will also buy some book on Python.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If someone buys Milk, he may buy bread or cornflakes.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2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371240" y="5375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Segmenting heterogenous group of population into a more homogenous sub groups or clusters.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 according to buying behaviours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Creating cluster of patients with similar symptoms to identify deceases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4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55" y="372662"/>
            <a:ext cx="7416807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sz="3600" spc="-169" dirty="0">
                <a:solidFill>
                  <a:srgbClr val="C00000"/>
                </a:solidFill>
              </a:rPr>
              <a:t>Python </a:t>
            </a:r>
            <a:r>
              <a:rPr lang="en-IN" sz="3600" spc="-263" dirty="0">
                <a:solidFill>
                  <a:srgbClr val="C00000"/>
                </a:solidFill>
              </a:rPr>
              <a:t>: Why it is so popular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537" y="1340768"/>
            <a:ext cx="8424926" cy="111809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5245" marR="3810" indent="-45720" algn="just">
              <a:spcBef>
                <a:spcPts val="79"/>
              </a:spcBef>
            </a:pPr>
            <a:r>
              <a:rPr sz="36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600" b="1" spc="-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</a:t>
            </a:r>
            <a:r>
              <a:rPr sz="3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6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36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36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sz="3600" b="1" spc="-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600" b="1" spc="-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perfect-fit </a:t>
            </a:r>
            <a:r>
              <a:rPr sz="3600" b="1" spc="-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600" b="1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600" b="1" spc="-2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36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Machine Learning: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648" y="2996952"/>
            <a:ext cx="6717914" cy="29637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38150" indent="-428625">
              <a:spcBef>
                <a:spcPts val="71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75" dirty="0">
                <a:solidFill>
                  <a:schemeClr val="tx2">
                    <a:lumMod val="10000"/>
                  </a:schemeClr>
                </a:solidFill>
              </a:rPr>
              <a:t>to</a:t>
            </a:r>
            <a:r>
              <a:rPr sz="3200" b="1" spc="-25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09" dirty="0">
                <a:solidFill>
                  <a:schemeClr val="tx2">
                    <a:lumMod val="10000"/>
                  </a:schemeClr>
                </a:solidFill>
              </a:rPr>
              <a:t>learn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1" dirty="0">
                <a:solidFill>
                  <a:schemeClr val="tx2">
                    <a:lumMod val="10000"/>
                  </a:schemeClr>
                </a:solidFill>
              </a:rPr>
              <a:t>Readable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Scalable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Extensive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set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of</a:t>
            </a:r>
            <a:r>
              <a:rPr sz="3200" b="1" spc="8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27" dirty="0">
                <a:solidFill>
                  <a:schemeClr val="tx2">
                    <a:lumMod val="10000"/>
                  </a:schemeClr>
                </a:solidFill>
              </a:rPr>
              <a:t>libraries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120" dirty="0">
                <a:solidFill>
                  <a:schemeClr val="tx2">
                    <a:lumMod val="10000"/>
                  </a:schemeClr>
                </a:solidFill>
              </a:rPr>
              <a:t>integration </a:t>
            </a:r>
            <a:r>
              <a:rPr sz="3200" b="1" spc="-71" dirty="0">
                <a:solidFill>
                  <a:schemeClr val="tx2">
                    <a:lumMod val="10000"/>
                  </a:schemeClr>
                </a:solidFill>
              </a:rPr>
              <a:t>with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other</a:t>
            </a:r>
            <a:r>
              <a:rPr sz="3200" b="1" spc="-24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apps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spcBef>
                <a:spcPts val="4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50" dirty="0">
                <a:solidFill>
                  <a:schemeClr val="tx2">
                    <a:lumMod val="10000"/>
                  </a:schemeClr>
                </a:solidFill>
              </a:rPr>
              <a:t>Active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community </a:t>
            </a:r>
            <a:r>
              <a:rPr sz="3200" b="1" spc="-41" dirty="0">
                <a:solidFill>
                  <a:schemeClr val="tx2">
                    <a:lumMod val="10000"/>
                  </a:schemeClr>
                </a:solidFill>
              </a:rPr>
              <a:t>&amp;</a:t>
            </a:r>
            <a:r>
              <a:rPr sz="3200" b="1" spc="-4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ecosystem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48" y="168315"/>
            <a:ext cx="7344679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72" dirty="0">
                <a:solidFill>
                  <a:srgbClr val="C00000"/>
                </a:solidFill>
              </a:rPr>
              <a:t>Popular </a:t>
            </a:r>
            <a:r>
              <a:rPr sz="3600" spc="-169" dirty="0">
                <a:solidFill>
                  <a:srgbClr val="C00000"/>
                </a:solidFill>
              </a:rPr>
              <a:t>Python </a:t>
            </a:r>
            <a:r>
              <a:rPr sz="3600" spc="-135" dirty="0">
                <a:solidFill>
                  <a:srgbClr val="C00000"/>
                </a:solidFill>
              </a:rPr>
              <a:t>Data </a:t>
            </a:r>
            <a:r>
              <a:rPr sz="3600" spc="-180" dirty="0">
                <a:solidFill>
                  <a:srgbClr val="C00000"/>
                </a:solidFill>
              </a:rPr>
              <a:t>Analytics</a:t>
            </a:r>
            <a:r>
              <a:rPr sz="3600" spc="-124" dirty="0">
                <a:solidFill>
                  <a:srgbClr val="C00000"/>
                </a:solidFill>
              </a:rPr>
              <a:t> </a:t>
            </a:r>
            <a:r>
              <a:rPr sz="3600" spc="-184" dirty="0">
                <a:solidFill>
                  <a:srgbClr val="C00000"/>
                </a:solidFill>
              </a:rPr>
              <a:t>Libraries</a:t>
            </a:r>
            <a:endParaRPr sz="36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8480"/>
              </p:ext>
            </p:extLst>
          </p:nvPr>
        </p:nvGraphicFramePr>
        <p:xfrm>
          <a:off x="107504" y="980728"/>
          <a:ext cx="9036496" cy="573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8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numpy,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scipy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Scientific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technical</a:t>
                      </a:r>
                      <a:r>
                        <a:rPr sz="2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computing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pandas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manipulation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aggregation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mlpy,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scikit-learn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60" dirty="0">
                          <a:latin typeface="Arial"/>
                          <a:cs typeface="Arial"/>
                        </a:rPr>
                        <a:t>theano,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tensorflow,</a:t>
                      </a:r>
                      <a:r>
                        <a:rPr sz="2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0" dirty="0">
                          <a:latin typeface="Arial"/>
                          <a:cs typeface="Arial"/>
                        </a:rPr>
                        <a:t>keras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30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90" dirty="0">
                          <a:latin typeface="Arial"/>
                          <a:cs typeface="Arial"/>
                        </a:rPr>
                        <a:t>statsmodels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nltk,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gensim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processing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bokeh,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matplotlib,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seaborn,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plotly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5" dirty="0">
                          <a:latin typeface="Arial"/>
                          <a:cs typeface="Arial"/>
                        </a:rPr>
                        <a:t>beautifulsoup,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20" dirty="0">
                          <a:latin typeface="Arial"/>
                          <a:cs typeface="Arial"/>
                        </a:rPr>
                        <a:t>scrapy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scraping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509" y="280329"/>
            <a:ext cx="6137875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IN" sz="3600" spc="-188" dirty="0">
                <a:solidFill>
                  <a:srgbClr val="C00000"/>
                </a:solidFill>
              </a:rPr>
              <a:t>IDE For Python Programming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00" y="1340768"/>
            <a:ext cx="7304759" cy="254925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sz="3300" b="1" spc="-259" dirty="0">
                <a:solidFill>
                  <a:srgbClr val="EF7E09"/>
                </a:solidFill>
              </a:rPr>
              <a:t>Jupyter </a:t>
            </a:r>
            <a:r>
              <a:rPr sz="3300" b="1" spc="-203" dirty="0">
                <a:solidFill>
                  <a:srgbClr val="EF7E09"/>
                </a:solidFill>
              </a:rPr>
              <a:t>Notebook </a:t>
            </a:r>
            <a:endParaRPr lang="en-IN" sz="3300" b="1" spc="-203" dirty="0" smtClean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300" b="1" spc="-203" dirty="0" smtClean="0">
                <a:solidFill>
                  <a:srgbClr val="EF7E09"/>
                </a:solidFill>
              </a:rPr>
              <a:t>IDLE</a:t>
            </a: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300" b="1" spc="-203" dirty="0" err="1">
                <a:solidFill>
                  <a:srgbClr val="EF7E09"/>
                </a:solidFill>
              </a:rPr>
              <a:t>Spyder</a:t>
            </a:r>
            <a:endParaRPr sz="3300" b="1" spc="-315" dirty="0"/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5262D3CF-8DBF-4CF3-A7B0-3110D81350A3}"/>
              </a:ext>
            </a:extLst>
          </p:cNvPr>
          <p:cNvSpPr txBox="1"/>
          <p:nvPr/>
        </p:nvSpPr>
        <p:spPr>
          <a:xfrm>
            <a:off x="395537" y="4343679"/>
            <a:ext cx="8568952" cy="21799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lang="en-IN" sz="3600" dirty="0">
                <a:hlinkClick r:id="rId2"/>
              </a:rPr>
              <a:t>Anaconda distribution package:</a:t>
            </a:r>
          </a:p>
          <a:p>
            <a:pPr marL="70009" marR="67628" indent="-1905" algn="ctr">
              <a:spcBef>
                <a:spcPts val="4"/>
              </a:spcBef>
            </a:pPr>
            <a:endParaRPr lang="en-IN" sz="3600" dirty="0">
              <a:hlinkClick r:id="rId2"/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600" dirty="0">
                <a:hlinkClick r:id="rId2"/>
              </a:rPr>
              <a:t>https://www.anaconda.com/distribution/</a:t>
            </a: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sz="3300" b="1" spc="-315" dirty="0"/>
          </a:p>
        </p:txBody>
      </p:sp>
    </p:spTree>
    <p:extLst>
      <p:ext uri="{BB962C8B-B14F-4D97-AF65-F5344CB8AC3E}">
        <p14:creationId xmlns:p14="http://schemas.microsoft.com/office/powerpoint/2010/main" val="22713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Traditional Programming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14803" y="2492896"/>
            <a:ext cx="7077677" cy="1224136"/>
            <a:chOff x="1814803" y="2492896"/>
            <a:chExt cx="7077677" cy="1224136"/>
          </a:xfrm>
        </p:grpSpPr>
        <p:sp>
          <p:nvSpPr>
            <p:cNvPr id="4" name="Rectangle 3"/>
            <p:cNvSpPr/>
            <p:nvPr/>
          </p:nvSpPr>
          <p:spPr>
            <a:xfrm>
              <a:off x="3851920" y="2492896"/>
              <a:ext cx="2448272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Process</a:t>
              </a: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14803" y="284335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4149080"/>
            <a:ext cx="7077677" cy="1800200"/>
            <a:chOff x="1814803" y="2204864"/>
            <a:chExt cx="7077677" cy="1800200"/>
          </a:xfrm>
        </p:grpSpPr>
        <p:sp>
          <p:nvSpPr>
            <p:cNvPr id="19" name="Rectangle 18"/>
            <p:cNvSpPr/>
            <p:nvPr/>
          </p:nvSpPr>
          <p:spPr>
            <a:xfrm>
              <a:off x="3851920" y="2204864"/>
              <a:ext cx="244827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y = x1 + x2</a:t>
              </a:r>
            </a:p>
            <a:p>
              <a:pPr algn="ctr"/>
              <a:r>
                <a:rPr lang="en-IN" sz="3200" dirty="0"/>
                <a:t>Or</a:t>
              </a:r>
            </a:p>
            <a:p>
              <a:pPr algn="ctr"/>
              <a:r>
                <a:rPr lang="en-IN" sz="3200" dirty="0"/>
                <a:t>y = f (x1,x2)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803" y="284335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2" name="Straight Arrow Connector 21"/>
            <p:cNvCxnSpPr>
              <a:stCxn id="19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6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04664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Variable in Python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82996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x = 5</a:t>
            </a:r>
          </a:p>
          <a:p>
            <a:pPr lvl="2" algn="just"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y = "John"</a:t>
            </a:r>
          </a:p>
          <a:p>
            <a:pPr lvl="2" algn="just"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print(x)</a:t>
            </a:r>
          </a:p>
          <a:p>
            <a:pPr lvl="2" algn="just"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print(y)</a:t>
            </a:r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Variables do not need to be declared with any particular type and can even change type after they have been set.</a:t>
            </a:r>
          </a:p>
          <a:p>
            <a:pPr algn="just">
              <a:spcBef>
                <a:spcPts val="600"/>
              </a:spcBef>
            </a:pPr>
            <a:endParaRPr lang="en-US" sz="2400" dirty="0"/>
          </a:p>
          <a:p>
            <a:pPr lvl="2" algn="just">
              <a:spcBef>
                <a:spcPts val="600"/>
              </a:spcBef>
            </a:pPr>
            <a:r>
              <a:rPr lang="en-US" sz="2400" dirty="0"/>
              <a:t>x = 4 </a:t>
            </a:r>
            <a:r>
              <a:rPr lang="en-US" sz="2400" dirty="0">
                <a:solidFill>
                  <a:srgbClr val="C00000"/>
                </a:solidFill>
              </a:rPr>
              <a:t># x is of type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  <a:p>
            <a:pPr lvl="2" algn="just">
              <a:spcBef>
                <a:spcPts val="600"/>
              </a:spcBef>
            </a:pPr>
            <a:r>
              <a:rPr lang="en-US" sz="2400" dirty="0"/>
              <a:t>x = "Sally" </a:t>
            </a:r>
            <a:r>
              <a:rPr lang="en-US" sz="2400" dirty="0">
                <a:solidFill>
                  <a:srgbClr val="C00000"/>
                </a:solidFill>
              </a:rPr>
              <a:t># x is now of type </a:t>
            </a:r>
            <a:r>
              <a:rPr lang="en-US" sz="2400" dirty="0" err="1">
                <a:solidFill>
                  <a:srgbClr val="C00000"/>
                </a:solidFill>
              </a:rPr>
              <a:t>str</a:t>
            </a:r>
            <a:endParaRPr lang="en-US" sz="2400" dirty="0">
              <a:solidFill>
                <a:srgbClr val="C00000"/>
              </a:solidFill>
            </a:endParaRPr>
          </a:p>
          <a:p>
            <a:pPr lvl="2" algn="just">
              <a:spcBef>
                <a:spcPts val="600"/>
              </a:spcBef>
            </a:pPr>
            <a:r>
              <a:rPr lang="en-US" sz="24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4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296" y="260648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Python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068407"/>
            <a:ext cx="79928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dirty="0"/>
              <a:t>There are three numeric types in Python:</a:t>
            </a:r>
          </a:p>
          <a:p>
            <a:pPr lvl="1">
              <a:spcAft>
                <a:spcPts val="600"/>
              </a:spcAft>
            </a:pPr>
            <a:r>
              <a:rPr lang="en-IN" sz="2800" dirty="0"/>
              <a:t>• </a:t>
            </a:r>
            <a:r>
              <a:rPr lang="en-IN" sz="2800" dirty="0" err="1"/>
              <a:t>int</a:t>
            </a:r>
            <a:endParaRPr lang="en-IN" sz="2800" dirty="0"/>
          </a:p>
          <a:p>
            <a:pPr lvl="1">
              <a:spcAft>
                <a:spcPts val="600"/>
              </a:spcAft>
            </a:pPr>
            <a:r>
              <a:rPr lang="en-IN" sz="2800" dirty="0"/>
              <a:t>• float</a:t>
            </a:r>
          </a:p>
          <a:p>
            <a:pPr lvl="1">
              <a:spcAft>
                <a:spcPts val="600"/>
              </a:spcAft>
            </a:pPr>
            <a:r>
              <a:rPr lang="en-IN" sz="2800" dirty="0"/>
              <a:t>• complex</a:t>
            </a:r>
          </a:p>
          <a:p>
            <a:pPr lvl="1">
              <a:spcAft>
                <a:spcPts val="600"/>
              </a:spcAft>
            </a:pPr>
            <a:endParaRPr lang="en-IN" sz="2800" dirty="0"/>
          </a:p>
          <a:p>
            <a:pPr>
              <a:spcAft>
                <a:spcPts val="600"/>
              </a:spcAft>
            </a:pPr>
            <a:r>
              <a:rPr lang="en-IN" sz="2800" dirty="0">
                <a:solidFill>
                  <a:srgbClr val="C00000"/>
                </a:solidFill>
              </a:rPr>
              <a:t>Variables of numeric types are created when you assign a value to them:</a:t>
            </a:r>
          </a:p>
          <a:p>
            <a:pPr>
              <a:spcAft>
                <a:spcPts val="600"/>
              </a:spcAft>
            </a:pPr>
            <a:endParaRPr lang="en-IN" sz="2800" dirty="0"/>
          </a:p>
          <a:p>
            <a:pPr lvl="1">
              <a:spcAft>
                <a:spcPts val="600"/>
              </a:spcAft>
            </a:pPr>
            <a:r>
              <a:rPr lang="en-IN" sz="2800" dirty="0"/>
              <a:t>x = 1    # </a:t>
            </a:r>
            <a:r>
              <a:rPr lang="en-IN" sz="2800" dirty="0" err="1"/>
              <a:t>int</a:t>
            </a:r>
            <a:endParaRPr lang="en-IN" sz="2800" dirty="0"/>
          </a:p>
          <a:p>
            <a:pPr lvl="1">
              <a:spcAft>
                <a:spcPts val="600"/>
              </a:spcAft>
            </a:pPr>
            <a:r>
              <a:rPr lang="en-IN" sz="2800" dirty="0"/>
              <a:t>y = 2.8  # float</a:t>
            </a:r>
          </a:p>
          <a:p>
            <a:pPr lvl="1">
              <a:spcAft>
                <a:spcPts val="600"/>
              </a:spcAft>
            </a:pPr>
            <a:r>
              <a:rPr lang="en-IN" sz="2800" dirty="0"/>
              <a:t>z = 1j   # complex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4624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Python Casting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056" y="764704"/>
            <a:ext cx="77724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Aft>
                <a:spcPts val="600"/>
              </a:spcAft>
            </a:pPr>
            <a:r>
              <a:rPr lang="en-US" sz="2800" b="1" dirty="0"/>
              <a:t>Integers:</a:t>
            </a:r>
          </a:p>
          <a:p>
            <a:pPr lvl="2" algn="just">
              <a:spcAft>
                <a:spcPts val="600"/>
              </a:spcAft>
            </a:pPr>
            <a:r>
              <a:rPr lang="en-US" sz="2800" dirty="0"/>
              <a:t>x = </a:t>
            </a:r>
            <a:r>
              <a:rPr lang="en-US" sz="2800" dirty="0" err="1"/>
              <a:t>int</a:t>
            </a:r>
            <a:r>
              <a:rPr lang="en-US" sz="2800" dirty="0"/>
              <a:t>(1)   		# x will be 1</a:t>
            </a:r>
          </a:p>
          <a:p>
            <a:pPr lvl="2" algn="just">
              <a:spcAft>
                <a:spcPts val="600"/>
              </a:spcAft>
            </a:pPr>
            <a:r>
              <a:rPr lang="en-US" sz="2800" dirty="0"/>
              <a:t>y = </a:t>
            </a:r>
            <a:r>
              <a:rPr lang="en-US" sz="2800" dirty="0" err="1"/>
              <a:t>int</a:t>
            </a:r>
            <a:r>
              <a:rPr lang="en-US" sz="2800" dirty="0"/>
              <a:t>(2.8) 		# y will be 2</a:t>
            </a:r>
          </a:p>
          <a:p>
            <a:pPr lvl="2" algn="just">
              <a:spcAft>
                <a:spcPts val="600"/>
              </a:spcAft>
            </a:pPr>
            <a:r>
              <a:rPr lang="en-US" sz="2800" dirty="0"/>
              <a:t>z = </a:t>
            </a:r>
            <a:r>
              <a:rPr lang="en-US" sz="2800" dirty="0" err="1"/>
              <a:t>int</a:t>
            </a:r>
            <a:r>
              <a:rPr lang="en-US" sz="2800" dirty="0"/>
              <a:t>("3") 		# z will be 3</a:t>
            </a:r>
          </a:p>
          <a:p>
            <a:pPr lvl="2" algn="just">
              <a:spcAft>
                <a:spcPts val="600"/>
              </a:spcAft>
            </a:pPr>
            <a:r>
              <a:rPr lang="en-US" sz="2800" b="1" dirty="0"/>
              <a:t>Floats: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x = float(1) 		       # x will be 1.0</a:t>
            </a:r>
            <a:br>
              <a:rPr lang="en-US" sz="2800" dirty="0"/>
            </a:br>
            <a:r>
              <a:rPr lang="en-US" sz="2800" dirty="0"/>
              <a:t>y = float(2.8)   		# y will be 2.8		</a:t>
            </a:r>
            <a:br>
              <a:rPr lang="en-US" sz="2800" dirty="0"/>
            </a:br>
            <a:r>
              <a:rPr lang="en-US" sz="2800" dirty="0"/>
              <a:t>w = float("4.2") 		# w will be 4.2</a:t>
            </a:r>
          </a:p>
          <a:p>
            <a:pPr lvl="2">
              <a:spcAft>
                <a:spcPts val="600"/>
              </a:spcAft>
            </a:pPr>
            <a:r>
              <a:rPr lang="en-US" sz="2800" b="1" dirty="0"/>
              <a:t>Strings: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x = </a:t>
            </a:r>
            <a:r>
              <a:rPr lang="en-US" sz="2800" dirty="0" err="1"/>
              <a:t>str</a:t>
            </a:r>
            <a:r>
              <a:rPr lang="en-US" sz="2800" dirty="0"/>
              <a:t>("s1")		# x will be 's1'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y = </a:t>
            </a:r>
            <a:r>
              <a:rPr lang="en-US" sz="2800" dirty="0" err="1"/>
              <a:t>str</a:t>
            </a:r>
            <a:r>
              <a:rPr lang="en-US" sz="2800" dirty="0"/>
              <a:t>(2)    		# y will be '2'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z = </a:t>
            </a:r>
            <a:r>
              <a:rPr lang="en-US" sz="2800" dirty="0" err="1"/>
              <a:t>str</a:t>
            </a:r>
            <a:r>
              <a:rPr lang="en-US" sz="2800" dirty="0"/>
              <a:t>(3.0)  		# z will be '3.0' </a:t>
            </a:r>
          </a:p>
        </p:txBody>
      </p:sp>
    </p:spTree>
    <p:extLst>
      <p:ext uri="{BB962C8B-B14F-4D97-AF65-F5344CB8AC3E}">
        <p14:creationId xmlns:p14="http://schemas.microsoft.com/office/powerpoint/2010/main" val="8625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76872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a = input(“Enter first number: ")</a:t>
            </a:r>
          </a:p>
          <a:p>
            <a:pPr lvl="1"/>
            <a:r>
              <a:rPr lang="en-US" sz="3200" dirty="0"/>
              <a:t>b = input(“Enter second number: ")</a:t>
            </a:r>
          </a:p>
          <a:p>
            <a:pPr lvl="1"/>
            <a:r>
              <a:rPr lang="en-US" sz="3200" dirty="0"/>
              <a:t> </a:t>
            </a:r>
          </a:p>
          <a:p>
            <a:pPr lvl="1"/>
            <a:r>
              <a:rPr lang="en-US" sz="3200" dirty="0"/>
              <a:t>sum = a + b</a:t>
            </a:r>
          </a:p>
          <a:p>
            <a:pPr lvl="1"/>
            <a:r>
              <a:rPr lang="en-US" sz="3200" dirty="0"/>
              <a:t> </a:t>
            </a:r>
          </a:p>
          <a:p>
            <a:pPr lvl="1"/>
            <a:r>
              <a:rPr lang="en-US" sz="3200" dirty="0"/>
              <a:t>print("sum:", sum)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05213" y="764704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Python Program to Add Two Numbers</a:t>
            </a:r>
          </a:p>
        </p:txBody>
      </p:sp>
    </p:spTree>
    <p:extLst>
      <p:ext uri="{BB962C8B-B14F-4D97-AF65-F5344CB8AC3E}">
        <p14:creationId xmlns:p14="http://schemas.microsoft.com/office/powerpoint/2010/main" val="15547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9812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a = </a:t>
            </a:r>
            <a:r>
              <a:rPr lang="en-US" sz="3200" dirty="0" err="1"/>
              <a:t>int</a:t>
            </a:r>
            <a:r>
              <a:rPr lang="en-US" sz="3200" dirty="0"/>
              <a:t>(input(“Enter first number: "))</a:t>
            </a:r>
          </a:p>
          <a:p>
            <a:pPr lvl="1"/>
            <a:r>
              <a:rPr lang="en-US" sz="3200" dirty="0"/>
              <a:t>b = </a:t>
            </a:r>
            <a:r>
              <a:rPr lang="en-US" sz="3200" dirty="0" err="1"/>
              <a:t>int</a:t>
            </a:r>
            <a:r>
              <a:rPr lang="en-US" sz="3200" dirty="0"/>
              <a:t>(input(“Enter second number: "))</a:t>
            </a:r>
          </a:p>
          <a:p>
            <a:pPr lvl="1"/>
            <a:r>
              <a:rPr lang="en-US" sz="3200" dirty="0"/>
              <a:t> </a:t>
            </a:r>
          </a:p>
          <a:p>
            <a:pPr lvl="1"/>
            <a:r>
              <a:rPr lang="en-US" sz="3200" dirty="0"/>
              <a:t>sum = a + b</a:t>
            </a:r>
          </a:p>
          <a:p>
            <a:pPr lvl="1"/>
            <a:r>
              <a:rPr lang="en-US" sz="3200" dirty="0"/>
              <a:t> </a:t>
            </a:r>
          </a:p>
          <a:p>
            <a:pPr lvl="1"/>
            <a:r>
              <a:rPr lang="en-US" sz="3200" dirty="0"/>
              <a:t>print("sum:", sum)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05213" y="764704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Python Program to Add Two Numbers</a:t>
            </a:r>
          </a:p>
        </p:txBody>
      </p:sp>
    </p:spTree>
    <p:extLst>
      <p:ext uri="{BB962C8B-B14F-4D97-AF65-F5344CB8AC3E}">
        <p14:creationId xmlns:p14="http://schemas.microsoft.com/office/powerpoint/2010/main" val="18119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0" y="-27384"/>
            <a:ext cx="7543800" cy="11430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28914"/>
              </p:ext>
            </p:extLst>
          </p:nvPr>
        </p:nvGraphicFramePr>
        <p:xfrm>
          <a:off x="1524000" y="90872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20975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83668" y="2276872"/>
            <a:ext cx="7249043" cy="1728192"/>
            <a:chOff x="1583668" y="2276872"/>
            <a:chExt cx="7249043" cy="1728192"/>
          </a:xfrm>
        </p:grpSpPr>
        <p:sp>
          <p:nvSpPr>
            <p:cNvPr id="4" name="Rectangle 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84581" y="258174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83668" y="3128557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9077" y="2866947"/>
              <a:ext cx="2583634" cy="523220"/>
              <a:chOff x="6300192" y="922731"/>
              <a:chExt cx="2583634" cy="523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227642" y="9227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Process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75656" y="4437112"/>
            <a:ext cx="7560839" cy="1728192"/>
            <a:chOff x="1439652" y="2276872"/>
            <a:chExt cx="7560839" cy="1728192"/>
          </a:xfrm>
        </p:grpSpPr>
        <p:sp>
          <p:nvSpPr>
            <p:cNvPr id="24" name="Rectangle 2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72" y="4365104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115616" y="1844824"/>
            <a:ext cx="7560839" cy="1728192"/>
            <a:chOff x="1439652" y="2276872"/>
            <a:chExt cx="7560839" cy="1728192"/>
          </a:xfrm>
        </p:grpSpPr>
        <p:sp>
          <p:nvSpPr>
            <p:cNvPr id="17" name="Rectangle 16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7596336" y="6093296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512" y="1988840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7599413" y="3717032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9398" y="4393848"/>
            <a:ext cx="8775005" cy="1728192"/>
            <a:chOff x="57505" y="2276872"/>
            <a:chExt cx="8775005" cy="1728192"/>
          </a:xfrm>
        </p:grpSpPr>
        <p:sp>
          <p:nvSpPr>
            <p:cNvPr id="26" name="Rectangle 2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Model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619907" y="3140968"/>
              <a:ext cx="11570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05" y="2879358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New  Input (X)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49077" y="2663914"/>
              <a:ext cx="2583433" cy="954107"/>
              <a:chOff x="6300192" y="719698"/>
              <a:chExt cx="2583433" cy="9541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227441" y="719698"/>
                <a:ext cx="16561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Output </a:t>
                </a:r>
              </a:p>
              <a:p>
                <a:r>
                  <a:rPr lang="en-IN" sz="2800" dirty="0"/>
                  <a:t>(y)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6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160"/>
            <a:ext cx="8447496" cy="1143000"/>
          </a:xfrm>
        </p:spPr>
        <p:txBody>
          <a:bodyPr/>
          <a:lstStyle/>
          <a:p>
            <a:r>
              <a:rPr lang="en-IN" sz="2400" b="1" dirty="0">
                <a:solidFill>
                  <a:srgbClr val="C00000"/>
                </a:solidFill>
              </a:rPr>
              <a:t>What is requirement of Machine Learning Problem: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1988840"/>
            <a:ext cx="216024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 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83768" y="2512060"/>
            <a:ext cx="1440160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51682" y="2512059"/>
            <a:ext cx="1512168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5197" y="3401023"/>
            <a:ext cx="230425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Input (x1,x2,…)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3730" y="3401023"/>
            <a:ext cx="216024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Output</a:t>
            </a:r>
          </a:p>
          <a:p>
            <a:pPr algn="ctr"/>
            <a:r>
              <a:rPr lang="en-IN" sz="2800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6376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From where to get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981080"/>
            <a:ext cx="8739840" cy="4114800"/>
          </a:xfrm>
        </p:spPr>
        <p:txBody>
          <a:bodyPr/>
          <a:lstStyle/>
          <a:p>
            <a:r>
              <a:rPr lang="en-IN" sz="2800" dirty="0"/>
              <a:t>UCI Repository</a:t>
            </a:r>
          </a:p>
          <a:p>
            <a:r>
              <a:rPr lang="en-IN" sz="2800" dirty="0">
                <a:hlinkClick r:id="rId2"/>
              </a:rPr>
              <a:t>https://archive.ics.uci.edu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 err="1"/>
              <a:t>Kaggle</a:t>
            </a:r>
            <a:r>
              <a:rPr lang="en-IN" sz="2800" dirty="0"/>
              <a:t> web site:</a:t>
            </a:r>
          </a:p>
          <a:p>
            <a:r>
              <a:rPr lang="en-IN" sz="2800" dirty="0">
                <a:hlinkClick r:id="rId3"/>
              </a:rPr>
              <a:t>https://www.kaggle.com/datasets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United Nations</a:t>
            </a:r>
          </a:p>
          <a:p>
            <a:r>
              <a:rPr lang="en-IN" sz="2800" dirty="0">
                <a:hlinkClick r:id="rId4"/>
              </a:rPr>
              <a:t>http://data.un.org/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India</a:t>
            </a:r>
          </a:p>
          <a:p>
            <a:r>
              <a:rPr lang="en-IN" sz="2800" dirty="0">
                <a:hlinkClick r:id="rId5"/>
              </a:rPr>
              <a:t>https://data.gov.in/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1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31711"/>
              </p:ext>
            </p:extLst>
          </p:nvPr>
        </p:nvGraphicFramePr>
        <p:xfrm>
          <a:off x="179512" y="1556792"/>
          <a:ext cx="8784974" cy="422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price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4200000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4950000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6050000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6100000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6900000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8380000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9000000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Regression Problem </a:t>
            </a:r>
          </a:p>
        </p:txBody>
      </p:sp>
    </p:spTree>
    <p:extLst>
      <p:ext uri="{BB962C8B-B14F-4D97-AF65-F5344CB8AC3E}">
        <p14:creationId xmlns:p14="http://schemas.microsoft.com/office/powerpoint/2010/main" val="32010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1062</Words>
  <Application>Microsoft Office PowerPoint</Application>
  <PresentationFormat>On-screen Show (4:3)</PresentationFormat>
  <Paragraphs>518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Traditional Programming</vt:lpstr>
      <vt:lpstr>Machine Learning</vt:lpstr>
      <vt:lpstr>Machine Learning</vt:lpstr>
      <vt:lpstr>What kind of problem Machine Learning can solve:</vt:lpstr>
      <vt:lpstr>What kind of problem Machine Learning can solve:</vt:lpstr>
      <vt:lpstr>What is requirement of Machine Learning Problem:</vt:lpstr>
      <vt:lpstr>From where to get Data?</vt:lpstr>
      <vt:lpstr>What kind of problem Machine Learning can solve:</vt:lpstr>
      <vt:lpstr>PowerPoint Presentation</vt:lpstr>
      <vt:lpstr>What kind of problem Machine Learning can solve:</vt:lpstr>
      <vt:lpstr>What kind of problem Machine Learning can solve:</vt:lpstr>
      <vt:lpstr>PowerPoint Presentation</vt:lpstr>
      <vt:lpstr>Feature and Outcome</vt:lpstr>
      <vt:lpstr>PowerPoint Presentation</vt:lpstr>
      <vt:lpstr>PowerPoint Presentation</vt:lpstr>
      <vt:lpstr>Python : Why it is so popular</vt:lpstr>
      <vt:lpstr>Popular Python Data Analytics Libraries</vt:lpstr>
      <vt:lpstr>IDE For 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307</cp:revision>
  <dcterms:modified xsi:type="dcterms:W3CDTF">2020-06-09T07:16:13Z</dcterms:modified>
</cp:coreProperties>
</file>