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268" r:id="rId2"/>
    <p:sldId id="269" r:id="rId3"/>
    <p:sldId id="271" r:id="rId4"/>
    <p:sldId id="272" r:id="rId5"/>
    <p:sldId id="274" r:id="rId6"/>
    <p:sldId id="275" r:id="rId7"/>
    <p:sldId id="277" r:id="rId8"/>
    <p:sldId id="279"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C0DC2-6A0F-439D-A4CE-5FC7AF8ACCB2}" type="datetimeFigureOut">
              <a:rPr lang="en-IN" smtClean="0"/>
              <a:t>10-06-2020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45A95-F6A9-44A7-BEEB-2ED454872600}" type="slidenum">
              <a:rPr lang="en-IN" smtClean="0"/>
              <a:t>‹#›</a:t>
            </a:fld>
            <a:endParaRPr lang="en-IN"/>
          </a:p>
        </p:txBody>
      </p:sp>
    </p:spTree>
    <p:extLst>
      <p:ext uri="{BB962C8B-B14F-4D97-AF65-F5344CB8AC3E}">
        <p14:creationId xmlns:p14="http://schemas.microsoft.com/office/powerpoint/2010/main" val="307230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AC2BA68-93D0-4CB4-AA86-4A52CA483102}" type="datetime1">
              <a:rPr lang="en-US" smtClean="0">
                <a:solidFill>
                  <a:prstClr val="black">
                    <a:tint val="75000"/>
                  </a:prstClr>
                </a:solidFill>
              </a:rPr>
              <a:t>6/10/2020</a:t>
            </a:fld>
            <a:endParaRPr lang="en-US">
              <a:solidFill>
                <a:prstClr val="black">
                  <a:tint val="75000"/>
                </a:prstClr>
              </a:solidFill>
            </a:endParaRPr>
          </a:p>
        </p:txBody>
      </p:sp>
      <p:sp>
        <p:nvSpPr>
          <p:cNvPr id="19" name="Footer Placeholder 18"/>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27" name="Slide Number Placeholder 2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F75FD3-6174-47F8-A91C-15EB651254E9}" type="datetime1">
              <a:rPr lang="en-US" smtClean="0">
                <a:solidFill>
                  <a:prstClr val="black">
                    <a:tint val="75000"/>
                  </a:prstClr>
                </a:solidFill>
              </a:rPr>
              <a:t>6/10/2020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81DEAA-72E9-482B-863F-04223E6954B5}" type="datetime1">
              <a:rPr lang="en-US" smtClean="0">
                <a:solidFill>
                  <a:prstClr val="black">
                    <a:tint val="75000"/>
                  </a:prstClr>
                </a:solidFill>
              </a:rPr>
              <a:t>6/10/2020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C422A-E5D8-44FA-ADBE-278E0E9EBC6F}" type="datetime1">
              <a:rPr lang="en-US" smtClean="0">
                <a:solidFill>
                  <a:prstClr val="black">
                    <a:tint val="75000"/>
                  </a:prstClr>
                </a:solidFill>
              </a:rPr>
              <a:t>6/10/2020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5689E0B-07BA-4271-9DF5-4D8DC8C3773F}" type="datetime1">
              <a:rPr lang="en-US" smtClean="0">
                <a:solidFill>
                  <a:prstClr val="black">
                    <a:tint val="75000"/>
                  </a:prstClr>
                </a:solidFill>
              </a:rPr>
              <a:t>6/10/2020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CF7E774-DB00-4187-9CC4-1C15CB761844}" type="datetime1">
              <a:rPr lang="en-US" smtClean="0">
                <a:solidFill>
                  <a:prstClr val="black">
                    <a:tint val="75000"/>
                  </a:prstClr>
                </a:solidFill>
              </a:rPr>
              <a:t>6/10/2020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1FEEB7A-2D98-4E98-8EC8-AE568761116E}" type="datetime1">
              <a:rPr lang="en-US" smtClean="0">
                <a:solidFill>
                  <a:prstClr val="black">
                    <a:tint val="75000"/>
                  </a:prstClr>
                </a:solidFill>
              </a:rPr>
              <a:t>6/10/2020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FF71A55-9E27-414E-AA78-2CAE43AF25D2}" type="datetime1">
              <a:rPr lang="en-US" smtClean="0">
                <a:solidFill>
                  <a:prstClr val="black">
                    <a:tint val="75000"/>
                  </a:prstClr>
                </a:solidFill>
              </a:rPr>
              <a:t>6/10/2020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068E3-23D6-43FB-B12A-77201937E336}" type="datetime1">
              <a:rPr lang="en-US" smtClean="0">
                <a:solidFill>
                  <a:prstClr val="black">
                    <a:tint val="75000"/>
                  </a:prstClr>
                </a:solidFill>
              </a:rPr>
              <a:t>6/10/2020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509128-0AE3-4BA3-9A49-027219750926}" type="datetime1">
              <a:rPr lang="en-US" smtClean="0">
                <a:solidFill>
                  <a:prstClr val="black">
                    <a:tint val="75000"/>
                  </a:prstClr>
                </a:solidFill>
              </a:rPr>
              <a:t>6/10/2020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4C7CEF-1C90-4040-95A1-5FBEE2FA123B}" type="datetime1">
              <a:rPr lang="en-US" smtClean="0">
                <a:solidFill>
                  <a:prstClr val="black">
                    <a:tint val="75000"/>
                  </a:prstClr>
                </a:solidFill>
              </a:rPr>
              <a:t>6/10/2020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Ghanshyam Shivhare</a:t>
            </a:r>
            <a:endParaRPr lang="en-US">
              <a:solidFill>
                <a:prstClr val="black">
                  <a:tint val="75000"/>
                </a:prst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D7AE04-40C5-4AE6-846B-8F4E024B76B0}" type="datetime1">
              <a:rPr lang="en-US" smtClean="0">
                <a:solidFill>
                  <a:prstClr val="black">
                    <a:tint val="75000"/>
                  </a:prstClr>
                </a:solidFill>
              </a:rPr>
              <a:t>6/10/2020</a:t>
            </a:fld>
            <a:endParaRPr lang="en-US">
              <a:solidFill>
                <a:prstClr val="black">
                  <a:tint val="75000"/>
                </a:prst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prstClr val="black">
                    <a:tint val="75000"/>
                  </a:prstClr>
                </a:solidFill>
              </a:rPr>
              <a:t>Ghanshyam Shivhare</a:t>
            </a:r>
            <a:endParaRPr lang="en-US">
              <a:solidFill>
                <a:prstClr val="black">
                  <a:tint val="75000"/>
                </a:prst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481351-3512-4D22-87A4-FAAB0EAD10FF}" type="slidenum">
              <a:rPr lang="en-US" smtClean="0">
                <a:solidFill>
                  <a:prstClr val="black">
                    <a:tint val="75000"/>
                  </a:prstClr>
                </a:solidFill>
              </a:rPr>
              <a:pPr/>
              <a:t>‹#›</a:t>
            </a:fld>
            <a:endParaRPr lang="en-US">
              <a:solidFill>
                <a:prstClr val="black">
                  <a:tint val="75000"/>
                </a:prst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354050"/>
            <a:ext cx="8305800" cy="2123658"/>
          </a:xfrm>
          <a:prstGeom prst="rect">
            <a:avLst/>
          </a:prstGeom>
          <a:noFill/>
        </p:spPr>
        <p:txBody>
          <a:bodyPr wrap="square" rtlCol="0">
            <a:spAutoFit/>
          </a:bodyPr>
          <a:lstStyle/>
          <a:p>
            <a:pPr algn="ctr"/>
            <a:r>
              <a:rPr lang="en-US" sz="4400" b="1" dirty="0" smtClean="0"/>
              <a:t>Machine Learning</a:t>
            </a:r>
          </a:p>
          <a:p>
            <a:pPr algn="ctr"/>
            <a:endParaRPr lang="en-US" sz="4400" b="1" dirty="0"/>
          </a:p>
          <a:p>
            <a:pPr algn="ctr"/>
            <a:r>
              <a:rPr lang="en-US" sz="4400" b="1" dirty="0"/>
              <a:t>Day </a:t>
            </a:r>
            <a:r>
              <a:rPr lang="en-US" sz="4400" b="1" dirty="0" smtClean="0"/>
              <a:t>3</a:t>
            </a:r>
            <a:endParaRPr lang="en-US" sz="4400" b="1" dirty="0"/>
          </a:p>
        </p:txBody>
      </p:sp>
      <p:pic>
        <p:nvPicPr>
          <p:cNvPr id="103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230" y="1295400"/>
            <a:ext cx="3083739" cy="178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738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Python String Manipulation </a:t>
            </a:r>
          </a:p>
        </p:txBody>
      </p:sp>
      <p:sp>
        <p:nvSpPr>
          <p:cNvPr id="2" name="TextBox 1"/>
          <p:cNvSpPr txBox="1"/>
          <p:nvPr/>
        </p:nvSpPr>
        <p:spPr>
          <a:xfrm>
            <a:off x="685800" y="1447800"/>
            <a:ext cx="7696200" cy="5109091"/>
          </a:xfrm>
          <a:prstGeom prst="rect">
            <a:avLst/>
          </a:prstGeom>
          <a:noFill/>
        </p:spPr>
        <p:txBody>
          <a:bodyPr wrap="square" rtlCol="0">
            <a:spAutoFit/>
          </a:bodyPr>
          <a:lstStyle/>
          <a:p>
            <a:pPr algn="just"/>
            <a:r>
              <a:rPr lang="en-US" sz="2000" dirty="0"/>
              <a:t>String literals in python are surrounded by either single quotation marks, or double quotation marks.</a:t>
            </a:r>
          </a:p>
          <a:p>
            <a:pPr algn="ctr"/>
            <a:r>
              <a:rPr lang="en-US" sz="2000" b="1" dirty="0"/>
              <a:t>'hello' is the same as "hello"</a:t>
            </a:r>
          </a:p>
          <a:p>
            <a:pPr algn="just"/>
            <a:r>
              <a:rPr lang="en-US" sz="2000" dirty="0"/>
              <a:t>Strings can be output to screen using the print function. For example: print("hello").</a:t>
            </a:r>
          </a:p>
          <a:p>
            <a:pPr algn="just"/>
            <a:endParaRPr lang="en-US" sz="2000" dirty="0"/>
          </a:p>
          <a:p>
            <a:pPr algn="just"/>
            <a:r>
              <a:rPr lang="en-US" sz="2000" dirty="0"/>
              <a:t>Like many other popular programming languages, strings in Python are arrays of bytes representing </a:t>
            </a:r>
            <a:r>
              <a:rPr lang="en-US" sz="2000" dirty="0" err="1"/>
              <a:t>unicode</a:t>
            </a:r>
            <a:r>
              <a:rPr lang="en-US" sz="2000" dirty="0"/>
              <a:t> characters. However, Python does not have a character data type, a single character is simply a string with a length of 1. Square brackets can be used to access elements of the string.</a:t>
            </a:r>
          </a:p>
          <a:p>
            <a:pPr algn="just"/>
            <a:endParaRPr lang="en-US" sz="1200" dirty="0"/>
          </a:p>
          <a:p>
            <a:r>
              <a:rPr lang="en-US" sz="2000" dirty="0"/>
              <a:t>a = "Hello, World!"</a:t>
            </a:r>
            <a:br>
              <a:rPr lang="en-US" sz="2000" dirty="0"/>
            </a:br>
            <a:r>
              <a:rPr lang="en-US" sz="2000" dirty="0"/>
              <a:t>print(a[1])</a:t>
            </a:r>
          </a:p>
          <a:p>
            <a:endParaRPr lang="en-US" sz="1200" dirty="0"/>
          </a:p>
          <a:p>
            <a:r>
              <a:rPr lang="en-US" sz="2000" dirty="0"/>
              <a:t>b = "Hello, World!"</a:t>
            </a:r>
            <a:br>
              <a:rPr lang="en-US" sz="2000" dirty="0"/>
            </a:br>
            <a:r>
              <a:rPr lang="en-US" sz="2000" dirty="0"/>
              <a:t>print(b[2:5])</a:t>
            </a:r>
          </a:p>
        </p:txBody>
      </p:sp>
    </p:spTree>
    <p:extLst>
      <p:ext uri="{BB962C8B-B14F-4D97-AF65-F5344CB8AC3E}">
        <p14:creationId xmlns:p14="http://schemas.microsoft.com/office/powerpoint/2010/main" val="3646188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Operations on String</a:t>
            </a:r>
          </a:p>
        </p:txBody>
      </p:sp>
      <p:sp>
        <p:nvSpPr>
          <p:cNvPr id="2" name="TextBox 1"/>
          <p:cNvSpPr txBox="1"/>
          <p:nvPr/>
        </p:nvSpPr>
        <p:spPr>
          <a:xfrm>
            <a:off x="685800" y="1447800"/>
            <a:ext cx="7696200" cy="4524315"/>
          </a:xfrm>
          <a:prstGeom prst="rect">
            <a:avLst/>
          </a:prstGeom>
          <a:noFill/>
        </p:spPr>
        <p:txBody>
          <a:bodyPr wrap="square" rtlCol="0">
            <a:spAutoFit/>
          </a:bodyPr>
          <a:lstStyle/>
          <a:p>
            <a:pPr algn="just"/>
            <a:r>
              <a:rPr lang="en-US" sz="2400" dirty="0"/>
              <a:t>The strip() method removes any whitespace from the beginning or the end:</a:t>
            </a:r>
          </a:p>
          <a:p>
            <a:pPr algn="just"/>
            <a:r>
              <a:rPr lang="en-US" sz="2400" dirty="0"/>
              <a:t>a = " Hello, World! "</a:t>
            </a:r>
          </a:p>
          <a:p>
            <a:pPr algn="just"/>
            <a:r>
              <a:rPr lang="en-US" sz="2400" dirty="0"/>
              <a:t>print(</a:t>
            </a:r>
            <a:r>
              <a:rPr lang="en-US" sz="2400" dirty="0" err="1"/>
              <a:t>a.strip</a:t>
            </a:r>
            <a:r>
              <a:rPr lang="en-US" sz="2400" dirty="0"/>
              <a:t>()) # returns "Hello, World!" </a:t>
            </a:r>
          </a:p>
          <a:p>
            <a:pPr algn="just"/>
            <a:endParaRPr lang="en-US" sz="2400" dirty="0"/>
          </a:p>
          <a:p>
            <a:r>
              <a:rPr lang="en-US" sz="2400" dirty="0"/>
              <a:t>The </a:t>
            </a:r>
            <a:r>
              <a:rPr lang="en-US" sz="2400" dirty="0" err="1"/>
              <a:t>len</a:t>
            </a:r>
            <a:r>
              <a:rPr lang="en-US" sz="2400" dirty="0"/>
              <a:t>() method returns the length of a string:</a:t>
            </a:r>
          </a:p>
          <a:p>
            <a:r>
              <a:rPr lang="en-US" sz="2400" dirty="0"/>
              <a:t>a = "Hello, World!"</a:t>
            </a:r>
            <a:br>
              <a:rPr lang="en-US" sz="2400" dirty="0"/>
            </a:br>
            <a:r>
              <a:rPr lang="en-US" sz="2400" dirty="0"/>
              <a:t>print(</a:t>
            </a:r>
            <a:r>
              <a:rPr lang="en-US" sz="2400" dirty="0" err="1"/>
              <a:t>len</a:t>
            </a:r>
            <a:r>
              <a:rPr lang="en-US" sz="2400" dirty="0"/>
              <a:t>(a))</a:t>
            </a:r>
          </a:p>
          <a:p>
            <a:pPr algn="just"/>
            <a:endParaRPr lang="en-US" sz="2400" dirty="0"/>
          </a:p>
          <a:p>
            <a:r>
              <a:rPr lang="en-US" sz="2400" dirty="0"/>
              <a:t>The lower() method returns the string in lower case:</a:t>
            </a:r>
          </a:p>
          <a:p>
            <a:r>
              <a:rPr lang="en-US" sz="2400" dirty="0"/>
              <a:t>a = "Hello, World!"</a:t>
            </a:r>
            <a:br>
              <a:rPr lang="en-US" sz="2400" dirty="0"/>
            </a:br>
            <a:r>
              <a:rPr lang="en-US" sz="2400" dirty="0"/>
              <a:t>print(</a:t>
            </a:r>
            <a:r>
              <a:rPr lang="en-US" sz="2400" dirty="0" err="1"/>
              <a:t>a.lower</a:t>
            </a:r>
            <a:r>
              <a:rPr lang="en-US" sz="2400" dirty="0"/>
              <a:t>())</a:t>
            </a:r>
          </a:p>
        </p:txBody>
      </p:sp>
    </p:spTree>
    <p:extLst>
      <p:ext uri="{BB962C8B-B14F-4D97-AF65-F5344CB8AC3E}">
        <p14:creationId xmlns:p14="http://schemas.microsoft.com/office/powerpoint/2010/main" val="1229949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Operations on String</a:t>
            </a:r>
          </a:p>
        </p:txBody>
      </p:sp>
      <p:sp>
        <p:nvSpPr>
          <p:cNvPr id="2" name="TextBox 1"/>
          <p:cNvSpPr txBox="1"/>
          <p:nvPr/>
        </p:nvSpPr>
        <p:spPr>
          <a:xfrm>
            <a:off x="685800" y="1447800"/>
            <a:ext cx="7696200" cy="5262979"/>
          </a:xfrm>
          <a:prstGeom prst="rect">
            <a:avLst/>
          </a:prstGeom>
          <a:noFill/>
        </p:spPr>
        <p:txBody>
          <a:bodyPr wrap="square" rtlCol="0">
            <a:spAutoFit/>
          </a:bodyPr>
          <a:lstStyle/>
          <a:p>
            <a:pPr algn="just"/>
            <a:endParaRPr lang="en-US" sz="2400" dirty="0"/>
          </a:p>
          <a:p>
            <a:r>
              <a:rPr lang="en-US" sz="2400" dirty="0"/>
              <a:t>The upper() method returns the string in upper case:</a:t>
            </a:r>
          </a:p>
          <a:p>
            <a:r>
              <a:rPr lang="en-US" sz="2400" dirty="0"/>
              <a:t>a = "Hello, World!"</a:t>
            </a:r>
            <a:br>
              <a:rPr lang="en-US" sz="2400" dirty="0"/>
            </a:br>
            <a:r>
              <a:rPr lang="en-US" sz="2400" dirty="0"/>
              <a:t>print(</a:t>
            </a:r>
            <a:r>
              <a:rPr lang="en-US" sz="2400" dirty="0" err="1"/>
              <a:t>a.upper</a:t>
            </a:r>
            <a:r>
              <a:rPr lang="en-US" sz="2400" dirty="0"/>
              <a:t>())</a:t>
            </a:r>
          </a:p>
          <a:p>
            <a:pPr algn="just"/>
            <a:endParaRPr lang="en-US" sz="2400" dirty="0"/>
          </a:p>
          <a:p>
            <a:r>
              <a:rPr lang="en-US" sz="2400" dirty="0"/>
              <a:t>The replace() method replaces a string with another string:</a:t>
            </a:r>
          </a:p>
          <a:p>
            <a:r>
              <a:rPr lang="en-US" sz="2400" dirty="0"/>
              <a:t>a = "Hello, World!"</a:t>
            </a:r>
            <a:br>
              <a:rPr lang="en-US" sz="2400" dirty="0"/>
            </a:br>
            <a:r>
              <a:rPr lang="en-US" sz="2400" dirty="0"/>
              <a:t>print(</a:t>
            </a:r>
            <a:r>
              <a:rPr lang="en-US" sz="2400" dirty="0" err="1"/>
              <a:t>a.replace</a:t>
            </a:r>
            <a:r>
              <a:rPr lang="en-US" sz="2400" dirty="0"/>
              <a:t>("H", "J"))</a:t>
            </a:r>
          </a:p>
          <a:p>
            <a:pPr algn="just"/>
            <a:endParaRPr lang="en-US" sz="2400" dirty="0"/>
          </a:p>
          <a:p>
            <a:r>
              <a:rPr lang="en-US" sz="2400" dirty="0"/>
              <a:t>The split() method splits the string into substrings if it finds instances of the separator:</a:t>
            </a:r>
          </a:p>
          <a:p>
            <a:r>
              <a:rPr lang="en-US" sz="2400" dirty="0"/>
              <a:t>a = "Hello, World!"</a:t>
            </a:r>
            <a:br>
              <a:rPr lang="en-US" sz="2400" dirty="0"/>
            </a:br>
            <a:r>
              <a:rPr lang="en-US" sz="2400" dirty="0"/>
              <a:t>print(</a:t>
            </a:r>
            <a:r>
              <a:rPr lang="en-US" sz="2400" dirty="0" err="1"/>
              <a:t>a.split</a:t>
            </a:r>
            <a:r>
              <a:rPr lang="en-US" sz="2400" dirty="0"/>
              <a:t>(",")) # returns ['Hello', ' World!'] as array </a:t>
            </a:r>
          </a:p>
        </p:txBody>
      </p:sp>
    </p:spTree>
    <p:extLst>
      <p:ext uri="{BB962C8B-B14F-4D97-AF65-F5344CB8AC3E}">
        <p14:creationId xmlns:p14="http://schemas.microsoft.com/office/powerpoint/2010/main" val="4290482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Command-line String Input</a:t>
            </a:r>
          </a:p>
        </p:txBody>
      </p:sp>
      <p:sp>
        <p:nvSpPr>
          <p:cNvPr id="2" name="TextBox 1"/>
          <p:cNvSpPr txBox="1"/>
          <p:nvPr/>
        </p:nvSpPr>
        <p:spPr>
          <a:xfrm>
            <a:off x="685800" y="1447800"/>
            <a:ext cx="7696200" cy="4524315"/>
          </a:xfrm>
          <a:prstGeom prst="rect">
            <a:avLst/>
          </a:prstGeom>
          <a:noFill/>
        </p:spPr>
        <p:txBody>
          <a:bodyPr wrap="square" rtlCol="0">
            <a:spAutoFit/>
          </a:bodyPr>
          <a:lstStyle/>
          <a:p>
            <a:pPr algn="just"/>
            <a:r>
              <a:rPr lang="en-US" sz="2400" dirty="0"/>
              <a:t>Python allows for command line input. That means we are able to ask the user for input.</a:t>
            </a:r>
          </a:p>
          <a:p>
            <a:pPr algn="just"/>
            <a:endParaRPr lang="en-US" sz="2400" dirty="0"/>
          </a:p>
          <a:p>
            <a:pPr algn="just"/>
            <a:r>
              <a:rPr lang="en-US" sz="2400" dirty="0"/>
              <a:t>The following example asks for the user's name, then, by using the input() method, the program prints the name to the screen:</a:t>
            </a:r>
          </a:p>
          <a:p>
            <a:pPr algn="just"/>
            <a:endParaRPr lang="en-US" sz="2400" b="1" dirty="0"/>
          </a:p>
          <a:p>
            <a:pPr algn="just"/>
            <a:r>
              <a:rPr lang="en-US" sz="2400" b="1" dirty="0"/>
              <a:t>Example</a:t>
            </a:r>
          </a:p>
          <a:p>
            <a:pPr algn="just"/>
            <a:endParaRPr lang="en-US" sz="2400" dirty="0"/>
          </a:p>
          <a:p>
            <a:pPr algn="just"/>
            <a:r>
              <a:rPr lang="en-US" sz="2400" dirty="0"/>
              <a:t>print("Enter your name:")</a:t>
            </a:r>
          </a:p>
          <a:p>
            <a:pPr algn="just"/>
            <a:r>
              <a:rPr lang="en-US" sz="2400" dirty="0"/>
              <a:t>x = input()</a:t>
            </a:r>
          </a:p>
          <a:p>
            <a:pPr algn="just"/>
            <a:r>
              <a:rPr lang="en-US" sz="2400" dirty="0"/>
              <a:t>print("Hello, ", x)</a:t>
            </a:r>
          </a:p>
        </p:txBody>
      </p:sp>
    </p:spTree>
    <p:extLst>
      <p:ext uri="{BB962C8B-B14F-4D97-AF65-F5344CB8AC3E}">
        <p14:creationId xmlns:p14="http://schemas.microsoft.com/office/powerpoint/2010/main" val="1428985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Updating Strings</a:t>
            </a:r>
          </a:p>
        </p:txBody>
      </p:sp>
      <p:sp>
        <p:nvSpPr>
          <p:cNvPr id="2" name="TextBox 1"/>
          <p:cNvSpPr txBox="1"/>
          <p:nvPr/>
        </p:nvSpPr>
        <p:spPr>
          <a:xfrm>
            <a:off x="685800" y="1447800"/>
            <a:ext cx="7696200" cy="4154984"/>
          </a:xfrm>
          <a:prstGeom prst="rect">
            <a:avLst/>
          </a:prstGeom>
          <a:noFill/>
        </p:spPr>
        <p:txBody>
          <a:bodyPr wrap="square" rtlCol="0">
            <a:spAutoFit/>
          </a:bodyPr>
          <a:lstStyle/>
          <a:p>
            <a:pPr algn="just"/>
            <a:r>
              <a:rPr lang="en-US" sz="2400" dirty="0"/>
              <a:t>You can "update" an existing string by (re)assigning a variable to another string. The new value can be related to its previous value or to a completely different string altogether. For example −</a:t>
            </a:r>
          </a:p>
          <a:p>
            <a:pPr algn="just"/>
            <a:endParaRPr lang="en-US" sz="2400" dirty="0"/>
          </a:p>
          <a:p>
            <a:pPr algn="just"/>
            <a:r>
              <a:rPr lang="en-US" sz="2400" dirty="0"/>
              <a:t>var1 = 'Hello World!' </a:t>
            </a:r>
          </a:p>
          <a:p>
            <a:pPr algn="just"/>
            <a:r>
              <a:rPr lang="en-US" sz="2400" dirty="0"/>
              <a:t>print ("Updated String :- ", var1[:6] + 'Python‘)</a:t>
            </a:r>
          </a:p>
          <a:p>
            <a:pPr algn="just"/>
            <a:endParaRPr lang="en-US" sz="2400" dirty="0"/>
          </a:p>
          <a:p>
            <a:r>
              <a:rPr lang="en-US" sz="2400" dirty="0"/>
              <a:t>When the above code is executed, it produces the following result −</a:t>
            </a:r>
          </a:p>
          <a:p>
            <a:r>
              <a:rPr lang="en-US" sz="2400" dirty="0"/>
              <a:t>Updated String :- Hello Python </a:t>
            </a:r>
          </a:p>
        </p:txBody>
      </p:sp>
    </p:spTree>
    <p:extLst>
      <p:ext uri="{BB962C8B-B14F-4D97-AF65-F5344CB8AC3E}">
        <p14:creationId xmlns:p14="http://schemas.microsoft.com/office/powerpoint/2010/main" val="1122639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Escape Characters</a:t>
            </a:r>
          </a:p>
        </p:txBody>
      </p:sp>
      <p:sp>
        <p:nvSpPr>
          <p:cNvPr id="2" name="TextBox 1"/>
          <p:cNvSpPr txBox="1"/>
          <p:nvPr/>
        </p:nvSpPr>
        <p:spPr>
          <a:xfrm>
            <a:off x="838200" y="1752600"/>
            <a:ext cx="7467600" cy="4154984"/>
          </a:xfrm>
          <a:prstGeom prst="rect">
            <a:avLst/>
          </a:prstGeom>
          <a:noFill/>
        </p:spPr>
        <p:txBody>
          <a:bodyPr wrap="square" rtlCol="0">
            <a:spAutoFit/>
          </a:bodyPr>
          <a:lstStyle/>
          <a:p>
            <a:pPr algn="just"/>
            <a:r>
              <a:rPr lang="en-US" sz="2400" dirty="0"/>
              <a:t>Let’s say that we want to print the path to the directory C:\nature. Consider what happens when we try to print the path:</a:t>
            </a:r>
          </a:p>
          <a:p>
            <a:pPr algn="just"/>
            <a:endParaRPr lang="en-US" sz="2400" dirty="0"/>
          </a:p>
          <a:p>
            <a:pPr algn="just"/>
            <a:r>
              <a:rPr lang="en-US" sz="2400" dirty="0"/>
              <a:t>&gt;&gt;&gt; print ("C:\nature") </a:t>
            </a:r>
            <a:endParaRPr lang="en-US" sz="2400" dirty="0" smtClean="0"/>
          </a:p>
          <a:p>
            <a:pPr algn="just"/>
            <a:endParaRPr lang="en-US" sz="2400" dirty="0"/>
          </a:p>
          <a:p>
            <a:pPr algn="just"/>
            <a:r>
              <a:rPr lang="en-US" sz="2400" dirty="0" smtClean="0"/>
              <a:t>In </a:t>
            </a:r>
            <a:r>
              <a:rPr lang="en-US" sz="2400" dirty="0"/>
              <a:t>the example above, Python interpreted the \n characters as special characters. These characters are not meant to be displayed on the screen; they are used to control the display. In our case, the \n characters were interpreted as a new line.</a:t>
            </a:r>
          </a:p>
        </p:txBody>
      </p:sp>
    </p:spTree>
    <p:extLst>
      <p:ext uri="{BB962C8B-B14F-4D97-AF65-F5344CB8AC3E}">
        <p14:creationId xmlns:p14="http://schemas.microsoft.com/office/powerpoint/2010/main" val="3183027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Escape Characters</a:t>
            </a:r>
          </a:p>
        </p:txBody>
      </p:sp>
      <p:sp>
        <p:nvSpPr>
          <p:cNvPr id="2" name="TextBox 1"/>
          <p:cNvSpPr txBox="1"/>
          <p:nvPr/>
        </p:nvSpPr>
        <p:spPr>
          <a:xfrm>
            <a:off x="838200" y="1752600"/>
            <a:ext cx="7467600" cy="2308324"/>
          </a:xfrm>
          <a:prstGeom prst="rect">
            <a:avLst/>
          </a:prstGeom>
          <a:noFill/>
        </p:spPr>
        <p:txBody>
          <a:bodyPr wrap="square" rtlCol="0">
            <a:spAutoFit/>
          </a:bodyPr>
          <a:lstStyle/>
          <a:p>
            <a:pPr algn="just"/>
            <a:r>
              <a:rPr lang="en-US" sz="2400" dirty="0"/>
              <a:t>The backslash (\) character is used in Python to escape special characters. So in our example, we would use the following code to print the path:</a:t>
            </a:r>
          </a:p>
          <a:p>
            <a:pPr algn="just"/>
            <a:endParaRPr lang="en-US" sz="2400" dirty="0"/>
          </a:p>
          <a:p>
            <a:pPr algn="just"/>
            <a:r>
              <a:rPr lang="en-US" sz="2400" dirty="0"/>
              <a:t>&gt;&gt;&gt; print ("C:\\nature") </a:t>
            </a:r>
          </a:p>
          <a:p>
            <a:pPr algn="just"/>
            <a:r>
              <a:rPr lang="en-US" sz="2400" dirty="0"/>
              <a:t>C:\nature</a:t>
            </a:r>
          </a:p>
        </p:txBody>
      </p:sp>
    </p:spTree>
    <p:extLst>
      <p:ext uri="{BB962C8B-B14F-4D97-AF65-F5344CB8AC3E}">
        <p14:creationId xmlns:p14="http://schemas.microsoft.com/office/powerpoint/2010/main" val="3657842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1077218"/>
          </a:xfrm>
          <a:prstGeom prst="rect">
            <a:avLst/>
          </a:prstGeom>
        </p:spPr>
        <p:txBody>
          <a:bodyPr wrap="square">
            <a:spAutoFit/>
          </a:bodyPr>
          <a:lstStyle/>
          <a:p>
            <a:pPr algn="ctr"/>
            <a:r>
              <a:rPr lang="en-US" sz="3200" b="1" dirty="0"/>
              <a:t>Escape Characters</a:t>
            </a:r>
          </a:p>
          <a:p>
            <a:r>
              <a:rPr lang="en-US" sz="3200" b="1" dirty="0"/>
              <a:t>List of Escape characters</a:t>
            </a:r>
          </a:p>
        </p:txBody>
      </p:sp>
      <p:graphicFrame>
        <p:nvGraphicFramePr>
          <p:cNvPr id="3" name="Table 2"/>
          <p:cNvGraphicFramePr>
            <a:graphicFrameLocks noGrp="1"/>
          </p:cNvGraphicFramePr>
          <p:nvPr>
            <p:extLst>
              <p:ext uri="{D42A27DB-BD31-4B8C-83A1-F6EECF244321}">
                <p14:modId xmlns:p14="http://schemas.microsoft.com/office/powerpoint/2010/main" val="2290782766"/>
              </p:ext>
            </p:extLst>
          </p:nvPr>
        </p:nvGraphicFramePr>
        <p:xfrm>
          <a:off x="533399" y="1911482"/>
          <a:ext cx="8305800" cy="3772880"/>
        </p:xfrm>
        <a:graphic>
          <a:graphicData uri="http://schemas.openxmlformats.org/drawingml/2006/table">
            <a:tbl>
              <a:tblPr>
                <a:tableStyleId>{616DA210-FB5B-4158-B5E0-FEB733F419BA}</a:tableStyleId>
              </a:tblPr>
              <a:tblGrid>
                <a:gridCol w="2768600">
                  <a:extLst>
                    <a:ext uri="{9D8B030D-6E8A-4147-A177-3AD203B41FA5}">
                      <a16:colId xmlns:a16="http://schemas.microsoft.com/office/drawing/2014/main" xmlns="" val="20000"/>
                    </a:ext>
                  </a:extLst>
                </a:gridCol>
                <a:gridCol w="2768600">
                  <a:extLst>
                    <a:ext uri="{9D8B030D-6E8A-4147-A177-3AD203B41FA5}">
                      <a16:colId xmlns:a16="http://schemas.microsoft.com/office/drawing/2014/main" xmlns="" val="20001"/>
                    </a:ext>
                  </a:extLst>
                </a:gridCol>
                <a:gridCol w="2768600">
                  <a:extLst>
                    <a:ext uri="{9D8B030D-6E8A-4147-A177-3AD203B41FA5}">
                      <a16:colId xmlns:a16="http://schemas.microsoft.com/office/drawing/2014/main" xmlns="" val="20002"/>
                    </a:ext>
                  </a:extLst>
                </a:gridCol>
              </a:tblGrid>
              <a:tr h="250060">
                <a:tc>
                  <a:txBody>
                    <a:bodyPr/>
                    <a:lstStyle/>
                    <a:p>
                      <a:pPr algn="ctr"/>
                      <a:r>
                        <a:rPr lang="en-US" sz="2400" b="1" dirty="0">
                          <a:effectLst/>
                        </a:rPr>
                        <a:t>Backslash </a:t>
                      </a:r>
                    </a:p>
                    <a:p>
                      <a:pPr algn="ctr"/>
                      <a:r>
                        <a:rPr lang="en-US" sz="2400" b="1" dirty="0">
                          <a:effectLst/>
                        </a:rPr>
                        <a:t>notation</a:t>
                      </a:r>
                    </a:p>
                  </a:txBody>
                  <a:tcPr marL="60129" marR="60129" marT="30065" marB="30065" anchor="ctr"/>
                </a:tc>
                <a:tc>
                  <a:txBody>
                    <a:bodyPr/>
                    <a:lstStyle/>
                    <a:p>
                      <a:pPr algn="ctr"/>
                      <a:r>
                        <a:rPr lang="en-US" sz="2400" b="1" dirty="0">
                          <a:effectLst/>
                        </a:rPr>
                        <a:t>Hexadecimal character</a:t>
                      </a:r>
                    </a:p>
                  </a:txBody>
                  <a:tcPr marL="60129" marR="60129" marT="30065" marB="30065" anchor="ctr"/>
                </a:tc>
                <a:tc>
                  <a:txBody>
                    <a:bodyPr/>
                    <a:lstStyle/>
                    <a:p>
                      <a:r>
                        <a:rPr lang="en-US" sz="2400" b="1" dirty="0"/>
                        <a:t>Description</a:t>
                      </a:r>
                    </a:p>
                  </a:txBody>
                  <a:tcPr marL="60129" marR="60129" marT="30065" marB="30065" anchor="ctr"/>
                </a:tc>
                <a:extLst>
                  <a:ext uri="{0D108BD9-81ED-4DB2-BD59-A6C34878D82A}">
                    <a16:rowId xmlns:a16="http://schemas.microsoft.com/office/drawing/2014/main" xmlns="" val="10000"/>
                  </a:ext>
                </a:extLst>
              </a:tr>
              <a:tr h="250060">
                <a:tc>
                  <a:txBody>
                    <a:bodyPr/>
                    <a:lstStyle/>
                    <a:p>
                      <a:r>
                        <a:rPr lang="en-US" sz="2400"/>
                        <a:t>\a</a:t>
                      </a:r>
                    </a:p>
                  </a:txBody>
                  <a:tcPr marL="60129" marR="60129" marT="30065" marB="30065" anchor="ctr"/>
                </a:tc>
                <a:tc>
                  <a:txBody>
                    <a:bodyPr/>
                    <a:lstStyle/>
                    <a:p>
                      <a:r>
                        <a:rPr lang="en-US" sz="2400" dirty="0"/>
                        <a:t>0x07</a:t>
                      </a:r>
                    </a:p>
                  </a:txBody>
                  <a:tcPr marL="60129" marR="60129" marT="30065" marB="30065" anchor="ctr"/>
                </a:tc>
                <a:tc>
                  <a:txBody>
                    <a:bodyPr/>
                    <a:lstStyle/>
                    <a:p>
                      <a:r>
                        <a:rPr lang="en-US" sz="2400" dirty="0"/>
                        <a:t>Bell or alert</a:t>
                      </a:r>
                    </a:p>
                  </a:txBody>
                  <a:tcPr marL="60129" marR="60129" marT="30065" marB="30065" anchor="ctr"/>
                </a:tc>
                <a:extLst>
                  <a:ext uri="{0D108BD9-81ED-4DB2-BD59-A6C34878D82A}">
                    <a16:rowId xmlns:a16="http://schemas.microsoft.com/office/drawing/2014/main" xmlns="" val="10001"/>
                  </a:ext>
                </a:extLst>
              </a:tr>
              <a:tr h="250060">
                <a:tc>
                  <a:txBody>
                    <a:bodyPr/>
                    <a:lstStyle/>
                    <a:p>
                      <a:r>
                        <a:rPr lang="en-US" sz="2400" dirty="0"/>
                        <a:t>\b</a:t>
                      </a:r>
                    </a:p>
                  </a:txBody>
                  <a:tcPr marL="60129" marR="60129" marT="30065" marB="30065" anchor="ctr"/>
                </a:tc>
                <a:tc>
                  <a:txBody>
                    <a:bodyPr/>
                    <a:lstStyle/>
                    <a:p>
                      <a:r>
                        <a:rPr lang="en-US" sz="2400"/>
                        <a:t>0x08</a:t>
                      </a:r>
                    </a:p>
                  </a:txBody>
                  <a:tcPr marL="60129" marR="60129" marT="30065" marB="30065" anchor="ctr"/>
                </a:tc>
                <a:tc>
                  <a:txBody>
                    <a:bodyPr/>
                    <a:lstStyle/>
                    <a:p>
                      <a:r>
                        <a:rPr lang="en-US" sz="2400" dirty="0"/>
                        <a:t>Backspace</a:t>
                      </a:r>
                    </a:p>
                  </a:txBody>
                  <a:tcPr marL="60129" marR="60129" marT="30065" marB="30065" anchor="ctr"/>
                </a:tc>
                <a:extLst>
                  <a:ext uri="{0D108BD9-81ED-4DB2-BD59-A6C34878D82A}">
                    <a16:rowId xmlns:a16="http://schemas.microsoft.com/office/drawing/2014/main" xmlns="" val="10002"/>
                  </a:ext>
                </a:extLst>
              </a:tr>
              <a:tr h="250060">
                <a:tc>
                  <a:txBody>
                    <a:bodyPr/>
                    <a:lstStyle/>
                    <a:p>
                      <a:r>
                        <a:rPr lang="en-US" sz="2400"/>
                        <a:t>\cx</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Control-x</a:t>
                      </a:r>
                    </a:p>
                  </a:txBody>
                  <a:tcPr marL="60129" marR="60129" marT="30065" marB="30065" anchor="ctr"/>
                </a:tc>
                <a:extLst>
                  <a:ext uri="{0D108BD9-81ED-4DB2-BD59-A6C34878D82A}">
                    <a16:rowId xmlns:a16="http://schemas.microsoft.com/office/drawing/2014/main" xmlns="" val="10003"/>
                  </a:ext>
                </a:extLst>
              </a:tr>
              <a:tr h="250060">
                <a:tc>
                  <a:txBody>
                    <a:bodyPr/>
                    <a:lstStyle/>
                    <a:p>
                      <a:r>
                        <a:rPr lang="en-US" sz="2400"/>
                        <a:t>\C-x</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Control-x</a:t>
                      </a:r>
                    </a:p>
                  </a:txBody>
                  <a:tcPr marL="60129" marR="60129" marT="30065" marB="30065" anchor="ctr"/>
                </a:tc>
                <a:extLst>
                  <a:ext uri="{0D108BD9-81ED-4DB2-BD59-A6C34878D82A}">
                    <a16:rowId xmlns:a16="http://schemas.microsoft.com/office/drawing/2014/main" xmlns="" val="10004"/>
                  </a:ext>
                </a:extLst>
              </a:tr>
              <a:tr h="250060">
                <a:tc>
                  <a:txBody>
                    <a:bodyPr/>
                    <a:lstStyle/>
                    <a:p>
                      <a:r>
                        <a:rPr lang="en-US" sz="2400"/>
                        <a:t>\e</a:t>
                      </a:r>
                    </a:p>
                  </a:txBody>
                  <a:tcPr marL="60129" marR="60129" marT="30065" marB="30065" anchor="ctr"/>
                </a:tc>
                <a:tc>
                  <a:txBody>
                    <a:bodyPr/>
                    <a:lstStyle/>
                    <a:p>
                      <a:r>
                        <a:rPr lang="en-US" sz="2400"/>
                        <a:t>0x1b</a:t>
                      </a:r>
                    </a:p>
                  </a:txBody>
                  <a:tcPr marL="60129" marR="60129" marT="30065" marB="30065" anchor="ctr"/>
                </a:tc>
                <a:tc>
                  <a:txBody>
                    <a:bodyPr/>
                    <a:lstStyle/>
                    <a:p>
                      <a:r>
                        <a:rPr lang="en-US" sz="2400" dirty="0"/>
                        <a:t>Escape</a:t>
                      </a:r>
                    </a:p>
                  </a:txBody>
                  <a:tcPr marL="60129" marR="60129" marT="30065" marB="30065" anchor="ctr"/>
                </a:tc>
                <a:extLst>
                  <a:ext uri="{0D108BD9-81ED-4DB2-BD59-A6C34878D82A}">
                    <a16:rowId xmlns:a16="http://schemas.microsoft.com/office/drawing/2014/main" xmlns="" val="10005"/>
                  </a:ext>
                </a:extLst>
              </a:tr>
              <a:tr h="250060">
                <a:tc>
                  <a:txBody>
                    <a:bodyPr/>
                    <a:lstStyle/>
                    <a:p>
                      <a:r>
                        <a:rPr lang="en-US" sz="2400" dirty="0"/>
                        <a:t>\f</a:t>
                      </a:r>
                    </a:p>
                  </a:txBody>
                  <a:tcPr marL="60129" marR="60129" marT="30065" marB="30065" anchor="ctr"/>
                </a:tc>
                <a:tc>
                  <a:txBody>
                    <a:bodyPr/>
                    <a:lstStyle/>
                    <a:p>
                      <a:r>
                        <a:rPr lang="en-US" sz="2400"/>
                        <a:t>0x0c</a:t>
                      </a:r>
                    </a:p>
                  </a:txBody>
                  <a:tcPr marL="60129" marR="60129" marT="30065" marB="30065" anchor="ctr"/>
                </a:tc>
                <a:tc>
                  <a:txBody>
                    <a:bodyPr/>
                    <a:lstStyle/>
                    <a:p>
                      <a:r>
                        <a:rPr lang="en-US" sz="2400" dirty="0" err="1"/>
                        <a:t>Formfeed</a:t>
                      </a:r>
                      <a:endParaRPr lang="en-US" sz="2400" dirty="0"/>
                    </a:p>
                  </a:txBody>
                  <a:tcPr marL="60129" marR="60129" marT="30065" marB="30065" anchor="ctr"/>
                </a:tc>
                <a:extLst>
                  <a:ext uri="{0D108BD9-81ED-4DB2-BD59-A6C34878D82A}">
                    <a16:rowId xmlns:a16="http://schemas.microsoft.com/office/drawing/2014/main" xmlns="" val="10006"/>
                  </a:ext>
                </a:extLst>
              </a:tr>
              <a:tr h="250060">
                <a:tc>
                  <a:txBody>
                    <a:bodyPr/>
                    <a:lstStyle/>
                    <a:p>
                      <a:r>
                        <a:rPr lang="en-US" sz="2400"/>
                        <a:t>\M-\C-x</a:t>
                      </a:r>
                    </a:p>
                  </a:txBody>
                  <a:tcPr marL="60129" marR="60129" marT="30065" marB="30065" anchor="ctr"/>
                </a:tc>
                <a:tc>
                  <a:txBody>
                    <a:bodyPr/>
                    <a:lstStyle/>
                    <a:p>
                      <a:r>
                        <a:rPr lang="en-US" sz="2400" dirty="0"/>
                        <a:t> </a:t>
                      </a:r>
                    </a:p>
                  </a:txBody>
                  <a:tcPr marL="60129" marR="60129" marT="30065" marB="30065" anchor="ctr"/>
                </a:tc>
                <a:tc>
                  <a:txBody>
                    <a:bodyPr/>
                    <a:lstStyle/>
                    <a:p>
                      <a:r>
                        <a:rPr lang="en-US" sz="2400" dirty="0"/>
                        <a:t>Meta-Control-x</a:t>
                      </a:r>
                    </a:p>
                  </a:txBody>
                  <a:tcPr marL="60129" marR="60129" marT="30065" marB="30065"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7506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Escape Characters</a:t>
            </a:r>
          </a:p>
        </p:txBody>
      </p:sp>
      <p:graphicFrame>
        <p:nvGraphicFramePr>
          <p:cNvPr id="3" name="Table 2"/>
          <p:cNvGraphicFramePr>
            <a:graphicFrameLocks noGrp="1"/>
          </p:cNvGraphicFramePr>
          <p:nvPr>
            <p:extLst>
              <p:ext uri="{D42A27DB-BD31-4B8C-83A1-F6EECF244321}">
                <p14:modId xmlns:p14="http://schemas.microsoft.com/office/powerpoint/2010/main" val="738277160"/>
              </p:ext>
            </p:extLst>
          </p:nvPr>
        </p:nvGraphicFramePr>
        <p:xfrm>
          <a:off x="533399" y="1911482"/>
          <a:ext cx="8305800" cy="4504400"/>
        </p:xfrm>
        <a:graphic>
          <a:graphicData uri="http://schemas.openxmlformats.org/drawingml/2006/table">
            <a:tbl>
              <a:tblPr>
                <a:tableStyleId>{616DA210-FB5B-4158-B5E0-FEB733F419BA}</a:tableStyleId>
              </a:tblPr>
              <a:tblGrid>
                <a:gridCol w="2768600">
                  <a:extLst>
                    <a:ext uri="{9D8B030D-6E8A-4147-A177-3AD203B41FA5}">
                      <a16:colId xmlns:a16="http://schemas.microsoft.com/office/drawing/2014/main" xmlns="" val="20000"/>
                    </a:ext>
                  </a:extLst>
                </a:gridCol>
                <a:gridCol w="2768600">
                  <a:extLst>
                    <a:ext uri="{9D8B030D-6E8A-4147-A177-3AD203B41FA5}">
                      <a16:colId xmlns:a16="http://schemas.microsoft.com/office/drawing/2014/main" xmlns="" val="20001"/>
                    </a:ext>
                  </a:extLst>
                </a:gridCol>
                <a:gridCol w="2768600">
                  <a:extLst>
                    <a:ext uri="{9D8B030D-6E8A-4147-A177-3AD203B41FA5}">
                      <a16:colId xmlns:a16="http://schemas.microsoft.com/office/drawing/2014/main" xmlns="" val="20002"/>
                    </a:ext>
                  </a:extLst>
                </a:gridCol>
              </a:tblGrid>
              <a:tr h="250060">
                <a:tc>
                  <a:txBody>
                    <a:bodyPr/>
                    <a:lstStyle/>
                    <a:p>
                      <a:pPr algn="ctr"/>
                      <a:r>
                        <a:rPr lang="en-US" sz="2400" b="1" dirty="0">
                          <a:effectLst/>
                        </a:rPr>
                        <a:t>Backslash</a:t>
                      </a:r>
                    </a:p>
                    <a:p>
                      <a:pPr algn="ctr"/>
                      <a:r>
                        <a:rPr lang="en-US" sz="2400" b="1" dirty="0">
                          <a:effectLst/>
                        </a:rPr>
                        <a:t>notation</a:t>
                      </a:r>
                    </a:p>
                  </a:txBody>
                  <a:tcPr marL="60129" marR="60129" marT="30065" marB="30065" anchor="ctr"/>
                </a:tc>
                <a:tc>
                  <a:txBody>
                    <a:bodyPr/>
                    <a:lstStyle/>
                    <a:p>
                      <a:pPr algn="ctr"/>
                      <a:r>
                        <a:rPr lang="en-US" sz="2400" b="1" dirty="0">
                          <a:effectLst/>
                        </a:rPr>
                        <a:t>Hexadecimal character</a:t>
                      </a:r>
                    </a:p>
                  </a:txBody>
                  <a:tcPr marL="60129" marR="60129" marT="30065" marB="30065" anchor="ctr"/>
                </a:tc>
                <a:tc>
                  <a:txBody>
                    <a:bodyPr/>
                    <a:lstStyle/>
                    <a:p>
                      <a:r>
                        <a:rPr lang="en-US" sz="2400" b="1" dirty="0"/>
                        <a:t>Description</a:t>
                      </a:r>
                    </a:p>
                  </a:txBody>
                  <a:tcPr marL="60129" marR="60129" marT="30065" marB="30065" anchor="ctr"/>
                </a:tc>
                <a:extLst>
                  <a:ext uri="{0D108BD9-81ED-4DB2-BD59-A6C34878D82A}">
                    <a16:rowId xmlns:a16="http://schemas.microsoft.com/office/drawing/2014/main" xmlns="" val="10000"/>
                  </a:ext>
                </a:extLst>
              </a:tr>
              <a:tr h="250060">
                <a:tc>
                  <a:txBody>
                    <a:bodyPr/>
                    <a:lstStyle/>
                    <a:p>
                      <a:r>
                        <a:rPr lang="en-US" sz="2400" dirty="0"/>
                        <a:t>\n</a:t>
                      </a:r>
                    </a:p>
                  </a:txBody>
                  <a:tcPr marL="60129" marR="60129" marT="30065" marB="30065" anchor="ctr"/>
                </a:tc>
                <a:tc>
                  <a:txBody>
                    <a:bodyPr/>
                    <a:lstStyle/>
                    <a:p>
                      <a:r>
                        <a:rPr lang="en-US" sz="2400" dirty="0"/>
                        <a:t>0x0a</a:t>
                      </a:r>
                    </a:p>
                  </a:txBody>
                  <a:tcPr marL="60129" marR="60129" marT="30065" marB="30065" anchor="ctr"/>
                </a:tc>
                <a:tc>
                  <a:txBody>
                    <a:bodyPr/>
                    <a:lstStyle/>
                    <a:p>
                      <a:r>
                        <a:rPr lang="en-US" sz="2400" dirty="0"/>
                        <a:t>Newline</a:t>
                      </a:r>
                    </a:p>
                  </a:txBody>
                  <a:tcPr marL="60129" marR="60129" marT="30065" marB="30065" anchor="ctr"/>
                </a:tc>
                <a:extLst>
                  <a:ext uri="{0D108BD9-81ED-4DB2-BD59-A6C34878D82A}">
                    <a16:rowId xmlns:a16="http://schemas.microsoft.com/office/drawing/2014/main" xmlns="" val="10001"/>
                  </a:ext>
                </a:extLst>
              </a:tr>
              <a:tr h="250060">
                <a:tc>
                  <a:txBody>
                    <a:bodyPr/>
                    <a:lstStyle/>
                    <a:p>
                      <a:r>
                        <a:rPr lang="en-US" sz="2400"/>
                        <a:t>\nnn</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Octal notation, where n is in the range 0.7</a:t>
                      </a:r>
                    </a:p>
                  </a:txBody>
                  <a:tcPr marL="60129" marR="60129" marT="30065" marB="30065" anchor="ctr"/>
                </a:tc>
                <a:extLst>
                  <a:ext uri="{0D108BD9-81ED-4DB2-BD59-A6C34878D82A}">
                    <a16:rowId xmlns:a16="http://schemas.microsoft.com/office/drawing/2014/main" xmlns="" val="10002"/>
                  </a:ext>
                </a:extLst>
              </a:tr>
              <a:tr h="250060">
                <a:tc>
                  <a:txBody>
                    <a:bodyPr/>
                    <a:lstStyle/>
                    <a:p>
                      <a:r>
                        <a:rPr lang="en-US" sz="2400"/>
                        <a:t>\r</a:t>
                      </a:r>
                    </a:p>
                  </a:txBody>
                  <a:tcPr marL="60129" marR="60129" marT="30065" marB="30065" anchor="ctr"/>
                </a:tc>
                <a:tc>
                  <a:txBody>
                    <a:bodyPr/>
                    <a:lstStyle/>
                    <a:p>
                      <a:r>
                        <a:rPr lang="en-US" sz="2400"/>
                        <a:t>0x0d</a:t>
                      </a:r>
                    </a:p>
                  </a:txBody>
                  <a:tcPr marL="60129" marR="60129" marT="30065" marB="30065" anchor="ctr"/>
                </a:tc>
                <a:tc>
                  <a:txBody>
                    <a:bodyPr/>
                    <a:lstStyle/>
                    <a:p>
                      <a:r>
                        <a:rPr lang="en-US" sz="2400" dirty="0"/>
                        <a:t>Carriage return</a:t>
                      </a:r>
                    </a:p>
                  </a:txBody>
                  <a:tcPr marL="60129" marR="60129" marT="30065" marB="30065" anchor="ctr"/>
                </a:tc>
                <a:extLst>
                  <a:ext uri="{0D108BD9-81ED-4DB2-BD59-A6C34878D82A}">
                    <a16:rowId xmlns:a16="http://schemas.microsoft.com/office/drawing/2014/main" xmlns="" val="10003"/>
                  </a:ext>
                </a:extLst>
              </a:tr>
              <a:tr h="250060">
                <a:tc>
                  <a:txBody>
                    <a:bodyPr/>
                    <a:lstStyle/>
                    <a:p>
                      <a:r>
                        <a:rPr lang="en-US" sz="2400" b="1" dirty="0"/>
                        <a:t>\s</a:t>
                      </a:r>
                    </a:p>
                  </a:txBody>
                  <a:tcPr marL="60129" marR="60129" marT="30065" marB="30065" anchor="ctr"/>
                </a:tc>
                <a:tc>
                  <a:txBody>
                    <a:bodyPr/>
                    <a:lstStyle/>
                    <a:p>
                      <a:r>
                        <a:rPr lang="en-US" sz="2400"/>
                        <a:t>0x20</a:t>
                      </a:r>
                    </a:p>
                  </a:txBody>
                  <a:tcPr marL="60129" marR="60129" marT="30065" marB="30065" anchor="ctr"/>
                </a:tc>
                <a:tc>
                  <a:txBody>
                    <a:bodyPr/>
                    <a:lstStyle/>
                    <a:p>
                      <a:r>
                        <a:rPr lang="en-US" sz="2400" dirty="0"/>
                        <a:t>Space</a:t>
                      </a:r>
                    </a:p>
                  </a:txBody>
                  <a:tcPr marL="60129" marR="60129" marT="30065" marB="30065" anchor="ctr"/>
                </a:tc>
                <a:extLst>
                  <a:ext uri="{0D108BD9-81ED-4DB2-BD59-A6C34878D82A}">
                    <a16:rowId xmlns:a16="http://schemas.microsoft.com/office/drawing/2014/main" xmlns="" val="10004"/>
                  </a:ext>
                </a:extLst>
              </a:tr>
              <a:tr h="250060">
                <a:tc>
                  <a:txBody>
                    <a:bodyPr/>
                    <a:lstStyle/>
                    <a:p>
                      <a:r>
                        <a:rPr lang="en-US" sz="2400" b="1" dirty="0"/>
                        <a:t>\t</a:t>
                      </a:r>
                    </a:p>
                  </a:txBody>
                  <a:tcPr marL="60129" marR="60129" marT="30065" marB="30065" anchor="ctr"/>
                </a:tc>
                <a:tc>
                  <a:txBody>
                    <a:bodyPr/>
                    <a:lstStyle/>
                    <a:p>
                      <a:r>
                        <a:rPr lang="en-US" sz="2400"/>
                        <a:t>0x09</a:t>
                      </a:r>
                    </a:p>
                  </a:txBody>
                  <a:tcPr marL="60129" marR="60129" marT="30065" marB="30065" anchor="ctr"/>
                </a:tc>
                <a:tc>
                  <a:txBody>
                    <a:bodyPr/>
                    <a:lstStyle/>
                    <a:p>
                      <a:r>
                        <a:rPr lang="en-US" sz="2400" dirty="0"/>
                        <a:t>Tab</a:t>
                      </a:r>
                    </a:p>
                  </a:txBody>
                  <a:tcPr marL="60129" marR="60129" marT="30065" marB="30065" anchor="ctr"/>
                </a:tc>
                <a:extLst>
                  <a:ext uri="{0D108BD9-81ED-4DB2-BD59-A6C34878D82A}">
                    <a16:rowId xmlns:a16="http://schemas.microsoft.com/office/drawing/2014/main" xmlns="" val="10005"/>
                  </a:ext>
                </a:extLst>
              </a:tr>
              <a:tr h="250060">
                <a:tc>
                  <a:txBody>
                    <a:bodyPr/>
                    <a:lstStyle/>
                    <a:p>
                      <a:r>
                        <a:rPr lang="en-US" sz="2400" dirty="0"/>
                        <a:t>\v</a:t>
                      </a:r>
                    </a:p>
                  </a:txBody>
                  <a:tcPr marL="60129" marR="60129" marT="30065" marB="30065" anchor="ctr"/>
                </a:tc>
                <a:tc>
                  <a:txBody>
                    <a:bodyPr/>
                    <a:lstStyle/>
                    <a:p>
                      <a:r>
                        <a:rPr lang="en-US" sz="2400"/>
                        <a:t>0x0b</a:t>
                      </a:r>
                    </a:p>
                  </a:txBody>
                  <a:tcPr marL="60129" marR="60129" marT="30065" marB="30065" anchor="ctr"/>
                </a:tc>
                <a:tc>
                  <a:txBody>
                    <a:bodyPr/>
                    <a:lstStyle/>
                    <a:p>
                      <a:r>
                        <a:rPr lang="en-US" sz="2400" dirty="0"/>
                        <a:t>Vertical tab</a:t>
                      </a:r>
                    </a:p>
                  </a:txBody>
                  <a:tcPr marL="60129" marR="60129" marT="30065" marB="30065" anchor="ctr"/>
                </a:tc>
                <a:extLst>
                  <a:ext uri="{0D108BD9-81ED-4DB2-BD59-A6C34878D82A}">
                    <a16:rowId xmlns:a16="http://schemas.microsoft.com/office/drawing/2014/main" xmlns="" val="10006"/>
                  </a:ext>
                </a:extLst>
              </a:tr>
              <a:tr h="250060">
                <a:tc>
                  <a:txBody>
                    <a:bodyPr/>
                    <a:lstStyle/>
                    <a:p>
                      <a:r>
                        <a:rPr lang="en-US" sz="2400" dirty="0"/>
                        <a:t>\x</a:t>
                      </a:r>
                    </a:p>
                  </a:txBody>
                  <a:tcPr marL="60129" marR="60129" marT="30065" marB="30065" anchor="ctr"/>
                </a:tc>
                <a:tc>
                  <a:txBody>
                    <a:bodyPr/>
                    <a:lstStyle/>
                    <a:p>
                      <a:r>
                        <a:rPr lang="en-US" sz="2400"/>
                        <a:t> </a:t>
                      </a:r>
                    </a:p>
                  </a:txBody>
                  <a:tcPr marL="60129" marR="60129" marT="30065" marB="30065" anchor="ctr"/>
                </a:tc>
                <a:tc>
                  <a:txBody>
                    <a:bodyPr/>
                    <a:lstStyle/>
                    <a:p>
                      <a:r>
                        <a:rPr lang="en-US" sz="2400" dirty="0"/>
                        <a:t>Character x</a:t>
                      </a:r>
                    </a:p>
                  </a:txBody>
                  <a:tcPr marL="60129" marR="60129" marT="30065" marB="30065" anchor="ct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83590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US" sz="3200" b="1" dirty="0"/>
              <a:t>String Special Operators</a:t>
            </a:r>
          </a:p>
        </p:txBody>
      </p:sp>
      <p:graphicFrame>
        <p:nvGraphicFramePr>
          <p:cNvPr id="2" name="Table 1"/>
          <p:cNvGraphicFramePr>
            <a:graphicFrameLocks noGrp="1"/>
          </p:cNvGraphicFramePr>
          <p:nvPr>
            <p:extLst>
              <p:ext uri="{D42A27DB-BD31-4B8C-83A1-F6EECF244321}">
                <p14:modId xmlns:p14="http://schemas.microsoft.com/office/powerpoint/2010/main" val="2557329668"/>
              </p:ext>
            </p:extLst>
          </p:nvPr>
        </p:nvGraphicFramePr>
        <p:xfrm>
          <a:off x="1066800" y="1935163"/>
          <a:ext cx="7619999" cy="3370140"/>
        </p:xfrm>
        <a:graphic>
          <a:graphicData uri="http://schemas.openxmlformats.org/drawingml/2006/table">
            <a:tbl>
              <a:tblPr>
                <a:tableStyleId>{616DA210-FB5B-4158-B5E0-FEB733F419BA}</a:tableStyleId>
              </a:tblPr>
              <a:tblGrid>
                <a:gridCol w="1021237">
                  <a:extLst>
                    <a:ext uri="{9D8B030D-6E8A-4147-A177-3AD203B41FA5}">
                      <a16:colId xmlns:a16="http://schemas.microsoft.com/office/drawing/2014/main" xmlns="" val="20000"/>
                    </a:ext>
                  </a:extLst>
                </a:gridCol>
                <a:gridCol w="3613608">
                  <a:extLst>
                    <a:ext uri="{9D8B030D-6E8A-4147-A177-3AD203B41FA5}">
                      <a16:colId xmlns:a16="http://schemas.microsoft.com/office/drawing/2014/main" xmlns="" val="20001"/>
                    </a:ext>
                  </a:extLst>
                </a:gridCol>
                <a:gridCol w="2985154">
                  <a:extLst>
                    <a:ext uri="{9D8B030D-6E8A-4147-A177-3AD203B41FA5}">
                      <a16:colId xmlns:a16="http://schemas.microsoft.com/office/drawing/2014/main" xmlns="" val="20002"/>
                    </a:ext>
                  </a:extLst>
                </a:gridCol>
              </a:tblGrid>
              <a:tr h="76278">
                <a:tc>
                  <a:txBody>
                    <a:bodyPr/>
                    <a:lstStyle/>
                    <a:p>
                      <a:pPr algn="ctr"/>
                      <a:r>
                        <a:rPr lang="en-US" sz="2000" dirty="0">
                          <a:effectLst/>
                        </a:rPr>
                        <a:t>Operator</a:t>
                      </a:r>
                    </a:p>
                  </a:txBody>
                  <a:tcPr marL="3467" marR="3467" marT="1734" marB="1734" anchor="ctr"/>
                </a:tc>
                <a:tc>
                  <a:txBody>
                    <a:bodyPr/>
                    <a:lstStyle/>
                    <a:p>
                      <a:pPr algn="ctr"/>
                      <a:r>
                        <a:rPr lang="en-US" sz="2000">
                          <a:effectLst/>
                        </a:rPr>
                        <a:t>Description</a:t>
                      </a:r>
                    </a:p>
                  </a:txBody>
                  <a:tcPr marL="3467" marR="3467" marT="1734" marB="1734" anchor="ctr"/>
                </a:tc>
                <a:tc>
                  <a:txBody>
                    <a:bodyPr/>
                    <a:lstStyle/>
                    <a:p>
                      <a:pPr algn="ctr"/>
                      <a:r>
                        <a:rPr lang="en-US" sz="2000" dirty="0">
                          <a:effectLst/>
                        </a:rPr>
                        <a:t>Example</a:t>
                      </a:r>
                    </a:p>
                    <a:p>
                      <a:pPr algn="ctr"/>
                      <a:r>
                        <a:rPr lang="en-US" sz="2000" dirty="0">
                          <a:effectLst/>
                        </a:rPr>
                        <a:t>a=“Hello” and b = “Python”</a:t>
                      </a:r>
                    </a:p>
                  </a:txBody>
                  <a:tcPr marL="3467" marR="3467" marT="1734" marB="1734" anchor="ctr"/>
                </a:tc>
                <a:extLst>
                  <a:ext uri="{0D108BD9-81ED-4DB2-BD59-A6C34878D82A}">
                    <a16:rowId xmlns:a16="http://schemas.microsoft.com/office/drawing/2014/main" xmlns="" val="10000"/>
                  </a:ext>
                </a:extLst>
              </a:tr>
              <a:tr h="336315">
                <a:tc>
                  <a:txBody>
                    <a:bodyPr/>
                    <a:lstStyle/>
                    <a:p>
                      <a:r>
                        <a:rPr lang="en-US" sz="2000" dirty="0"/>
                        <a:t>+</a:t>
                      </a:r>
                    </a:p>
                  </a:txBody>
                  <a:tcPr marL="3467" marR="3467" marT="1734" marB="1734" anchor="ctr"/>
                </a:tc>
                <a:tc>
                  <a:txBody>
                    <a:bodyPr/>
                    <a:lstStyle/>
                    <a:p>
                      <a:r>
                        <a:rPr lang="en-US" sz="2000" dirty="0"/>
                        <a:t>Concatenation - Adds values on either side of the operator</a:t>
                      </a:r>
                    </a:p>
                  </a:txBody>
                  <a:tcPr marL="3467" marR="3467" marT="1734" marB="1734" anchor="ctr"/>
                </a:tc>
                <a:tc>
                  <a:txBody>
                    <a:bodyPr/>
                    <a:lstStyle/>
                    <a:p>
                      <a:r>
                        <a:rPr lang="en-US" sz="2000"/>
                        <a:t>a + b will give HelloPython</a:t>
                      </a:r>
                    </a:p>
                  </a:txBody>
                  <a:tcPr marL="3467" marR="3467" marT="1734" marB="1734" anchor="ctr"/>
                </a:tc>
                <a:extLst>
                  <a:ext uri="{0D108BD9-81ED-4DB2-BD59-A6C34878D82A}">
                    <a16:rowId xmlns:a16="http://schemas.microsoft.com/office/drawing/2014/main" xmlns="" val="10001"/>
                  </a:ext>
                </a:extLst>
              </a:tr>
              <a:tr h="481937">
                <a:tc>
                  <a:txBody>
                    <a:bodyPr/>
                    <a:lstStyle/>
                    <a:p>
                      <a:r>
                        <a:rPr lang="en-US" sz="2000"/>
                        <a:t>*</a:t>
                      </a:r>
                    </a:p>
                  </a:txBody>
                  <a:tcPr marL="3467" marR="3467" marT="1734" marB="1734" anchor="ctr"/>
                </a:tc>
                <a:tc>
                  <a:txBody>
                    <a:bodyPr/>
                    <a:lstStyle/>
                    <a:p>
                      <a:r>
                        <a:rPr lang="en-US" sz="2000" dirty="0"/>
                        <a:t>Repetition - Creates new strings, concatenating multiple copies of the same string</a:t>
                      </a:r>
                    </a:p>
                  </a:txBody>
                  <a:tcPr marL="3467" marR="3467" marT="1734" marB="1734" anchor="ctr"/>
                </a:tc>
                <a:tc>
                  <a:txBody>
                    <a:bodyPr/>
                    <a:lstStyle/>
                    <a:p>
                      <a:r>
                        <a:rPr lang="en-US" sz="2000" dirty="0"/>
                        <a:t>a*2 will give -</a:t>
                      </a:r>
                      <a:r>
                        <a:rPr lang="en-US" sz="2000" dirty="0" err="1"/>
                        <a:t>HelloHello</a:t>
                      </a:r>
                      <a:endParaRPr lang="en-US" sz="2000" dirty="0"/>
                    </a:p>
                  </a:txBody>
                  <a:tcPr marL="3467" marR="3467" marT="1734" marB="1734" anchor="ctr"/>
                </a:tc>
                <a:extLst>
                  <a:ext uri="{0D108BD9-81ED-4DB2-BD59-A6C34878D82A}">
                    <a16:rowId xmlns:a16="http://schemas.microsoft.com/office/drawing/2014/main" xmlns="" val="10002"/>
                  </a:ext>
                </a:extLst>
              </a:tr>
              <a:tr h="273906">
                <a:tc>
                  <a:txBody>
                    <a:bodyPr/>
                    <a:lstStyle/>
                    <a:p>
                      <a:r>
                        <a:rPr lang="en-US" sz="2000" dirty="0"/>
                        <a:t>[]</a:t>
                      </a:r>
                    </a:p>
                  </a:txBody>
                  <a:tcPr marL="3467" marR="3467" marT="1734" marB="1734" anchor="ctr"/>
                </a:tc>
                <a:tc>
                  <a:txBody>
                    <a:bodyPr/>
                    <a:lstStyle/>
                    <a:p>
                      <a:r>
                        <a:rPr lang="en-US" sz="2000" dirty="0"/>
                        <a:t>Slice - Gives the character from the given index</a:t>
                      </a:r>
                    </a:p>
                  </a:txBody>
                  <a:tcPr marL="3467" marR="3467" marT="1734" marB="1734" anchor="ctr"/>
                </a:tc>
                <a:tc>
                  <a:txBody>
                    <a:bodyPr/>
                    <a:lstStyle/>
                    <a:p>
                      <a:r>
                        <a:rPr lang="en-US" sz="2000" dirty="0"/>
                        <a:t>a[1] will give e</a:t>
                      </a:r>
                    </a:p>
                  </a:txBody>
                  <a:tcPr marL="3467" marR="3467" marT="1734" marB="1734" anchor="ctr"/>
                </a:tc>
                <a:extLst>
                  <a:ext uri="{0D108BD9-81ED-4DB2-BD59-A6C34878D82A}">
                    <a16:rowId xmlns:a16="http://schemas.microsoft.com/office/drawing/2014/main" xmlns="" val="10003"/>
                  </a:ext>
                </a:extLst>
              </a:tr>
              <a:tr h="315512">
                <a:tc>
                  <a:txBody>
                    <a:bodyPr/>
                    <a:lstStyle/>
                    <a:p>
                      <a:r>
                        <a:rPr lang="en-US" sz="2000"/>
                        <a:t>[ : ]</a:t>
                      </a:r>
                    </a:p>
                  </a:txBody>
                  <a:tcPr marL="3467" marR="3467" marT="1734" marB="1734" anchor="ctr"/>
                </a:tc>
                <a:tc>
                  <a:txBody>
                    <a:bodyPr/>
                    <a:lstStyle/>
                    <a:p>
                      <a:r>
                        <a:rPr lang="en-US" sz="2000"/>
                        <a:t>Range Slice - Gives the characters from the given range</a:t>
                      </a:r>
                    </a:p>
                  </a:txBody>
                  <a:tcPr marL="3467" marR="3467" marT="1734" marB="1734" anchor="ctr"/>
                </a:tc>
                <a:tc>
                  <a:txBody>
                    <a:bodyPr/>
                    <a:lstStyle/>
                    <a:p>
                      <a:r>
                        <a:rPr lang="en-US" sz="2000" dirty="0"/>
                        <a:t>a[1:4] will give ell</a:t>
                      </a:r>
                    </a:p>
                  </a:txBody>
                  <a:tcPr marL="3467" marR="3467" marT="1734" marB="1734"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595227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lvl="0" algn="ctr"/>
            <a:r>
              <a:rPr lang="en-US" sz="3200" b="1" dirty="0"/>
              <a:t>Python - Decision Making</a:t>
            </a:r>
          </a:p>
        </p:txBody>
      </p:sp>
      <p:sp>
        <p:nvSpPr>
          <p:cNvPr id="2" name="TextBox 1"/>
          <p:cNvSpPr txBox="1"/>
          <p:nvPr/>
        </p:nvSpPr>
        <p:spPr>
          <a:xfrm>
            <a:off x="762000" y="1600200"/>
            <a:ext cx="5257800" cy="4401205"/>
          </a:xfrm>
          <a:prstGeom prst="rect">
            <a:avLst/>
          </a:prstGeom>
          <a:noFill/>
        </p:spPr>
        <p:txBody>
          <a:bodyPr wrap="square" rtlCol="0">
            <a:spAutoFit/>
          </a:bodyPr>
          <a:lstStyle/>
          <a:p>
            <a:pPr algn="just"/>
            <a:r>
              <a:rPr lang="en-IN" sz="2000" dirty="0"/>
              <a:t>Decision making is anticipation of conditions occurring while execution of the program and specifying actions taken according to the conditions.</a:t>
            </a:r>
          </a:p>
          <a:p>
            <a:pPr algn="just"/>
            <a:endParaRPr lang="en-IN" sz="2000" dirty="0"/>
          </a:p>
          <a:p>
            <a:pPr algn="just"/>
            <a:r>
              <a:rPr lang="en-IN" sz="2000" dirty="0"/>
              <a:t>Decision structures evaluate multiple expressions which produce TRUE or FALSE as outcome. You need to determine which action to take and which statements to execute if outcome is TRUE or FALSE otherwise.</a:t>
            </a:r>
          </a:p>
          <a:p>
            <a:pPr algn="just"/>
            <a:endParaRPr lang="en-IN" sz="2000" dirty="0"/>
          </a:p>
          <a:p>
            <a:pPr algn="just"/>
            <a:r>
              <a:rPr lang="en-IN" sz="2000" dirty="0"/>
              <a:t>Following is the general form of a typical decision making structure found in most of the programming languages −</a:t>
            </a:r>
            <a:endParaRPr lang="en-US" sz="2000" dirty="0"/>
          </a:p>
        </p:txBody>
      </p:sp>
      <p:pic>
        <p:nvPicPr>
          <p:cNvPr id="1026" name="Picture 2" descr="Decision making statements i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52600"/>
            <a:ext cx="25241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57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String Special Operators</a:t>
            </a:r>
          </a:p>
        </p:txBody>
      </p:sp>
      <p:graphicFrame>
        <p:nvGraphicFramePr>
          <p:cNvPr id="2" name="Table 1"/>
          <p:cNvGraphicFramePr>
            <a:graphicFrameLocks noGrp="1"/>
          </p:cNvGraphicFramePr>
          <p:nvPr>
            <p:extLst>
              <p:ext uri="{D42A27DB-BD31-4B8C-83A1-F6EECF244321}">
                <p14:modId xmlns:p14="http://schemas.microsoft.com/office/powerpoint/2010/main" val="3840943540"/>
              </p:ext>
            </p:extLst>
          </p:nvPr>
        </p:nvGraphicFramePr>
        <p:xfrm>
          <a:off x="990600" y="1676400"/>
          <a:ext cx="7391399" cy="2540244"/>
        </p:xfrm>
        <a:graphic>
          <a:graphicData uri="http://schemas.openxmlformats.org/drawingml/2006/table">
            <a:tbl>
              <a:tblPr>
                <a:tableStyleId>{616DA210-FB5B-4158-B5E0-FEB733F419BA}</a:tableStyleId>
              </a:tblPr>
              <a:tblGrid>
                <a:gridCol w="1143000">
                  <a:extLst>
                    <a:ext uri="{9D8B030D-6E8A-4147-A177-3AD203B41FA5}">
                      <a16:colId xmlns:a16="http://schemas.microsoft.com/office/drawing/2014/main" xmlns="" val="20000"/>
                    </a:ext>
                  </a:extLst>
                </a:gridCol>
                <a:gridCol w="3352800">
                  <a:extLst>
                    <a:ext uri="{9D8B030D-6E8A-4147-A177-3AD203B41FA5}">
                      <a16:colId xmlns:a16="http://schemas.microsoft.com/office/drawing/2014/main" xmlns="" val="20001"/>
                    </a:ext>
                  </a:extLst>
                </a:gridCol>
                <a:gridCol w="2895599">
                  <a:extLst>
                    <a:ext uri="{9D8B030D-6E8A-4147-A177-3AD203B41FA5}">
                      <a16:colId xmlns:a16="http://schemas.microsoft.com/office/drawing/2014/main" xmlns="" val="20002"/>
                    </a:ext>
                  </a:extLst>
                </a:gridCol>
              </a:tblGrid>
              <a:tr h="76278">
                <a:tc>
                  <a:txBody>
                    <a:bodyPr/>
                    <a:lstStyle/>
                    <a:p>
                      <a:pPr algn="ctr"/>
                      <a:r>
                        <a:rPr lang="en-US" sz="2000" b="1" dirty="0">
                          <a:effectLst/>
                        </a:rPr>
                        <a:t>Operator</a:t>
                      </a:r>
                    </a:p>
                  </a:txBody>
                  <a:tcPr marL="3467" marR="3467" marT="1734" marB="1734" anchor="ctr"/>
                </a:tc>
                <a:tc>
                  <a:txBody>
                    <a:bodyPr/>
                    <a:lstStyle/>
                    <a:p>
                      <a:pPr algn="ctr"/>
                      <a:r>
                        <a:rPr lang="en-US" sz="2000" b="1">
                          <a:effectLst/>
                        </a:rPr>
                        <a:t>Description</a:t>
                      </a:r>
                    </a:p>
                  </a:txBody>
                  <a:tcPr marL="3467" marR="3467" marT="1734" marB="1734" anchor="ctr"/>
                </a:tc>
                <a:tc>
                  <a:txBody>
                    <a:bodyPr/>
                    <a:lstStyle/>
                    <a:p>
                      <a:pPr algn="ctr"/>
                      <a:r>
                        <a:rPr lang="en-US" sz="2000" b="1" dirty="0">
                          <a:effectLst/>
                        </a:rPr>
                        <a:t>Example</a:t>
                      </a:r>
                    </a:p>
                    <a:p>
                      <a:pPr algn="ctr"/>
                      <a:endParaRPr lang="en-US" sz="2000" b="1" dirty="0">
                        <a:effectLst/>
                      </a:endParaRPr>
                    </a:p>
                  </a:txBody>
                  <a:tcPr marL="3467" marR="3467" marT="1734" marB="1734" anchor="ctr"/>
                </a:tc>
                <a:extLst>
                  <a:ext uri="{0D108BD9-81ED-4DB2-BD59-A6C34878D82A}">
                    <a16:rowId xmlns:a16="http://schemas.microsoft.com/office/drawing/2014/main" xmlns="" val="10000"/>
                  </a:ext>
                </a:extLst>
              </a:tr>
              <a:tr h="336315">
                <a:tc>
                  <a:txBody>
                    <a:bodyPr/>
                    <a:lstStyle/>
                    <a:p>
                      <a:r>
                        <a:rPr lang="en-US" sz="1800" dirty="0"/>
                        <a:t>in</a:t>
                      </a:r>
                    </a:p>
                  </a:txBody>
                  <a:tcPr marL="3467" marR="3467" marT="1734" marB="1734" anchor="ctr"/>
                </a:tc>
                <a:tc>
                  <a:txBody>
                    <a:bodyPr/>
                    <a:lstStyle/>
                    <a:p>
                      <a:r>
                        <a:rPr lang="en-US" sz="1800" dirty="0"/>
                        <a:t>Membership - Returns true if a character exists in the given string</a:t>
                      </a:r>
                    </a:p>
                    <a:p>
                      <a:endParaRPr lang="en-US" sz="1800" dirty="0"/>
                    </a:p>
                  </a:txBody>
                  <a:tcPr marL="3467" marR="3467" marT="1734" marB="1734" anchor="ctr"/>
                </a:tc>
                <a:tc>
                  <a:txBody>
                    <a:bodyPr/>
                    <a:lstStyle/>
                    <a:p>
                      <a:r>
                        <a:rPr lang="en-US" sz="1800" dirty="0"/>
                        <a:t>H in a will give 1</a:t>
                      </a:r>
                    </a:p>
                  </a:txBody>
                  <a:tcPr marL="3467" marR="3467" marT="1734" marB="1734" anchor="ctr"/>
                </a:tc>
                <a:extLst>
                  <a:ext uri="{0D108BD9-81ED-4DB2-BD59-A6C34878D82A}">
                    <a16:rowId xmlns:a16="http://schemas.microsoft.com/office/drawing/2014/main" xmlns="" val="10001"/>
                  </a:ext>
                </a:extLst>
              </a:tr>
              <a:tr h="481937">
                <a:tc>
                  <a:txBody>
                    <a:bodyPr/>
                    <a:lstStyle/>
                    <a:p>
                      <a:r>
                        <a:rPr lang="en-US" sz="1800" dirty="0"/>
                        <a:t>not in </a:t>
                      </a:r>
                    </a:p>
                  </a:txBody>
                  <a:tcPr marL="3467" marR="3467" marT="1734" marB="1734" anchor="ctr"/>
                </a:tc>
                <a:tc>
                  <a:txBody>
                    <a:bodyPr/>
                    <a:lstStyle/>
                    <a:p>
                      <a:r>
                        <a:rPr lang="en-US" sz="1800" dirty="0"/>
                        <a:t>Membership - Returns true if a character does not exist in the given string</a:t>
                      </a:r>
                    </a:p>
                    <a:p>
                      <a:endParaRPr lang="en-US" sz="1800" dirty="0"/>
                    </a:p>
                  </a:txBody>
                  <a:tcPr marL="3467" marR="3467" marT="1734" marB="1734" anchor="ctr"/>
                </a:tc>
                <a:tc>
                  <a:txBody>
                    <a:bodyPr/>
                    <a:lstStyle/>
                    <a:p>
                      <a:r>
                        <a:rPr lang="en-US" sz="1800" dirty="0"/>
                        <a:t>M not in a will give 1</a:t>
                      </a:r>
                    </a:p>
                  </a:txBody>
                  <a:tcPr marL="3467" marR="3467" marT="1734" marB="1734"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69389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String Formatting Operator</a:t>
            </a:r>
          </a:p>
        </p:txBody>
      </p:sp>
      <p:graphicFrame>
        <p:nvGraphicFramePr>
          <p:cNvPr id="3" name="Table 2"/>
          <p:cNvGraphicFramePr>
            <a:graphicFrameLocks noGrp="1"/>
          </p:cNvGraphicFramePr>
          <p:nvPr>
            <p:extLst>
              <p:ext uri="{D42A27DB-BD31-4B8C-83A1-F6EECF244321}">
                <p14:modId xmlns:p14="http://schemas.microsoft.com/office/powerpoint/2010/main" val="3731800972"/>
              </p:ext>
            </p:extLst>
          </p:nvPr>
        </p:nvGraphicFramePr>
        <p:xfrm>
          <a:off x="914400" y="1371600"/>
          <a:ext cx="7239000" cy="5399664"/>
        </p:xfrm>
        <a:graphic>
          <a:graphicData uri="http://schemas.openxmlformats.org/drawingml/2006/table">
            <a:tbl>
              <a:tblPr>
                <a:tableStyleId>{616DA210-FB5B-4158-B5E0-FEB733F419BA}</a:tableStyleId>
              </a:tblPr>
              <a:tblGrid>
                <a:gridCol w="2057400">
                  <a:extLst>
                    <a:ext uri="{9D8B030D-6E8A-4147-A177-3AD203B41FA5}">
                      <a16:colId xmlns:a16="http://schemas.microsoft.com/office/drawing/2014/main" xmlns="" val="20000"/>
                    </a:ext>
                  </a:extLst>
                </a:gridCol>
                <a:gridCol w="5181600">
                  <a:extLst>
                    <a:ext uri="{9D8B030D-6E8A-4147-A177-3AD203B41FA5}">
                      <a16:colId xmlns:a16="http://schemas.microsoft.com/office/drawing/2014/main" xmlns="" val="20001"/>
                    </a:ext>
                  </a:extLst>
                </a:gridCol>
              </a:tblGrid>
              <a:tr h="286584">
                <a:tc>
                  <a:txBody>
                    <a:bodyPr/>
                    <a:lstStyle/>
                    <a:p>
                      <a:pPr algn="ctr"/>
                      <a:r>
                        <a:rPr lang="en-US" sz="1800" b="1" dirty="0">
                          <a:effectLst/>
                        </a:rPr>
                        <a:t>Format Symbol</a:t>
                      </a:r>
                    </a:p>
                  </a:txBody>
                  <a:tcPr marL="64551" marR="64551" marT="32275" marB="32275" anchor="ctr"/>
                </a:tc>
                <a:tc>
                  <a:txBody>
                    <a:bodyPr/>
                    <a:lstStyle/>
                    <a:p>
                      <a:pPr algn="ctr"/>
                      <a:r>
                        <a:rPr lang="en-US" sz="1800" b="1" dirty="0">
                          <a:effectLst/>
                        </a:rPr>
                        <a:t>Conversion</a:t>
                      </a:r>
                    </a:p>
                  </a:txBody>
                  <a:tcPr marL="64551" marR="64551" marT="32275" marB="32275" anchor="ctr"/>
                </a:tc>
                <a:extLst>
                  <a:ext uri="{0D108BD9-81ED-4DB2-BD59-A6C34878D82A}">
                    <a16:rowId xmlns:a16="http://schemas.microsoft.com/office/drawing/2014/main" xmlns="" val="10000"/>
                  </a:ext>
                </a:extLst>
              </a:tr>
              <a:tr h="286584">
                <a:tc>
                  <a:txBody>
                    <a:bodyPr/>
                    <a:lstStyle/>
                    <a:p>
                      <a:r>
                        <a:rPr lang="en-US" sz="1800"/>
                        <a:t>%c</a:t>
                      </a:r>
                    </a:p>
                  </a:txBody>
                  <a:tcPr marL="64551" marR="64551" marT="32275" marB="32275" anchor="ctr"/>
                </a:tc>
                <a:tc>
                  <a:txBody>
                    <a:bodyPr/>
                    <a:lstStyle/>
                    <a:p>
                      <a:r>
                        <a:rPr lang="en-US" sz="1800"/>
                        <a:t>character</a:t>
                      </a:r>
                    </a:p>
                  </a:txBody>
                  <a:tcPr marL="64551" marR="64551" marT="32275" marB="32275" anchor="ctr"/>
                </a:tc>
                <a:extLst>
                  <a:ext uri="{0D108BD9-81ED-4DB2-BD59-A6C34878D82A}">
                    <a16:rowId xmlns:a16="http://schemas.microsoft.com/office/drawing/2014/main" xmlns="" val="10001"/>
                  </a:ext>
                </a:extLst>
              </a:tr>
              <a:tr h="502741">
                <a:tc>
                  <a:txBody>
                    <a:bodyPr/>
                    <a:lstStyle/>
                    <a:p>
                      <a:r>
                        <a:rPr lang="en-US" sz="1800" dirty="0"/>
                        <a:t>%s</a:t>
                      </a:r>
                    </a:p>
                  </a:txBody>
                  <a:tcPr marL="64551" marR="64551" marT="32275" marB="32275" anchor="ctr"/>
                </a:tc>
                <a:tc>
                  <a:txBody>
                    <a:bodyPr/>
                    <a:lstStyle/>
                    <a:p>
                      <a:r>
                        <a:rPr lang="en-US" sz="1800"/>
                        <a:t>string conversion via str() prior to formatting</a:t>
                      </a:r>
                    </a:p>
                  </a:txBody>
                  <a:tcPr marL="64551" marR="64551" marT="32275" marB="32275" anchor="ctr"/>
                </a:tc>
                <a:extLst>
                  <a:ext uri="{0D108BD9-81ED-4DB2-BD59-A6C34878D82A}">
                    <a16:rowId xmlns:a16="http://schemas.microsoft.com/office/drawing/2014/main" xmlns="" val="10002"/>
                  </a:ext>
                </a:extLst>
              </a:tr>
              <a:tr h="286584">
                <a:tc>
                  <a:txBody>
                    <a:bodyPr/>
                    <a:lstStyle/>
                    <a:p>
                      <a:r>
                        <a:rPr lang="en-US" sz="1800" dirty="0"/>
                        <a:t>%i</a:t>
                      </a:r>
                    </a:p>
                  </a:txBody>
                  <a:tcPr marL="64551" marR="64551" marT="32275" marB="32275" anchor="ctr"/>
                </a:tc>
                <a:tc>
                  <a:txBody>
                    <a:bodyPr/>
                    <a:lstStyle/>
                    <a:p>
                      <a:r>
                        <a:rPr lang="en-US" sz="1800"/>
                        <a:t>signed decimal integer</a:t>
                      </a:r>
                    </a:p>
                  </a:txBody>
                  <a:tcPr marL="64551" marR="64551" marT="32275" marB="32275" anchor="ctr"/>
                </a:tc>
                <a:extLst>
                  <a:ext uri="{0D108BD9-81ED-4DB2-BD59-A6C34878D82A}">
                    <a16:rowId xmlns:a16="http://schemas.microsoft.com/office/drawing/2014/main" xmlns="" val="10003"/>
                  </a:ext>
                </a:extLst>
              </a:tr>
              <a:tr h="286584">
                <a:tc>
                  <a:txBody>
                    <a:bodyPr/>
                    <a:lstStyle/>
                    <a:p>
                      <a:r>
                        <a:rPr lang="en-US" sz="1800"/>
                        <a:t>%d</a:t>
                      </a:r>
                    </a:p>
                  </a:txBody>
                  <a:tcPr marL="64551" marR="64551" marT="32275" marB="32275" anchor="ctr"/>
                </a:tc>
                <a:tc>
                  <a:txBody>
                    <a:bodyPr/>
                    <a:lstStyle/>
                    <a:p>
                      <a:r>
                        <a:rPr lang="en-US" sz="1800"/>
                        <a:t>signed decimal integer</a:t>
                      </a:r>
                    </a:p>
                  </a:txBody>
                  <a:tcPr marL="64551" marR="64551" marT="32275" marB="32275" anchor="ctr"/>
                </a:tc>
                <a:extLst>
                  <a:ext uri="{0D108BD9-81ED-4DB2-BD59-A6C34878D82A}">
                    <a16:rowId xmlns:a16="http://schemas.microsoft.com/office/drawing/2014/main" xmlns="" val="10004"/>
                  </a:ext>
                </a:extLst>
              </a:tr>
              <a:tr h="286584">
                <a:tc>
                  <a:txBody>
                    <a:bodyPr/>
                    <a:lstStyle/>
                    <a:p>
                      <a:r>
                        <a:rPr lang="en-US" sz="1800"/>
                        <a:t>%u</a:t>
                      </a:r>
                    </a:p>
                  </a:txBody>
                  <a:tcPr marL="64551" marR="64551" marT="32275" marB="32275" anchor="ctr"/>
                </a:tc>
                <a:tc>
                  <a:txBody>
                    <a:bodyPr/>
                    <a:lstStyle/>
                    <a:p>
                      <a:r>
                        <a:rPr lang="en-US" sz="1800"/>
                        <a:t>unsigned decimal integer</a:t>
                      </a:r>
                    </a:p>
                  </a:txBody>
                  <a:tcPr marL="64551" marR="64551" marT="32275" marB="32275" anchor="ctr"/>
                </a:tc>
                <a:extLst>
                  <a:ext uri="{0D108BD9-81ED-4DB2-BD59-A6C34878D82A}">
                    <a16:rowId xmlns:a16="http://schemas.microsoft.com/office/drawing/2014/main" xmlns="" val="10005"/>
                  </a:ext>
                </a:extLst>
              </a:tr>
              <a:tr h="286584">
                <a:tc>
                  <a:txBody>
                    <a:bodyPr/>
                    <a:lstStyle/>
                    <a:p>
                      <a:r>
                        <a:rPr lang="en-US" sz="1800"/>
                        <a:t>%o</a:t>
                      </a:r>
                    </a:p>
                  </a:txBody>
                  <a:tcPr marL="64551" marR="64551" marT="32275" marB="32275" anchor="ctr"/>
                </a:tc>
                <a:tc>
                  <a:txBody>
                    <a:bodyPr/>
                    <a:lstStyle/>
                    <a:p>
                      <a:r>
                        <a:rPr lang="en-US" sz="1800"/>
                        <a:t>octal integer</a:t>
                      </a:r>
                    </a:p>
                  </a:txBody>
                  <a:tcPr marL="64551" marR="64551" marT="32275" marB="32275" anchor="ctr"/>
                </a:tc>
                <a:extLst>
                  <a:ext uri="{0D108BD9-81ED-4DB2-BD59-A6C34878D82A}">
                    <a16:rowId xmlns:a16="http://schemas.microsoft.com/office/drawing/2014/main" xmlns="" val="10006"/>
                  </a:ext>
                </a:extLst>
              </a:tr>
              <a:tr h="286584">
                <a:tc>
                  <a:txBody>
                    <a:bodyPr/>
                    <a:lstStyle/>
                    <a:p>
                      <a:r>
                        <a:rPr lang="en-US" sz="1800"/>
                        <a:t>%x</a:t>
                      </a:r>
                    </a:p>
                  </a:txBody>
                  <a:tcPr marL="64551" marR="64551" marT="32275" marB="32275" anchor="ctr"/>
                </a:tc>
                <a:tc>
                  <a:txBody>
                    <a:bodyPr/>
                    <a:lstStyle/>
                    <a:p>
                      <a:r>
                        <a:rPr lang="en-US" sz="1800"/>
                        <a:t>hexadecimal integer (lowercase letters)</a:t>
                      </a:r>
                    </a:p>
                  </a:txBody>
                  <a:tcPr marL="64551" marR="64551" marT="32275" marB="32275" anchor="ctr"/>
                </a:tc>
                <a:extLst>
                  <a:ext uri="{0D108BD9-81ED-4DB2-BD59-A6C34878D82A}">
                    <a16:rowId xmlns:a16="http://schemas.microsoft.com/office/drawing/2014/main" xmlns="" val="10007"/>
                  </a:ext>
                </a:extLst>
              </a:tr>
              <a:tr h="502741">
                <a:tc>
                  <a:txBody>
                    <a:bodyPr/>
                    <a:lstStyle/>
                    <a:p>
                      <a:r>
                        <a:rPr lang="en-US" sz="1800"/>
                        <a:t>%X</a:t>
                      </a:r>
                    </a:p>
                  </a:txBody>
                  <a:tcPr marL="64551" marR="64551" marT="32275" marB="32275" anchor="ctr"/>
                </a:tc>
                <a:tc>
                  <a:txBody>
                    <a:bodyPr/>
                    <a:lstStyle/>
                    <a:p>
                      <a:r>
                        <a:rPr lang="en-US" sz="1800"/>
                        <a:t>hexadecimal integer (UPPERcase letters)</a:t>
                      </a:r>
                    </a:p>
                  </a:txBody>
                  <a:tcPr marL="64551" marR="64551" marT="32275" marB="32275" anchor="ctr"/>
                </a:tc>
                <a:extLst>
                  <a:ext uri="{0D108BD9-81ED-4DB2-BD59-A6C34878D82A}">
                    <a16:rowId xmlns:a16="http://schemas.microsoft.com/office/drawing/2014/main" xmlns="" val="10008"/>
                  </a:ext>
                </a:extLst>
              </a:tr>
              <a:tr h="502741">
                <a:tc>
                  <a:txBody>
                    <a:bodyPr/>
                    <a:lstStyle/>
                    <a:p>
                      <a:r>
                        <a:rPr lang="en-US" sz="1800"/>
                        <a:t>%e</a:t>
                      </a:r>
                    </a:p>
                  </a:txBody>
                  <a:tcPr marL="64551" marR="64551" marT="32275" marB="32275" anchor="ctr"/>
                </a:tc>
                <a:tc>
                  <a:txBody>
                    <a:bodyPr/>
                    <a:lstStyle/>
                    <a:p>
                      <a:r>
                        <a:rPr lang="en-US" sz="1800"/>
                        <a:t>exponential notation (with lowercase 'e')</a:t>
                      </a:r>
                    </a:p>
                  </a:txBody>
                  <a:tcPr marL="64551" marR="64551" marT="32275" marB="32275" anchor="ctr"/>
                </a:tc>
                <a:extLst>
                  <a:ext uri="{0D108BD9-81ED-4DB2-BD59-A6C34878D82A}">
                    <a16:rowId xmlns:a16="http://schemas.microsoft.com/office/drawing/2014/main" xmlns="" val="10009"/>
                  </a:ext>
                </a:extLst>
              </a:tr>
              <a:tr h="502741">
                <a:tc>
                  <a:txBody>
                    <a:bodyPr/>
                    <a:lstStyle/>
                    <a:p>
                      <a:r>
                        <a:rPr lang="en-US" sz="1800"/>
                        <a:t>%E</a:t>
                      </a:r>
                    </a:p>
                  </a:txBody>
                  <a:tcPr marL="64551" marR="64551" marT="32275" marB="32275" anchor="ctr"/>
                </a:tc>
                <a:tc>
                  <a:txBody>
                    <a:bodyPr/>
                    <a:lstStyle/>
                    <a:p>
                      <a:r>
                        <a:rPr lang="en-US" sz="1800"/>
                        <a:t>exponential notation (with UPPERcase 'E')</a:t>
                      </a:r>
                    </a:p>
                  </a:txBody>
                  <a:tcPr marL="64551" marR="64551" marT="32275" marB="32275" anchor="ctr"/>
                </a:tc>
                <a:extLst>
                  <a:ext uri="{0D108BD9-81ED-4DB2-BD59-A6C34878D82A}">
                    <a16:rowId xmlns:a16="http://schemas.microsoft.com/office/drawing/2014/main" xmlns="" val="10010"/>
                  </a:ext>
                </a:extLst>
              </a:tr>
              <a:tr h="286584">
                <a:tc>
                  <a:txBody>
                    <a:bodyPr/>
                    <a:lstStyle/>
                    <a:p>
                      <a:r>
                        <a:rPr lang="en-US" sz="1800"/>
                        <a:t>%f</a:t>
                      </a:r>
                    </a:p>
                  </a:txBody>
                  <a:tcPr marL="64551" marR="64551" marT="32275" marB="32275" anchor="ctr"/>
                </a:tc>
                <a:tc>
                  <a:txBody>
                    <a:bodyPr/>
                    <a:lstStyle/>
                    <a:p>
                      <a:r>
                        <a:rPr lang="en-US" sz="1800"/>
                        <a:t>floating point real number</a:t>
                      </a:r>
                    </a:p>
                  </a:txBody>
                  <a:tcPr marL="64551" marR="64551" marT="32275" marB="32275" anchor="ctr"/>
                </a:tc>
                <a:extLst>
                  <a:ext uri="{0D108BD9-81ED-4DB2-BD59-A6C34878D82A}">
                    <a16:rowId xmlns:a16="http://schemas.microsoft.com/office/drawing/2014/main" xmlns="" val="10011"/>
                  </a:ext>
                </a:extLst>
              </a:tr>
              <a:tr h="286584">
                <a:tc>
                  <a:txBody>
                    <a:bodyPr/>
                    <a:lstStyle/>
                    <a:p>
                      <a:r>
                        <a:rPr lang="en-US" sz="1800"/>
                        <a:t>%g</a:t>
                      </a:r>
                    </a:p>
                  </a:txBody>
                  <a:tcPr marL="64551" marR="64551" marT="32275" marB="32275" anchor="ctr"/>
                </a:tc>
                <a:tc>
                  <a:txBody>
                    <a:bodyPr/>
                    <a:lstStyle/>
                    <a:p>
                      <a:r>
                        <a:rPr lang="en-US" sz="1800"/>
                        <a:t>the shorter of %f and %e</a:t>
                      </a:r>
                    </a:p>
                  </a:txBody>
                  <a:tcPr marL="64551" marR="64551" marT="32275" marB="32275" anchor="ctr"/>
                </a:tc>
                <a:extLst>
                  <a:ext uri="{0D108BD9-81ED-4DB2-BD59-A6C34878D82A}">
                    <a16:rowId xmlns:a16="http://schemas.microsoft.com/office/drawing/2014/main" xmlns="" val="10012"/>
                  </a:ext>
                </a:extLst>
              </a:tr>
              <a:tr h="286584">
                <a:tc>
                  <a:txBody>
                    <a:bodyPr/>
                    <a:lstStyle/>
                    <a:p>
                      <a:r>
                        <a:rPr lang="en-US" sz="1800" dirty="0"/>
                        <a:t>%G</a:t>
                      </a:r>
                    </a:p>
                  </a:txBody>
                  <a:tcPr marL="64551" marR="64551" marT="32275" marB="32275" anchor="ctr"/>
                </a:tc>
                <a:tc>
                  <a:txBody>
                    <a:bodyPr/>
                    <a:lstStyle/>
                    <a:p>
                      <a:r>
                        <a:rPr lang="en-US" sz="1800" dirty="0"/>
                        <a:t>the shorter of %f and %E</a:t>
                      </a:r>
                    </a:p>
                  </a:txBody>
                  <a:tcPr marL="64551" marR="64551" marT="32275" marB="32275"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147134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String Formatting Operator</a:t>
            </a:r>
          </a:p>
        </p:txBody>
      </p:sp>
      <p:sp>
        <p:nvSpPr>
          <p:cNvPr id="2" name="TextBox 1">
            <a:extLst>
              <a:ext uri="{FF2B5EF4-FFF2-40B4-BE49-F238E27FC236}">
                <a16:creationId xmlns:a16="http://schemas.microsoft.com/office/drawing/2014/main" xmlns="" id="{B1A7FB55-9F48-4020-A602-49D72B1897D0}"/>
              </a:ext>
            </a:extLst>
          </p:cNvPr>
          <p:cNvSpPr txBox="1"/>
          <p:nvPr/>
        </p:nvSpPr>
        <p:spPr>
          <a:xfrm>
            <a:off x="1981200" y="2133600"/>
            <a:ext cx="6324600" cy="2000548"/>
          </a:xfrm>
          <a:prstGeom prst="rect">
            <a:avLst/>
          </a:prstGeom>
          <a:noFill/>
        </p:spPr>
        <p:txBody>
          <a:bodyPr wrap="square" rtlCol="0">
            <a:spAutoFit/>
          </a:bodyPr>
          <a:lstStyle/>
          <a:p>
            <a:r>
              <a:rPr lang="en-IN" sz="2400" dirty="0"/>
              <a:t>Example</a:t>
            </a:r>
          </a:p>
          <a:p>
            <a:endParaRPr lang="en-IN" sz="2000" dirty="0"/>
          </a:p>
          <a:p>
            <a:r>
              <a:rPr lang="en-IN" sz="2000" dirty="0"/>
              <a:t># This prints out "Ram is 20 years old."</a:t>
            </a:r>
          </a:p>
          <a:p>
            <a:r>
              <a:rPr lang="en-IN" sz="2000" dirty="0">
                <a:solidFill>
                  <a:srgbClr val="0070C0"/>
                </a:solidFill>
              </a:rPr>
              <a:t>name = "Ram"</a:t>
            </a:r>
          </a:p>
          <a:p>
            <a:r>
              <a:rPr lang="en-IN" sz="2000" dirty="0">
                <a:solidFill>
                  <a:srgbClr val="0070C0"/>
                </a:solidFill>
              </a:rPr>
              <a:t>age = 20</a:t>
            </a:r>
          </a:p>
          <a:p>
            <a:r>
              <a:rPr lang="en-IN" sz="2000" dirty="0">
                <a:solidFill>
                  <a:srgbClr val="0070C0"/>
                </a:solidFill>
              </a:rPr>
              <a:t>print("%s is %d years old." % (name, age))</a:t>
            </a:r>
          </a:p>
        </p:txBody>
      </p:sp>
    </p:spTree>
    <p:extLst>
      <p:ext uri="{BB962C8B-B14F-4D97-AF65-F5344CB8AC3E}">
        <p14:creationId xmlns:p14="http://schemas.microsoft.com/office/powerpoint/2010/main" val="4283338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Triple Quotes</a:t>
            </a:r>
          </a:p>
        </p:txBody>
      </p:sp>
      <p:sp>
        <p:nvSpPr>
          <p:cNvPr id="3" name="TextBox 2"/>
          <p:cNvSpPr txBox="1"/>
          <p:nvPr/>
        </p:nvSpPr>
        <p:spPr>
          <a:xfrm>
            <a:off x="762000" y="1828800"/>
            <a:ext cx="7620000" cy="4401205"/>
          </a:xfrm>
          <a:prstGeom prst="rect">
            <a:avLst/>
          </a:prstGeom>
          <a:noFill/>
        </p:spPr>
        <p:txBody>
          <a:bodyPr wrap="square" rtlCol="0">
            <a:spAutoFit/>
          </a:bodyPr>
          <a:lstStyle/>
          <a:p>
            <a:pPr algn="just"/>
            <a:r>
              <a:rPr lang="en-US" sz="2000" dirty="0"/>
              <a:t>Python's triple quotes comes to the rescue by allowing strings to span multiple lines, including verbatim NEWLINEs, TABs, and any other special characters.</a:t>
            </a:r>
          </a:p>
          <a:p>
            <a:pPr algn="just"/>
            <a:endParaRPr lang="en-US" sz="2000" dirty="0"/>
          </a:p>
          <a:p>
            <a:pPr algn="just"/>
            <a:r>
              <a:rPr lang="en-US" sz="2000" dirty="0"/>
              <a:t>The syntax for triple quotes consists of three consecutive </a:t>
            </a:r>
            <a:r>
              <a:rPr lang="en-US" sz="2000" b="1" dirty="0"/>
              <a:t>single or double</a:t>
            </a:r>
            <a:r>
              <a:rPr lang="en-US" sz="2000" dirty="0"/>
              <a:t> quotes.</a:t>
            </a:r>
          </a:p>
          <a:p>
            <a:pPr algn="just"/>
            <a:endParaRPr lang="en-US" sz="2000" dirty="0"/>
          </a:p>
          <a:p>
            <a:pPr algn="just"/>
            <a:r>
              <a:rPr lang="en-US" sz="2000" dirty="0" err="1">
                <a:solidFill>
                  <a:srgbClr val="0070C0"/>
                </a:solidFill>
              </a:rPr>
              <a:t>para_str</a:t>
            </a:r>
            <a:r>
              <a:rPr lang="en-US" sz="2000" dirty="0">
                <a:solidFill>
                  <a:srgbClr val="0070C0"/>
                </a:solidFill>
              </a:rPr>
              <a:t> = """this is a long string that is made up of several lines and non-printable characters such as TAB ( \t ) and they will show up that way when displayed. NEWLINEs within the string, whether explicitly given like this within the brackets [ \n ], or just a NEWLINE within the variable assignment will also show up. """ </a:t>
            </a:r>
          </a:p>
          <a:p>
            <a:pPr algn="just"/>
            <a:endParaRPr lang="en-US" sz="2000" dirty="0">
              <a:solidFill>
                <a:srgbClr val="0070C0"/>
              </a:solidFill>
            </a:endParaRPr>
          </a:p>
          <a:p>
            <a:pPr algn="just"/>
            <a:r>
              <a:rPr lang="en-US" sz="2000" dirty="0">
                <a:solidFill>
                  <a:srgbClr val="0070C0"/>
                </a:solidFill>
              </a:rPr>
              <a:t>print </a:t>
            </a:r>
            <a:r>
              <a:rPr lang="en-US" sz="2000" dirty="0" err="1">
                <a:solidFill>
                  <a:srgbClr val="0070C0"/>
                </a:solidFill>
              </a:rPr>
              <a:t>para_str</a:t>
            </a:r>
            <a:endParaRPr lang="en-US" sz="2000" dirty="0">
              <a:solidFill>
                <a:srgbClr val="0070C0"/>
              </a:solidFill>
            </a:endParaRPr>
          </a:p>
        </p:txBody>
      </p:sp>
    </p:spTree>
    <p:extLst>
      <p:ext uri="{BB962C8B-B14F-4D97-AF65-F5344CB8AC3E}">
        <p14:creationId xmlns:p14="http://schemas.microsoft.com/office/powerpoint/2010/main" val="1774377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Unicode String</a:t>
            </a:r>
          </a:p>
        </p:txBody>
      </p:sp>
      <p:sp>
        <p:nvSpPr>
          <p:cNvPr id="3" name="TextBox 2"/>
          <p:cNvSpPr txBox="1"/>
          <p:nvPr/>
        </p:nvSpPr>
        <p:spPr>
          <a:xfrm>
            <a:off x="762000" y="1524000"/>
            <a:ext cx="7620000" cy="3724096"/>
          </a:xfrm>
          <a:prstGeom prst="rect">
            <a:avLst/>
          </a:prstGeom>
          <a:noFill/>
        </p:spPr>
        <p:txBody>
          <a:bodyPr wrap="square" rtlCol="0">
            <a:spAutoFit/>
          </a:bodyPr>
          <a:lstStyle/>
          <a:p>
            <a:pPr algn="just"/>
            <a:r>
              <a:rPr lang="en-US" sz="2400" dirty="0"/>
              <a:t>Normal strings in Python are stored internally as 8-bit ASCII, while Unicode strings are stored as 16-bit Unicode. </a:t>
            </a:r>
          </a:p>
          <a:p>
            <a:pPr algn="just"/>
            <a:r>
              <a:rPr lang="en-US" sz="2400" dirty="0"/>
              <a:t>This allows for a more varied set of characters, including special characters from most languages in the world. I'll restrict my treatment of Unicode strings to the following −</a:t>
            </a:r>
          </a:p>
          <a:p>
            <a:pPr algn="just"/>
            <a:endParaRPr lang="en-US" sz="2400" dirty="0"/>
          </a:p>
          <a:p>
            <a:pPr algn="just"/>
            <a:r>
              <a:rPr lang="en-US" sz="2400" dirty="0">
                <a:solidFill>
                  <a:srgbClr val="0070C0"/>
                </a:solidFill>
              </a:rPr>
              <a:t>print (</a:t>
            </a:r>
            <a:r>
              <a:rPr lang="en-US" sz="2400" dirty="0" err="1">
                <a:solidFill>
                  <a:srgbClr val="0070C0"/>
                </a:solidFill>
              </a:rPr>
              <a:t>u'Hello</a:t>
            </a:r>
            <a:r>
              <a:rPr lang="en-US" sz="2400" dirty="0">
                <a:solidFill>
                  <a:srgbClr val="0070C0"/>
                </a:solidFill>
              </a:rPr>
              <a:t>, world!')</a:t>
            </a:r>
            <a:endParaRPr lang="en-US" sz="2000" dirty="0">
              <a:solidFill>
                <a:srgbClr val="0070C0"/>
              </a:solidFill>
            </a:endParaRPr>
          </a:p>
          <a:p>
            <a:pPr algn="just"/>
            <a:endParaRPr lang="en-US" sz="2000" dirty="0"/>
          </a:p>
        </p:txBody>
      </p:sp>
    </p:spTree>
    <p:extLst>
      <p:ext uri="{BB962C8B-B14F-4D97-AF65-F5344CB8AC3E}">
        <p14:creationId xmlns:p14="http://schemas.microsoft.com/office/powerpoint/2010/main" val="655157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5" name="Table 4"/>
          <p:cNvGraphicFramePr>
            <a:graphicFrameLocks noGrp="1"/>
          </p:cNvGraphicFramePr>
          <p:nvPr>
            <p:extLst>
              <p:ext uri="{D42A27DB-BD31-4B8C-83A1-F6EECF244321}">
                <p14:modId xmlns:p14="http://schemas.microsoft.com/office/powerpoint/2010/main" val="218088741"/>
              </p:ext>
            </p:extLst>
          </p:nvPr>
        </p:nvGraphicFramePr>
        <p:xfrm>
          <a:off x="533400" y="1600200"/>
          <a:ext cx="8153399" cy="5010912"/>
        </p:xfrm>
        <a:graphic>
          <a:graphicData uri="http://schemas.openxmlformats.org/drawingml/2006/table">
            <a:tbl>
              <a:tblPr firstRow="1" firstCol="1" bandRow="1">
                <a:tableStyleId>{616DA210-FB5B-4158-B5E0-FEB733F419BA}</a:tableStyleId>
              </a:tblPr>
              <a:tblGrid>
                <a:gridCol w="8153399">
                  <a:extLst>
                    <a:ext uri="{9D8B030D-6E8A-4147-A177-3AD203B41FA5}">
                      <a16:colId xmlns:a16="http://schemas.microsoft.com/office/drawing/2014/main" xmlns="" val="20000"/>
                    </a:ext>
                  </a:extLst>
                </a:gridCol>
              </a:tblGrid>
              <a:tr h="590302">
                <a:tc>
                  <a:txBody>
                    <a:bodyPr/>
                    <a:lstStyle/>
                    <a:p>
                      <a:pPr marL="0" marR="0">
                        <a:lnSpc>
                          <a:spcPct val="115000"/>
                        </a:lnSpc>
                        <a:spcBef>
                          <a:spcPts val="0"/>
                        </a:spcBef>
                        <a:spcAft>
                          <a:spcPts val="0"/>
                        </a:spcAft>
                      </a:pPr>
                      <a:r>
                        <a:rPr lang="en-US" sz="1600" b="1" u="sng" dirty="0">
                          <a:effectLst/>
                        </a:rPr>
                        <a:t>capitalize()</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Capitalizes first letter of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0"/>
                  </a:ext>
                </a:extLst>
              </a:tr>
              <a:tr h="884122">
                <a:tc>
                  <a:txBody>
                    <a:bodyPr/>
                    <a:lstStyle/>
                    <a:p>
                      <a:pPr marL="0" marR="0">
                        <a:lnSpc>
                          <a:spcPct val="115000"/>
                        </a:lnSpc>
                        <a:spcBef>
                          <a:spcPts val="0"/>
                        </a:spcBef>
                        <a:spcAft>
                          <a:spcPts val="0"/>
                        </a:spcAft>
                      </a:pPr>
                      <a:r>
                        <a:rPr lang="en-US" sz="1600" b="1" u="sng" dirty="0">
                          <a:effectLst/>
                        </a:rPr>
                        <a:t>center(width, </a:t>
                      </a:r>
                      <a:r>
                        <a:rPr lang="en-US" sz="1600" b="1" u="sng" dirty="0" err="1">
                          <a:effectLst/>
                        </a:rPr>
                        <a:t>fillchar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a space-padded string with the original string centered to a total of width columns.</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1"/>
                  </a:ext>
                </a:extLst>
              </a:tr>
              <a:tr h="884122">
                <a:tc>
                  <a:txBody>
                    <a:bodyPr/>
                    <a:lstStyle/>
                    <a:p>
                      <a:pPr marL="0" marR="0">
                        <a:lnSpc>
                          <a:spcPct val="115000"/>
                        </a:lnSpc>
                        <a:spcBef>
                          <a:spcPts val="0"/>
                        </a:spcBef>
                        <a:spcAft>
                          <a:spcPts val="0"/>
                        </a:spcAft>
                      </a:pPr>
                      <a:r>
                        <a:rPr lang="en-US" sz="1600" b="1" u="sng" dirty="0">
                          <a:effectLst/>
                        </a:rPr>
                        <a:t>count(</a:t>
                      </a:r>
                      <a:r>
                        <a:rPr lang="en-US" sz="1600" b="1" u="sng" dirty="0" err="1">
                          <a:effectLst/>
                        </a:rPr>
                        <a:t>str</a:t>
                      </a:r>
                      <a:r>
                        <a:rPr lang="en-US" sz="1600" b="1" u="sng" dirty="0">
                          <a:effectLst/>
                        </a:rPr>
                        <a:t>, beg= 0,end=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Counts how many times </a:t>
                      </a:r>
                      <a:r>
                        <a:rPr lang="en-US" sz="1600" b="0" dirty="0" err="1">
                          <a:effectLst/>
                        </a:rPr>
                        <a:t>str</a:t>
                      </a:r>
                      <a:r>
                        <a:rPr lang="en-US" sz="1600" b="0" dirty="0">
                          <a:effectLst/>
                        </a:rPr>
                        <a:t> occurs in string or in a substring of string if starting index beg and ending index end are given.</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2"/>
                  </a:ext>
                </a:extLst>
              </a:tr>
              <a:tr h="884122">
                <a:tc>
                  <a:txBody>
                    <a:bodyPr/>
                    <a:lstStyle/>
                    <a:p>
                      <a:pPr marL="0" marR="0">
                        <a:lnSpc>
                          <a:spcPct val="115000"/>
                        </a:lnSpc>
                        <a:spcBef>
                          <a:spcPts val="0"/>
                        </a:spcBef>
                        <a:spcAft>
                          <a:spcPts val="0"/>
                        </a:spcAft>
                      </a:pPr>
                      <a:r>
                        <a:rPr lang="en-US" sz="1600" b="1" u="sng" dirty="0">
                          <a:effectLst/>
                        </a:rPr>
                        <a:t>decode(encoding='UTF-8',errors='strict')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Decodes the string using the codec registered for encoding. encoding defaults to the default string encoding.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3"/>
                  </a:ext>
                </a:extLst>
              </a:tr>
              <a:tr h="884122">
                <a:tc>
                  <a:txBody>
                    <a:bodyPr/>
                    <a:lstStyle/>
                    <a:p>
                      <a:pPr marL="0" marR="0">
                        <a:lnSpc>
                          <a:spcPct val="115000"/>
                        </a:lnSpc>
                        <a:spcBef>
                          <a:spcPts val="0"/>
                        </a:spcBef>
                        <a:spcAft>
                          <a:spcPts val="0"/>
                        </a:spcAft>
                      </a:pPr>
                      <a:r>
                        <a:rPr lang="en-US" sz="1600" b="1" u="sng" dirty="0">
                          <a:effectLst/>
                        </a:rPr>
                        <a:t>encode(encoding='UTF-8',errors='strict')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encoded string version of string; on error, default is to raise a </a:t>
                      </a:r>
                      <a:r>
                        <a:rPr lang="en-US" sz="1600" b="0" dirty="0" err="1">
                          <a:effectLst/>
                        </a:rPr>
                        <a:t>ValueError</a:t>
                      </a:r>
                      <a:r>
                        <a:rPr lang="en-US" sz="1600" b="0" dirty="0">
                          <a:effectLst/>
                        </a:rPr>
                        <a:t> unless errors is given with 'ignore' or 'replace'.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4"/>
                  </a:ext>
                </a:extLst>
              </a:tr>
              <a:tr h="884122">
                <a:tc>
                  <a:txBody>
                    <a:bodyPr/>
                    <a:lstStyle/>
                    <a:p>
                      <a:pPr marL="0" marR="0">
                        <a:lnSpc>
                          <a:spcPct val="115000"/>
                        </a:lnSpc>
                        <a:spcBef>
                          <a:spcPts val="0"/>
                        </a:spcBef>
                        <a:spcAft>
                          <a:spcPts val="0"/>
                        </a:spcAft>
                      </a:pPr>
                      <a:r>
                        <a:rPr lang="en-US" sz="1600" b="1" u="sng" dirty="0" err="1">
                          <a:effectLst/>
                        </a:rPr>
                        <a:t>endswith</a:t>
                      </a:r>
                      <a:r>
                        <a:rPr lang="en-US" sz="1600" b="1" u="sng" dirty="0">
                          <a:effectLst/>
                        </a:rPr>
                        <a:t>(suffix,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Determines if string or a substring of string (if starting index beg and ending index end are given) ends with suffix; returns true if so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844900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2" name="Table 1"/>
          <p:cNvGraphicFramePr>
            <a:graphicFrameLocks noGrp="1"/>
          </p:cNvGraphicFramePr>
          <p:nvPr>
            <p:extLst>
              <p:ext uri="{D42A27DB-BD31-4B8C-83A1-F6EECF244321}">
                <p14:modId xmlns:p14="http://schemas.microsoft.com/office/powerpoint/2010/main" val="1009187305"/>
              </p:ext>
            </p:extLst>
          </p:nvPr>
        </p:nvGraphicFramePr>
        <p:xfrm>
          <a:off x="533400" y="1676398"/>
          <a:ext cx="8077199" cy="4806698"/>
        </p:xfrm>
        <a:graphic>
          <a:graphicData uri="http://schemas.openxmlformats.org/drawingml/2006/table">
            <a:tbl>
              <a:tblPr firstRow="1" firstCol="1" bandRow="1">
                <a:tableStyleId>{616DA210-FB5B-4158-B5E0-FEB733F419BA}</a:tableStyleId>
              </a:tblPr>
              <a:tblGrid>
                <a:gridCol w="8077199">
                  <a:extLst>
                    <a:ext uri="{9D8B030D-6E8A-4147-A177-3AD203B41FA5}">
                      <a16:colId xmlns:a16="http://schemas.microsoft.com/office/drawing/2014/main" xmlns="" val="20000"/>
                    </a:ext>
                  </a:extLst>
                </a:gridCol>
              </a:tblGrid>
              <a:tr h="900917">
                <a:tc>
                  <a:txBody>
                    <a:bodyPr/>
                    <a:lstStyle/>
                    <a:p>
                      <a:pPr marL="0" marR="0">
                        <a:lnSpc>
                          <a:spcPct val="115000"/>
                        </a:lnSpc>
                        <a:spcBef>
                          <a:spcPts val="0"/>
                        </a:spcBef>
                        <a:spcAft>
                          <a:spcPts val="0"/>
                        </a:spcAft>
                      </a:pPr>
                      <a:r>
                        <a:rPr lang="en-US" sz="1600" b="1" u="sng" dirty="0" err="1">
                          <a:effectLst/>
                        </a:rPr>
                        <a:t>expandtabs</a:t>
                      </a:r>
                      <a:r>
                        <a:rPr lang="en-US" sz="1600" b="1" u="sng" dirty="0">
                          <a:effectLst/>
                        </a:rPr>
                        <a:t>(</a:t>
                      </a:r>
                      <a:r>
                        <a:rPr lang="en-US" sz="1600" b="1" u="sng" dirty="0" err="1">
                          <a:effectLst/>
                        </a:rPr>
                        <a:t>tabsize</a:t>
                      </a:r>
                      <a:r>
                        <a:rPr lang="en-US" sz="1600" b="1" u="sng" dirty="0">
                          <a:effectLst/>
                        </a:rPr>
                        <a:t>=8)</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Expands tabs in string to multiple spaces; defaults to 8 spaces per tab if </a:t>
                      </a:r>
                      <a:r>
                        <a:rPr lang="en-US" sz="1600" b="0" dirty="0" err="1">
                          <a:effectLst/>
                        </a:rPr>
                        <a:t>tabsize</a:t>
                      </a:r>
                      <a:r>
                        <a:rPr lang="en-US" sz="1600" b="0" dirty="0">
                          <a:effectLst/>
                        </a:rPr>
                        <a:t> not provided.</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0"/>
                  </a:ext>
                </a:extLst>
              </a:tr>
              <a:tr h="900917">
                <a:tc>
                  <a:txBody>
                    <a:bodyPr/>
                    <a:lstStyle/>
                    <a:p>
                      <a:pPr marL="0" marR="0">
                        <a:lnSpc>
                          <a:spcPct val="115000"/>
                        </a:lnSpc>
                        <a:spcBef>
                          <a:spcPts val="0"/>
                        </a:spcBef>
                        <a:spcAft>
                          <a:spcPts val="0"/>
                        </a:spcAft>
                      </a:pPr>
                      <a:r>
                        <a:rPr lang="en-US" sz="1600" b="1" u="sng" dirty="0">
                          <a:effectLst/>
                        </a:rPr>
                        <a:t>find(</a:t>
                      </a:r>
                      <a:r>
                        <a:rPr lang="en-US" sz="1600" b="1" u="sng" dirty="0" err="1">
                          <a:effectLst/>
                        </a:rPr>
                        <a:t>str</a:t>
                      </a:r>
                      <a:r>
                        <a:rPr lang="en-US" sz="1600" b="1" u="sng" dirty="0">
                          <a:effectLst/>
                        </a:rPr>
                        <a:t>,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Determine if </a:t>
                      </a:r>
                      <a:r>
                        <a:rPr lang="en-US" sz="1600" b="0" dirty="0" err="1">
                          <a:effectLst/>
                        </a:rPr>
                        <a:t>str</a:t>
                      </a:r>
                      <a:r>
                        <a:rPr lang="en-US" sz="1600" b="0" dirty="0">
                          <a:effectLst/>
                        </a:rPr>
                        <a:t> occurs in string or in a substring of string if starting index beg and ending index end are given returns index if found and -1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1"/>
                  </a:ext>
                </a:extLst>
              </a:tr>
              <a:tr h="601515">
                <a:tc>
                  <a:txBody>
                    <a:bodyPr/>
                    <a:lstStyle/>
                    <a:p>
                      <a:pPr marL="0" marR="0">
                        <a:lnSpc>
                          <a:spcPct val="115000"/>
                        </a:lnSpc>
                        <a:spcBef>
                          <a:spcPts val="0"/>
                        </a:spcBef>
                        <a:spcAft>
                          <a:spcPts val="0"/>
                        </a:spcAft>
                      </a:pPr>
                      <a:r>
                        <a:rPr lang="en-US" sz="1600" b="1" u="sng" dirty="0">
                          <a:effectLst/>
                        </a:rPr>
                        <a:t>index(</a:t>
                      </a:r>
                      <a:r>
                        <a:rPr lang="en-US" sz="1600" b="1" u="sng" dirty="0" err="1">
                          <a:effectLst/>
                        </a:rPr>
                        <a:t>str</a:t>
                      </a:r>
                      <a:r>
                        <a:rPr lang="en-US" sz="1600" b="1" u="sng" dirty="0">
                          <a:effectLst/>
                        </a:rPr>
                        <a:t>,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Same as find(), but raises an exception if </a:t>
                      </a:r>
                      <a:r>
                        <a:rPr lang="en-US" sz="1600" b="0" dirty="0" err="1">
                          <a:effectLst/>
                        </a:rPr>
                        <a:t>str</a:t>
                      </a:r>
                      <a:r>
                        <a:rPr lang="en-US" sz="1600" b="0" dirty="0">
                          <a:effectLst/>
                        </a:rPr>
                        <a:t> not found.</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2"/>
                  </a:ext>
                </a:extLst>
              </a:tr>
              <a:tr h="900917">
                <a:tc>
                  <a:txBody>
                    <a:bodyPr/>
                    <a:lstStyle/>
                    <a:p>
                      <a:pPr marL="0" marR="0">
                        <a:lnSpc>
                          <a:spcPct val="115000"/>
                        </a:lnSpc>
                        <a:spcBef>
                          <a:spcPts val="0"/>
                        </a:spcBef>
                        <a:spcAft>
                          <a:spcPts val="0"/>
                        </a:spcAft>
                      </a:pPr>
                      <a:r>
                        <a:rPr lang="en-US" sz="1600" b="1" u="sng" dirty="0" err="1">
                          <a:effectLst/>
                        </a:rPr>
                        <a:t>isalnum</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1 character and all characters are alphanumeric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3"/>
                  </a:ext>
                </a:extLst>
              </a:tr>
              <a:tr h="900917">
                <a:tc>
                  <a:txBody>
                    <a:bodyPr/>
                    <a:lstStyle/>
                    <a:p>
                      <a:pPr marL="0" marR="0">
                        <a:lnSpc>
                          <a:spcPct val="115000"/>
                        </a:lnSpc>
                        <a:spcBef>
                          <a:spcPts val="0"/>
                        </a:spcBef>
                        <a:spcAft>
                          <a:spcPts val="0"/>
                        </a:spcAft>
                      </a:pPr>
                      <a:r>
                        <a:rPr lang="en-US" sz="1600" b="1" u="sng" dirty="0" err="1">
                          <a:effectLst/>
                        </a:rPr>
                        <a:t>isalpha</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1 character and all characters are alphabetic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4"/>
                  </a:ext>
                </a:extLst>
              </a:tr>
              <a:tr h="601515">
                <a:tc>
                  <a:txBody>
                    <a:bodyPr/>
                    <a:lstStyle/>
                    <a:p>
                      <a:pPr marL="0" marR="0">
                        <a:lnSpc>
                          <a:spcPct val="115000"/>
                        </a:lnSpc>
                        <a:spcBef>
                          <a:spcPts val="0"/>
                        </a:spcBef>
                        <a:spcAft>
                          <a:spcPts val="0"/>
                        </a:spcAft>
                      </a:pPr>
                      <a:r>
                        <a:rPr lang="en-US" sz="1600" b="1" u="sng" dirty="0" err="1">
                          <a:effectLst/>
                        </a:rPr>
                        <a:t>isdigit</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contains only digits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21780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3" name="Table 2"/>
          <p:cNvGraphicFramePr>
            <a:graphicFrameLocks noGrp="1"/>
          </p:cNvGraphicFramePr>
          <p:nvPr>
            <p:extLst>
              <p:ext uri="{D42A27DB-BD31-4B8C-83A1-F6EECF244321}">
                <p14:modId xmlns:p14="http://schemas.microsoft.com/office/powerpoint/2010/main" val="86586952"/>
              </p:ext>
            </p:extLst>
          </p:nvPr>
        </p:nvGraphicFramePr>
        <p:xfrm>
          <a:off x="533400" y="1371600"/>
          <a:ext cx="8077200" cy="4900422"/>
        </p:xfrm>
        <a:graphic>
          <a:graphicData uri="http://schemas.openxmlformats.org/drawingml/2006/table">
            <a:tbl>
              <a:tblPr firstRow="1" firstCol="1" bandRow="1">
                <a:tableStyleId>{616DA210-FB5B-4158-B5E0-FEB733F419BA}</a:tableStyleId>
              </a:tblPr>
              <a:tblGrid>
                <a:gridCol w="8077200">
                  <a:extLst>
                    <a:ext uri="{9D8B030D-6E8A-4147-A177-3AD203B41FA5}">
                      <a16:colId xmlns:a16="http://schemas.microsoft.com/office/drawing/2014/main" xmlns="" val="20000"/>
                    </a:ext>
                  </a:extLst>
                </a:gridCol>
              </a:tblGrid>
              <a:tr h="0">
                <a:tc>
                  <a:txBody>
                    <a:bodyPr/>
                    <a:lstStyle/>
                    <a:p>
                      <a:pPr marL="0" marR="0">
                        <a:lnSpc>
                          <a:spcPct val="115000"/>
                        </a:lnSpc>
                        <a:spcBef>
                          <a:spcPts val="0"/>
                        </a:spcBef>
                        <a:spcAft>
                          <a:spcPts val="0"/>
                        </a:spcAft>
                      </a:pPr>
                      <a:r>
                        <a:rPr lang="en-US" sz="1600" b="1" u="sng" dirty="0" err="1">
                          <a:effectLst/>
                        </a:rPr>
                        <a:t>islower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1 cased character and all cased characters are in lowercase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0"/>
                  </a:ext>
                </a:extLst>
              </a:tr>
              <a:tr h="0">
                <a:tc>
                  <a:txBody>
                    <a:bodyPr/>
                    <a:lstStyle/>
                    <a:p>
                      <a:pPr marL="0" marR="0">
                        <a:lnSpc>
                          <a:spcPct val="115000"/>
                        </a:lnSpc>
                        <a:spcBef>
                          <a:spcPts val="0"/>
                        </a:spcBef>
                        <a:spcAft>
                          <a:spcPts val="0"/>
                        </a:spcAft>
                      </a:pPr>
                      <a:r>
                        <a:rPr lang="en-US" sz="1600" b="1" u="sng" dirty="0" err="1">
                          <a:effectLst/>
                        </a:rPr>
                        <a:t>isnumeric</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a </a:t>
                      </a:r>
                      <a:r>
                        <a:rPr lang="en-US" sz="1600" b="0" dirty="0" err="1">
                          <a:effectLst/>
                        </a:rPr>
                        <a:t>unicode</a:t>
                      </a:r>
                      <a:r>
                        <a:rPr lang="en-US" sz="1600" b="0" dirty="0">
                          <a:effectLst/>
                        </a:rPr>
                        <a:t> string contains only numeric characters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1"/>
                  </a:ext>
                </a:extLst>
              </a:tr>
              <a:tr h="0">
                <a:tc>
                  <a:txBody>
                    <a:bodyPr/>
                    <a:lstStyle/>
                    <a:p>
                      <a:pPr marL="0" marR="0">
                        <a:lnSpc>
                          <a:spcPct val="115000"/>
                        </a:lnSpc>
                        <a:spcBef>
                          <a:spcPts val="0"/>
                        </a:spcBef>
                        <a:spcAft>
                          <a:spcPts val="0"/>
                        </a:spcAft>
                      </a:pPr>
                      <a:r>
                        <a:rPr lang="en-US" sz="1600" b="1" u="sng" dirty="0" err="1">
                          <a:effectLst/>
                        </a:rPr>
                        <a:t>isspace</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contains only whitespace characters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2"/>
                  </a:ext>
                </a:extLst>
              </a:tr>
              <a:tr h="0">
                <a:tc>
                  <a:txBody>
                    <a:bodyPr/>
                    <a:lstStyle/>
                    <a:p>
                      <a:pPr marL="0" marR="0">
                        <a:lnSpc>
                          <a:spcPct val="115000"/>
                        </a:lnSpc>
                        <a:spcBef>
                          <a:spcPts val="0"/>
                        </a:spcBef>
                        <a:spcAft>
                          <a:spcPts val="0"/>
                        </a:spcAft>
                      </a:pPr>
                      <a:r>
                        <a:rPr lang="en-US" sz="1600" b="1" u="sng" dirty="0" err="1">
                          <a:effectLst/>
                        </a:rPr>
                        <a:t>istitle</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is properly "</a:t>
                      </a:r>
                      <a:r>
                        <a:rPr lang="en-US" sz="1600" b="0" dirty="0" err="1">
                          <a:effectLst/>
                        </a:rPr>
                        <a:t>titlecased</a:t>
                      </a:r>
                      <a:r>
                        <a:rPr lang="en-US" sz="1600" b="0" dirty="0">
                          <a:effectLst/>
                        </a:rPr>
                        <a:t>"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3"/>
                  </a:ext>
                </a:extLst>
              </a:tr>
              <a:tr h="0">
                <a:tc>
                  <a:txBody>
                    <a:bodyPr/>
                    <a:lstStyle/>
                    <a:p>
                      <a:pPr marL="0" marR="0">
                        <a:lnSpc>
                          <a:spcPct val="115000"/>
                        </a:lnSpc>
                        <a:spcBef>
                          <a:spcPts val="0"/>
                        </a:spcBef>
                        <a:spcAft>
                          <a:spcPts val="0"/>
                        </a:spcAft>
                      </a:pPr>
                      <a:r>
                        <a:rPr lang="en-US" sz="1600" b="1" u="sng" dirty="0" err="1">
                          <a:effectLst/>
                        </a:rPr>
                        <a:t>isupper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string has at least one cased character and all cased characters are in uppercase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4"/>
                  </a:ext>
                </a:extLst>
              </a:tr>
              <a:tr h="0">
                <a:tc>
                  <a:txBody>
                    <a:bodyPr/>
                    <a:lstStyle/>
                    <a:p>
                      <a:pPr marL="0" marR="0">
                        <a:lnSpc>
                          <a:spcPct val="115000"/>
                        </a:lnSpc>
                        <a:spcBef>
                          <a:spcPts val="0"/>
                        </a:spcBef>
                        <a:spcAft>
                          <a:spcPts val="0"/>
                        </a:spcAft>
                      </a:pPr>
                      <a:r>
                        <a:rPr lang="en-US" sz="1600" b="1" u="sng" dirty="0">
                          <a:effectLst/>
                        </a:rPr>
                        <a:t>join(</a:t>
                      </a:r>
                      <a:r>
                        <a:rPr lang="en-US" sz="1600" b="1" u="sng" dirty="0" err="1">
                          <a:effectLst/>
                        </a:rPr>
                        <a:t>seq</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Merges (concatenates) the string representations of elements in sequence </a:t>
                      </a:r>
                      <a:r>
                        <a:rPr lang="en-US" sz="1600" b="0" dirty="0" err="1">
                          <a:effectLst/>
                        </a:rPr>
                        <a:t>seq</a:t>
                      </a:r>
                      <a:r>
                        <a:rPr lang="en-US" sz="1600" b="0" dirty="0">
                          <a:effectLst/>
                        </a:rPr>
                        <a:t> into a string, with separator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5"/>
                  </a:ext>
                </a:extLst>
              </a:tr>
              <a:tr h="0">
                <a:tc>
                  <a:txBody>
                    <a:bodyPr/>
                    <a:lstStyle/>
                    <a:p>
                      <a:pPr marL="0" marR="0">
                        <a:lnSpc>
                          <a:spcPct val="115000"/>
                        </a:lnSpc>
                        <a:spcBef>
                          <a:spcPts val="0"/>
                        </a:spcBef>
                        <a:spcAft>
                          <a:spcPts val="0"/>
                        </a:spcAft>
                      </a:pP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the length of the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511664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2" name="Table 1"/>
          <p:cNvGraphicFramePr>
            <a:graphicFrameLocks noGrp="1"/>
          </p:cNvGraphicFramePr>
          <p:nvPr>
            <p:extLst>
              <p:ext uri="{D42A27DB-BD31-4B8C-83A1-F6EECF244321}">
                <p14:modId xmlns:p14="http://schemas.microsoft.com/office/powerpoint/2010/main" val="3058264875"/>
              </p:ext>
            </p:extLst>
          </p:nvPr>
        </p:nvGraphicFramePr>
        <p:xfrm>
          <a:off x="762000" y="1524000"/>
          <a:ext cx="7696200" cy="5180838"/>
        </p:xfrm>
        <a:graphic>
          <a:graphicData uri="http://schemas.openxmlformats.org/drawingml/2006/table">
            <a:tbl>
              <a:tblPr firstRow="1" firstCol="1" bandRow="1">
                <a:tableStyleId>{616DA210-FB5B-4158-B5E0-FEB733F419BA}</a:tableStyleId>
              </a:tblPr>
              <a:tblGrid>
                <a:gridCol w="7696200">
                  <a:extLst>
                    <a:ext uri="{9D8B030D-6E8A-4147-A177-3AD203B41FA5}">
                      <a16:colId xmlns:a16="http://schemas.microsoft.com/office/drawing/2014/main" xmlns="" val="20000"/>
                    </a:ext>
                  </a:extLst>
                </a:gridCol>
              </a:tblGrid>
              <a:tr h="0">
                <a:tc>
                  <a:txBody>
                    <a:bodyPr/>
                    <a:lstStyle/>
                    <a:p>
                      <a:pPr marL="0" marR="0">
                        <a:lnSpc>
                          <a:spcPct val="115000"/>
                        </a:lnSpc>
                        <a:spcBef>
                          <a:spcPts val="0"/>
                        </a:spcBef>
                        <a:spcAft>
                          <a:spcPts val="0"/>
                        </a:spcAft>
                      </a:pPr>
                      <a:r>
                        <a:rPr lang="en-US" sz="1800" b="1" u="sng" dirty="0" err="1">
                          <a:effectLst/>
                        </a:rPr>
                        <a:t>ljust</a:t>
                      </a:r>
                      <a:r>
                        <a:rPr lang="en-US" sz="1800" b="1" u="sng" dirty="0">
                          <a:effectLst/>
                        </a:rPr>
                        <a:t>(width[, </a:t>
                      </a:r>
                      <a:r>
                        <a:rPr lang="en-US" sz="1800" b="1" u="sng" dirty="0" err="1">
                          <a:effectLst/>
                        </a:rPr>
                        <a:t>fillchar</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a space-padded string with the original string left-justified to a total of width columns.</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0"/>
                  </a:ext>
                </a:extLst>
              </a:tr>
              <a:tr h="0">
                <a:tc>
                  <a:txBody>
                    <a:bodyPr/>
                    <a:lstStyle/>
                    <a:p>
                      <a:pPr marL="0" marR="0">
                        <a:lnSpc>
                          <a:spcPct val="115000"/>
                        </a:lnSpc>
                        <a:spcBef>
                          <a:spcPts val="0"/>
                        </a:spcBef>
                        <a:spcAft>
                          <a:spcPts val="0"/>
                        </a:spcAft>
                      </a:pPr>
                      <a:r>
                        <a:rPr lang="en-US" sz="1800" b="1" u="sng" dirty="0">
                          <a:effectLst/>
                        </a:rPr>
                        <a:t>lower()</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Converts all uppercase letters in string to lowercase.</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1"/>
                  </a:ext>
                </a:extLst>
              </a:tr>
              <a:tr h="0">
                <a:tc>
                  <a:txBody>
                    <a:bodyPr/>
                    <a:lstStyle/>
                    <a:p>
                      <a:pPr marL="0" marR="0">
                        <a:lnSpc>
                          <a:spcPct val="115000"/>
                        </a:lnSpc>
                        <a:spcBef>
                          <a:spcPts val="0"/>
                        </a:spcBef>
                        <a:spcAft>
                          <a:spcPts val="0"/>
                        </a:spcAft>
                      </a:pPr>
                      <a:r>
                        <a:rPr lang="en-US" sz="1800" b="1" u="sng" dirty="0" err="1">
                          <a:effectLst/>
                        </a:rPr>
                        <a:t>lstrip</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Removes all leading whitespace in string.</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2"/>
                  </a:ext>
                </a:extLst>
              </a:tr>
              <a:tr h="0">
                <a:tc>
                  <a:txBody>
                    <a:bodyPr/>
                    <a:lstStyle/>
                    <a:p>
                      <a:pPr marL="0" marR="0">
                        <a:lnSpc>
                          <a:spcPct val="115000"/>
                        </a:lnSpc>
                        <a:spcBef>
                          <a:spcPts val="0"/>
                        </a:spcBef>
                        <a:spcAft>
                          <a:spcPts val="0"/>
                        </a:spcAft>
                      </a:pPr>
                      <a:r>
                        <a:rPr lang="en-US" sz="1800" b="1" u="sng" dirty="0" err="1">
                          <a:effectLst/>
                        </a:rPr>
                        <a:t>maketrans</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a translation table to be used in translate function.</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3"/>
                  </a:ext>
                </a:extLst>
              </a:tr>
              <a:tr h="0">
                <a:tc>
                  <a:txBody>
                    <a:bodyPr/>
                    <a:lstStyle/>
                    <a:p>
                      <a:pPr marL="0" marR="0">
                        <a:lnSpc>
                          <a:spcPct val="115000"/>
                        </a:lnSpc>
                        <a:spcBef>
                          <a:spcPts val="0"/>
                        </a:spcBef>
                        <a:spcAft>
                          <a:spcPts val="0"/>
                        </a:spcAft>
                      </a:pPr>
                      <a:r>
                        <a:rPr lang="en-US" sz="1800" b="1" u="sng" dirty="0">
                          <a:effectLst/>
                        </a:rPr>
                        <a:t>max(</a:t>
                      </a:r>
                      <a:r>
                        <a:rPr lang="en-US" sz="1800" b="1" u="sng" dirty="0" err="1">
                          <a:effectLst/>
                        </a:rPr>
                        <a:t>str</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the max alphabetical character from the string str.</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4"/>
                  </a:ext>
                </a:extLst>
              </a:tr>
              <a:tr h="0">
                <a:tc>
                  <a:txBody>
                    <a:bodyPr/>
                    <a:lstStyle/>
                    <a:p>
                      <a:pPr marL="0" marR="0">
                        <a:lnSpc>
                          <a:spcPct val="115000"/>
                        </a:lnSpc>
                        <a:spcBef>
                          <a:spcPts val="0"/>
                        </a:spcBef>
                        <a:spcAft>
                          <a:spcPts val="0"/>
                        </a:spcAft>
                      </a:pPr>
                      <a:r>
                        <a:rPr lang="en-US" sz="1800" b="1" u="sng" dirty="0">
                          <a:effectLst/>
                        </a:rPr>
                        <a:t>min(</a:t>
                      </a:r>
                      <a:r>
                        <a:rPr lang="en-US" sz="1800" b="1" u="sng" dirty="0" err="1">
                          <a:effectLst/>
                        </a:rPr>
                        <a:t>str</a:t>
                      </a:r>
                      <a:r>
                        <a:rPr lang="en-US" sz="1800" b="1" u="sng" dirty="0">
                          <a:effectLst/>
                        </a:rPr>
                        <a:t>)</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Returns the min alphabetical character from the string str.</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5"/>
                  </a:ext>
                </a:extLst>
              </a:tr>
              <a:tr h="0">
                <a:tc>
                  <a:txBody>
                    <a:bodyPr/>
                    <a:lstStyle/>
                    <a:p>
                      <a:pPr marL="0" marR="0">
                        <a:lnSpc>
                          <a:spcPct val="115000"/>
                        </a:lnSpc>
                        <a:spcBef>
                          <a:spcPts val="0"/>
                        </a:spcBef>
                        <a:spcAft>
                          <a:spcPts val="0"/>
                        </a:spcAft>
                      </a:pPr>
                      <a:r>
                        <a:rPr lang="en-US" sz="1800" b="1" u="sng" dirty="0">
                          <a:effectLst/>
                        </a:rPr>
                        <a:t>replace(old, new [, max])</a:t>
                      </a:r>
                      <a:r>
                        <a:rPr lang="en-US" sz="1800" b="1" dirty="0">
                          <a:effectLst/>
                        </a:rPr>
                        <a:t> </a:t>
                      </a:r>
                      <a:endParaRPr lang="en-US" sz="1600" b="1" dirty="0">
                        <a:effectLst/>
                      </a:endParaRPr>
                    </a:p>
                    <a:p>
                      <a:pPr marL="0" marR="0">
                        <a:lnSpc>
                          <a:spcPct val="115000"/>
                        </a:lnSpc>
                        <a:spcBef>
                          <a:spcPts val="0"/>
                        </a:spcBef>
                        <a:spcAft>
                          <a:spcPts val="0"/>
                        </a:spcAft>
                      </a:pPr>
                      <a:r>
                        <a:rPr lang="en-US" sz="1800" b="0" dirty="0">
                          <a:effectLst/>
                        </a:rPr>
                        <a:t>Replaces all occurrences of old in string with new or at most max occurrences if max given.</a:t>
                      </a:r>
                      <a:endParaRPr lang="en-US" sz="16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50060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3" name="Table 2"/>
          <p:cNvGraphicFramePr>
            <a:graphicFrameLocks noGrp="1"/>
          </p:cNvGraphicFramePr>
          <p:nvPr>
            <p:extLst>
              <p:ext uri="{D42A27DB-BD31-4B8C-83A1-F6EECF244321}">
                <p14:modId xmlns:p14="http://schemas.microsoft.com/office/powerpoint/2010/main" val="3926956585"/>
              </p:ext>
            </p:extLst>
          </p:nvPr>
        </p:nvGraphicFramePr>
        <p:xfrm>
          <a:off x="381000" y="1600200"/>
          <a:ext cx="8458200" cy="4698206"/>
        </p:xfrm>
        <a:graphic>
          <a:graphicData uri="http://schemas.openxmlformats.org/drawingml/2006/table">
            <a:tbl>
              <a:tblPr firstRow="1" firstCol="1" bandRow="1">
                <a:tableStyleId>{616DA210-FB5B-4158-B5E0-FEB733F419BA}</a:tableStyleId>
              </a:tblPr>
              <a:tblGrid>
                <a:gridCol w="8458200">
                  <a:extLst>
                    <a:ext uri="{9D8B030D-6E8A-4147-A177-3AD203B41FA5}">
                      <a16:colId xmlns:a16="http://schemas.microsoft.com/office/drawing/2014/main" xmlns="" val="20000"/>
                    </a:ext>
                  </a:extLst>
                </a:gridCol>
              </a:tblGrid>
              <a:tr h="658082">
                <a:tc>
                  <a:txBody>
                    <a:bodyPr/>
                    <a:lstStyle/>
                    <a:p>
                      <a:pPr marL="0" marR="0">
                        <a:lnSpc>
                          <a:spcPct val="115000"/>
                        </a:lnSpc>
                        <a:spcBef>
                          <a:spcPts val="0"/>
                        </a:spcBef>
                        <a:spcAft>
                          <a:spcPts val="0"/>
                        </a:spcAft>
                      </a:pPr>
                      <a:r>
                        <a:rPr lang="en-US" sz="1600" b="1" u="sng" dirty="0" err="1">
                          <a:effectLst/>
                        </a:rPr>
                        <a:t>rfind</a:t>
                      </a:r>
                      <a:r>
                        <a:rPr lang="en-US" sz="1600" b="1" u="sng" dirty="0">
                          <a:effectLst/>
                        </a:rPr>
                        <a:t>(</a:t>
                      </a:r>
                      <a:r>
                        <a:rPr lang="en-US" sz="1600" b="1" u="sng" dirty="0" err="1">
                          <a:effectLst/>
                        </a:rPr>
                        <a:t>str</a:t>
                      </a:r>
                      <a:r>
                        <a:rPr lang="en-US" sz="1600" b="1" u="sng" dirty="0">
                          <a:effectLst/>
                        </a:rPr>
                        <a:t>, beg=0,end=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Same as find(), but search backwards in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0"/>
                  </a:ext>
                </a:extLst>
              </a:tr>
              <a:tr h="0">
                <a:tc>
                  <a:txBody>
                    <a:bodyPr/>
                    <a:lstStyle/>
                    <a:p>
                      <a:pPr marL="0" marR="0">
                        <a:lnSpc>
                          <a:spcPct val="115000"/>
                        </a:lnSpc>
                        <a:spcBef>
                          <a:spcPts val="0"/>
                        </a:spcBef>
                        <a:spcAft>
                          <a:spcPts val="0"/>
                        </a:spcAft>
                      </a:pPr>
                      <a:r>
                        <a:rPr lang="en-US" sz="1600" b="1" u="sng" dirty="0" err="1">
                          <a:effectLst/>
                        </a:rPr>
                        <a:t>rindex</a:t>
                      </a:r>
                      <a:r>
                        <a:rPr lang="en-US" sz="1600" b="1" u="sng" dirty="0">
                          <a:effectLst/>
                        </a:rPr>
                        <a:t>( </a:t>
                      </a:r>
                      <a:r>
                        <a:rPr lang="en-US" sz="1600" b="1" u="sng" dirty="0" err="1">
                          <a:effectLst/>
                        </a:rPr>
                        <a:t>str</a:t>
                      </a:r>
                      <a:r>
                        <a:rPr lang="en-US" sz="1600" b="1" u="sng" dirty="0">
                          <a:effectLst/>
                        </a:rPr>
                        <a:t>, beg=0, 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Same as index(), but search backwards in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1"/>
                  </a:ext>
                </a:extLst>
              </a:tr>
              <a:tr h="0">
                <a:tc>
                  <a:txBody>
                    <a:bodyPr/>
                    <a:lstStyle/>
                    <a:p>
                      <a:pPr marL="0" marR="0">
                        <a:lnSpc>
                          <a:spcPct val="115000"/>
                        </a:lnSpc>
                        <a:spcBef>
                          <a:spcPts val="0"/>
                        </a:spcBef>
                        <a:spcAft>
                          <a:spcPts val="0"/>
                        </a:spcAft>
                      </a:pPr>
                      <a:r>
                        <a:rPr lang="en-US" sz="1600" b="1" u="sng" dirty="0" err="1">
                          <a:effectLst/>
                        </a:rPr>
                        <a:t>rjust</a:t>
                      </a:r>
                      <a:r>
                        <a:rPr lang="en-US" sz="1600" b="1" u="sng" dirty="0">
                          <a:effectLst/>
                        </a:rPr>
                        <a:t>(width,[, </a:t>
                      </a:r>
                      <a:r>
                        <a:rPr lang="en-US" sz="1600" b="1" u="sng" dirty="0" err="1">
                          <a:effectLst/>
                        </a:rPr>
                        <a:t>fillchar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a space-padded string with the original string right-justified to a total of width columns.</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2"/>
                  </a:ext>
                </a:extLst>
              </a:tr>
              <a:tr h="0">
                <a:tc>
                  <a:txBody>
                    <a:bodyPr/>
                    <a:lstStyle/>
                    <a:p>
                      <a:pPr marL="0" marR="0">
                        <a:lnSpc>
                          <a:spcPct val="115000"/>
                        </a:lnSpc>
                        <a:spcBef>
                          <a:spcPts val="0"/>
                        </a:spcBef>
                        <a:spcAft>
                          <a:spcPts val="0"/>
                        </a:spcAft>
                      </a:pPr>
                      <a:r>
                        <a:rPr lang="en-US" sz="1600" b="1" u="sng" dirty="0" err="1">
                          <a:effectLst/>
                        </a:rPr>
                        <a:t>rstrip</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Removes all trailing whitespace of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3"/>
                  </a:ext>
                </a:extLst>
              </a:tr>
              <a:tr h="0">
                <a:tc>
                  <a:txBody>
                    <a:bodyPr/>
                    <a:lstStyle/>
                    <a:p>
                      <a:pPr marL="0" marR="0">
                        <a:lnSpc>
                          <a:spcPct val="115000"/>
                        </a:lnSpc>
                        <a:spcBef>
                          <a:spcPts val="0"/>
                        </a:spcBef>
                        <a:spcAft>
                          <a:spcPts val="0"/>
                        </a:spcAft>
                      </a:pPr>
                      <a:r>
                        <a:rPr lang="en-US" sz="1600" b="1" u="sng" dirty="0">
                          <a:effectLst/>
                        </a:rPr>
                        <a:t>split(</a:t>
                      </a:r>
                      <a:r>
                        <a:rPr lang="en-US" sz="1600" b="1" u="sng" dirty="0" err="1">
                          <a:effectLst/>
                        </a:rPr>
                        <a:t>str</a:t>
                      </a:r>
                      <a:r>
                        <a:rPr lang="en-US" sz="1600" b="1" u="sng" dirty="0">
                          <a:effectLst/>
                        </a:rPr>
                        <a:t>="", </a:t>
                      </a:r>
                      <a:r>
                        <a:rPr lang="en-US" sz="1600" b="1" u="sng" dirty="0" err="1">
                          <a:effectLst/>
                        </a:rPr>
                        <a:t>num</a:t>
                      </a:r>
                      <a:r>
                        <a:rPr lang="en-US" sz="1600" b="1" u="sng" dirty="0">
                          <a:effectLst/>
                        </a:rPr>
                        <a:t>=</a:t>
                      </a:r>
                      <a:r>
                        <a:rPr lang="en-US" sz="1600" b="1" u="sng" dirty="0" err="1">
                          <a:effectLst/>
                        </a:rPr>
                        <a:t>string.count</a:t>
                      </a:r>
                      <a:r>
                        <a:rPr lang="en-US" sz="1600" b="1" u="sng" dirty="0">
                          <a:effectLst/>
                        </a:rPr>
                        <a:t>(</a:t>
                      </a:r>
                      <a:r>
                        <a:rPr lang="en-US" sz="1600" b="1" u="sng" dirty="0" err="1">
                          <a:effectLst/>
                        </a:rPr>
                        <a:t>str</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Splits string according to delimiter </a:t>
                      </a:r>
                      <a:r>
                        <a:rPr lang="en-US" sz="1600" b="0" dirty="0" err="1">
                          <a:effectLst/>
                        </a:rPr>
                        <a:t>str</a:t>
                      </a:r>
                      <a:r>
                        <a:rPr lang="en-US" sz="1600" b="0" dirty="0">
                          <a:effectLst/>
                        </a:rPr>
                        <a:t> (space if not provided) and returns list of substrings; split into at most </a:t>
                      </a:r>
                      <a:r>
                        <a:rPr lang="en-US" sz="1600" b="0" dirty="0" err="1">
                          <a:effectLst/>
                        </a:rPr>
                        <a:t>num</a:t>
                      </a:r>
                      <a:r>
                        <a:rPr lang="en-US" sz="1600" b="0" dirty="0">
                          <a:effectLst/>
                        </a:rPr>
                        <a:t> substrings if given.</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4"/>
                  </a:ext>
                </a:extLst>
              </a:tr>
              <a:tr h="0">
                <a:tc>
                  <a:txBody>
                    <a:bodyPr/>
                    <a:lstStyle/>
                    <a:p>
                      <a:pPr marL="0" marR="0">
                        <a:lnSpc>
                          <a:spcPct val="115000"/>
                        </a:lnSpc>
                        <a:spcBef>
                          <a:spcPts val="0"/>
                        </a:spcBef>
                        <a:spcAft>
                          <a:spcPts val="0"/>
                        </a:spcAft>
                      </a:pPr>
                      <a:r>
                        <a:rPr lang="en-US" sz="1600" b="1" u="sng" dirty="0" err="1">
                          <a:effectLst/>
                        </a:rPr>
                        <a:t>splitlines</a:t>
                      </a:r>
                      <a:r>
                        <a:rPr lang="en-US" sz="1600" b="1" u="sng" dirty="0">
                          <a:effectLst/>
                        </a:rPr>
                        <a:t>( </a:t>
                      </a:r>
                      <a:r>
                        <a:rPr lang="en-US" sz="1600" b="1" u="sng" dirty="0" err="1">
                          <a:effectLst/>
                        </a:rPr>
                        <a:t>num</a:t>
                      </a:r>
                      <a:r>
                        <a:rPr lang="en-US" sz="1600" b="1" u="sng" dirty="0">
                          <a:effectLst/>
                        </a:rPr>
                        <a:t>=</a:t>
                      </a:r>
                      <a:r>
                        <a:rPr lang="en-US" sz="1600" b="1" u="sng" dirty="0" err="1">
                          <a:effectLst/>
                        </a:rPr>
                        <a:t>string.count</a:t>
                      </a:r>
                      <a:r>
                        <a:rPr lang="en-US" sz="1600" b="1" u="sng" dirty="0">
                          <a:effectLst/>
                        </a:rPr>
                        <a:t>('\n'))</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Splits string at all (or </a:t>
                      </a:r>
                      <a:r>
                        <a:rPr lang="en-US" sz="1600" b="0" dirty="0" err="1">
                          <a:effectLst/>
                        </a:rPr>
                        <a:t>num</a:t>
                      </a:r>
                      <a:r>
                        <a:rPr lang="en-US" sz="1600" b="0" dirty="0">
                          <a:effectLst/>
                        </a:rPr>
                        <a:t>) NEWLINEs and returns a list of each line with NEWLINEs removed.</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5"/>
                  </a:ext>
                </a:extLst>
              </a:tr>
              <a:tr h="0">
                <a:tc>
                  <a:txBody>
                    <a:bodyPr/>
                    <a:lstStyle/>
                    <a:p>
                      <a:pPr marL="0" marR="0">
                        <a:lnSpc>
                          <a:spcPct val="115000"/>
                        </a:lnSpc>
                        <a:spcBef>
                          <a:spcPts val="0"/>
                        </a:spcBef>
                        <a:spcAft>
                          <a:spcPts val="0"/>
                        </a:spcAft>
                      </a:pPr>
                      <a:r>
                        <a:rPr lang="en-US" sz="1600" b="1" u="sng" dirty="0" err="1">
                          <a:effectLst/>
                        </a:rPr>
                        <a:t>startswith</a:t>
                      </a:r>
                      <a:r>
                        <a:rPr lang="en-US" sz="1600" b="1" u="sng" dirty="0">
                          <a:effectLst/>
                        </a:rPr>
                        <a:t>(</a:t>
                      </a:r>
                      <a:r>
                        <a:rPr lang="en-US" sz="1600" b="1" u="sng" dirty="0" err="1">
                          <a:effectLst/>
                        </a:rPr>
                        <a:t>str</a:t>
                      </a:r>
                      <a:r>
                        <a:rPr lang="en-US" sz="1600" b="1" u="sng" dirty="0">
                          <a:effectLst/>
                        </a:rPr>
                        <a:t>, beg=0,end=</a:t>
                      </a:r>
                      <a:r>
                        <a:rPr lang="en-US" sz="1600" b="1" u="sng" dirty="0" err="1">
                          <a:effectLst/>
                        </a:rPr>
                        <a:t>len</a:t>
                      </a:r>
                      <a:r>
                        <a:rPr lang="en-US" sz="1600" b="1" u="sng" dirty="0">
                          <a:effectLst/>
                        </a:rPr>
                        <a:t>(string))</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Determines if string or a substring of string (if starting index beg and ending index end are given) starts with substring </a:t>
                      </a:r>
                      <a:r>
                        <a:rPr lang="en-US" sz="1600" b="0" dirty="0" err="1">
                          <a:effectLst/>
                        </a:rPr>
                        <a:t>str</a:t>
                      </a:r>
                      <a:r>
                        <a:rPr lang="en-US" sz="1600" b="0" dirty="0">
                          <a:effectLst/>
                        </a:rPr>
                        <a:t>; returns true if so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82403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lvl="0" algn="ctr"/>
            <a:r>
              <a:rPr lang="en-US" sz="3200" b="1" dirty="0"/>
              <a:t>Python IF Statement</a:t>
            </a:r>
          </a:p>
        </p:txBody>
      </p:sp>
      <p:sp>
        <p:nvSpPr>
          <p:cNvPr id="2" name="TextBox 1"/>
          <p:cNvSpPr txBox="1"/>
          <p:nvPr/>
        </p:nvSpPr>
        <p:spPr>
          <a:xfrm>
            <a:off x="762000" y="1600200"/>
            <a:ext cx="7543800" cy="3785652"/>
          </a:xfrm>
          <a:prstGeom prst="rect">
            <a:avLst/>
          </a:prstGeom>
          <a:noFill/>
        </p:spPr>
        <p:txBody>
          <a:bodyPr wrap="square" rtlCol="0">
            <a:spAutoFit/>
          </a:bodyPr>
          <a:lstStyle/>
          <a:p>
            <a:pPr algn="just"/>
            <a:r>
              <a:rPr lang="en-IN" sz="2000" dirty="0"/>
              <a:t>It is similar to that of other languages. The if statement contains a logical expression using which data is compared and a decision is made based on the result of the comparison. </a:t>
            </a:r>
          </a:p>
          <a:p>
            <a:pPr algn="just"/>
            <a:endParaRPr lang="en-IN" sz="2000" b="1" dirty="0"/>
          </a:p>
          <a:p>
            <a:pPr algn="just"/>
            <a:r>
              <a:rPr lang="en-IN" sz="2000" b="1" dirty="0"/>
              <a:t>Syntax</a:t>
            </a:r>
          </a:p>
          <a:p>
            <a:pPr algn="just"/>
            <a:r>
              <a:rPr lang="en-IN" sz="2000" dirty="0"/>
              <a:t>if expression: </a:t>
            </a:r>
          </a:p>
          <a:p>
            <a:pPr algn="just"/>
            <a:r>
              <a:rPr lang="en-IN" sz="2000" dirty="0"/>
              <a:t>	statement(s) </a:t>
            </a:r>
          </a:p>
          <a:p>
            <a:pPr algn="just"/>
            <a:endParaRPr lang="en-IN" sz="2000" dirty="0"/>
          </a:p>
          <a:p>
            <a:pPr algn="just"/>
            <a:r>
              <a:rPr lang="en-IN" sz="2000" dirty="0"/>
              <a:t>If the </a:t>
            </a:r>
            <a:r>
              <a:rPr lang="en-IN" sz="2000" dirty="0" err="1"/>
              <a:t>boolean</a:t>
            </a:r>
            <a:r>
              <a:rPr lang="en-IN" sz="2000" dirty="0"/>
              <a:t> expression evaluates to TRUE, then the block of statement(s) inside the if statement is executed. If </a:t>
            </a:r>
            <a:r>
              <a:rPr lang="en-IN" sz="2000" dirty="0" err="1"/>
              <a:t>boolean</a:t>
            </a:r>
            <a:r>
              <a:rPr lang="en-IN" sz="2000" dirty="0"/>
              <a:t> expression evaluates to FALSE, then the first set of code after the end of the if statement(s) is executed.</a:t>
            </a:r>
          </a:p>
        </p:txBody>
      </p:sp>
    </p:spTree>
    <p:extLst>
      <p:ext uri="{BB962C8B-B14F-4D97-AF65-F5344CB8AC3E}">
        <p14:creationId xmlns:p14="http://schemas.microsoft.com/office/powerpoint/2010/main" val="1482198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Built-in String Methods</a:t>
            </a:r>
          </a:p>
        </p:txBody>
      </p:sp>
      <p:graphicFrame>
        <p:nvGraphicFramePr>
          <p:cNvPr id="3" name="Table 2"/>
          <p:cNvGraphicFramePr>
            <a:graphicFrameLocks noGrp="1"/>
          </p:cNvGraphicFramePr>
          <p:nvPr>
            <p:extLst>
              <p:ext uri="{D42A27DB-BD31-4B8C-83A1-F6EECF244321}">
                <p14:modId xmlns:p14="http://schemas.microsoft.com/office/powerpoint/2010/main" val="1103914167"/>
              </p:ext>
            </p:extLst>
          </p:nvPr>
        </p:nvGraphicFramePr>
        <p:xfrm>
          <a:off x="381000" y="1600200"/>
          <a:ext cx="8458200" cy="4698206"/>
        </p:xfrm>
        <a:graphic>
          <a:graphicData uri="http://schemas.openxmlformats.org/drawingml/2006/table">
            <a:tbl>
              <a:tblPr firstRow="1" firstCol="1" bandRow="1">
                <a:tableStyleId>{616DA210-FB5B-4158-B5E0-FEB733F419BA}</a:tableStyleId>
              </a:tblPr>
              <a:tblGrid>
                <a:gridCol w="8458200">
                  <a:extLst>
                    <a:ext uri="{9D8B030D-6E8A-4147-A177-3AD203B41FA5}">
                      <a16:colId xmlns:a16="http://schemas.microsoft.com/office/drawing/2014/main" xmlns="" val="20000"/>
                    </a:ext>
                  </a:extLst>
                </a:gridCol>
              </a:tblGrid>
              <a:tr h="658082">
                <a:tc>
                  <a:txBody>
                    <a:bodyPr/>
                    <a:lstStyle/>
                    <a:p>
                      <a:pPr marL="0" marR="0">
                        <a:lnSpc>
                          <a:spcPct val="115000"/>
                        </a:lnSpc>
                        <a:spcBef>
                          <a:spcPts val="0"/>
                        </a:spcBef>
                        <a:spcAft>
                          <a:spcPts val="0"/>
                        </a:spcAft>
                      </a:pPr>
                      <a:r>
                        <a:rPr lang="en-US" sz="1600" b="1" u="sng" dirty="0">
                          <a:effectLst/>
                        </a:rPr>
                        <a:t>strip([chars])</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Performs both </a:t>
                      </a:r>
                      <a:r>
                        <a:rPr lang="en-US" sz="1600" b="0" dirty="0" err="1">
                          <a:effectLst/>
                        </a:rPr>
                        <a:t>lstrip</a:t>
                      </a:r>
                      <a:r>
                        <a:rPr lang="en-US" sz="1600" b="0" dirty="0">
                          <a:effectLst/>
                        </a:rPr>
                        <a:t>() and </a:t>
                      </a:r>
                      <a:r>
                        <a:rPr lang="en-US" sz="1600" b="0" dirty="0" err="1">
                          <a:effectLst/>
                        </a:rPr>
                        <a:t>rstrip</a:t>
                      </a:r>
                      <a:r>
                        <a:rPr lang="en-US" sz="1600" b="0" dirty="0">
                          <a:effectLst/>
                        </a:rPr>
                        <a:t>() on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0"/>
                  </a:ext>
                </a:extLst>
              </a:tr>
              <a:tr h="0">
                <a:tc>
                  <a:txBody>
                    <a:bodyPr/>
                    <a:lstStyle/>
                    <a:p>
                      <a:pPr marL="0" marR="0">
                        <a:lnSpc>
                          <a:spcPct val="115000"/>
                        </a:lnSpc>
                        <a:spcBef>
                          <a:spcPts val="0"/>
                        </a:spcBef>
                        <a:spcAft>
                          <a:spcPts val="0"/>
                        </a:spcAft>
                      </a:pPr>
                      <a:r>
                        <a:rPr lang="en-US" sz="1600" b="1" u="sng" dirty="0" err="1">
                          <a:effectLst/>
                        </a:rPr>
                        <a:t>swapcase</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Inverts case for all letters in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1"/>
                  </a:ext>
                </a:extLst>
              </a:tr>
              <a:tr h="0">
                <a:tc>
                  <a:txBody>
                    <a:bodyPr/>
                    <a:lstStyle/>
                    <a:p>
                      <a:pPr marL="0" marR="0">
                        <a:lnSpc>
                          <a:spcPct val="115000"/>
                        </a:lnSpc>
                        <a:spcBef>
                          <a:spcPts val="0"/>
                        </a:spcBef>
                        <a:spcAft>
                          <a:spcPts val="0"/>
                        </a:spcAft>
                      </a:pPr>
                      <a:r>
                        <a:rPr lang="en-US" sz="1600" b="1" u="sng" dirty="0">
                          <a:effectLst/>
                        </a:rPr>
                        <a:t>title()</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a:t>
                      </a:r>
                      <a:r>
                        <a:rPr lang="en-US" sz="1600" b="0" dirty="0" err="1">
                          <a:effectLst/>
                        </a:rPr>
                        <a:t>titlecased</a:t>
                      </a:r>
                      <a:r>
                        <a:rPr lang="en-US" sz="1600" b="0" dirty="0">
                          <a:effectLst/>
                        </a:rPr>
                        <a:t>" version of string, that is, all words begin with uppercase and the rest are lowercase.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2"/>
                  </a:ext>
                </a:extLst>
              </a:tr>
              <a:tr h="0">
                <a:tc>
                  <a:txBody>
                    <a:bodyPr/>
                    <a:lstStyle/>
                    <a:p>
                      <a:pPr marL="0" marR="0">
                        <a:lnSpc>
                          <a:spcPct val="115000"/>
                        </a:lnSpc>
                        <a:spcBef>
                          <a:spcPts val="0"/>
                        </a:spcBef>
                        <a:spcAft>
                          <a:spcPts val="0"/>
                        </a:spcAft>
                      </a:pPr>
                      <a:r>
                        <a:rPr lang="en-US" sz="1600" b="1" u="sng" dirty="0">
                          <a:effectLst/>
                        </a:rPr>
                        <a:t>translate(table, </a:t>
                      </a:r>
                      <a:r>
                        <a:rPr lang="en-US" sz="1600" b="1" u="sng" dirty="0" err="1">
                          <a:effectLst/>
                        </a:rPr>
                        <a:t>deletechars</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Translates string according to translation table </a:t>
                      </a:r>
                      <a:r>
                        <a:rPr lang="en-US" sz="1600" b="0" dirty="0" err="1">
                          <a:effectLst/>
                        </a:rPr>
                        <a:t>str</a:t>
                      </a:r>
                      <a:r>
                        <a:rPr lang="en-US" sz="1600" b="0" dirty="0">
                          <a:effectLst/>
                        </a:rPr>
                        <a:t>(256 chars), removing those in the del string.</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3"/>
                  </a:ext>
                </a:extLst>
              </a:tr>
              <a:tr h="0">
                <a:tc>
                  <a:txBody>
                    <a:bodyPr/>
                    <a:lstStyle/>
                    <a:p>
                      <a:pPr marL="0" marR="0">
                        <a:lnSpc>
                          <a:spcPct val="115000"/>
                        </a:lnSpc>
                        <a:spcBef>
                          <a:spcPts val="0"/>
                        </a:spcBef>
                        <a:spcAft>
                          <a:spcPts val="0"/>
                        </a:spcAft>
                      </a:pPr>
                      <a:r>
                        <a:rPr lang="en-US" sz="1600" b="1" u="sng" dirty="0">
                          <a:effectLst/>
                        </a:rPr>
                        <a:t>upper()</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Converts lowercase letters in string to uppercase.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4"/>
                  </a:ext>
                </a:extLst>
              </a:tr>
              <a:tr h="0">
                <a:tc>
                  <a:txBody>
                    <a:bodyPr/>
                    <a:lstStyle/>
                    <a:p>
                      <a:pPr marL="0" marR="0">
                        <a:lnSpc>
                          <a:spcPct val="115000"/>
                        </a:lnSpc>
                        <a:spcBef>
                          <a:spcPts val="0"/>
                        </a:spcBef>
                        <a:spcAft>
                          <a:spcPts val="0"/>
                        </a:spcAft>
                      </a:pPr>
                      <a:r>
                        <a:rPr lang="en-US" sz="1600" b="1" u="sng" dirty="0" err="1">
                          <a:effectLst/>
                        </a:rPr>
                        <a:t>zfill</a:t>
                      </a:r>
                      <a:r>
                        <a:rPr lang="en-US" sz="1600" b="1" u="sng" dirty="0">
                          <a:effectLst/>
                        </a:rPr>
                        <a:t> (width)</a:t>
                      </a:r>
                      <a:r>
                        <a:rPr lang="en-US" sz="1600" b="0" dirty="0">
                          <a:effectLst/>
                        </a:rPr>
                        <a:t> </a:t>
                      </a:r>
                      <a:endParaRPr lang="en-US" sz="1400" b="0" dirty="0">
                        <a:effectLst/>
                      </a:endParaRPr>
                    </a:p>
                    <a:p>
                      <a:pPr marL="0" marR="0">
                        <a:lnSpc>
                          <a:spcPct val="115000"/>
                        </a:lnSpc>
                        <a:spcBef>
                          <a:spcPts val="0"/>
                        </a:spcBef>
                        <a:spcAft>
                          <a:spcPts val="0"/>
                        </a:spcAft>
                      </a:pPr>
                      <a:r>
                        <a:rPr lang="en-US" sz="1600" b="0" dirty="0">
                          <a:effectLst/>
                        </a:rPr>
                        <a:t>Returns original string </a:t>
                      </a:r>
                      <a:r>
                        <a:rPr lang="en-US" sz="1600" b="0" dirty="0" err="1">
                          <a:effectLst/>
                        </a:rPr>
                        <a:t>leftpadded</a:t>
                      </a:r>
                      <a:r>
                        <a:rPr lang="en-US" sz="1600" b="0" dirty="0">
                          <a:effectLst/>
                        </a:rPr>
                        <a:t> with zeros to a total of width characters; intended for numbers, </a:t>
                      </a:r>
                      <a:r>
                        <a:rPr lang="en-US" sz="1600" b="0" dirty="0" err="1">
                          <a:effectLst/>
                        </a:rPr>
                        <a:t>zfill</a:t>
                      </a:r>
                      <a:r>
                        <a:rPr lang="en-US" sz="1600" b="0" dirty="0">
                          <a:effectLst/>
                        </a:rPr>
                        <a:t>() retains any sign given (less one zero).</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5"/>
                  </a:ext>
                </a:extLst>
              </a:tr>
              <a:tr h="0">
                <a:tc>
                  <a:txBody>
                    <a:bodyPr/>
                    <a:lstStyle/>
                    <a:p>
                      <a:pPr marL="0" marR="0">
                        <a:lnSpc>
                          <a:spcPct val="115000"/>
                        </a:lnSpc>
                        <a:spcBef>
                          <a:spcPts val="0"/>
                        </a:spcBef>
                        <a:spcAft>
                          <a:spcPts val="0"/>
                        </a:spcAft>
                      </a:pPr>
                      <a:r>
                        <a:rPr lang="en-US" sz="1600" b="1" u="sng" dirty="0" err="1">
                          <a:effectLst/>
                        </a:rPr>
                        <a:t>isdecimal</a:t>
                      </a:r>
                      <a:r>
                        <a:rPr lang="en-US" sz="1600" b="1" u="sng" dirty="0">
                          <a:effectLst/>
                        </a:rPr>
                        <a:t>()</a:t>
                      </a:r>
                      <a:r>
                        <a:rPr lang="en-US" sz="1600" b="1" dirty="0">
                          <a:effectLst/>
                        </a:rPr>
                        <a:t> </a:t>
                      </a:r>
                      <a:endParaRPr lang="en-US" sz="1400" b="1" dirty="0">
                        <a:effectLst/>
                      </a:endParaRPr>
                    </a:p>
                    <a:p>
                      <a:pPr marL="0" marR="0">
                        <a:lnSpc>
                          <a:spcPct val="115000"/>
                        </a:lnSpc>
                        <a:spcBef>
                          <a:spcPts val="0"/>
                        </a:spcBef>
                        <a:spcAft>
                          <a:spcPts val="0"/>
                        </a:spcAft>
                      </a:pPr>
                      <a:r>
                        <a:rPr lang="en-US" sz="1600" b="0" dirty="0">
                          <a:effectLst/>
                        </a:rPr>
                        <a:t>Returns true if a </a:t>
                      </a:r>
                      <a:r>
                        <a:rPr lang="en-US" sz="1600" b="0" dirty="0" err="1">
                          <a:effectLst/>
                        </a:rPr>
                        <a:t>unicode</a:t>
                      </a:r>
                      <a:r>
                        <a:rPr lang="en-US" sz="1600" b="0" dirty="0">
                          <a:effectLst/>
                        </a:rPr>
                        <a:t> string contains only decimal characters and false otherwise.</a:t>
                      </a:r>
                      <a:endParaRPr lang="en-US" sz="1400" b="0" dirty="0">
                        <a:effectLst/>
                        <a:latin typeface="Calibri"/>
                        <a:ea typeface="Calibri"/>
                        <a:cs typeface="Mangal"/>
                      </a:endParaRPr>
                    </a:p>
                  </a:txBody>
                  <a:tcPr marL="9525" marR="9525" marT="9525" marB="9525"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9077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Python Collection</a:t>
            </a:r>
          </a:p>
        </p:txBody>
      </p:sp>
      <p:sp>
        <p:nvSpPr>
          <p:cNvPr id="2" name="TextBox 1"/>
          <p:cNvSpPr txBox="1"/>
          <p:nvPr/>
        </p:nvSpPr>
        <p:spPr>
          <a:xfrm>
            <a:off x="609600" y="1600200"/>
            <a:ext cx="7848600" cy="4154984"/>
          </a:xfrm>
          <a:prstGeom prst="rect">
            <a:avLst/>
          </a:prstGeom>
          <a:noFill/>
        </p:spPr>
        <p:txBody>
          <a:bodyPr wrap="square" rtlCol="0">
            <a:spAutoFit/>
          </a:bodyPr>
          <a:lstStyle/>
          <a:p>
            <a:pPr algn="just"/>
            <a:r>
              <a:rPr lang="en-US" sz="2400" dirty="0"/>
              <a:t>There are four collection data types in the Python programming language:</a:t>
            </a:r>
          </a:p>
          <a:p>
            <a:pPr algn="just"/>
            <a:endParaRPr lang="en-US" sz="2400" dirty="0"/>
          </a:p>
          <a:p>
            <a:pPr marL="342900" indent="-342900" algn="just">
              <a:buFont typeface="Arial" pitchFamily="34" charset="0"/>
              <a:buChar char="•"/>
            </a:pPr>
            <a:r>
              <a:rPr lang="en-US" sz="2400" b="1" dirty="0"/>
              <a:t>List -</a:t>
            </a:r>
            <a:r>
              <a:rPr lang="en-US" sz="2400" dirty="0"/>
              <a:t> is a collection which is ordered and changeable. Allows duplicate members.</a:t>
            </a:r>
          </a:p>
          <a:p>
            <a:pPr marL="342900" indent="-342900" algn="just">
              <a:buFont typeface="Arial" pitchFamily="34" charset="0"/>
              <a:buChar char="•"/>
            </a:pPr>
            <a:r>
              <a:rPr lang="en-US" sz="2400" b="1" dirty="0"/>
              <a:t>Tuple -</a:t>
            </a:r>
            <a:r>
              <a:rPr lang="en-US" sz="2400" dirty="0"/>
              <a:t> is a collection which is ordered and unchangeable. Allows duplicate members.</a:t>
            </a:r>
          </a:p>
          <a:p>
            <a:pPr marL="342900" indent="-342900" algn="just">
              <a:buFont typeface="Arial" pitchFamily="34" charset="0"/>
              <a:buChar char="•"/>
            </a:pPr>
            <a:r>
              <a:rPr lang="en-US" sz="2400" b="1" dirty="0"/>
              <a:t>Set -</a:t>
            </a:r>
            <a:r>
              <a:rPr lang="en-US" sz="2400" dirty="0"/>
              <a:t> is a collection which is unordered and </a:t>
            </a:r>
            <a:r>
              <a:rPr lang="en-US" sz="2400" dirty="0" err="1"/>
              <a:t>unindexed</a:t>
            </a:r>
            <a:r>
              <a:rPr lang="en-US" sz="2400" dirty="0"/>
              <a:t>. No duplicate members.</a:t>
            </a:r>
          </a:p>
          <a:p>
            <a:pPr marL="342900" indent="-342900" algn="just">
              <a:buFont typeface="Arial" pitchFamily="34" charset="0"/>
              <a:buChar char="•"/>
            </a:pPr>
            <a:r>
              <a:rPr lang="en-US" sz="2400" b="1" dirty="0"/>
              <a:t>Dictionary -</a:t>
            </a:r>
            <a:r>
              <a:rPr lang="en-US" sz="2400" dirty="0"/>
              <a:t>is a collection which is unordered, changeable and indexed. No duplicate members.</a:t>
            </a:r>
          </a:p>
        </p:txBody>
      </p:sp>
    </p:spTree>
    <p:extLst>
      <p:ext uri="{BB962C8B-B14F-4D97-AF65-F5344CB8AC3E}">
        <p14:creationId xmlns:p14="http://schemas.microsoft.com/office/powerpoint/2010/main" val="3395587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Python Lists</a:t>
            </a:r>
          </a:p>
        </p:txBody>
      </p:sp>
      <p:sp>
        <p:nvSpPr>
          <p:cNvPr id="2" name="TextBox 1"/>
          <p:cNvSpPr txBox="1"/>
          <p:nvPr/>
        </p:nvSpPr>
        <p:spPr>
          <a:xfrm>
            <a:off x="381000" y="1600200"/>
            <a:ext cx="8458200" cy="4524315"/>
          </a:xfrm>
          <a:prstGeom prst="rect">
            <a:avLst/>
          </a:prstGeom>
          <a:noFill/>
        </p:spPr>
        <p:txBody>
          <a:bodyPr wrap="square" rtlCol="0">
            <a:spAutoFit/>
          </a:bodyPr>
          <a:lstStyle/>
          <a:p>
            <a:pPr lvl="1" algn="just"/>
            <a:r>
              <a:rPr lang="en-US" sz="2400" dirty="0"/>
              <a:t>The list is a most versatile data type available in Python which can be written as a list of comma-separated values (items) between square brackets. Important thing about a list is that items in a list need not be of the same type.</a:t>
            </a:r>
          </a:p>
          <a:p>
            <a:pPr lvl="1" algn="just"/>
            <a:endParaRPr lang="en-US" sz="2400" dirty="0"/>
          </a:p>
          <a:p>
            <a:pPr lvl="1" algn="just"/>
            <a:r>
              <a:rPr lang="en-US" sz="2400" dirty="0"/>
              <a:t>Creating a list is as simple as putting different comma-separated values between square brackets. For example −</a:t>
            </a:r>
          </a:p>
          <a:p>
            <a:pPr lvl="1" algn="just"/>
            <a:endParaRPr lang="en-US" sz="2400" dirty="0"/>
          </a:p>
          <a:p>
            <a:pPr lvl="1" algn="just"/>
            <a:r>
              <a:rPr lang="en-US" sz="3200" dirty="0">
                <a:latin typeface="Browallia New" pitchFamily="34" charset="-34"/>
                <a:cs typeface="Browallia New" pitchFamily="34" charset="-34"/>
              </a:rPr>
              <a:t>list1 = ['physics', 'chemistry', 1997, 2000]</a:t>
            </a:r>
          </a:p>
          <a:p>
            <a:pPr lvl="1" algn="just"/>
            <a:r>
              <a:rPr lang="en-US" sz="3200" dirty="0">
                <a:latin typeface="Browallia New" pitchFamily="34" charset="-34"/>
                <a:cs typeface="Browallia New" pitchFamily="34" charset="-34"/>
              </a:rPr>
              <a:t>list2 = [1, 2, 3, 4, 5 ]</a:t>
            </a:r>
          </a:p>
          <a:p>
            <a:pPr lvl="1" algn="just"/>
            <a:r>
              <a:rPr lang="en-US" sz="3200" dirty="0">
                <a:latin typeface="Browallia New" pitchFamily="34" charset="-34"/>
                <a:cs typeface="Browallia New" pitchFamily="34" charset="-34"/>
              </a:rPr>
              <a:t>list3 = ["a", "b", "c", "d"] </a:t>
            </a:r>
          </a:p>
        </p:txBody>
      </p:sp>
    </p:spTree>
    <p:extLst>
      <p:ext uri="{BB962C8B-B14F-4D97-AF65-F5344CB8AC3E}">
        <p14:creationId xmlns:p14="http://schemas.microsoft.com/office/powerpoint/2010/main" val="834072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The list() Constructor</a:t>
            </a:r>
          </a:p>
        </p:txBody>
      </p:sp>
      <p:sp>
        <p:nvSpPr>
          <p:cNvPr id="2" name="TextBox 1"/>
          <p:cNvSpPr txBox="1"/>
          <p:nvPr/>
        </p:nvSpPr>
        <p:spPr>
          <a:xfrm>
            <a:off x="381000" y="1600200"/>
            <a:ext cx="8458200" cy="3416320"/>
          </a:xfrm>
          <a:prstGeom prst="rect">
            <a:avLst/>
          </a:prstGeom>
          <a:noFill/>
        </p:spPr>
        <p:txBody>
          <a:bodyPr wrap="square" rtlCol="0">
            <a:spAutoFit/>
          </a:bodyPr>
          <a:lstStyle/>
          <a:p>
            <a:pPr lvl="1" algn="just"/>
            <a:r>
              <a:rPr lang="en-US" sz="2400" dirty="0"/>
              <a:t>It is also possible to use the list() constructor to make a new list.</a:t>
            </a:r>
          </a:p>
          <a:p>
            <a:pPr lvl="1" algn="just"/>
            <a:endParaRPr lang="en-US" sz="2400" dirty="0">
              <a:latin typeface="Browallia New" pitchFamily="34" charset="-34"/>
              <a:cs typeface="Browallia New" pitchFamily="34" charset="-34"/>
            </a:endParaRPr>
          </a:p>
          <a:p>
            <a:pPr lvl="1" algn="just"/>
            <a:r>
              <a:rPr lang="en-US" sz="2400" dirty="0"/>
              <a:t>Using the list() constructor to make a List:</a:t>
            </a:r>
          </a:p>
          <a:p>
            <a:pPr lvl="1" algn="just"/>
            <a:endParaRPr lang="en-US" sz="2400" dirty="0"/>
          </a:p>
          <a:p>
            <a:pPr lvl="1"/>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list(("apple", "banana", "cherry"))</a:t>
            </a:r>
            <a:br>
              <a:rPr lang="en-US" sz="3200" dirty="0">
                <a:latin typeface="Browallia New" pitchFamily="34" charset="-34"/>
                <a:cs typeface="Browallia New" pitchFamily="34" charset="-34"/>
              </a:rPr>
            </a:br>
            <a:r>
              <a:rPr lang="en-US" sz="3200" dirty="0">
                <a:latin typeface="Browallia New" pitchFamily="34" charset="-34"/>
                <a:cs typeface="Browallia New" pitchFamily="34" charset="-34"/>
              </a:rPr>
              <a:t>print(</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a:t>
            </a:r>
          </a:p>
          <a:p>
            <a:pPr algn="just"/>
            <a:endParaRPr lang="en-US" sz="3200" dirty="0">
              <a:latin typeface="Browallia New" pitchFamily="34" charset="-34"/>
              <a:cs typeface="Browallia New" pitchFamily="34" charset="-34"/>
            </a:endParaRPr>
          </a:p>
        </p:txBody>
      </p:sp>
    </p:spTree>
    <p:extLst>
      <p:ext uri="{BB962C8B-B14F-4D97-AF65-F5344CB8AC3E}">
        <p14:creationId xmlns:p14="http://schemas.microsoft.com/office/powerpoint/2010/main" val="579600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Accessing Values in Lists</a:t>
            </a:r>
          </a:p>
        </p:txBody>
      </p:sp>
      <p:sp>
        <p:nvSpPr>
          <p:cNvPr id="2" name="TextBox 1"/>
          <p:cNvSpPr txBox="1"/>
          <p:nvPr/>
        </p:nvSpPr>
        <p:spPr>
          <a:xfrm>
            <a:off x="381000" y="1600200"/>
            <a:ext cx="8458200" cy="3539430"/>
          </a:xfrm>
          <a:prstGeom prst="rect">
            <a:avLst/>
          </a:prstGeom>
          <a:noFill/>
        </p:spPr>
        <p:txBody>
          <a:bodyPr wrap="square" rtlCol="0">
            <a:spAutoFit/>
          </a:bodyPr>
          <a:lstStyle/>
          <a:p>
            <a:pPr lvl="1" algn="just"/>
            <a:r>
              <a:rPr lang="en-US" sz="2400" dirty="0"/>
              <a:t>To access values in lists, use the square brackets for slicing along with the index or indices to obtain value available at that index. For example −</a:t>
            </a:r>
          </a:p>
          <a:p>
            <a:pPr lvl="1" algn="just"/>
            <a:endParaRPr lang="en-US" sz="2400" dirty="0">
              <a:latin typeface="Browallia New" pitchFamily="34" charset="-34"/>
              <a:cs typeface="Browallia New" pitchFamily="34" charset="-34"/>
            </a:endParaRP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p>
          <a:p>
            <a:pPr lvl="1" algn="just"/>
            <a:r>
              <a:rPr lang="en-US" sz="3200" dirty="0">
                <a:latin typeface="Browallia New" pitchFamily="34" charset="-34"/>
                <a:cs typeface="Browallia New" pitchFamily="34" charset="-34"/>
              </a:rPr>
              <a:t>print(</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[1])</a:t>
            </a:r>
          </a:p>
          <a:p>
            <a:pPr lvl="1" algn="just"/>
            <a:endParaRPr lang="en-US" sz="3200" dirty="0">
              <a:latin typeface="Browallia New" pitchFamily="34" charset="-34"/>
              <a:cs typeface="Browallia New" pitchFamily="34" charset="-34"/>
            </a:endParaRPr>
          </a:p>
          <a:p>
            <a:pPr lvl="1" algn="just"/>
            <a:r>
              <a:rPr lang="en-US" sz="3200" dirty="0">
                <a:latin typeface="Browallia New" pitchFamily="34" charset="-34"/>
                <a:cs typeface="Browallia New" pitchFamily="34" charset="-34"/>
              </a:rPr>
              <a:t>This code show output as “banana”</a:t>
            </a:r>
          </a:p>
        </p:txBody>
      </p:sp>
    </p:spTree>
    <p:extLst>
      <p:ext uri="{BB962C8B-B14F-4D97-AF65-F5344CB8AC3E}">
        <p14:creationId xmlns:p14="http://schemas.microsoft.com/office/powerpoint/2010/main" val="2503134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Loop Through a List</a:t>
            </a:r>
          </a:p>
        </p:txBody>
      </p:sp>
      <p:sp>
        <p:nvSpPr>
          <p:cNvPr id="2" name="TextBox 1"/>
          <p:cNvSpPr txBox="1"/>
          <p:nvPr/>
        </p:nvSpPr>
        <p:spPr>
          <a:xfrm>
            <a:off x="381000" y="1600200"/>
            <a:ext cx="8458200" cy="2308324"/>
          </a:xfrm>
          <a:prstGeom prst="rect">
            <a:avLst/>
          </a:prstGeom>
          <a:noFill/>
        </p:spPr>
        <p:txBody>
          <a:bodyPr wrap="square" rtlCol="0">
            <a:spAutoFit/>
          </a:bodyPr>
          <a:lstStyle/>
          <a:p>
            <a:pPr lvl="1" algn="just"/>
            <a:r>
              <a:rPr lang="en-US" sz="2400" dirty="0"/>
              <a:t>You can loop through the list items by using a for loop:</a:t>
            </a:r>
          </a:p>
          <a:p>
            <a:pPr lvl="1" algn="just"/>
            <a:endParaRPr lang="en-US" sz="2400" dirty="0">
              <a:latin typeface="Browallia New" pitchFamily="34" charset="-34"/>
              <a:cs typeface="Browallia New" pitchFamily="34" charset="-34"/>
            </a:endParaRP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p>
          <a:p>
            <a:pPr lvl="1" algn="just"/>
            <a:r>
              <a:rPr lang="en-US" sz="3200" dirty="0">
                <a:latin typeface="Browallia New" pitchFamily="34" charset="-34"/>
                <a:cs typeface="Browallia New" pitchFamily="34" charset="-34"/>
              </a:rPr>
              <a:t>for x in </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a:t>
            </a:r>
          </a:p>
          <a:p>
            <a:pPr lvl="1" algn="just"/>
            <a:r>
              <a:rPr lang="en-US" sz="3200" dirty="0">
                <a:latin typeface="Browallia New" pitchFamily="34" charset="-34"/>
                <a:cs typeface="Browallia New" pitchFamily="34" charset="-34"/>
              </a:rPr>
              <a:t>	print(x)</a:t>
            </a:r>
          </a:p>
        </p:txBody>
      </p:sp>
    </p:spTree>
    <p:extLst>
      <p:ext uri="{BB962C8B-B14F-4D97-AF65-F5344CB8AC3E}">
        <p14:creationId xmlns:p14="http://schemas.microsoft.com/office/powerpoint/2010/main" val="2079290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Updating Lists</a:t>
            </a:r>
          </a:p>
        </p:txBody>
      </p:sp>
      <p:sp>
        <p:nvSpPr>
          <p:cNvPr id="2" name="TextBox 1"/>
          <p:cNvSpPr txBox="1"/>
          <p:nvPr/>
        </p:nvSpPr>
        <p:spPr>
          <a:xfrm>
            <a:off x="381000" y="1600200"/>
            <a:ext cx="8458200" cy="3416320"/>
          </a:xfrm>
          <a:prstGeom prst="rect">
            <a:avLst/>
          </a:prstGeom>
          <a:noFill/>
        </p:spPr>
        <p:txBody>
          <a:bodyPr wrap="square" rtlCol="0">
            <a:spAutoFit/>
          </a:bodyPr>
          <a:lstStyle/>
          <a:p>
            <a:pPr lvl="1" algn="just"/>
            <a:r>
              <a:rPr lang="en-US" sz="2400" dirty="0"/>
              <a:t>You can update single or multiple elements of lists by giving the slice on the left-hand side of the assignment operator, and you can add to elements in a list with the append() method. For example −</a:t>
            </a:r>
          </a:p>
          <a:p>
            <a:pPr lvl="1" algn="just"/>
            <a:endParaRPr lang="en-US" sz="2400" dirty="0">
              <a:latin typeface="Browallia New" pitchFamily="34" charset="-34"/>
              <a:cs typeface="Browallia New" pitchFamily="34" charset="-34"/>
            </a:endParaRP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p>
          <a:p>
            <a:pPr lvl="1" algn="just"/>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[1] = "blackcurrant“</a:t>
            </a:r>
          </a:p>
          <a:p>
            <a:pPr lvl="1" algn="just"/>
            <a:r>
              <a:rPr lang="en-US" sz="3200" dirty="0">
                <a:latin typeface="Browallia New" pitchFamily="34" charset="-34"/>
                <a:cs typeface="Browallia New" pitchFamily="34" charset="-34"/>
              </a:rPr>
              <a:t>print(</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a:t>
            </a:r>
          </a:p>
        </p:txBody>
      </p:sp>
    </p:spTree>
    <p:extLst>
      <p:ext uri="{BB962C8B-B14F-4D97-AF65-F5344CB8AC3E}">
        <p14:creationId xmlns:p14="http://schemas.microsoft.com/office/powerpoint/2010/main" val="1689130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Check if Item Exists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lgn="just"/>
            <a:r>
              <a:rPr lang="en-US" sz="2400" dirty="0"/>
              <a:t>To determine if a specified item is present in a list use the in keyword:</a:t>
            </a:r>
          </a:p>
          <a:p>
            <a:pPr lvl="1" algn="just"/>
            <a:endParaRPr lang="en-US" sz="2400" dirty="0">
              <a:latin typeface="Browallia New" pitchFamily="34" charset="-34"/>
              <a:cs typeface="Browallia New" pitchFamily="34" charset="-34"/>
            </a:endParaRPr>
          </a:p>
          <a:p>
            <a:pPr lvl="1"/>
            <a:r>
              <a:rPr lang="en-US" sz="2400" dirty="0"/>
              <a:t>Check if "apple" is present in the list:</a:t>
            </a:r>
          </a:p>
          <a:p>
            <a:pPr lvl="1"/>
            <a:endParaRPr lang="en-US" sz="3200" dirty="0">
              <a:latin typeface="Browallia New" pitchFamily="34" charset="-34"/>
              <a:cs typeface="Browallia New" pitchFamily="34" charset="-34"/>
            </a:endParaRPr>
          </a:p>
          <a:p>
            <a:pPr lvl="1"/>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 = ["apple", "banana", "cherry"]</a:t>
            </a:r>
            <a:br>
              <a:rPr lang="en-US" sz="3200" dirty="0">
                <a:latin typeface="Browallia New" pitchFamily="34" charset="-34"/>
                <a:cs typeface="Browallia New" pitchFamily="34" charset="-34"/>
              </a:rPr>
            </a:br>
            <a:r>
              <a:rPr lang="en-US" sz="3200" dirty="0">
                <a:latin typeface="Browallia New" pitchFamily="34" charset="-34"/>
                <a:cs typeface="Browallia New" pitchFamily="34" charset="-34"/>
              </a:rPr>
              <a:t>if "apple" in </a:t>
            </a:r>
            <a:r>
              <a:rPr lang="en-US" sz="3200" dirty="0" err="1">
                <a:latin typeface="Browallia New" pitchFamily="34" charset="-34"/>
                <a:cs typeface="Browallia New" pitchFamily="34" charset="-34"/>
              </a:rPr>
              <a:t>thislist</a:t>
            </a:r>
            <a:r>
              <a:rPr lang="en-US" sz="3200" dirty="0">
                <a:latin typeface="Browallia New" pitchFamily="34" charset="-34"/>
                <a:cs typeface="Browallia New" pitchFamily="34" charset="-34"/>
              </a:rPr>
              <a:t>:</a:t>
            </a:r>
            <a:br>
              <a:rPr lang="en-US" sz="3200" dirty="0">
                <a:latin typeface="Browallia New" pitchFamily="34" charset="-34"/>
                <a:cs typeface="Browallia New" pitchFamily="34" charset="-34"/>
              </a:rPr>
            </a:br>
            <a:r>
              <a:rPr lang="en-US" sz="3200" dirty="0">
                <a:latin typeface="Browallia New" pitchFamily="34" charset="-34"/>
                <a:cs typeface="Browallia New" pitchFamily="34" charset="-34"/>
              </a:rPr>
              <a:t>  print("Yes, 'apple' is in the fruits list") </a:t>
            </a:r>
          </a:p>
          <a:p>
            <a:endParaRPr lang="en-US" sz="3200" dirty="0">
              <a:latin typeface="Browallia New" pitchFamily="34" charset="-34"/>
              <a:cs typeface="Browallia New" pitchFamily="34" charset="-34"/>
            </a:endParaRPr>
          </a:p>
        </p:txBody>
      </p:sp>
    </p:spTree>
    <p:extLst>
      <p:ext uri="{BB962C8B-B14F-4D97-AF65-F5344CB8AC3E}">
        <p14:creationId xmlns:p14="http://schemas.microsoft.com/office/powerpoint/2010/main" val="530567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3046988"/>
          </a:xfrm>
          <a:prstGeom prst="rect">
            <a:avLst/>
          </a:prstGeom>
          <a:noFill/>
        </p:spPr>
        <p:txBody>
          <a:bodyPr wrap="square" rtlCol="0">
            <a:spAutoFit/>
          </a:bodyPr>
          <a:lstStyle/>
          <a:p>
            <a:pPr lvl="1"/>
            <a:r>
              <a:rPr lang="en-US" sz="2400" b="1" dirty="0"/>
              <a:t>append() Method</a:t>
            </a:r>
          </a:p>
          <a:p>
            <a:pPr lvl="1"/>
            <a:r>
              <a:rPr lang="en-US" sz="2400" dirty="0"/>
              <a:t>The append() method appends an element to the end of the list.</a:t>
            </a:r>
          </a:p>
          <a:p>
            <a:pPr lvl="1"/>
            <a:endParaRPr lang="en-US" sz="2400" dirty="0"/>
          </a:p>
          <a:p>
            <a:pPr lvl="1"/>
            <a:r>
              <a:rPr lang="en-US" sz="2400" dirty="0"/>
              <a:t>Add an element to the fruits list:</a:t>
            </a:r>
          </a:p>
          <a:p>
            <a:pPr lvl="1"/>
            <a:r>
              <a:rPr lang="en-US" sz="2400" dirty="0"/>
              <a:t>fruits = ['apple', 'banana', 'cherry']</a:t>
            </a:r>
            <a:br>
              <a:rPr lang="en-US" sz="2400" dirty="0"/>
            </a:br>
            <a:r>
              <a:rPr lang="en-US" sz="2400" dirty="0" err="1"/>
              <a:t>fruits.append</a:t>
            </a:r>
            <a:r>
              <a:rPr lang="en-US" sz="2400" dirty="0"/>
              <a:t>("orange")</a:t>
            </a:r>
          </a:p>
          <a:p>
            <a:endParaRPr lang="en-US" sz="2400" b="1" dirty="0"/>
          </a:p>
        </p:txBody>
      </p:sp>
    </p:spTree>
    <p:extLst>
      <p:ext uri="{BB962C8B-B14F-4D97-AF65-F5344CB8AC3E}">
        <p14:creationId xmlns:p14="http://schemas.microsoft.com/office/powerpoint/2010/main" val="1241504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r>
              <a:rPr lang="en-US" sz="2400" b="1" dirty="0"/>
              <a:t>insert() Method</a:t>
            </a:r>
          </a:p>
          <a:p>
            <a:pPr lvl="1" algn="just"/>
            <a:r>
              <a:rPr lang="en-US" sz="2400" dirty="0"/>
              <a:t>The insert() method inserts the specified value at the specified position.</a:t>
            </a:r>
          </a:p>
          <a:p>
            <a:pPr lvl="1" algn="just"/>
            <a:endParaRPr lang="en-US" sz="2400" dirty="0"/>
          </a:p>
          <a:p>
            <a:pPr lvl="1" algn="just"/>
            <a:r>
              <a:rPr lang="en-US" sz="2400" dirty="0"/>
              <a:t>Insert the value "orange" as the second element of the fruit list:</a:t>
            </a:r>
          </a:p>
          <a:p>
            <a:pPr lvl="1" algn="just"/>
            <a:endParaRPr lang="en-US" sz="2400" dirty="0"/>
          </a:p>
          <a:p>
            <a:pPr lvl="1" algn="just"/>
            <a:r>
              <a:rPr lang="en-US" sz="2400" dirty="0"/>
              <a:t>fruits = ['apple', 'banana', 'cherry']</a:t>
            </a:r>
          </a:p>
          <a:p>
            <a:pPr lvl="1" algn="just"/>
            <a:r>
              <a:rPr lang="en-US" sz="2400" dirty="0"/>
              <a:t/>
            </a:r>
            <a:br>
              <a:rPr lang="en-US" sz="2400" dirty="0"/>
            </a:br>
            <a:r>
              <a:rPr lang="en-US" sz="2400" dirty="0" err="1"/>
              <a:t>fruits.insert</a:t>
            </a:r>
            <a:r>
              <a:rPr lang="en-US" sz="2400" dirty="0"/>
              <a:t>(1, "orange") </a:t>
            </a:r>
          </a:p>
          <a:p>
            <a:pPr algn="just"/>
            <a:endParaRPr lang="en-US" sz="2400" b="1" dirty="0"/>
          </a:p>
        </p:txBody>
      </p:sp>
    </p:spTree>
    <p:extLst>
      <p:ext uri="{BB962C8B-B14F-4D97-AF65-F5344CB8AC3E}">
        <p14:creationId xmlns:p14="http://schemas.microsoft.com/office/powerpoint/2010/main" val="1342750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lvl="0" algn="ctr"/>
            <a:r>
              <a:rPr lang="en-US" sz="3200" b="1" dirty="0"/>
              <a:t>Python IF Statement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83" t="31353" r="37902" b="19672"/>
          <a:stretch/>
        </p:blipFill>
        <p:spPr bwMode="auto">
          <a:xfrm>
            <a:off x="1240436" y="1600200"/>
            <a:ext cx="6324600" cy="487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527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909036"/>
          </a:xfrm>
          <a:prstGeom prst="rect">
            <a:avLst/>
          </a:prstGeom>
          <a:noFill/>
        </p:spPr>
        <p:txBody>
          <a:bodyPr wrap="square" rtlCol="0">
            <a:spAutoFit/>
          </a:bodyPr>
          <a:lstStyle/>
          <a:p>
            <a:pPr lvl="1"/>
            <a:r>
              <a:rPr lang="en-US" sz="2000" b="1" dirty="0"/>
              <a:t>extend() Method</a:t>
            </a:r>
          </a:p>
          <a:p>
            <a:pPr lvl="1"/>
            <a:r>
              <a:rPr lang="en-US" sz="2000" dirty="0"/>
              <a:t>The extend() method adds the specified list elements (or any </a:t>
            </a:r>
            <a:r>
              <a:rPr lang="en-US" sz="2000" dirty="0" err="1"/>
              <a:t>iterable</a:t>
            </a:r>
            <a:r>
              <a:rPr lang="en-US" sz="2000" dirty="0"/>
              <a:t>) to the end of the current list.</a:t>
            </a:r>
          </a:p>
          <a:p>
            <a:pPr lvl="1"/>
            <a:endParaRPr lang="en-US" sz="1200" dirty="0"/>
          </a:p>
          <a:p>
            <a:pPr lvl="1"/>
            <a:r>
              <a:rPr lang="en-US" sz="2000" b="1" dirty="0"/>
              <a:t>Add the elements of cars to the fruits list:</a:t>
            </a:r>
          </a:p>
          <a:p>
            <a:pPr lvl="1"/>
            <a:r>
              <a:rPr lang="en-US" sz="2000" dirty="0">
                <a:solidFill>
                  <a:srgbClr val="0070C0"/>
                </a:solidFill>
              </a:rPr>
              <a:t>fruits = ['apple', 'banana', 'cherry']</a:t>
            </a:r>
            <a:br>
              <a:rPr lang="en-US" sz="2000" dirty="0">
                <a:solidFill>
                  <a:srgbClr val="0070C0"/>
                </a:solidFill>
              </a:rPr>
            </a:br>
            <a:r>
              <a:rPr lang="en-US" sz="2000" dirty="0">
                <a:solidFill>
                  <a:srgbClr val="0070C0"/>
                </a:solidFill>
              </a:rPr>
              <a:t/>
            </a:r>
            <a:br>
              <a:rPr lang="en-US" sz="2000" dirty="0">
                <a:solidFill>
                  <a:srgbClr val="0070C0"/>
                </a:solidFill>
              </a:rPr>
            </a:br>
            <a:r>
              <a:rPr lang="en-US" sz="2000" dirty="0">
                <a:solidFill>
                  <a:srgbClr val="0070C0"/>
                </a:solidFill>
              </a:rPr>
              <a:t>cars = ['Ford', 'BMW', 'Volvo']</a:t>
            </a:r>
            <a:br>
              <a:rPr lang="en-US" sz="2000" dirty="0">
                <a:solidFill>
                  <a:srgbClr val="0070C0"/>
                </a:solidFill>
              </a:rPr>
            </a:br>
            <a:r>
              <a:rPr lang="en-US" sz="2000" dirty="0"/>
              <a:t/>
            </a:r>
            <a:br>
              <a:rPr lang="en-US" sz="2000" dirty="0"/>
            </a:br>
            <a:r>
              <a:rPr lang="en-US" sz="2000" dirty="0" err="1">
                <a:solidFill>
                  <a:srgbClr val="0070C0"/>
                </a:solidFill>
              </a:rPr>
              <a:t>fruits.extend</a:t>
            </a:r>
            <a:r>
              <a:rPr lang="en-US" sz="2000" dirty="0">
                <a:solidFill>
                  <a:srgbClr val="0070C0"/>
                </a:solidFill>
              </a:rPr>
              <a:t>(cars)</a:t>
            </a:r>
          </a:p>
          <a:p>
            <a:pPr lvl="1"/>
            <a:endParaRPr lang="en-US" sz="2000" dirty="0"/>
          </a:p>
          <a:p>
            <a:pPr lvl="1"/>
            <a:r>
              <a:rPr lang="en-US" sz="2000" b="1" dirty="0"/>
              <a:t>Add a tuple to the fruits list:</a:t>
            </a:r>
          </a:p>
          <a:p>
            <a:pPr lvl="1"/>
            <a:r>
              <a:rPr lang="en-US" sz="2000" dirty="0">
                <a:solidFill>
                  <a:srgbClr val="0070C0"/>
                </a:solidFill>
              </a:rPr>
              <a:t>fruits = ['apple', 'banana', 'cherry']</a:t>
            </a:r>
            <a:br>
              <a:rPr lang="en-US" sz="2000" dirty="0">
                <a:solidFill>
                  <a:srgbClr val="0070C0"/>
                </a:solidFill>
              </a:rPr>
            </a:br>
            <a:r>
              <a:rPr lang="en-US" sz="1100" dirty="0">
                <a:solidFill>
                  <a:srgbClr val="0070C0"/>
                </a:solidFill>
              </a:rPr>
              <a:t/>
            </a:r>
            <a:br>
              <a:rPr lang="en-US" sz="1100" dirty="0">
                <a:solidFill>
                  <a:srgbClr val="0070C0"/>
                </a:solidFill>
              </a:rPr>
            </a:br>
            <a:r>
              <a:rPr lang="en-US" sz="2000" dirty="0">
                <a:solidFill>
                  <a:srgbClr val="0070C0"/>
                </a:solidFill>
              </a:rPr>
              <a:t>points = (1, 4, 5, 9)</a:t>
            </a:r>
            <a:br>
              <a:rPr lang="en-US" sz="2000" dirty="0">
                <a:solidFill>
                  <a:srgbClr val="0070C0"/>
                </a:solidFill>
              </a:rPr>
            </a:br>
            <a:r>
              <a:rPr lang="en-US" sz="1000" dirty="0">
                <a:solidFill>
                  <a:srgbClr val="0070C0"/>
                </a:solidFill>
              </a:rPr>
              <a:t/>
            </a:r>
            <a:br>
              <a:rPr lang="en-US" sz="1000" dirty="0">
                <a:solidFill>
                  <a:srgbClr val="0070C0"/>
                </a:solidFill>
              </a:rPr>
            </a:br>
            <a:r>
              <a:rPr lang="en-US" sz="2000" dirty="0" err="1">
                <a:solidFill>
                  <a:srgbClr val="0070C0"/>
                </a:solidFill>
              </a:rPr>
              <a:t>fruits.extend</a:t>
            </a:r>
            <a:r>
              <a:rPr lang="en-US" sz="2000" dirty="0">
                <a:solidFill>
                  <a:srgbClr val="0070C0"/>
                </a:solidFill>
              </a:rPr>
              <a:t>(points)</a:t>
            </a:r>
          </a:p>
        </p:txBody>
      </p:sp>
    </p:spTree>
    <p:extLst>
      <p:ext uri="{BB962C8B-B14F-4D97-AF65-F5344CB8AC3E}">
        <p14:creationId xmlns:p14="http://schemas.microsoft.com/office/powerpoint/2010/main" val="40291752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r>
              <a:rPr lang="en-US" sz="2400" b="1" dirty="0"/>
              <a:t>pop() Method</a:t>
            </a:r>
          </a:p>
          <a:p>
            <a:pPr lvl="1"/>
            <a:r>
              <a:rPr lang="en-US" sz="2400" dirty="0"/>
              <a:t>The pop() method removes the element at the specified position.</a:t>
            </a:r>
          </a:p>
          <a:p>
            <a:pPr lvl="1"/>
            <a:endParaRPr lang="en-US" sz="2400" b="1" dirty="0"/>
          </a:p>
          <a:p>
            <a:pPr lvl="1"/>
            <a:r>
              <a:rPr lang="en-US" sz="2400" dirty="0"/>
              <a:t>Remove the second element of the fruit list:</a:t>
            </a:r>
          </a:p>
          <a:p>
            <a:pPr lvl="1"/>
            <a:endParaRPr lang="en-US" sz="2400" dirty="0"/>
          </a:p>
          <a:p>
            <a:pPr lvl="1"/>
            <a:r>
              <a:rPr lang="en-US" sz="2400" dirty="0">
                <a:solidFill>
                  <a:srgbClr val="0070C0"/>
                </a:solidFill>
              </a:rPr>
              <a:t>fruits = ['apple', 'banana', 'cherry']</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fruits.pop</a:t>
            </a:r>
            <a:r>
              <a:rPr lang="en-US" sz="2400" dirty="0">
                <a:solidFill>
                  <a:srgbClr val="0070C0"/>
                </a:solidFill>
              </a:rPr>
              <a:t>(1) </a:t>
            </a:r>
          </a:p>
          <a:p>
            <a:pPr lvl="1"/>
            <a:endParaRPr lang="en-US" sz="2400" dirty="0">
              <a:solidFill>
                <a:srgbClr val="0070C0"/>
              </a:solidFill>
            </a:endParaRPr>
          </a:p>
          <a:p>
            <a:pPr lvl="1"/>
            <a:r>
              <a:rPr lang="en-US" sz="2400" dirty="0">
                <a:solidFill>
                  <a:srgbClr val="0070C0"/>
                </a:solidFill>
              </a:rPr>
              <a:t>If index not specified then delete last node</a:t>
            </a:r>
          </a:p>
        </p:txBody>
      </p:sp>
    </p:spTree>
    <p:extLst>
      <p:ext uri="{BB962C8B-B14F-4D97-AF65-F5344CB8AC3E}">
        <p14:creationId xmlns:p14="http://schemas.microsoft.com/office/powerpoint/2010/main" val="3661521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3416320"/>
          </a:xfrm>
          <a:prstGeom prst="rect">
            <a:avLst/>
          </a:prstGeom>
          <a:noFill/>
        </p:spPr>
        <p:txBody>
          <a:bodyPr wrap="square" rtlCol="0">
            <a:spAutoFit/>
          </a:bodyPr>
          <a:lstStyle/>
          <a:p>
            <a:pPr lvl="1"/>
            <a:r>
              <a:rPr lang="en-US" sz="2400" b="1" dirty="0"/>
              <a:t>remove() Method</a:t>
            </a:r>
          </a:p>
          <a:p>
            <a:pPr lvl="1"/>
            <a:r>
              <a:rPr lang="en-US" sz="2400" dirty="0"/>
              <a:t>The remove() method removes the first occurrence of the element with the specified value.</a:t>
            </a:r>
          </a:p>
          <a:p>
            <a:pPr lvl="1"/>
            <a:endParaRPr lang="en-US" sz="2400" b="1" dirty="0"/>
          </a:p>
          <a:p>
            <a:pPr lvl="1"/>
            <a:r>
              <a:rPr lang="en-US" sz="2400" dirty="0"/>
              <a:t>Remove the "banana" element of the fruit list:</a:t>
            </a:r>
          </a:p>
          <a:p>
            <a:pPr lvl="1"/>
            <a:endParaRPr lang="en-US" sz="2400" dirty="0"/>
          </a:p>
          <a:p>
            <a:pPr lvl="1"/>
            <a:r>
              <a:rPr lang="en-US" sz="2400" dirty="0">
                <a:solidFill>
                  <a:srgbClr val="0070C0"/>
                </a:solidFill>
              </a:rPr>
              <a:t>fruits = ['apple', 'banana', 'cherry']</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fruits.remove</a:t>
            </a:r>
            <a:r>
              <a:rPr lang="en-US" sz="2400" dirty="0">
                <a:solidFill>
                  <a:srgbClr val="0070C0"/>
                </a:solidFill>
              </a:rPr>
              <a:t>("banana") </a:t>
            </a:r>
          </a:p>
        </p:txBody>
      </p:sp>
    </p:spTree>
    <p:extLst>
      <p:ext uri="{BB962C8B-B14F-4D97-AF65-F5344CB8AC3E}">
        <p14:creationId xmlns:p14="http://schemas.microsoft.com/office/powerpoint/2010/main" val="2148453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1066800" y="1600200"/>
            <a:ext cx="7467600" cy="3416320"/>
          </a:xfrm>
          <a:prstGeom prst="rect">
            <a:avLst/>
          </a:prstGeom>
          <a:noFill/>
        </p:spPr>
        <p:txBody>
          <a:bodyPr wrap="square" rtlCol="0">
            <a:spAutoFit/>
          </a:bodyPr>
          <a:lstStyle/>
          <a:p>
            <a:pPr algn="just"/>
            <a:r>
              <a:rPr lang="en-US" sz="2400" b="1" dirty="0"/>
              <a:t>clear() Method</a:t>
            </a:r>
          </a:p>
          <a:p>
            <a:pPr algn="just"/>
            <a:r>
              <a:rPr lang="en-US" sz="2400" dirty="0"/>
              <a:t>The clear() method removes all the elements from a list.</a:t>
            </a:r>
          </a:p>
          <a:p>
            <a:pPr algn="just"/>
            <a:endParaRPr lang="en-US" sz="2400" b="1" dirty="0"/>
          </a:p>
          <a:p>
            <a:pPr algn="just"/>
            <a:r>
              <a:rPr lang="en-US" sz="2400" dirty="0"/>
              <a:t>Remove all elements from the fruits list:</a:t>
            </a:r>
          </a:p>
          <a:p>
            <a:endParaRPr lang="en-US" sz="2400" dirty="0"/>
          </a:p>
          <a:p>
            <a:r>
              <a:rPr lang="en-US" sz="2400" dirty="0">
                <a:solidFill>
                  <a:srgbClr val="0070C0"/>
                </a:solidFill>
              </a:rPr>
              <a:t>fruits = ['apple', 'banana', 'cherry', 'orange']</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fruits.clear</a:t>
            </a:r>
            <a:r>
              <a:rPr lang="en-US" sz="2400" dirty="0">
                <a:solidFill>
                  <a:srgbClr val="0070C0"/>
                </a:solidFill>
              </a:rPr>
              <a:t>()</a:t>
            </a:r>
          </a:p>
        </p:txBody>
      </p:sp>
    </p:spTree>
    <p:extLst>
      <p:ext uri="{BB962C8B-B14F-4D97-AF65-F5344CB8AC3E}">
        <p14:creationId xmlns:p14="http://schemas.microsoft.com/office/powerpoint/2010/main" val="31566998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Delete List Elements</a:t>
            </a:r>
          </a:p>
        </p:txBody>
      </p:sp>
      <p:sp>
        <p:nvSpPr>
          <p:cNvPr id="2" name="TextBox 1"/>
          <p:cNvSpPr txBox="1"/>
          <p:nvPr/>
        </p:nvSpPr>
        <p:spPr>
          <a:xfrm>
            <a:off x="838200" y="1600200"/>
            <a:ext cx="7620000" cy="4401205"/>
          </a:xfrm>
          <a:prstGeom prst="rect">
            <a:avLst/>
          </a:prstGeom>
          <a:noFill/>
        </p:spPr>
        <p:txBody>
          <a:bodyPr wrap="square" rtlCol="0">
            <a:spAutoFit/>
          </a:bodyPr>
          <a:lstStyle/>
          <a:p>
            <a:pPr algn="just"/>
            <a:r>
              <a:rPr lang="en-US" sz="2400" dirty="0"/>
              <a:t>To remove a list element, you can use either the del statement if you know exactly which element(s) you are deleting or the remove() method if you do not know. For example −</a:t>
            </a:r>
          </a:p>
          <a:p>
            <a:pPr lvl="1" algn="just"/>
            <a:endParaRPr lang="en-US" sz="2400" dirty="0">
              <a:latin typeface="Browallia New" pitchFamily="34" charset="-34"/>
              <a:cs typeface="Browallia New" pitchFamily="34" charset="-34"/>
            </a:endParaRPr>
          </a:p>
          <a:p>
            <a:pPr lvl="1" algn="just"/>
            <a:r>
              <a:rPr lang="en-US" sz="3200" dirty="0">
                <a:solidFill>
                  <a:srgbClr val="0070C0"/>
                </a:solidFill>
                <a:latin typeface="Browallia New" pitchFamily="34" charset="-34"/>
                <a:cs typeface="Browallia New" pitchFamily="34" charset="-34"/>
              </a:rPr>
              <a:t>list1 = ['physics', 'chemistry', 1997, 2000]; </a:t>
            </a:r>
          </a:p>
          <a:p>
            <a:pPr lvl="1" algn="just"/>
            <a:r>
              <a:rPr lang="en-US" sz="3200" dirty="0">
                <a:solidFill>
                  <a:srgbClr val="0070C0"/>
                </a:solidFill>
                <a:latin typeface="Browallia New" pitchFamily="34" charset="-34"/>
                <a:cs typeface="Browallia New" pitchFamily="34" charset="-34"/>
              </a:rPr>
              <a:t>print (list1 )</a:t>
            </a:r>
          </a:p>
          <a:p>
            <a:pPr lvl="1" algn="just"/>
            <a:r>
              <a:rPr lang="en-US" sz="3200" dirty="0">
                <a:solidFill>
                  <a:srgbClr val="0070C0"/>
                </a:solidFill>
                <a:latin typeface="Browallia New" pitchFamily="34" charset="-34"/>
                <a:cs typeface="Browallia New" pitchFamily="34" charset="-34"/>
              </a:rPr>
              <a:t>del list1[2]; </a:t>
            </a:r>
          </a:p>
          <a:p>
            <a:pPr lvl="1" algn="just"/>
            <a:r>
              <a:rPr lang="en-US" sz="3200" dirty="0">
                <a:solidFill>
                  <a:srgbClr val="0070C0"/>
                </a:solidFill>
                <a:latin typeface="Browallia New" pitchFamily="34" charset="-34"/>
                <a:cs typeface="Browallia New" pitchFamily="34" charset="-34"/>
              </a:rPr>
              <a:t>print ("After deleting value at index 2 : “\)</a:t>
            </a:r>
          </a:p>
          <a:p>
            <a:pPr lvl="1" algn="just"/>
            <a:r>
              <a:rPr lang="en-US" sz="3200" dirty="0">
                <a:solidFill>
                  <a:srgbClr val="0070C0"/>
                </a:solidFill>
                <a:latin typeface="Browallia New" pitchFamily="34" charset="-34"/>
                <a:cs typeface="Browallia New" pitchFamily="34" charset="-34"/>
              </a:rPr>
              <a:t>print (list1)</a:t>
            </a:r>
          </a:p>
        </p:txBody>
      </p:sp>
    </p:spTree>
    <p:extLst>
      <p:ext uri="{BB962C8B-B14F-4D97-AF65-F5344CB8AC3E}">
        <p14:creationId xmlns:p14="http://schemas.microsoft.com/office/powerpoint/2010/main" val="3470165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4154984"/>
          </a:xfrm>
          <a:prstGeom prst="rect">
            <a:avLst/>
          </a:prstGeom>
          <a:noFill/>
        </p:spPr>
        <p:txBody>
          <a:bodyPr wrap="square" rtlCol="0">
            <a:spAutoFit/>
          </a:bodyPr>
          <a:lstStyle/>
          <a:p>
            <a:pPr lvl="1" algn="just"/>
            <a:r>
              <a:rPr lang="en-US" sz="2400" b="1" dirty="0"/>
              <a:t>reverse() Method</a:t>
            </a:r>
          </a:p>
          <a:p>
            <a:pPr lvl="1" algn="just"/>
            <a:r>
              <a:rPr lang="en-US" sz="2400" dirty="0"/>
              <a:t>The reverse() method reverses the sorting order of the elements</a:t>
            </a:r>
          </a:p>
          <a:p>
            <a:pPr lvl="1" algn="just"/>
            <a:endParaRPr lang="en-US" sz="2400" dirty="0"/>
          </a:p>
          <a:p>
            <a:pPr lvl="1" algn="just"/>
            <a:r>
              <a:rPr lang="en-US" sz="2400" dirty="0"/>
              <a:t>Reverse the order of the fruit list:</a:t>
            </a:r>
          </a:p>
          <a:p>
            <a:pPr lvl="1" algn="just"/>
            <a:endParaRPr lang="en-US" sz="2400" dirty="0"/>
          </a:p>
          <a:p>
            <a:pPr lvl="1"/>
            <a:r>
              <a:rPr lang="en-US" sz="2400" dirty="0">
                <a:solidFill>
                  <a:srgbClr val="0070C0"/>
                </a:solidFill>
              </a:rPr>
              <a:t>fruits = ['apple', 'banana', 'cherry']</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fruits.reverse</a:t>
            </a:r>
            <a:r>
              <a:rPr lang="en-US" sz="2400" dirty="0">
                <a:solidFill>
                  <a:srgbClr val="0070C0"/>
                </a:solidFill>
              </a:rPr>
              <a:t>() </a:t>
            </a:r>
          </a:p>
          <a:p>
            <a:pPr lvl="1"/>
            <a:endParaRPr lang="en-US" sz="2400" dirty="0"/>
          </a:p>
          <a:p>
            <a:pPr lvl="1"/>
            <a:r>
              <a:rPr lang="en-US" sz="2400" dirty="0"/>
              <a:t>Output-</a:t>
            </a:r>
            <a:r>
              <a:rPr lang="en-IN" dirty="0"/>
              <a:t>['cherry', 'banana', 'apple']</a:t>
            </a:r>
            <a:endParaRPr lang="en-US" sz="2400" dirty="0"/>
          </a:p>
        </p:txBody>
      </p:sp>
    </p:spTree>
    <p:extLst>
      <p:ext uri="{BB962C8B-B14F-4D97-AF65-F5344CB8AC3E}">
        <p14:creationId xmlns:p14="http://schemas.microsoft.com/office/powerpoint/2010/main" val="1276523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172" y="372636"/>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685800" y="1600200"/>
            <a:ext cx="7848600" cy="4154984"/>
          </a:xfrm>
          <a:prstGeom prst="rect">
            <a:avLst/>
          </a:prstGeom>
          <a:noFill/>
        </p:spPr>
        <p:txBody>
          <a:bodyPr wrap="square" rtlCol="0">
            <a:spAutoFit/>
          </a:bodyPr>
          <a:lstStyle/>
          <a:p>
            <a:pPr algn="just"/>
            <a:r>
              <a:rPr lang="en-US" sz="2400" b="1" dirty="0"/>
              <a:t>sort() Method</a:t>
            </a:r>
          </a:p>
          <a:p>
            <a:pPr algn="just"/>
            <a:r>
              <a:rPr lang="en-US" sz="2400" dirty="0"/>
              <a:t>The sort() method sorts the list ascending by default.</a:t>
            </a:r>
          </a:p>
          <a:p>
            <a:pPr algn="just"/>
            <a:r>
              <a:rPr lang="en-US" sz="2400" dirty="0"/>
              <a:t>You can also make a function to decide the sorting criteria(s).</a:t>
            </a:r>
          </a:p>
          <a:p>
            <a:pPr algn="just"/>
            <a:r>
              <a:rPr lang="en-US" sz="2400" b="1" dirty="0"/>
              <a:t>Syntax</a:t>
            </a:r>
          </a:p>
          <a:p>
            <a:r>
              <a:rPr lang="en-US" sz="2400" i="1" dirty="0" err="1"/>
              <a:t>list</a:t>
            </a:r>
            <a:r>
              <a:rPr lang="en-US" sz="2400" dirty="0" err="1"/>
              <a:t>.sort</a:t>
            </a:r>
            <a:r>
              <a:rPr lang="en-US" sz="2400" dirty="0"/>
              <a:t>(reverse=</a:t>
            </a:r>
            <a:r>
              <a:rPr lang="en-US" sz="2400" dirty="0" err="1"/>
              <a:t>True|False</a:t>
            </a:r>
            <a:r>
              <a:rPr lang="en-US" sz="2400" dirty="0"/>
              <a:t>, key=</a:t>
            </a:r>
            <a:r>
              <a:rPr lang="en-US" sz="2400" dirty="0" err="1"/>
              <a:t>myFunc</a:t>
            </a:r>
            <a:r>
              <a:rPr lang="en-US" sz="2400" dirty="0"/>
              <a:t>) </a:t>
            </a:r>
          </a:p>
          <a:p>
            <a:endParaRPr lang="en-US" sz="2400" b="1" dirty="0"/>
          </a:p>
          <a:p>
            <a:r>
              <a:rPr lang="en-US" sz="2400" dirty="0"/>
              <a:t>Sort the list alphabetically:</a:t>
            </a:r>
          </a:p>
          <a:p>
            <a:r>
              <a:rPr lang="en-US" sz="2400" dirty="0">
                <a:solidFill>
                  <a:srgbClr val="0070C0"/>
                </a:solidFill>
              </a:rPr>
              <a:t>cars = ['Ford', 'BMW', 'Volvo']</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cars.sort</a:t>
            </a:r>
            <a:r>
              <a:rPr lang="en-US" sz="2400" dirty="0">
                <a:solidFill>
                  <a:srgbClr val="0070C0"/>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475768768"/>
              </p:ext>
            </p:extLst>
          </p:nvPr>
        </p:nvGraphicFramePr>
        <p:xfrm>
          <a:off x="4762500" y="4495800"/>
          <a:ext cx="4343400" cy="2194560"/>
        </p:xfrm>
        <a:graphic>
          <a:graphicData uri="http://schemas.openxmlformats.org/drawingml/2006/table">
            <a:tbl>
              <a:tblPr/>
              <a:tblGrid>
                <a:gridCol w="1371600">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tblGrid>
              <a:tr h="287866">
                <a:tc>
                  <a:txBody>
                    <a:bodyPr/>
                    <a:lstStyle/>
                    <a:p>
                      <a:r>
                        <a:rPr lang="en-US" b="1" dirty="0">
                          <a:effectLst/>
                        </a:rPr>
                        <a:t>Parameter</a:t>
                      </a:r>
                    </a:p>
                  </a:txBody>
                  <a:tcPr anchor="ctr">
                    <a:lnL>
                      <a:noFill/>
                    </a:lnL>
                    <a:lnR>
                      <a:noFill/>
                    </a:lnR>
                    <a:lnT>
                      <a:noFill/>
                    </a:lnT>
                    <a:lnB>
                      <a:noFill/>
                    </a:lnB>
                  </a:tcPr>
                </a:tc>
                <a:tc>
                  <a:txBody>
                    <a:bodyPr/>
                    <a:lstStyle/>
                    <a:p>
                      <a:r>
                        <a:rPr lang="en-US" b="1" dirty="0"/>
                        <a:t>Description</a:t>
                      </a:r>
                    </a:p>
                  </a:txBody>
                  <a:tcPr anchor="ctr">
                    <a:lnL>
                      <a:noFill/>
                    </a:lnL>
                    <a:lnR>
                      <a:noFill/>
                    </a:lnR>
                    <a:lnT>
                      <a:noFill/>
                    </a:lnT>
                    <a:lnB>
                      <a:noFill/>
                    </a:lnB>
                  </a:tcPr>
                </a:tc>
                <a:extLst>
                  <a:ext uri="{0D108BD9-81ED-4DB2-BD59-A6C34878D82A}">
                    <a16:rowId xmlns:a16="http://schemas.microsoft.com/office/drawing/2014/main" xmlns="" val="10000"/>
                  </a:ext>
                </a:extLst>
              </a:tr>
              <a:tr h="503766">
                <a:tc>
                  <a:txBody>
                    <a:bodyPr/>
                    <a:lstStyle/>
                    <a:p>
                      <a:r>
                        <a:rPr lang="en-US" dirty="0"/>
                        <a:t>reverse</a:t>
                      </a:r>
                    </a:p>
                  </a:txBody>
                  <a:tcPr anchor="ctr">
                    <a:lnL>
                      <a:noFill/>
                    </a:lnL>
                    <a:lnR>
                      <a:noFill/>
                    </a:lnR>
                    <a:lnT>
                      <a:noFill/>
                    </a:lnT>
                    <a:lnB>
                      <a:noFill/>
                    </a:lnB>
                  </a:tcPr>
                </a:tc>
                <a:tc>
                  <a:txBody>
                    <a:bodyPr/>
                    <a:lstStyle/>
                    <a:p>
                      <a:r>
                        <a:rPr lang="en-US" dirty="0"/>
                        <a:t>Optional. reverse=True will sort the list descending. Default is reverse=False</a:t>
                      </a:r>
                    </a:p>
                  </a:txBody>
                  <a:tcPr anchor="ctr">
                    <a:lnL>
                      <a:noFill/>
                    </a:lnL>
                    <a:lnR>
                      <a:noFill/>
                    </a:lnR>
                    <a:lnT>
                      <a:noFill/>
                    </a:lnT>
                    <a:lnB>
                      <a:noFill/>
                    </a:lnB>
                  </a:tcPr>
                </a:tc>
                <a:extLst>
                  <a:ext uri="{0D108BD9-81ED-4DB2-BD59-A6C34878D82A}">
                    <a16:rowId xmlns:a16="http://schemas.microsoft.com/office/drawing/2014/main" xmlns="" val="10001"/>
                  </a:ext>
                </a:extLst>
              </a:tr>
              <a:tr h="503766">
                <a:tc>
                  <a:txBody>
                    <a:bodyPr/>
                    <a:lstStyle/>
                    <a:p>
                      <a:r>
                        <a:rPr lang="en-US" dirty="0"/>
                        <a:t>key</a:t>
                      </a:r>
                    </a:p>
                  </a:txBody>
                  <a:tcPr anchor="ctr">
                    <a:lnL>
                      <a:noFill/>
                    </a:lnL>
                    <a:lnR>
                      <a:noFill/>
                    </a:lnR>
                    <a:lnT>
                      <a:noFill/>
                    </a:lnT>
                    <a:lnB>
                      <a:noFill/>
                    </a:lnB>
                  </a:tcPr>
                </a:tc>
                <a:tc>
                  <a:txBody>
                    <a:bodyPr/>
                    <a:lstStyle/>
                    <a:p>
                      <a:r>
                        <a:rPr lang="en-US" dirty="0"/>
                        <a:t>Optional. A function to specify the sorting criteria(s)</a:t>
                      </a:r>
                    </a:p>
                  </a:txBody>
                  <a:tcPr anchor="ctr">
                    <a:lnL>
                      <a:noFill/>
                    </a:lnL>
                    <a:lnR>
                      <a:noFill/>
                    </a:lnR>
                    <a:lnT>
                      <a:noFill/>
                    </a:lnT>
                    <a:lnB>
                      <a:noFill/>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0435906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914400" y="1600200"/>
            <a:ext cx="7924800" cy="4893647"/>
          </a:xfrm>
          <a:prstGeom prst="rect">
            <a:avLst/>
          </a:prstGeom>
          <a:noFill/>
        </p:spPr>
        <p:txBody>
          <a:bodyPr wrap="square" rtlCol="0">
            <a:spAutoFit/>
          </a:bodyPr>
          <a:lstStyle/>
          <a:p>
            <a:pPr lvl="1"/>
            <a:r>
              <a:rPr lang="en-US" sz="2400" b="1" dirty="0"/>
              <a:t>sort() Method</a:t>
            </a:r>
          </a:p>
          <a:p>
            <a:pPr lvl="1"/>
            <a:endParaRPr lang="en-US" sz="2400" b="1" dirty="0"/>
          </a:p>
          <a:p>
            <a:pPr lvl="1"/>
            <a:r>
              <a:rPr lang="en-US" sz="2400" dirty="0"/>
              <a:t>Sort the list by the length of the values:</a:t>
            </a:r>
          </a:p>
          <a:p>
            <a:pPr lvl="1"/>
            <a:endParaRPr lang="en-US" sz="2400" dirty="0"/>
          </a:p>
          <a:p>
            <a:pPr lvl="1"/>
            <a:r>
              <a:rPr lang="en-US" sz="2400" dirty="0"/>
              <a:t># A function that returns the length of the value:</a:t>
            </a:r>
            <a:br>
              <a:rPr lang="en-US" sz="2400" dirty="0"/>
            </a:br>
            <a:r>
              <a:rPr lang="en-US" sz="2400" dirty="0">
                <a:solidFill>
                  <a:srgbClr val="0070C0"/>
                </a:solidFill>
              </a:rPr>
              <a:t>def </a:t>
            </a:r>
            <a:r>
              <a:rPr lang="en-US" sz="2400" dirty="0" err="1">
                <a:solidFill>
                  <a:srgbClr val="0070C0"/>
                </a:solidFill>
              </a:rPr>
              <a:t>myFunc</a:t>
            </a:r>
            <a:r>
              <a:rPr lang="en-US" sz="2400" dirty="0">
                <a:solidFill>
                  <a:srgbClr val="0070C0"/>
                </a:solidFill>
              </a:rPr>
              <a:t>(e):</a:t>
            </a:r>
            <a:br>
              <a:rPr lang="en-US" sz="2400" dirty="0">
                <a:solidFill>
                  <a:srgbClr val="0070C0"/>
                </a:solidFill>
              </a:rPr>
            </a:br>
            <a:r>
              <a:rPr lang="en-US" sz="2400" dirty="0">
                <a:solidFill>
                  <a:srgbClr val="0070C0"/>
                </a:solidFill>
              </a:rPr>
              <a:t>  return </a:t>
            </a:r>
            <a:r>
              <a:rPr lang="en-US" sz="2400" dirty="0" err="1">
                <a:solidFill>
                  <a:srgbClr val="0070C0"/>
                </a:solidFill>
              </a:rPr>
              <a:t>len</a:t>
            </a:r>
            <a:r>
              <a:rPr lang="en-US" sz="2400" dirty="0">
                <a:solidFill>
                  <a:srgbClr val="0070C0"/>
                </a:solidFill>
              </a:rPr>
              <a:t>(e)</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a:solidFill>
                  <a:srgbClr val="0070C0"/>
                </a:solidFill>
              </a:rPr>
              <a:t>cars = ['Ford', 'Mitsubishi', 'BMW', 'VW']</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err="1">
                <a:solidFill>
                  <a:srgbClr val="0070C0"/>
                </a:solidFill>
              </a:rPr>
              <a:t>cars.sort</a:t>
            </a:r>
            <a:r>
              <a:rPr lang="en-US" sz="2400" dirty="0">
                <a:solidFill>
                  <a:srgbClr val="0070C0"/>
                </a:solidFill>
              </a:rPr>
              <a:t>(key=</a:t>
            </a:r>
            <a:r>
              <a:rPr lang="en-US" sz="2400" dirty="0" err="1">
                <a:solidFill>
                  <a:srgbClr val="0070C0"/>
                </a:solidFill>
              </a:rPr>
              <a:t>myFunc</a:t>
            </a:r>
            <a:r>
              <a:rPr lang="en-US" sz="2400" dirty="0">
                <a:solidFill>
                  <a:srgbClr val="0070C0"/>
                </a:solidFill>
              </a:rPr>
              <a:t>)</a:t>
            </a:r>
          </a:p>
          <a:p>
            <a:pPr lvl="1"/>
            <a:endParaRPr lang="en-US" sz="2400" dirty="0">
              <a:solidFill>
                <a:srgbClr val="0070C0"/>
              </a:solidFill>
            </a:endParaRPr>
          </a:p>
          <a:p>
            <a:pPr lvl="1"/>
            <a:r>
              <a:rPr lang="en-US" sz="2400" dirty="0"/>
              <a:t>Output-</a:t>
            </a:r>
            <a:r>
              <a:rPr lang="en-IN" dirty="0"/>
              <a:t> ['VW', 'BMW', 'Ford', 'Mitsubishi']</a:t>
            </a:r>
            <a:endParaRPr lang="en-US" sz="2400" dirty="0">
              <a:solidFill>
                <a:srgbClr val="0070C0"/>
              </a:solidFill>
            </a:endParaRPr>
          </a:p>
        </p:txBody>
      </p:sp>
    </p:spTree>
    <p:extLst>
      <p:ext uri="{BB962C8B-B14F-4D97-AF65-F5344CB8AC3E}">
        <p14:creationId xmlns:p14="http://schemas.microsoft.com/office/powerpoint/2010/main" val="5568803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655" y="2286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1064455" y="1296138"/>
            <a:ext cx="7772400" cy="4893647"/>
          </a:xfrm>
          <a:prstGeom prst="rect">
            <a:avLst/>
          </a:prstGeom>
          <a:noFill/>
        </p:spPr>
        <p:txBody>
          <a:bodyPr wrap="square" rtlCol="0">
            <a:spAutoFit/>
          </a:bodyPr>
          <a:lstStyle/>
          <a:p>
            <a:r>
              <a:rPr lang="en-US" sz="2400" b="1" dirty="0"/>
              <a:t>sort() Method</a:t>
            </a:r>
          </a:p>
          <a:p>
            <a:r>
              <a:rPr lang="en-US" sz="2400" dirty="0"/>
              <a:t>Sort a list of dictionaries based on the "year" value of the dictionaries:</a:t>
            </a:r>
          </a:p>
          <a:p>
            <a:pPr lvl="1"/>
            <a:r>
              <a:rPr lang="en-US" sz="2400" dirty="0"/>
              <a:t># A function that returns the 'year' value:</a:t>
            </a:r>
            <a:br>
              <a:rPr lang="en-US" sz="2400" dirty="0"/>
            </a:br>
            <a:r>
              <a:rPr lang="en-US" sz="2400" dirty="0">
                <a:solidFill>
                  <a:srgbClr val="0070C0"/>
                </a:solidFill>
              </a:rPr>
              <a:t>def </a:t>
            </a:r>
            <a:r>
              <a:rPr lang="en-US" sz="2400" dirty="0" err="1">
                <a:solidFill>
                  <a:srgbClr val="0070C0"/>
                </a:solidFill>
              </a:rPr>
              <a:t>myFunc</a:t>
            </a:r>
            <a:r>
              <a:rPr lang="en-US" sz="2400" dirty="0">
                <a:solidFill>
                  <a:srgbClr val="0070C0"/>
                </a:solidFill>
              </a:rPr>
              <a:t>(e):</a:t>
            </a:r>
            <a:br>
              <a:rPr lang="en-US" sz="2400" dirty="0">
                <a:solidFill>
                  <a:srgbClr val="0070C0"/>
                </a:solidFill>
              </a:rPr>
            </a:br>
            <a:r>
              <a:rPr lang="en-US" sz="2400" dirty="0">
                <a:solidFill>
                  <a:srgbClr val="0070C0"/>
                </a:solidFill>
              </a:rPr>
              <a:t>  return e['year']</a:t>
            </a:r>
            <a:br>
              <a:rPr lang="en-US" sz="2400" dirty="0">
                <a:solidFill>
                  <a:srgbClr val="0070C0"/>
                </a:solidFill>
              </a:rPr>
            </a:br>
            <a:r>
              <a:rPr lang="en-US" sz="2400" dirty="0">
                <a:solidFill>
                  <a:srgbClr val="0070C0"/>
                </a:solidFill>
              </a:rPr>
              <a:t>cars = [</a:t>
            </a:r>
            <a:br>
              <a:rPr lang="en-US" sz="2400" dirty="0">
                <a:solidFill>
                  <a:srgbClr val="0070C0"/>
                </a:solidFill>
              </a:rPr>
            </a:br>
            <a:r>
              <a:rPr lang="en-US" sz="2400" dirty="0">
                <a:solidFill>
                  <a:srgbClr val="0070C0"/>
                </a:solidFill>
              </a:rPr>
              <a:t>  {'car': 'Ford', 'year': 2005},</a:t>
            </a:r>
            <a:br>
              <a:rPr lang="en-US" sz="2400" dirty="0">
                <a:solidFill>
                  <a:srgbClr val="0070C0"/>
                </a:solidFill>
              </a:rPr>
            </a:br>
            <a:r>
              <a:rPr lang="en-US" sz="2400" dirty="0">
                <a:solidFill>
                  <a:srgbClr val="0070C0"/>
                </a:solidFill>
              </a:rPr>
              <a:t>  {'car': 'Mitsubishi', 'year': 2000},</a:t>
            </a:r>
            <a:br>
              <a:rPr lang="en-US" sz="2400" dirty="0">
                <a:solidFill>
                  <a:srgbClr val="0070C0"/>
                </a:solidFill>
              </a:rPr>
            </a:br>
            <a:r>
              <a:rPr lang="en-US" sz="2400" dirty="0">
                <a:solidFill>
                  <a:srgbClr val="0070C0"/>
                </a:solidFill>
              </a:rPr>
              <a:t>  {'car': 'BMW', 'year': 2019},</a:t>
            </a:r>
            <a:br>
              <a:rPr lang="en-US" sz="2400" dirty="0">
                <a:solidFill>
                  <a:srgbClr val="0070C0"/>
                </a:solidFill>
              </a:rPr>
            </a:br>
            <a:r>
              <a:rPr lang="en-US" sz="2400" dirty="0">
                <a:solidFill>
                  <a:srgbClr val="0070C0"/>
                </a:solidFill>
              </a:rPr>
              <a:t>  {'car': 'VW', 'year': 2011}</a:t>
            </a:r>
            <a:br>
              <a:rPr lang="en-US" sz="2400" dirty="0">
                <a:solidFill>
                  <a:srgbClr val="0070C0"/>
                </a:solidFill>
              </a:rPr>
            </a:br>
            <a:r>
              <a:rPr lang="en-US" sz="2400" dirty="0">
                <a:solidFill>
                  <a:srgbClr val="0070C0"/>
                </a:solidFill>
              </a:rPr>
              <a:t>]</a:t>
            </a:r>
            <a:br>
              <a:rPr lang="en-US" sz="2400" dirty="0">
                <a:solidFill>
                  <a:srgbClr val="0070C0"/>
                </a:solidFill>
              </a:rPr>
            </a:br>
            <a:r>
              <a:rPr lang="en-US" sz="2400" dirty="0" err="1">
                <a:solidFill>
                  <a:srgbClr val="0070C0"/>
                </a:solidFill>
              </a:rPr>
              <a:t>cars.sort</a:t>
            </a:r>
            <a:r>
              <a:rPr lang="en-US" sz="2400" dirty="0">
                <a:solidFill>
                  <a:srgbClr val="0070C0"/>
                </a:solidFill>
              </a:rPr>
              <a:t>(key=</a:t>
            </a:r>
            <a:r>
              <a:rPr lang="en-US" sz="2400" dirty="0" err="1">
                <a:solidFill>
                  <a:srgbClr val="0070C0"/>
                </a:solidFill>
              </a:rPr>
              <a:t>myFunc</a:t>
            </a:r>
            <a:r>
              <a:rPr lang="en-US" sz="2400" dirty="0">
                <a:solidFill>
                  <a:srgbClr val="0070C0"/>
                </a:solidFill>
              </a:rPr>
              <a:t>) </a:t>
            </a:r>
          </a:p>
        </p:txBody>
      </p:sp>
    </p:spTree>
    <p:extLst>
      <p:ext uri="{BB962C8B-B14F-4D97-AF65-F5344CB8AC3E}">
        <p14:creationId xmlns:p14="http://schemas.microsoft.com/office/powerpoint/2010/main" val="1067633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600200"/>
            <a:ext cx="8458200" cy="2677656"/>
          </a:xfrm>
          <a:prstGeom prst="rect">
            <a:avLst/>
          </a:prstGeom>
          <a:noFill/>
        </p:spPr>
        <p:txBody>
          <a:bodyPr wrap="square" rtlCol="0">
            <a:spAutoFit/>
          </a:bodyPr>
          <a:lstStyle/>
          <a:p>
            <a:pPr lvl="1"/>
            <a:r>
              <a:rPr lang="en-US" sz="2400" b="1" dirty="0"/>
              <a:t>copy() Method</a:t>
            </a:r>
          </a:p>
          <a:p>
            <a:pPr lvl="1"/>
            <a:r>
              <a:rPr lang="en-US" sz="2400" dirty="0"/>
              <a:t>The copy() method returns a copy of the specified list.</a:t>
            </a:r>
          </a:p>
          <a:p>
            <a:pPr lvl="1"/>
            <a:endParaRPr lang="en-US" sz="2400" b="1" dirty="0"/>
          </a:p>
          <a:p>
            <a:pPr lvl="1"/>
            <a:r>
              <a:rPr lang="en-US" sz="2400" dirty="0"/>
              <a:t>Copy the fruits list:</a:t>
            </a:r>
          </a:p>
          <a:p>
            <a:pPr lvl="1"/>
            <a:r>
              <a:rPr lang="en-US" sz="2400" dirty="0">
                <a:solidFill>
                  <a:srgbClr val="0070C0"/>
                </a:solidFill>
              </a:rPr>
              <a:t>fruits = ['apple', 'banana', 'cherry', 'orange']</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a:solidFill>
                  <a:srgbClr val="0070C0"/>
                </a:solidFill>
              </a:rPr>
              <a:t>x = </a:t>
            </a:r>
            <a:r>
              <a:rPr lang="en-US" sz="2400" dirty="0" err="1">
                <a:solidFill>
                  <a:srgbClr val="0070C0"/>
                </a:solidFill>
              </a:rPr>
              <a:t>fruits.copy</a:t>
            </a:r>
            <a:r>
              <a:rPr lang="en-US" sz="2400" dirty="0">
                <a:solidFill>
                  <a:srgbClr val="0070C0"/>
                </a:solidFill>
              </a:rPr>
              <a:t>()</a:t>
            </a:r>
          </a:p>
        </p:txBody>
      </p:sp>
    </p:spTree>
    <p:extLst>
      <p:ext uri="{BB962C8B-B14F-4D97-AF65-F5344CB8AC3E}">
        <p14:creationId xmlns:p14="http://schemas.microsoft.com/office/powerpoint/2010/main" val="120908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lvl="0" algn="ctr"/>
            <a:r>
              <a:rPr lang="en-US" sz="3200" b="1" dirty="0"/>
              <a:t>Python IF...ELSE Statements</a:t>
            </a:r>
          </a:p>
        </p:txBody>
      </p:sp>
      <p:sp>
        <p:nvSpPr>
          <p:cNvPr id="2" name="TextBox 1"/>
          <p:cNvSpPr txBox="1"/>
          <p:nvPr/>
        </p:nvSpPr>
        <p:spPr>
          <a:xfrm>
            <a:off x="762000" y="1447800"/>
            <a:ext cx="7543800" cy="5262979"/>
          </a:xfrm>
          <a:prstGeom prst="rect">
            <a:avLst/>
          </a:prstGeom>
          <a:noFill/>
        </p:spPr>
        <p:txBody>
          <a:bodyPr wrap="square" rtlCol="0">
            <a:spAutoFit/>
          </a:bodyPr>
          <a:lstStyle/>
          <a:p>
            <a:pPr algn="just"/>
            <a:r>
              <a:rPr lang="en-IN" sz="2400" dirty="0"/>
              <a:t>An </a:t>
            </a:r>
            <a:r>
              <a:rPr lang="en-IN" sz="2400" b="1" dirty="0"/>
              <a:t>else</a:t>
            </a:r>
            <a:r>
              <a:rPr lang="en-IN" sz="2400" dirty="0"/>
              <a:t> statement can be combined with an </a:t>
            </a:r>
            <a:r>
              <a:rPr lang="en-IN" sz="2400" b="1" dirty="0"/>
              <a:t>if</a:t>
            </a:r>
            <a:r>
              <a:rPr lang="en-IN" sz="2400" dirty="0"/>
              <a:t> statement. An </a:t>
            </a:r>
            <a:r>
              <a:rPr lang="en-IN" sz="2400" b="1" dirty="0"/>
              <a:t>else</a:t>
            </a:r>
            <a:r>
              <a:rPr lang="en-IN" sz="2400" dirty="0"/>
              <a:t> statement contains the block of code that executes if the conditional expression in the if statement resolves to 0 or a FALSE value.</a:t>
            </a:r>
          </a:p>
          <a:p>
            <a:pPr algn="just"/>
            <a:endParaRPr lang="en-IN" sz="2400" dirty="0"/>
          </a:p>
          <a:p>
            <a:pPr algn="just"/>
            <a:r>
              <a:rPr lang="en-IN" sz="2400" dirty="0"/>
              <a:t>The </a:t>
            </a:r>
            <a:r>
              <a:rPr lang="en-IN" sz="2400" i="1" dirty="0"/>
              <a:t>else</a:t>
            </a:r>
            <a:r>
              <a:rPr lang="en-IN" sz="2400" dirty="0"/>
              <a:t> statement is an optional statement and there could be at most only one </a:t>
            </a:r>
            <a:r>
              <a:rPr lang="en-IN" sz="2400" b="1" dirty="0"/>
              <a:t>else</a:t>
            </a:r>
            <a:r>
              <a:rPr lang="en-IN" sz="2400" dirty="0"/>
              <a:t> statement following </a:t>
            </a:r>
            <a:r>
              <a:rPr lang="en-IN" sz="2400" b="1" dirty="0"/>
              <a:t>if</a:t>
            </a:r>
          </a:p>
          <a:p>
            <a:endParaRPr lang="en-IN" sz="2400" b="1" dirty="0"/>
          </a:p>
          <a:p>
            <a:r>
              <a:rPr lang="en-IN" sz="2400" b="1" dirty="0"/>
              <a:t>Syntax</a:t>
            </a:r>
          </a:p>
          <a:p>
            <a:r>
              <a:rPr lang="en-IN" sz="2400" dirty="0"/>
              <a:t>The syntax of the </a:t>
            </a:r>
            <a:r>
              <a:rPr lang="en-IN" sz="2400" i="1" dirty="0"/>
              <a:t>if...else</a:t>
            </a:r>
            <a:r>
              <a:rPr lang="en-IN" sz="2400" dirty="0"/>
              <a:t> statement is −</a:t>
            </a:r>
          </a:p>
          <a:p>
            <a:r>
              <a:rPr lang="en-IN" sz="2400" dirty="0"/>
              <a:t>if expression: </a:t>
            </a:r>
          </a:p>
          <a:p>
            <a:r>
              <a:rPr lang="en-IN" sz="2400" dirty="0"/>
              <a:t>	statement(s) </a:t>
            </a:r>
          </a:p>
          <a:p>
            <a:r>
              <a:rPr lang="en-IN" sz="2400" dirty="0"/>
              <a:t>else: </a:t>
            </a:r>
          </a:p>
          <a:p>
            <a:r>
              <a:rPr lang="en-IN" sz="2400" dirty="0"/>
              <a:t>	statement(s)</a:t>
            </a:r>
          </a:p>
        </p:txBody>
      </p:sp>
    </p:spTree>
    <p:extLst>
      <p:ext uri="{BB962C8B-B14F-4D97-AF65-F5344CB8AC3E}">
        <p14:creationId xmlns:p14="http://schemas.microsoft.com/office/powerpoint/2010/main" val="40344448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381000" y="1340108"/>
            <a:ext cx="8458200" cy="4832092"/>
          </a:xfrm>
          <a:prstGeom prst="rect">
            <a:avLst/>
          </a:prstGeom>
          <a:noFill/>
        </p:spPr>
        <p:txBody>
          <a:bodyPr wrap="square" rtlCol="0">
            <a:spAutoFit/>
          </a:bodyPr>
          <a:lstStyle/>
          <a:p>
            <a:pPr lvl="1"/>
            <a:r>
              <a:rPr lang="en-US" sz="2400" b="1" dirty="0"/>
              <a:t>count() Method</a:t>
            </a:r>
          </a:p>
          <a:p>
            <a:pPr lvl="1"/>
            <a:r>
              <a:rPr lang="en-US" sz="2400" dirty="0"/>
              <a:t>The count() method returns the number of elements with the specified value.</a:t>
            </a:r>
          </a:p>
          <a:p>
            <a:pPr lvl="1"/>
            <a:endParaRPr lang="en-US" sz="1400" dirty="0"/>
          </a:p>
          <a:p>
            <a:pPr lvl="1"/>
            <a:r>
              <a:rPr lang="en-US" sz="2400" dirty="0"/>
              <a:t>Return the number of times the value "cherry" appears </a:t>
            </a:r>
            <a:r>
              <a:rPr lang="en-US" sz="2400" dirty="0" err="1"/>
              <a:t>int</a:t>
            </a:r>
            <a:r>
              <a:rPr lang="en-US" sz="2400" dirty="0"/>
              <a:t> the fruits list:</a:t>
            </a:r>
          </a:p>
          <a:p>
            <a:pPr lvl="1"/>
            <a:r>
              <a:rPr lang="en-US" sz="2400" dirty="0">
                <a:solidFill>
                  <a:srgbClr val="0070C0"/>
                </a:solidFill>
              </a:rPr>
              <a:t>fruits = ['apple', 'banana', 'cherry']</a:t>
            </a:r>
            <a:br>
              <a:rPr lang="en-US" sz="2400" dirty="0">
                <a:solidFill>
                  <a:srgbClr val="0070C0"/>
                </a:solidFill>
              </a:rPr>
            </a:br>
            <a:r>
              <a:rPr lang="en-US" sz="1400" dirty="0">
                <a:solidFill>
                  <a:srgbClr val="0070C0"/>
                </a:solidFill>
              </a:rPr>
              <a:t/>
            </a:r>
            <a:br>
              <a:rPr lang="en-US" sz="1400" dirty="0">
                <a:solidFill>
                  <a:srgbClr val="0070C0"/>
                </a:solidFill>
              </a:rPr>
            </a:br>
            <a:r>
              <a:rPr lang="en-US" sz="2400" dirty="0">
                <a:solidFill>
                  <a:srgbClr val="0070C0"/>
                </a:solidFill>
              </a:rPr>
              <a:t>x = </a:t>
            </a:r>
            <a:r>
              <a:rPr lang="en-US" sz="2400" dirty="0" err="1">
                <a:solidFill>
                  <a:srgbClr val="0070C0"/>
                </a:solidFill>
              </a:rPr>
              <a:t>fruits.count</a:t>
            </a:r>
            <a:r>
              <a:rPr lang="en-US" sz="2400" dirty="0">
                <a:solidFill>
                  <a:srgbClr val="0070C0"/>
                </a:solidFill>
              </a:rPr>
              <a:t>("cherry")</a:t>
            </a:r>
          </a:p>
          <a:p>
            <a:pPr lvl="1"/>
            <a:endParaRPr lang="en-US" sz="1400" dirty="0"/>
          </a:p>
          <a:p>
            <a:pPr lvl="1"/>
            <a:r>
              <a:rPr lang="en-US" sz="2400" dirty="0"/>
              <a:t>Return the number of times the value 9 appears </a:t>
            </a:r>
            <a:r>
              <a:rPr lang="en-US" sz="2400" dirty="0" err="1"/>
              <a:t>int</a:t>
            </a:r>
            <a:r>
              <a:rPr lang="en-US" sz="2400" dirty="0"/>
              <a:t> the list:</a:t>
            </a:r>
          </a:p>
          <a:p>
            <a:pPr lvl="1"/>
            <a:r>
              <a:rPr lang="en-US" sz="2400" dirty="0">
                <a:solidFill>
                  <a:srgbClr val="0070C0"/>
                </a:solidFill>
              </a:rPr>
              <a:t>points = [1, 4, 2, 9, 7, 8, 9, 3, 1]</a:t>
            </a:r>
            <a:br>
              <a:rPr lang="en-US" sz="2400" dirty="0">
                <a:solidFill>
                  <a:srgbClr val="0070C0"/>
                </a:solidFill>
              </a:rPr>
            </a:br>
            <a:r>
              <a:rPr lang="en-US" sz="1400" dirty="0">
                <a:solidFill>
                  <a:srgbClr val="0070C0"/>
                </a:solidFill>
              </a:rPr>
              <a:t/>
            </a:r>
            <a:br>
              <a:rPr lang="en-US" sz="1400" dirty="0">
                <a:solidFill>
                  <a:srgbClr val="0070C0"/>
                </a:solidFill>
              </a:rPr>
            </a:br>
            <a:r>
              <a:rPr lang="en-US" sz="2400" dirty="0">
                <a:solidFill>
                  <a:srgbClr val="0070C0"/>
                </a:solidFill>
              </a:rPr>
              <a:t>x = </a:t>
            </a:r>
            <a:r>
              <a:rPr lang="en-US" sz="2400" dirty="0" err="1">
                <a:solidFill>
                  <a:srgbClr val="0070C0"/>
                </a:solidFill>
              </a:rPr>
              <a:t>points.count</a:t>
            </a:r>
            <a:r>
              <a:rPr lang="en-US" sz="2400" dirty="0">
                <a:solidFill>
                  <a:srgbClr val="0070C0"/>
                </a:solidFill>
              </a:rPr>
              <a:t>(9)</a:t>
            </a:r>
          </a:p>
        </p:txBody>
      </p:sp>
    </p:spTree>
    <p:extLst>
      <p:ext uri="{BB962C8B-B14F-4D97-AF65-F5344CB8AC3E}">
        <p14:creationId xmlns:p14="http://schemas.microsoft.com/office/powerpoint/2010/main" val="23127224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 y="3810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410308" y="1286987"/>
            <a:ext cx="8458200" cy="4585871"/>
          </a:xfrm>
          <a:prstGeom prst="rect">
            <a:avLst/>
          </a:prstGeom>
          <a:noFill/>
        </p:spPr>
        <p:txBody>
          <a:bodyPr wrap="square" rtlCol="0">
            <a:spAutoFit/>
          </a:bodyPr>
          <a:lstStyle/>
          <a:p>
            <a:pPr lvl="1"/>
            <a:r>
              <a:rPr lang="en-US" sz="2400" b="1" dirty="0"/>
              <a:t>index() Method</a:t>
            </a:r>
          </a:p>
          <a:p>
            <a:pPr lvl="1"/>
            <a:r>
              <a:rPr lang="en-US" sz="2400" dirty="0"/>
              <a:t>The index() method returns the position at the first occurrence of the specified value.</a:t>
            </a:r>
          </a:p>
          <a:p>
            <a:pPr lvl="1"/>
            <a:endParaRPr lang="en-US" sz="1200" dirty="0"/>
          </a:p>
          <a:p>
            <a:pPr lvl="1"/>
            <a:r>
              <a:rPr lang="en-US" sz="2400" b="1" dirty="0"/>
              <a:t>What is the position of the value "cherry":</a:t>
            </a:r>
          </a:p>
          <a:p>
            <a:pPr lvl="1"/>
            <a:endParaRPr lang="en-US" sz="2000" dirty="0"/>
          </a:p>
          <a:p>
            <a:pPr lvl="2"/>
            <a:r>
              <a:rPr lang="en-US" sz="2000" dirty="0">
                <a:solidFill>
                  <a:srgbClr val="0070C0"/>
                </a:solidFill>
              </a:rPr>
              <a:t>fruits = ['apple', 'banana', 'cherry']</a:t>
            </a:r>
          </a:p>
          <a:p>
            <a:pPr lvl="2"/>
            <a:r>
              <a:rPr lang="en-US" sz="2000" dirty="0">
                <a:solidFill>
                  <a:srgbClr val="0070C0"/>
                </a:solidFill>
              </a:rPr>
              <a:t>x = </a:t>
            </a:r>
            <a:r>
              <a:rPr lang="en-US" sz="2000" dirty="0" err="1">
                <a:solidFill>
                  <a:srgbClr val="0070C0"/>
                </a:solidFill>
              </a:rPr>
              <a:t>fruits.index</a:t>
            </a:r>
            <a:r>
              <a:rPr lang="en-US" sz="2000" dirty="0">
                <a:solidFill>
                  <a:srgbClr val="0070C0"/>
                </a:solidFill>
              </a:rPr>
              <a:t>("cherry")</a:t>
            </a:r>
          </a:p>
          <a:p>
            <a:pPr lvl="2"/>
            <a:r>
              <a:rPr lang="en-US" sz="2000" dirty="0">
                <a:solidFill>
                  <a:srgbClr val="0070C0"/>
                </a:solidFill>
              </a:rPr>
              <a:t>print(x)</a:t>
            </a:r>
          </a:p>
          <a:p>
            <a:pPr lvl="2"/>
            <a:endParaRPr lang="en-US" sz="2000" dirty="0"/>
          </a:p>
          <a:p>
            <a:pPr lvl="1"/>
            <a:r>
              <a:rPr lang="en-US" sz="2400" b="1" dirty="0"/>
              <a:t>What is the position of the value 32:</a:t>
            </a:r>
          </a:p>
          <a:p>
            <a:pPr lvl="2"/>
            <a:r>
              <a:rPr lang="fr-FR" sz="2000" dirty="0">
                <a:solidFill>
                  <a:srgbClr val="0070C0"/>
                </a:solidFill>
              </a:rPr>
              <a:t>fruits = [4, 55, 64, 32, 16, 32]</a:t>
            </a:r>
          </a:p>
          <a:p>
            <a:pPr lvl="2"/>
            <a:r>
              <a:rPr lang="fr-FR" sz="2000" dirty="0">
                <a:solidFill>
                  <a:srgbClr val="0070C0"/>
                </a:solidFill>
              </a:rPr>
              <a:t>x = </a:t>
            </a:r>
            <a:r>
              <a:rPr lang="fr-FR" sz="2000" dirty="0" err="1">
                <a:solidFill>
                  <a:srgbClr val="0070C0"/>
                </a:solidFill>
              </a:rPr>
              <a:t>fruits.index</a:t>
            </a:r>
            <a:r>
              <a:rPr lang="fr-FR" sz="2000" dirty="0">
                <a:solidFill>
                  <a:srgbClr val="0070C0"/>
                </a:solidFill>
              </a:rPr>
              <a:t>(32)</a:t>
            </a:r>
          </a:p>
          <a:p>
            <a:pPr lvl="2"/>
            <a:r>
              <a:rPr lang="fr-FR" sz="2000" dirty="0" err="1">
                <a:solidFill>
                  <a:srgbClr val="0070C0"/>
                </a:solidFill>
              </a:rPr>
              <a:t>print</a:t>
            </a:r>
            <a:r>
              <a:rPr lang="fr-FR" sz="2000" dirty="0">
                <a:solidFill>
                  <a:srgbClr val="0070C0"/>
                </a:solidFill>
              </a:rPr>
              <a:t>(x)</a:t>
            </a:r>
            <a:endParaRPr lang="en-US" sz="2000" dirty="0">
              <a:solidFill>
                <a:srgbClr val="0070C0"/>
              </a:solidFill>
            </a:endParaRPr>
          </a:p>
        </p:txBody>
      </p:sp>
    </p:spTree>
    <p:extLst>
      <p:ext uri="{BB962C8B-B14F-4D97-AF65-F5344CB8AC3E}">
        <p14:creationId xmlns:p14="http://schemas.microsoft.com/office/powerpoint/2010/main" val="19816766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85800"/>
            <a:ext cx="8458200" cy="584775"/>
          </a:xfrm>
          <a:prstGeom prst="rect">
            <a:avLst/>
          </a:prstGeom>
        </p:spPr>
        <p:txBody>
          <a:bodyPr wrap="square">
            <a:spAutoFit/>
          </a:bodyPr>
          <a:lstStyle/>
          <a:p>
            <a:pPr algn="ctr"/>
            <a:r>
              <a:rPr lang="en-US" sz="3200" b="1" dirty="0"/>
              <a:t>List Methods</a:t>
            </a:r>
          </a:p>
        </p:txBody>
      </p:sp>
      <p:sp>
        <p:nvSpPr>
          <p:cNvPr id="2" name="TextBox 1"/>
          <p:cNvSpPr txBox="1"/>
          <p:nvPr/>
        </p:nvSpPr>
        <p:spPr>
          <a:xfrm>
            <a:off x="914400" y="1600200"/>
            <a:ext cx="7924800" cy="4462760"/>
          </a:xfrm>
          <a:prstGeom prst="rect">
            <a:avLst/>
          </a:prstGeom>
          <a:noFill/>
        </p:spPr>
        <p:txBody>
          <a:bodyPr wrap="square" rtlCol="0">
            <a:spAutoFit/>
          </a:bodyPr>
          <a:lstStyle/>
          <a:p>
            <a:pPr lvl="1"/>
            <a:endParaRPr lang="en-US" sz="2000" dirty="0"/>
          </a:p>
          <a:p>
            <a:pPr lvl="1"/>
            <a:r>
              <a:rPr lang="en-US" sz="2400" b="1" dirty="0" err="1"/>
              <a:t>len</a:t>
            </a:r>
            <a:r>
              <a:rPr lang="en-US" sz="2400" b="1" dirty="0"/>
              <a:t>(list)</a:t>
            </a:r>
          </a:p>
          <a:p>
            <a:pPr lvl="1"/>
            <a:r>
              <a:rPr lang="en-US" sz="2400" dirty="0"/>
              <a:t>It is used to calculate the length of the list. </a:t>
            </a:r>
          </a:p>
          <a:p>
            <a:pPr lvl="1"/>
            <a:endParaRPr lang="en-US" sz="2400" dirty="0"/>
          </a:p>
          <a:p>
            <a:pPr lvl="1"/>
            <a:r>
              <a:rPr lang="en-US" sz="2400" b="1" dirty="0"/>
              <a:t>max(list)</a:t>
            </a:r>
          </a:p>
          <a:p>
            <a:pPr lvl="1"/>
            <a:r>
              <a:rPr lang="en-US" sz="2400" dirty="0"/>
              <a:t>It returns the maximum element of the list.</a:t>
            </a:r>
          </a:p>
          <a:p>
            <a:pPr lvl="1"/>
            <a:endParaRPr lang="en-US" sz="2400" dirty="0"/>
          </a:p>
          <a:p>
            <a:pPr lvl="1"/>
            <a:r>
              <a:rPr lang="en-US" sz="2400" b="1" dirty="0"/>
              <a:t>min(list) </a:t>
            </a:r>
          </a:p>
          <a:p>
            <a:pPr lvl="1"/>
            <a:r>
              <a:rPr lang="en-US" sz="2400" dirty="0"/>
              <a:t>It returns the minimum element of the list. </a:t>
            </a:r>
          </a:p>
          <a:p>
            <a:pPr lvl="1"/>
            <a:endParaRPr lang="en-US" sz="2400" dirty="0"/>
          </a:p>
          <a:p>
            <a:pPr lvl="1"/>
            <a:r>
              <a:rPr lang="en-US" sz="2400" b="1" dirty="0"/>
              <a:t>list(</a:t>
            </a:r>
            <a:r>
              <a:rPr lang="en-US" sz="2400" b="1" dirty="0" err="1"/>
              <a:t>seq</a:t>
            </a:r>
            <a:r>
              <a:rPr lang="en-US" sz="2400" b="1" dirty="0"/>
              <a:t>)</a:t>
            </a:r>
          </a:p>
          <a:p>
            <a:pPr lvl="1"/>
            <a:r>
              <a:rPr lang="en-US" sz="2400" dirty="0"/>
              <a:t>It converts any sequence to the list. </a:t>
            </a:r>
          </a:p>
        </p:txBody>
      </p:sp>
    </p:spTree>
    <p:extLst>
      <p:ext uri="{BB962C8B-B14F-4D97-AF65-F5344CB8AC3E}">
        <p14:creationId xmlns:p14="http://schemas.microsoft.com/office/powerpoint/2010/main" val="1117400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lvl="0" algn="ctr"/>
            <a:r>
              <a:rPr lang="en-US" sz="3200" b="1" dirty="0"/>
              <a:t>Python IF...ELSE Statements</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53" t="23156" r="40781" b="27869"/>
          <a:stretch/>
        </p:blipFill>
        <p:spPr bwMode="auto">
          <a:xfrm>
            <a:off x="1943100" y="1828800"/>
            <a:ext cx="5334000" cy="44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21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The </a:t>
            </a:r>
            <a:r>
              <a:rPr lang="en-IN" sz="3200" b="1" i="1" dirty="0" err="1"/>
              <a:t>elif</a:t>
            </a:r>
            <a:r>
              <a:rPr lang="en-IN" sz="3200" b="1" dirty="0"/>
              <a:t> Statement</a:t>
            </a:r>
          </a:p>
        </p:txBody>
      </p:sp>
      <p:sp>
        <p:nvSpPr>
          <p:cNvPr id="2" name="TextBox 1"/>
          <p:cNvSpPr txBox="1"/>
          <p:nvPr/>
        </p:nvSpPr>
        <p:spPr>
          <a:xfrm>
            <a:off x="762000" y="1447800"/>
            <a:ext cx="7543800" cy="5047536"/>
          </a:xfrm>
          <a:prstGeom prst="rect">
            <a:avLst/>
          </a:prstGeom>
          <a:noFill/>
        </p:spPr>
        <p:txBody>
          <a:bodyPr wrap="square" rtlCol="0">
            <a:spAutoFit/>
          </a:bodyPr>
          <a:lstStyle/>
          <a:p>
            <a:pPr algn="just"/>
            <a:r>
              <a:rPr lang="en-IN" sz="2000" dirty="0"/>
              <a:t>The </a:t>
            </a:r>
            <a:r>
              <a:rPr lang="en-IN" sz="2000" b="1" dirty="0" err="1"/>
              <a:t>elif</a:t>
            </a:r>
            <a:r>
              <a:rPr lang="en-IN" sz="2000" dirty="0"/>
              <a:t> statement allows you to check multiple expressions for TRUE and execute a block of code as soon as one of the conditions evaluates to TRUE.</a:t>
            </a:r>
          </a:p>
          <a:p>
            <a:pPr algn="just"/>
            <a:endParaRPr lang="en-IN" sz="1100" dirty="0"/>
          </a:p>
          <a:p>
            <a:pPr algn="just"/>
            <a:r>
              <a:rPr lang="en-IN" sz="2000" dirty="0"/>
              <a:t>Similar to the </a:t>
            </a:r>
            <a:r>
              <a:rPr lang="en-IN" sz="2000" b="1" dirty="0"/>
              <a:t>else</a:t>
            </a:r>
            <a:r>
              <a:rPr lang="en-IN" sz="2000" dirty="0"/>
              <a:t>, the </a:t>
            </a:r>
            <a:r>
              <a:rPr lang="en-IN" sz="2000" b="1" dirty="0" err="1"/>
              <a:t>elif</a:t>
            </a:r>
            <a:r>
              <a:rPr lang="en-IN" sz="2000" dirty="0"/>
              <a:t> statement is optional. However, unlike </a:t>
            </a:r>
            <a:r>
              <a:rPr lang="en-IN" sz="2000" b="1" dirty="0"/>
              <a:t>else</a:t>
            </a:r>
            <a:r>
              <a:rPr lang="en-IN" sz="2000" dirty="0"/>
              <a:t>, for which there can be at most one statement, there can be an arbitrary number of </a:t>
            </a:r>
            <a:r>
              <a:rPr lang="en-IN" sz="2000" b="1" dirty="0" err="1"/>
              <a:t>elif</a:t>
            </a:r>
            <a:r>
              <a:rPr lang="en-IN" sz="2000" dirty="0"/>
              <a:t> statements following an </a:t>
            </a:r>
            <a:r>
              <a:rPr lang="en-IN" sz="2000" b="1" dirty="0"/>
              <a:t>if</a:t>
            </a:r>
            <a:r>
              <a:rPr lang="en-IN" sz="2000" dirty="0"/>
              <a:t>.</a:t>
            </a:r>
          </a:p>
          <a:p>
            <a:pPr algn="just"/>
            <a:endParaRPr lang="en-IN" sz="1100" dirty="0"/>
          </a:p>
          <a:p>
            <a:pPr algn="just"/>
            <a:r>
              <a:rPr lang="en-IN" sz="2000" b="1" dirty="0"/>
              <a:t>syntax</a:t>
            </a:r>
          </a:p>
          <a:p>
            <a:pPr algn="just"/>
            <a:r>
              <a:rPr lang="en-IN" sz="2000" dirty="0"/>
              <a:t>if expression1: </a:t>
            </a:r>
          </a:p>
          <a:p>
            <a:pPr algn="just"/>
            <a:r>
              <a:rPr lang="en-IN" sz="2000" dirty="0"/>
              <a:t>	statement(s) </a:t>
            </a:r>
          </a:p>
          <a:p>
            <a:pPr algn="just"/>
            <a:r>
              <a:rPr lang="en-IN" sz="2000" dirty="0" err="1"/>
              <a:t>elif</a:t>
            </a:r>
            <a:r>
              <a:rPr lang="en-IN" sz="2000" dirty="0"/>
              <a:t> expression2: </a:t>
            </a:r>
          </a:p>
          <a:p>
            <a:pPr algn="just"/>
            <a:r>
              <a:rPr lang="en-IN" sz="2000" dirty="0"/>
              <a:t>	statement(s) </a:t>
            </a:r>
          </a:p>
          <a:p>
            <a:pPr algn="just"/>
            <a:r>
              <a:rPr lang="en-IN" sz="2000" dirty="0" err="1"/>
              <a:t>elif</a:t>
            </a:r>
            <a:r>
              <a:rPr lang="en-IN" sz="2000" dirty="0"/>
              <a:t> expression3: </a:t>
            </a:r>
          </a:p>
          <a:p>
            <a:pPr algn="just"/>
            <a:r>
              <a:rPr lang="en-IN" sz="2000" dirty="0"/>
              <a:t>	statement(s) </a:t>
            </a:r>
          </a:p>
          <a:p>
            <a:pPr algn="just"/>
            <a:r>
              <a:rPr lang="en-IN" sz="2000" dirty="0"/>
              <a:t>else: </a:t>
            </a:r>
          </a:p>
          <a:p>
            <a:pPr algn="just"/>
            <a:r>
              <a:rPr lang="en-IN" sz="2000" dirty="0"/>
              <a:t>	statement(s) </a:t>
            </a:r>
          </a:p>
        </p:txBody>
      </p:sp>
    </p:spTree>
    <p:extLst>
      <p:ext uri="{BB962C8B-B14F-4D97-AF65-F5344CB8AC3E}">
        <p14:creationId xmlns:p14="http://schemas.microsoft.com/office/powerpoint/2010/main" val="379431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813375"/>
            <a:ext cx="8458200" cy="584775"/>
          </a:xfrm>
          <a:prstGeom prst="rect">
            <a:avLst/>
          </a:prstGeom>
        </p:spPr>
        <p:txBody>
          <a:bodyPr wrap="square">
            <a:spAutoFit/>
          </a:bodyPr>
          <a:lstStyle/>
          <a:p>
            <a:pPr algn="ctr"/>
            <a:r>
              <a:rPr lang="en-IN" sz="3200" b="1" dirty="0"/>
              <a:t>Python Nested IF statements</a:t>
            </a:r>
          </a:p>
        </p:txBody>
      </p:sp>
      <p:sp>
        <p:nvSpPr>
          <p:cNvPr id="2" name="TextBox 1"/>
          <p:cNvSpPr txBox="1"/>
          <p:nvPr/>
        </p:nvSpPr>
        <p:spPr>
          <a:xfrm>
            <a:off x="762000" y="1447800"/>
            <a:ext cx="7543800" cy="5355312"/>
          </a:xfrm>
          <a:prstGeom prst="rect">
            <a:avLst/>
          </a:prstGeom>
          <a:noFill/>
        </p:spPr>
        <p:txBody>
          <a:bodyPr wrap="square" rtlCol="0">
            <a:spAutoFit/>
          </a:bodyPr>
          <a:lstStyle/>
          <a:p>
            <a:pPr algn="just"/>
            <a:r>
              <a:rPr lang="en-IN" dirty="0"/>
              <a:t>There may be a situation when you want to check for another condition after a condition resolves to true. In such a situation, you can use the nested </a:t>
            </a:r>
            <a:r>
              <a:rPr lang="en-IN" b="1" dirty="0"/>
              <a:t>if</a:t>
            </a:r>
            <a:r>
              <a:rPr lang="en-IN" dirty="0"/>
              <a:t> construct.</a:t>
            </a:r>
          </a:p>
          <a:p>
            <a:pPr algn="just"/>
            <a:r>
              <a:rPr lang="en-IN" dirty="0"/>
              <a:t>In a nested </a:t>
            </a:r>
            <a:r>
              <a:rPr lang="en-IN" b="1" dirty="0"/>
              <a:t>if</a:t>
            </a:r>
            <a:r>
              <a:rPr lang="en-IN" dirty="0"/>
              <a:t> construct, you can have an </a:t>
            </a:r>
            <a:r>
              <a:rPr lang="en-IN" b="1" dirty="0"/>
              <a:t>if...</a:t>
            </a:r>
            <a:r>
              <a:rPr lang="en-IN" b="1" dirty="0" err="1"/>
              <a:t>elif</a:t>
            </a:r>
            <a:r>
              <a:rPr lang="en-IN" b="1" dirty="0"/>
              <a:t>...else</a:t>
            </a:r>
            <a:r>
              <a:rPr lang="en-IN" dirty="0"/>
              <a:t> construct inside another </a:t>
            </a:r>
            <a:r>
              <a:rPr lang="en-IN" b="1" dirty="0"/>
              <a:t>if...</a:t>
            </a:r>
            <a:r>
              <a:rPr lang="en-IN" b="1" dirty="0" err="1"/>
              <a:t>elif</a:t>
            </a:r>
            <a:r>
              <a:rPr lang="en-IN" b="1" dirty="0"/>
              <a:t>...else</a:t>
            </a:r>
            <a:r>
              <a:rPr lang="en-IN" dirty="0"/>
              <a:t> construct.</a:t>
            </a:r>
          </a:p>
          <a:p>
            <a:r>
              <a:rPr lang="en-IN" sz="2000" b="1" dirty="0"/>
              <a:t>Syntax</a:t>
            </a:r>
          </a:p>
          <a:p>
            <a:r>
              <a:rPr lang="en-IN" dirty="0"/>
              <a:t>The syntax of the nested </a:t>
            </a:r>
            <a:r>
              <a:rPr lang="en-IN" i="1" dirty="0"/>
              <a:t>if...</a:t>
            </a:r>
            <a:r>
              <a:rPr lang="en-IN" i="1" dirty="0" err="1"/>
              <a:t>elif</a:t>
            </a:r>
            <a:r>
              <a:rPr lang="en-IN" i="1" dirty="0"/>
              <a:t>...else</a:t>
            </a:r>
            <a:r>
              <a:rPr lang="en-IN" dirty="0"/>
              <a:t> construct may be −</a:t>
            </a:r>
          </a:p>
          <a:p>
            <a:pPr lvl="1"/>
            <a:r>
              <a:rPr lang="en-IN" dirty="0"/>
              <a:t>if expression1: </a:t>
            </a:r>
          </a:p>
          <a:p>
            <a:pPr lvl="1"/>
            <a:r>
              <a:rPr lang="en-IN" dirty="0"/>
              <a:t>	statement(s) </a:t>
            </a:r>
          </a:p>
          <a:p>
            <a:pPr lvl="1"/>
            <a:r>
              <a:rPr lang="en-IN" dirty="0"/>
              <a:t>	if expression2: </a:t>
            </a:r>
          </a:p>
          <a:p>
            <a:pPr lvl="1"/>
            <a:r>
              <a:rPr lang="en-IN" dirty="0"/>
              <a:t>		statement(s) </a:t>
            </a:r>
          </a:p>
          <a:p>
            <a:pPr lvl="1"/>
            <a:r>
              <a:rPr lang="en-IN" dirty="0"/>
              <a:t>	</a:t>
            </a:r>
            <a:r>
              <a:rPr lang="en-IN" dirty="0" err="1"/>
              <a:t>elif</a:t>
            </a:r>
            <a:r>
              <a:rPr lang="en-IN" dirty="0"/>
              <a:t> expression3: </a:t>
            </a:r>
          </a:p>
          <a:p>
            <a:pPr lvl="1"/>
            <a:r>
              <a:rPr lang="en-IN" dirty="0"/>
              <a:t>		statement(s) </a:t>
            </a:r>
          </a:p>
          <a:p>
            <a:pPr lvl="1"/>
            <a:r>
              <a:rPr lang="en-IN" dirty="0"/>
              <a:t>	</a:t>
            </a:r>
            <a:r>
              <a:rPr lang="en-IN" dirty="0" err="1"/>
              <a:t>elif</a:t>
            </a:r>
            <a:r>
              <a:rPr lang="en-IN" dirty="0"/>
              <a:t> expression4: </a:t>
            </a:r>
          </a:p>
          <a:p>
            <a:pPr lvl="1"/>
            <a:r>
              <a:rPr lang="en-IN" dirty="0"/>
              <a:t>		statement(s) </a:t>
            </a:r>
          </a:p>
          <a:p>
            <a:pPr lvl="1"/>
            <a:r>
              <a:rPr lang="en-IN" dirty="0"/>
              <a:t>	else: </a:t>
            </a:r>
          </a:p>
          <a:p>
            <a:pPr lvl="1"/>
            <a:r>
              <a:rPr lang="en-IN" dirty="0"/>
              <a:t>		statement(s) </a:t>
            </a:r>
          </a:p>
          <a:p>
            <a:pPr lvl="1"/>
            <a:r>
              <a:rPr lang="en-IN" dirty="0"/>
              <a:t>else: </a:t>
            </a:r>
          </a:p>
          <a:p>
            <a:pPr lvl="1"/>
            <a:r>
              <a:rPr lang="en-IN" dirty="0"/>
              <a:t>	statement(s) </a:t>
            </a:r>
          </a:p>
        </p:txBody>
      </p:sp>
    </p:spTree>
    <p:extLst>
      <p:ext uri="{BB962C8B-B14F-4D97-AF65-F5344CB8AC3E}">
        <p14:creationId xmlns:p14="http://schemas.microsoft.com/office/powerpoint/2010/main" val="1512037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973050"/>
            <a:ext cx="8305800" cy="769441"/>
          </a:xfrm>
          <a:prstGeom prst="rect">
            <a:avLst/>
          </a:prstGeom>
          <a:noFill/>
        </p:spPr>
        <p:txBody>
          <a:bodyPr wrap="square" rtlCol="0">
            <a:spAutoFit/>
          </a:bodyPr>
          <a:lstStyle/>
          <a:p>
            <a:pPr algn="ctr"/>
            <a:r>
              <a:rPr lang="en-US" sz="4400" b="1" dirty="0"/>
              <a:t>String Manipulation</a:t>
            </a:r>
          </a:p>
        </p:txBody>
      </p:sp>
    </p:spTree>
    <p:extLst>
      <p:ext uri="{BB962C8B-B14F-4D97-AF65-F5344CB8AC3E}">
        <p14:creationId xmlns:p14="http://schemas.microsoft.com/office/powerpoint/2010/main" val="28177794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489</TotalTime>
  <Words>3051</Words>
  <Application>Microsoft Office PowerPoint</Application>
  <PresentationFormat>On-screen Show (4:3)</PresentationFormat>
  <Paragraphs>514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nielit</cp:lastModifiedBy>
  <cp:revision>58</cp:revision>
  <dcterms:created xsi:type="dcterms:W3CDTF">2006-08-16T00:00:00Z</dcterms:created>
  <dcterms:modified xsi:type="dcterms:W3CDTF">2020-06-10T04:21:12Z</dcterms:modified>
</cp:coreProperties>
</file>