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67"/>
  </p:notesMasterIdLst>
  <p:sldIdLst>
    <p:sldId id="268" r:id="rId2"/>
    <p:sldId id="304" r:id="rId3"/>
    <p:sldId id="281" r:id="rId4"/>
    <p:sldId id="282" r:id="rId5"/>
    <p:sldId id="283" r:id="rId6"/>
    <p:sldId id="284" r:id="rId7"/>
    <p:sldId id="285" r:id="rId8"/>
    <p:sldId id="286" r:id="rId9"/>
    <p:sldId id="287" r:id="rId10"/>
    <p:sldId id="288" r:id="rId11"/>
    <p:sldId id="289" r:id="rId12"/>
    <p:sldId id="290" r:id="rId13"/>
    <p:sldId id="305" r:id="rId14"/>
    <p:sldId id="306" r:id="rId15"/>
    <p:sldId id="307" r:id="rId16"/>
    <p:sldId id="291" r:id="rId17"/>
    <p:sldId id="292" r:id="rId18"/>
    <p:sldId id="293" r:id="rId19"/>
    <p:sldId id="294" r:id="rId20"/>
    <p:sldId id="296"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2" r:id="rId34"/>
    <p:sldId id="323" r:id="rId35"/>
    <p:sldId id="324" r:id="rId36"/>
    <p:sldId id="325" r:id="rId37"/>
    <p:sldId id="327" r:id="rId38"/>
    <p:sldId id="329" r:id="rId39"/>
    <p:sldId id="330" r:id="rId40"/>
    <p:sldId id="331" r:id="rId41"/>
    <p:sldId id="332" r:id="rId42"/>
    <p:sldId id="333" r:id="rId43"/>
    <p:sldId id="334" r:id="rId44"/>
    <p:sldId id="335" r:id="rId45"/>
    <p:sldId id="336" r:id="rId46"/>
    <p:sldId id="338" r:id="rId47"/>
    <p:sldId id="339" r:id="rId48"/>
    <p:sldId id="340" r:id="rId49"/>
    <p:sldId id="341" r:id="rId50"/>
    <p:sldId id="342" r:id="rId51"/>
    <p:sldId id="343" r:id="rId52"/>
    <p:sldId id="344" r:id="rId53"/>
    <p:sldId id="346" r:id="rId54"/>
    <p:sldId id="347" r:id="rId55"/>
    <p:sldId id="350" r:id="rId56"/>
    <p:sldId id="351" r:id="rId57"/>
    <p:sldId id="354" r:id="rId58"/>
    <p:sldId id="355" r:id="rId59"/>
    <p:sldId id="356" r:id="rId60"/>
    <p:sldId id="357" r:id="rId61"/>
    <p:sldId id="358" r:id="rId62"/>
    <p:sldId id="359" r:id="rId63"/>
    <p:sldId id="360" r:id="rId64"/>
    <p:sldId id="361" r:id="rId65"/>
    <p:sldId id="362"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615C5B-C1BE-4D7B-AC65-120C651C28C0}" type="datetimeFigureOut">
              <a:rPr lang="en-IN" smtClean="0"/>
              <a:t>11-06-2020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6F60F1-6252-43C2-9B9A-91CB47CA6320}" type="slidenum">
              <a:rPr lang="en-IN" smtClean="0"/>
              <a:t>‹#›</a:t>
            </a:fld>
            <a:endParaRPr lang="en-IN"/>
          </a:p>
        </p:txBody>
      </p:sp>
    </p:spTree>
    <p:extLst>
      <p:ext uri="{BB962C8B-B14F-4D97-AF65-F5344CB8AC3E}">
        <p14:creationId xmlns:p14="http://schemas.microsoft.com/office/powerpoint/2010/main" val="1527342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EB14110-7EC2-41EA-8FF9-0753AEC3C9E3}" type="datetime1">
              <a:rPr lang="en-US" smtClean="0">
                <a:solidFill>
                  <a:prstClr val="black">
                    <a:tint val="75000"/>
                  </a:prstClr>
                </a:solidFill>
              </a:rPr>
              <a:t>6/11/2020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Ghanshyam Shivhare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19508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BA314F-6592-43B9-ACAB-50519C786010}" type="datetime1">
              <a:rPr lang="en-US" smtClean="0">
                <a:solidFill>
                  <a:prstClr val="black">
                    <a:tint val="75000"/>
                  </a:prstClr>
                </a:solidFill>
              </a:rPr>
              <a:t>6/11/2020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Ghanshyam Shivhare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37678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3AB73C8-9F5E-4D61-BC0D-DFFAB7EBD064}" type="datetime1">
              <a:rPr lang="en-US" smtClean="0">
                <a:solidFill>
                  <a:prstClr val="black">
                    <a:tint val="75000"/>
                  </a:prstClr>
                </a:solidFill>
              </a:rPr>
              <a:t>6/11/2020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Ghanshyam Shivhare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46351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B58391-5456-4B1F-94B2-808D3C8F2D6A}" type="datetime1">
              <a:rPr lang="en-US" smtClean="0">
                <a:solidFill>
                  <a:prstClr val="black">
                    <a:tint val="75000"/>
                  </a:prstClr>
                </a:solidFill>
              </a:rPr>
              <a:t>6/11/2020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Ghanshyam Shivhare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82459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C19CB2-CEC2-40A4-9BB1-68F307F1FC15}" type="datetime1">
              <a:rPr lang="en-US" smtClean="0">
                <a:solidFill>
                  <a:prstClr val="black">
                    <a:tint val="75000"/>
                  </a:prstClr>
                </a:solidFill>
              </a:rPr>
              <a:t>6/11/2020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Ghanshyam Shivhare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63672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CA208EE-7175-482F-9A53-46AD911DA639}" type="datetime1">
              <a:rPr lang="en-US" smtClean="0">
                <a:solidFill>
                  <a:prstClr val="black">
                    <a:tint val="75000"/>
                  </a:prstClr>
                </a:solidFill>
              </a:rPr>
              <a:t>6/11/2020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Ghanshyam Shivhare</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03323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88D8A4A-C189-4E37-AF86-1EB6A0F3EEE3}" type="datetime1">
              <a:rPr lang="en-US" smtClean="0">
                <a:solidFill>
                  <a:prstClr val="black">
                    <a:tint val="75000"/>
                  </a:prstClr>
                </a:solidFill>
              </a:rPr>
              <a:t>6/11/2020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Ghanshyam Shivhare</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8009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75BE564-5982-4552-844A-6107D883546D}" type="datetime1">
              <a:rPr lang="en-US" smtClean="0">
                <a:solidFill>
                  <a:prstClr val="black">
                    <a:tint val="75000"/>
                  </a:prstClr>
                </a:solidFill>
              </a:rPr>
              <a:t>6/11/2020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Ghanshyam Shivhare</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76069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CDCE90-7D73-4876-B2D5-EF8951C8B6D5}" type="datetime1">
              <a:rPr lang="en-US" smtClean="0">
                <a:solidFill>
                  <a:prstClr val="black">
                    <a:tint val="75000"/>
                  </a:prstClr>
                </a:solidFill>
              </a:rPr>
              <a:t>6/11/2020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Ghanshyam Shivhare</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40701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B3D3E-E772-450B-AD33-372CF84E9FA8}" type="datetime1">
              <a:rPr lang="en-US" smtClean="0">
                <a:solidFill>
                  <a:prstClr val="black">
                    <a:tint val="75000"/>
                  </a:prstClr>
                </a:solidFill>
              </a:rPr>
              <a:t>6/11/2020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Ghanshyam Shivhare</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4511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899D10-615B-447C-99BC-9B57FB6F6548}" type="datetime1">
              <a:rPr lang="en-US" smtClean="0">
                <a:solidFill>
                  <a:prstClr val="black">
                    <a:tint val="75000"/>
                  </a:prstClr>
                </a:solidFill>
              </a:rPr>
              <a:t>6/11/2020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Ghanshyam Shivhare</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26012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43C9F6-FFFF-4654-A1C5-113C801584E1}" type="datetime1">
              <a:rPr lang="en-US" smtClean="0">
                <a:solidFill>
                  <a:prstClr val="black">
                    <a:tint val="75000"/>
                  </a:prstClr>
                </a:solidFill>
              </a:rPr>
              <a:t>6/11/2020</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Ghanshyam Shivhare</a:t>
            </a: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2270420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973050"/>
            <a:ext cx="8305800" cy="2123658"/>
          </a:xfrm>
          <a:prstGeom prst="rect">
            <a:avLst/>
          </a:prstGeom>
          <a:noFill/>
        </p:spPr>
        <p:txBody>
          <a:bodyPr wrap="square" rtlCol="0">
            <a:spAutoFit/>
          </a:bodyPr>
          <a:lstStyle/>
          <a:p>
            <a:pPr algn="ctr"/>
            <a:r>
              <a:rPr lang="en-US" sz="4400" b="1" dirty="0" smtClean="0"/>
              <a:t>Machine Learning</a:t>
            </a:r>
          </a:p>
          <a:p>
            <a:pPr algn="ctr"/>
            <a:endParaRPr lang="en-US" sz="4400" b="1" dirty="0"/>
          </a:p>
          <a:p>
            <a:pPr algn="ctr"/>
            <a:r>
              <a:rPr lang="en-US" sz="4400" b="1" dirty="0"/>
              <a:t>Day 4</a:t>
            </a:r>
          </a:p>
        </p:txBody>
      </p:sp>
      <p:pic>
        <p:nvPicPr>
          <p:cNvPr id="1032"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68230" y="1295400"/>
            <a:ext cx="3083739" cy="1782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27382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813375"/>
            <a:ext cx="8458200" cy="584775"/>
          </a:xfrm>
          <a:prstGeom prst="rect">
            <a:avLst/>
          </a:prstGeom>
        </p:spPr>
        <p:txBody>
          <a:bodyPr wrap="square">
            <a:spAutoFit/>
          </a:bodyPr>
          <a:lstStyle/>
          <a:p>
            <a:pPr algn="ctr"/>
            <a:r>
              <a:rPr lang="en-IN" sz="3200" b="1" dirty="0"/>
              <a:t>Python for Loop Statements</a:t>
            </a:r>
          </a:p>
        </p:txBody>
      </p:sp>
      <p:sp>
        <p:nvSpPr>
          <p:cNvPr id="2" name="TextBox 1"/>
          <p:cNvSpPr txBox="1"/>
          <p:nvPr/>
        </p:nvSpPr>
        <p:spPr>
          <a:xfrm>
            <a:off x="762000" y="1447800"/>
            <a:ext cx="7543800" cy="4524315"/>
          </a:xfrm>
          <a:prstGeom prst="rect">
            <a:avLst/>
          </a:prstGeom>
          <a:noFill/>
        </p:spPr>
        <p:txBody>
          <a:bodyPr wrap="square" rtlCol="0">
            <a:spAutoFit/>
          </a:bodyPr>
          <a:lstStyle/>
          <a:p>
            <a:pPr algn="just"/>
            <a:r>
              <a:rPr lang="en-US" sz="2400" dirty="0"/>
              <a:t>It has the ability to iterate over the items of any sequence, such as a list or a string.</a:t>
            </a:r>
          </a:p>
          <a:p>
            <a:pPr algn="just"/>
            <a:r>
              <a:rPr lang="en-US" sz="2400" b="1" dirty="0"/>
              <a:t>Syntax</a:t>
            </a:r>
          </a:p>
          <a:p>
            <a:pPr lvl="1" algn="just"/>
            <a:r>
              <a:rPr lang="en-US" sz="2400" dirty="0"/>
              <a:t>for </a:t>
            </a:r>
            <a:r>
              <a:rPr lang="en-US" sz="2400" dirty="0" err="1"/>
              <a:t>iterating_var</a:t>
            </a:r>
            <a:r>
              <a:rPr lang="en-US" sz="2400" dirty="0"/>
              <a:t> in sequence: </a:t>
            </a:r>
          </a:p>
          <a:p>
            <a:pPr lvl="2" algn="just"/>
            <a:r>
              <a:rPr lang="en-US" sz="2400" dirty="0"/>
              <a:t>statements(s) </a:t>
            </a:r>
          </a:p>
          <a:p>
            <a:pPr algn="just"/>
            <a:endParaRPr lang="en-US" sz="2400" dirty="0"/>
          </a:p>
          <a:p>
            <a:pPr algn="just"/>
            <a:r>
              <a:rPr lang="en-US" sz="2400" dirty="0"/>
              <a:t>If a sequence contains an expression list, it is evaluated first. Then, the first item in the sequence is assigned to the iterating variable </a:t>
            </a:r>
            <a:r>
              <a:rPr lang="en-US" sz="2400" i="1" dirty="0" err="1"/>
              <a:t>iterating_var</a:t>
            </a:r>
            <a:r>
              <a:rPr lang="en-US" sz="2400" dirty="0"/>
              <a:t>. Next, the statements block is executed. Each item in the list is assigned to </a:t>
            </a:r>
            <a:r>
              <a:rPr lang="en-US" sz="2400" i="1" dirty="0" err="1"/>
              <a:t>iterating_var</a:t>
            </a:r>
            <a:r>
              <a:rPr lang="en-US" sz="2400" dirty="0"/>
              <a:t>, and the statement(s) block is executed until the entire sequence is exhausted.</a:t>
            </a:r>
          </a:p>
        </p:txBody>
      </p:sp>
    </p:spTree>
    <p:extLst>
      <p:ext uri="{BB962C8B-B14F-4D97-AF65-F5344CB8AC3E}">
        <p14:creationId xmlns:p14="http://schemas.microsoft.com/office/powerpoint/2010/main" val="12495324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813375"/>
            <a:ext cx="8458200" cy="584775"/>
          </a:xfrm>
          <a:prstGeom prst="rect">
            <a:avLst/>
          </a:prstGeom>
        </p:spPr>
        <p:txBody>
          <a:bodyPr wrap="square">
            <a:spAutoFit/>
          </a:bodyPr>
          <a:lstStyle/>
          <a:p>
            <a:pPr algn="ctr"/>
            <a:r>
              <a:rPr lang="en-IN" sz="3200" b="1" dirty="0"/>
              <a:t>Python for Loop Statements</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038" t="15116" r="36981" b="32582"/>
          <a:stretch/>
        </p:blipFill>
        <p:spPr bwMode="auto">
          <a:xfrm>
            <a:off x="1600200" y="1752600"/>
            <a:ext cx="5638800" cy="4483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13761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813375"/>
            <a:ext cx="8458200" cy="584775"/>
          </a:xfrm>
          <a:prstGeom prst="rect">
            <a:avLst/>
          </a:prstGeom>
        </p:spPr>
        <p:txBody>
          <a:bodyPr wrap="square">
            <a:spAutoFit/>
          </a:bodyPr>
          <a:lstStyle/>
          <a:p>
            <a:pPr algn="ctr"/>
            <a:r>
              <a:rPr lang="en-IN" sz="3200" b="1" dirty="0"/>
              <a:t>Python for Loop Statements</a:t>
            </a:r>
          </a:p>
        </p:txBody>
      </p:sp>
      <p:sp>
        <p:nvSpPr>
          <p:cNvPr id="2" name="TextBox 1"/>
          <p:cNvSpPr txBox="1"/>
          <p:nvPr/>
        </p:nvSpPr>
        <p:spPr>
          <a:xfrm>
            <a:off x="762000" y="1447800"/>
            <a:ext cx="7543800" cy="4893647"/>
          </a:xfrm>
          <a:prstGeom prst="rect">
            <a:avLst/>
          </a:prstGeom>
          <a:noFill/>
        </p:spPr>
        <p:txBody>
          <a:bodyPr wrap="square" rtlCol="0">
            <a:spAutoFit/>
          </a:bodyPr>
          <a:lstStyle/>
          <a:p>
            <a:r>
              <a:rPr lang="en-US" sz="2400" b="1" dirty="0"/>
              <a:t>Example</a:t>
            </a:r>
          </a:p>
          <a:p>
            <a:r>
              <a:rPr lang="en-US" sz="2400" dirty="0"/>
              <a:t>for letter in </a:t>
            </a:r>
            <a:r>
              <a:rPr lang="en-US" sz="2400" b="1" dirty="0"/>
              <a:t>'Python':</a:t>
            </a:r>
            <a:endParaRPr lang="en-US" sz="2400" dirty="0"/>
          </a:p>
          <a:p>
            <a:r>
              <a:rPr lang="en-US" sz="2400" dirty="0"/>
              <a:t>	print ('Current Letter :', letter) </a:t>
            </a:r>
          </a:p>
          <a:p>
            <a:r>
              <a:rPr lang="en-US" sz="2400" dirty="0"/>
              <a:t>fruits = ['banana', 'apple', 'mango'] </a:t>
            </a:r>
          </a:p>
          <a:p>
            <a:r>
              <a:rPr lang="en-US" sz="2400" dirty="0"/>
              <a:t>for fruit in </a:t>
            </a:r>
            <a:r>
              <a:rPr lang="en-US" sz="2400" b="1" dirty="0"/>
              <a:t>fruits</a:t>
            </a:r>
            <a:r>
              <a:rPr lang="en-US" sz="2400" dirty="0"/>
              <a:t>: </a:t>
            </a:r>
          </a:p>
          <a:p>
            <a:r>
              <a:rPr lang="en-US" sz="2400" dirty="0"/>
              <a:t>	print ('Current fruit :', fruit) </a:t>
            </a:r>
          </a:p>
          <a:p>
            <a:r>
              <a:rPr lang="en-US" sz="2400" dirty="0"/>
              <a:t>print ("Good bye!”)</a:t>
            </a:r>
          </a:p>
          <a:p>
            <a:endParaRPr lang="en-US" sz="2400" b="1" dirty="0"/>
          </a:p>
          <a:p>
            <a:r>
              <a:rPr lang="en-US" sz="2400" b="1" dirty="0"/>
              <a:t>Iterating by Sequence Index</a:t>
            </a:r>
          </a:p>
          <a:p>
            <a:r>
              <a:rPr lang="en-US" sz="2400" dirty="0"/>
              <a:t>fruits = ['banana', 'apple', 'mango'] </a:t>
            </a:r>
          </a:p>
          <a:p>
            <a:r>
              <a:rPr lang="en-US" sz="2400" dirty="0"/>
              <a:t>for index in range(</a:t>
            </a:r>
            <a:r>
              <a:rPr lang="en-US" sz="2400" dirty="0" err="1"/>
              <a:t>len</a:t>
            </a:r>
            <a:r>
              <a:rPr lang="en-US" sz="2400" dirty="0"/>
              <a:t>(fruits)): </a:t>
            </a:r>
          </a:p>
          <a:p>
            <a:r>
              <a:rPr lang="en-US" sz="2400" dirty="0"/>
              <a:t>	print ('Current fruit :', fruits[index]) </a:t>
            </a:r>
          </a:p>
          <a:p>
            <a:r>
              <a:rPr lang="en-US" sz="2400" dirty="0"/>
              <a:t>print "Good bye!"</a:t>
            </a:r>
          </a:p>
        </p:txBody>
      </p:sp>
    </p:spTree>
    <p:extLst>
      <p:ext uri="{BB962C8B-B14F-4D97-AF65-F5344CB8AC3E}">
        <p14:creationId xmlns:p14="http://schemas.microsoft.com/office/powerpoint/2010/main" val="42831058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813375"/>
            <a:ext cx="8458200" cy="584775"/>
          </a:xfrm>
          <a:prstGeom prst="rect">
            <a:avLst/>
          </a:prstGeom>
        </p:spPr>
        <p:txBody>
          <a:bodyPr wrap="square">
            <a:spAutoFit/>
          </a:bodyPr>
          <a:lstStyle/>
          <a:p>
            <a:pPr algn="ctr"/>
            <a:r>
              <a:rPr lang="en-IN" sz="3200" b="1" dirty="0"/>
              <a:t>Python for Loop Statements</a:t>
            </a:r>
          </a:p>
        </p:txBody>
      </p:sp>
      <p:sp>
        <p:nvSpPr>
          <p:cNvPr id="5" name="Rectangle 2">
            <a:extLst>
              <a:ext uri="{FF2B5EF4-FFF2-40B4-BE49-F238E27FC236}">
                <a16:creationId xmlns="" xmlns:a16="http://schemas.microsoft.com/office/drawing/2014/main" id="{6A254821-BB1A-4421-853C-7751A4DF0BC4}"/>
              </a:ext>
            </a:extLst>
          </p:cNvPr>
          <p:cNvSpPr>
            <a:spLocks noChangeArrowheads="1"/>
          </p:cNvSpPr>
          <p:nvPr/>
        </p:nvSpPr>
        <p:spPr bwMode="auto">
          <a:xfrm>
            <a:off x="838200" y="1515112"/>
            <a:ext cx="76200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000000"/>
              </a:solidFill>
              <a:effectLst/>
              <a:ea typeface="Times New Roman" panose="02020603050405020304" pitchFamily="18"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solidFill>
                <a:srgbClr val="000000"/>
              </a:solidFill>
              <a:ea typeface="Times New Roman" panose="02020603050405020304" pitchFamily="18"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ea typeface="Times New Roman" panose="02020603050405020304" pitchFamily="18" charset="0"/>
                <a:cs typeface="Segoe UI" panose="020B0502040204020203" pitchFamily="34" charset="0"/>
              </a:rPr>
              <a:t>        </a:t>
            </a:r>
            <a:r>
              <a:rPr kumimoji="0" lang="en-US" altLang="en-US" sz="2400" b="1" i="0" u="none" strike="noStrike" cap="none" normalizeH="0" baseline="0" dirty="0">
                <a:ln>
                  <a:noFill/>
                </a:ln>
                <a:solidFill>
                  <a:srgbClr val="000000"/>
                </a:solidFill>
                <a:effectLst/>
                <a:ea typeface="Times New Roman" panose="02020603050405020304" pitchFamily="18" charset="0"/>
                <a:cs typeface="Segoe UI" panose="020B0502040204020203" pitchFamily="34" charset="0"/>
              </a:rPr>
              <a:t>range() Function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ea typeface="Times New Roman" panose="02020603050405020304" pitchFamily="18" charset="0"/>
                <a:cs typeface="Segoe UI"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endParaRPr>
          </a:p>
          <a:p>
            <a:pPr lvl="1" eaLnBrk="0" fontAlgn="base" hangingPunct="0">
              <a:spcBef>
                <a:spcPct val="0"/>
              </a:spcBef>
              <a:spcAft>
                <a:spcPct val="0"/>
              </a:spcAft>
            </a:pPr>
            <a:r>
              <a:rPr kumimoji="0" lang="en-US" altLang="en-US" sz="2400" b="0" i="0" u="none" strike="noStrike" cap="none" normalizeH="0" baseline="0" dirty="0">
                <a:ln>
                  <a:noFill/>
                </a:ln>
                <a:solidFill>
                  <a:srgbClr val="000000"/>
                </a:solidFill>
                <a:effectLst/>
                <a:ea typeface="Calibri" panose="020F0502020204030204" pitchFamily="34" charset="0"/>
                <a:cs typeface="Mangal" panose="02040503050203030202" pitchFamily="18" charset="0"/>
              </a:rPr>
              <a:t>The </a:t>
            </a:r>
            <a:r>
              <a:rPr kumimoji="0" lang="en-US" altLang="en-US" sz="2400" b="0" i="0" u="none" strike="noStrike" cap="none" normalizeH="0" baseline="0" dirty="0">
                <a:ln>
                  <a:noFill/>
                </a:ln>
                <a:solidFill>
                  <a:srgbClr val="DC143C"/>
                </a:solidFill>
                <a:effectLst/>
                <a:ea typeface="Calibri" panose="020F0502020204030204" pitchFamily="34" charset="0"/>
                <a:cs typeface="Consolas" panose="020B0609020204030204" pitchFamily="49" charset="0"/>
              </a:rPr>
              <a:t>range()</a:t>
            </a:r>
            <a:r>
              <a:rPr kumimoji="0" lang="en-US" altLang="en-US" sz="2400" b="0" i="0" u="none" strike="noStrike" cap="none" normalizeH="0" baseline="0" dirty="0">
                <a:ln>
                  <a:noFill/>
                </a:ln>
                <a:solidFill>
                  <a:srgbClr val="000000"/>
                </a:solidFill>
                <a:effectLst/>
                <a:ea typeface="Calibri" panose="020F0502020204030204" pitchFamily="34" charset="0"/>
                <a:cs typeface="Mangal" panose="02040503050203030202" pitchFamily="18" charset="0"/>
              </a:rPr>
              <a:t> function returns a sequence of numbers, starting from 0 by default, and increments by 1 (by default), and ends at a specified number.</a:t>
            </a:r>
            <a:endParaRPr kumimoji="0" lang="en-US" altLang="en-US" sz="2400" b="0" i="0" u="none" strike="noStrike" cap="none" normalizeH="0" baseline="0" dirty="0">
              <a:ln>
                <a:noFill/>
              </a:ln>
              <a:solidFill>
                <a:schemeClr val="tx1"/>
              </a:solidFill>
              <a:effectLst/>
            </a:endParaRPr>
          </a:p>
          <a:p>
            <a:pPr lvl="1" eaLnBrk="0" fontAlgn="base" hangingPunct="0">
              <a:spcBef>
                <a:spcPct val="0"/>
              </a:spcBef>
              <a:spcAft>
                <a:spcPct val="0"/>
              </a:spcAft>
            </a:pPr>
            <a:r>
              <a:rPr kumimoji="0" lang="en-US" altLang="en-US" sz="2400" b="0" i="0" u="none" strike="noStrike" cap="none" normalizeH="0" baseline="0" dirty="0">
                <a:ln>
                  <a:noFill/>
                </a:ln>
                <a:solidFill>
                  <a:srgbClr val="000000"/>
                </a:solidFill>
                <a:effectLst/>
                <a:ea typeface="Calibri" panose="020F0502020204030204" pitchFamily="34" charset="0"/>
                <a:cs typeface="Mangal" panose="02040503050203030202" pitchFamily="18" charset="0"/>
              </a:rPr>
              <a:t>Ex-</a:t>
            </a:r>
            <a:r>
              <a:rPr kumimoji="0" lang="en-US" altLang="en-US" sz="2400" b="0" i="0" u="none" strike="noStrike" cap="none" normalizeH="0" baseline="0" dirty="0">
                <a:ln>
                  <a:noFill/>
                </a:ln>
                <a:solidFill>
                  <a:srgbClr val="000000"/>
                </a:solidFill>
                <a:effectLst/>
                <a:ea typeface="Calibri" panose="020F0502020204030204" pitchFamily="34" charset="0"/>
                <a:cs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lvl="2" eaLnBrk="0" fontAlgn="base" hangingPunct="0">
              <a:spcBef>
                <a:spcPct val="0"/>
              </a:spcBef>
              <a:spcAft>
                <a:spcPct val="0"/>
              </a:spcAft>
            </a:pPr>
            <a:r>
              <a:rPr kumimoji="0" lang="en-US" altLang="en-US" sz="2400" b="0" i="0" u="none" strike="noStrike" cap="none" normalizeH="0" baseline="0" dirty="0">
                <a:ln>
                  <a:noFill/>
                </a:ln>
                <a:solidFill>
                  <a:srgbClr val="000000"/>
                </a:solidFill>
                <a:effectLst/>
                <a:ea typeface="Calibri" panose="020F0502020204030204" pitchFamily="34" charset="0"/>
                <a:cs typeface="Consolas" panose="020B0609020204030204" pitchFamily="49" charset="0"/>
              </a:rPr>
              <a:t>x = </a:t>
            </a:r>
            <a:r>
              <a:rPr kumimoji="0" lang="en-US" altLang="en-US" sz="2400" b="0" i="0" u="none" strike="noStrike" cap="none" normalizeH="0" baseline="0" dirty="0">
                <a:ln>
                  <a:noFill/>
                </a:ln>
                <a:solidFill>
                  <a:srgbClr val="0000CD"/>
                </a:solidFill>
                <a:effectLst/>
                <a:ea typeface="Calibri" panose="020F0502020204030204" pitchFamily="34" charset="0"/>
                <a:cs typeface="Consolas" panose="020B0609020204030204" pitchFamily="49" charset="0"/>
              </a:rPr>
              <a:t>range</a:t>
            </a:r>
            <a:r>
              <a:rPr kumimoji="0" lang="en-US" altLang="en-US" sz="2400" b="0" i="0" u="none" strike="noStrike" cap="none" normalizeH="0" baseline="0" dirty="0">
                <a:ln>
                  <a:noFill/>
                </a:ln>
                <a:solidFill>
                  <a:srgbClr val="000000"/>
                </a:solidFill>
                <a:effectLst/>
                <a:ea typeface="Calibri" panose="020F0502020204030204" pitchFamily="34" charset="0"/>
                <a:cs typeface="Consolas" panose="020B0609020204030204" pitchFamily="49" charset="0"/>
              </a:rPr>
              <a:t>(</a:t>
            </a:r>
            <a:r>
              <a:rPr kumimoji="0" lang="en-US" altLang="en-US" sz="2400" b="0" i="0" u="none" strike="noStrike" cap="none" normalizeH="0" baseline="0" dirty="0">
                <a:ln>
                  <a:noFill/>
                </a:ln>
                <a:solidFill>
                  <a:srgbClr val="FF0000"/>
                </a:solidFill>
                <a:effectLst/>
                <a:ea typeface="Calibri" panose="020F0502020204030204" pitchFamily="34" charset="0"/>
                <a:cs typeface="Consolas" panose="020B0609020204030204" pitchFamily="49" charset="0"/>
              </a:rPr>
              <a:t>6</a:t>
            </a:r>
            <a:r>
              <a:rPr kumimoji="0" lang="en-US" altLang="en-US" sz="2400" b="0" i="0" u="none" strike="noStrike" cap="none" normalizeH="0" baseline="0" dirty="0">
                <a:ln>
                  <a:noFill/>
                </a:ln>
                <a:solidFill>
                  <a:srgbClr val="000000"/>
                </a:solidFill>
                <a:effectLst/>
                <a:ea typeface="Calibri" panose="020F0502020204030204" pitchFamily="34" charset="0"/>
                <a:cs typeface="Consolas" panose="020B0609020204030204" pitchFamily="49" charset="0"/>
              </a:rPr>
              <a:t>)</a:t>
            </a:r>
            <a:br>
              <a:rPr kumimoji="0" lang="en-US" altLang="en-US" sz="2400" b="0" i="0" u="none" strike="noStrike" cap="none" normalizeH="0" baseline="0" dirty="0">
                <a:ln>
                  <a:noFill/>
                </a:ln>
                <a:solidFill>
                  <a:srgbClr val="000000"/>
                </a:solidFill>
                <a:effectLst/>
                <a:ea typeface="Calibri" panose="020F0502020204030204" pitchFamily="34" charset="0"/>
                <a:cs typeface="Consolas" panose="020B0609020204030204" pitchFamily="49" charset="0"/>
              </a:rPr>
            </a:br>
            <a:r>
              <a:rPr kumimoji="0" lang="en-US" altLang="en-US" sz="2400" b="0" i="0" u="none" strike="noStrike" cap="none" normalizeH="0" baseline="0" dirty="0">
                <a:ln>
                  <a:noFill/>
                </a:ln>
                <a:solidFill>
                  <a:srgbClr val="0000CD"/>
                </a:solidFill>
                <a:effectLst/>
                <a:ea typeface="Calibri" panose="020F0502020204030204" pitchFamily="34" charset="0"/>
                <a:cs typeface="Consolas" panose="020B0609020204030204" pitchFamily="49" charset="0"/>
              </a:rPr>
              <a:t>for</a:t>
            </a:r>
            <a:r>
              <a:rPr kumimoji="0" lang="en-US" altLang="en-US" sz="2400" b="0" i="0" u="none" strike="noStrike" cap="none" normalizeH="0" baseline="0" dirty="0">
                <a:ln>
                  <a:noFill/>
                </a:ln>
                <a:solidFill>
                  <a:srgbClr val="000000"/>
                </a:solidFill>
                <a:effectLst/>
                <a:ea typeface="Calibri" panose="020F0502020204030204" pitchFamily="34" charset="0"/>
                <a:cs typeface="Consolas" panose="020B0609020204030204" pitchFamily="49" charset="0"/>
              </a:rPr>
              <a:t> n </a:t>
            </a:r>
            <a:r>
              <a:rPr kumimoji="0" lang="en-US" altLang="en-US" sz="2400" b="0" i="0" u="none" strike="noStrike" cap="none" normalizeH="0" baseline="0" dirty="0">
                <a:ln>
                  <a:noFill/>
                </a:ln>
                <a:solidFill>
                  <a:srgbClr val="0000CD"/>
                </a:solidFill>
                <a:effectLst/>
                <a:ea typeface="Calibri" panose="020F0502020204030204" pitchFamily="34" charset="0"/>
                <a:cs typeface="Consolas" panose="020B0609020204030204" pitchFamily="49" charset="0"/>
              </a:rPr>
              <a:t>in</a:t>
            </a:r>
            <a:r>
              <a:rPr kumimoji="0" lang="en-US" altLang="en-US" sz="2400" b="0" i="0" u="none" strike="noStrike" cap="none" normalizeH="0" baseline="0" dirty="0">
                <a:ln>
                  <a:noFill/>
                </a:ln>
                <a:solidFill>
                  <a:srgbClr val="000000"/>
                </a:solidFill>
                <a:effectLst/>
                <a:ea typeface="Calibri" panose="020F0502020204030204" pitchFamily="34" charset="0"/>
                <a:cs typeface="Consolas" panose="020B0609020204030204" pitchFamily="49" charset="0"/>
              </a:rPr>
              <a:t> x:</a:t>
            </a:r>
            <a:br>
              <a:rPr kumimoji="0" lang="en-US" altLang="en-US" sz="2400" b="0" i="0" u="none" strike="noStrike" cap="none" normalizeH="0" baseline="0" dirty="0">
                <a:ln>
                  <a:noFill/>
                </a:ln>
                <a:solidFill>
                  <a:srgbClr val="000000"/>
                </a:solidFill>
                <a:effectLst/>
                <a:ea typeface="Calibri" panose="020F0502020204030204" pitchFamily="34" charset="0"/>
                <a:cs typeface="Consolas" panose="020B0609020204030204" pitchFamily="49" charset="0"/>
              </a:rPr>
            </a:br>
            <a:r>
              <a:rPr kumimoji="0" lang="en-US" altLang="en-US" sz="2400" b="0" i="0" u="none" strike="noStrike" cap="none" normalizeH="0" baseline="0" dirty="0">
                <a:ln>
                  <a:noFill/>
                </a:ln>
                <a:solidFill>
                  <a:srgbClr val="000000"/>
                </a:solidFill>
                <a:effectLst/>
                <a:ea typeface="Calibri" panose="020F0502020204030204" pitchFamily="34" charset="0"/>
                <a:cs typeface="Consolas" panose="020B0609020204030204" pitchFamily="49" charset="0"/>
              </a:rPr>
              <a:t>  </a:t>
            </a:r>
            <a:r>
              <a:rPr kumimoji="0" lang="en-US" altLang="en-US" sz="2400" b="0" i="0" u="none" strike="noStrike" cap="none" normalizeH="0" baseline="0" dirty="0">
                <a:ln>
                  <a:noFill/>
                </a:ln>
                <a:solidFill>
                  <a:srgbClr val="0000CD"/>
                </a:solidFill>
                <a:effectLst/>
                <a:ea typeface="Calibri" panose="020F0502020204030204" pitchFamily="34" charset="0"/>
                <a:cs typeface="Consolas" panose="020B0609020204030204" pitchFamily="49" charset="0"/>
              </a:rPr>
              <a:t>print</a:t>
            </a:r>
            <a:r>
              <a:rPr kumimoji="0" lang="en-US" altLang="en-US" sz="2400" b="0" i="0" u="none" strike="noStrike" cap="none" normalizeH="0" baseline="0" dirty="0">
                <a:ln>
                  <a:noFill/>
                </a:ln>
                <a:solidFill>
                  <a:srgbClr val="000000"/>
                </a:solidFill>
                <a:effectLst/>
                <a:ea typeface="Calibri" panose="020F0502020204030204" pitchFamily="34" charset="0"/>
                <a:cs typeface="Consolas" panose="020B0609020204030204" pitchFamily="49" charset="0"/>
              </a:rPr>
              <a:t>(n)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4830315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813375"/>
            <a:ext cx="8458200" cy="584775"/>
          </a:xfrm>
          <a:prstGeom prst="rect">
            <a:avLst/>
          </a:prstGeom>
        </p:spPr>
        <p:txBody>
          <a:bodyPr wrap="square">
            <a:spAutoFit/>
          </a:bodyPr>
          <a:lstStyle/>
          <a:p>
            <a:pPr algn="ctr"/>
            <a:r>
              <a:rPr lang="en-IN" sz="3200" b="1" dirty="0"/>
              <a:t>Python for Loop Statements</a:t>
            </a:r>
          </a:p>
        </p:txBody>
      </p:sp>
      <p:sp>
        <p:nvSpPr>
          <p:cNvPr id="5" name="Rectangle 2">
            <a:extLst>
              <a:ext uri="{FF2B5EF4-FFF2-40B4-BE49-F238E27FC236}">
                <a16:creationId xmlns="" xmlns:a16="http://schemas.microsoft.com/office/drawing/2014/main" id="{6A254821-BB1A-4421-853C-7751A4DF0BC4}"/>
              </a:ext>
            </a:extLst>
          </p:cNvPr>
          <p:cNvSpPr>
            <a:spLocks noChangeArrowheads="1"/>
          </p:cNvSpPr>
          <p:nvPr/>
        </p:nvSpPr>
        <p:spPr bwMode="auto">
          <a:xfrm>
            <a:off x="838201" y="1608918"/>
            <a:ext cx="76962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ea typeface="Times New Roman" panose="02020603050405020304" pitchFamily="18" charset="0"/>
                <a:cs typeface="Segoe UI" panose="020B0502040204020203" pitchFamily="34" charset="0"/>
              </a:rPr>
              <a:t>range() Function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solidFill>
                <a:srgbClr val="000000"/>
              </a:solidFill>
              <a:ea typeface="Times New Roman" panose="02020603050405020304" pitchFamily="18"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000000"/>
              </a:solidFill>
              <a:effectLst/>
              <a:ea typeface="Times New Roman" panose="02020603050405020304" pitchFamily="18" charset="0"/>
              <a:cs typeface="Segoe UI" panose="020B0502040204020203" pitchFamily="34" charset="0"/>
            </a:endParaRPr>
          </a:p>
        </p:txBody>
      </p:sp>
      <p:graphicFrame>
        <p:nvGraphicFramePr>
          <p:cNvPr id="2" name="Table 1">
            <a:extLst>
              <a:ext uri="{FF2B5EF4-FFF2-40B4-BE49-F238E27FC236}">
                <a16:creationId xmlns="" xmlns:a16="http://schemas.microsoft.com/office/drawing/2014/main" id="{A067E330-F44D-43DF-A990-3BFFBEA8F120}"/>
              </a:ext>
            </a:extLst>
          </p:cNvPr>
          <p:cNvGraphicFramePr>
            <a:graphicFrameLocks noGrp="1"/>
          </p:cNvGraphicFramePr>
          <p:nvPr>
            <p:extLst>
              <p:ext uri="{D42A27DB-BD31-4B8C-83A1-F6EECF244321}">
                <p14:modId xmlns:p14="http://schemas.microsoft.com/office/powerpoint/2010/main" val="828811630"/>
              </p:ext>
            </p:extLst>
          </p:nvPr>
        </p:nvGraphicFramePr>
        <p:xfrm>
          <a:off x="1143001" y="3247484"/>
          <a:ext cx="7391400" cy="3063240"/>
        </p:xfrm>
        <a:graphic>
          <a:graphicData uri="http://schemas.openxmlformats.org/drawingml/2006/table">
            <a:tbl>
              <a:tblPr firstRow="1" firstCol="1" bandRow="1">
                <a:tableStyleId>{5C22544A-7EE6-4342-B048-85BDC9FD1C3A}</a:tableStyleId>
              </a:tblPr>
              <a:tblGrid>
                <a:gridCol w="1600199">
                  <a:extLst>
                    <a:ext uri="{9D8B030D-6E8A-4147-A177-3AD203B41FA5}">
                      <a16:colId xmlns="" xmlns:a16="http://schemas.microsoft.com/office/drawing/2014/main" val="2445555948"/>
                    </a:ext>
                  </a:extLst>
                </a:gridCol>
                <a:gridCol w="5791201">
                  <a:extLst>
                    <a:ext uri="{9D8B030D-6E8A-4147-A177-3AD203B41FA5}">
                      <a16:colId xmlns="" xmlns:a16="http://schemas.microsoft.com/office/drawing/2014/main" val="958413772"/>
                    </a:ext>
                  </a:extLst>
                </a:gridCol>
              </a:tblGrid>
              <a:tr h="0">
                <a:tc>
                  <a:txBody>
                    <a:bodyPr/>
                    <a:lstStyle/>
                    <a:p>
                      <a:pPr>
                        <a:lnSpc>
                          <a:spcPct val="115000"/>
                        </a:lnSpc>
                        <a:spcBef>
                          <a:spcPts val="1500"/>
                        </a:spcBef>
                        <a:spcAft>
                          <a:spcPts val="1500"/>
                        </a:spcAft>
                      </a:pPr>
                      <a:r>
                        <a:rPr lang="en-US" sz="2000" dirty="0">
                          <a:effectLst/>
                        </a:rPr>
                        <a:t>Parameter</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152400" marR="76200" marT="76200" marB="76200"/>
                </a:tc>
                <a:tc>
                  <a:txBody>
                    <a:bodyPr/>
                    <a:lstStyle/>
                    <a:p>
                      <a:pPr>
                        <a:lnSpc>
                          <a:spcPct val="115000"/>
                        </a:lnSpc>
                        <a:spcBef>
                          <a:spcPts val="1500"/>
                        </a:spcBef>
                        <a:spcAft>
                          <a:spcPts val="1500"/>
                        </a:spcAft>
                      </a:pPr>
                      <a:r>
                        <a:rPr lang="en-US" sz="2000">
                          <a:effectLst/>
                        </a:rPr>
                        <a:t>Description</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extLst>
                  <a:ext uri="{0D108BD9-81ED-4DB2-BD59-A6C34878D82A}">
                    <a16:rowId xmlns="" xmlns:a16="http://schemas.microsoft.com/office/drawing/2014/main" val="4262923692"/>
                  </a:ext>
                </a:extLst>
              </a:tr>
              <a:tr h="0">
                <a:tc>
                  <a:txBody>
                    <a:bodyPr/>
                    <a:lstStyle/>
                    <a:p>
                      <a:pPr>
                        <a:lnSpc>
                          <a:spcPct val="115000"/>
                        </a:lnSpc>
                        <a:spcBef>
                          <a:spcPts val="1500"/>
                        </a:spcBef>
                        <a:spcAft>
                          <a:spcPts val="1500"/>
                        </a:spcAft>
                      </a:pPr>
                      <a:r>
                        <a:rPr lang="en-US" sz="2000">
                          <a:effectLst/>
                        </a:rPr>
                        <a:t>start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152400" marR="76200" marT="76200" marB="76200"/>
                </a:tc>
                <a:tc>
                  <a:txBody>
                    <a:bodyPr/>
                    <a:lstStyle/>
                    <a:p>
                      <a:pPr>
                        <a:lnSpc>
                          <a:spcPct val="115000"/>
                        </a:lnSpc>
                        <a:spcBef>
                          <a:spcPts val="1500"/>
                        </a:spcBef>
                        <a:spcAft>
                          <a:spcPts val="1500"/>
                        </a:spcAft>
                      </a:pPr>
                      <a:r>
                        <a:rPr lang="en-US" sz="2000" dirty="0" smtClean="0">
                          <a:effectLst/>
                        </a:rPr>
                        <a:t>An </a:t>
                      </a:r>
                      <a:r>
                        <a:rPr lang="en-US" sz="2000" dirty="0">
                          <a:effectLst/>
                        </a:rPr>
                        <a:t>integer number specifying at which position to start. Default is 0</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extLst>
                  <a:ext uri="{0D108BD9-81ED-4DB2-BD59-A6C34878D82A}">
                    <a16:rowId xmlns="" xmlns:a16="http://schemas.microsoft.com/office/drawing/2014/main" val="1035045099"/>
                  </a:ext>
                </a:extLst>
              </a:tr>
              <a:tr h="0">
                <a:tc>
                  <a:txBody>
                    <a:bodyPr/>
                    <a:lstStyle/>
                    <a:p>
                      <a:pPr>
                        <a:lnSpc>
                          <a:spcPct val="115000"/>
                        </a:lnSpc>
                        <a:spcBef>
                          <a:spcPts val="1500"/>
                        </a:spcBef>
                        <a:spcAft>
                          <a:spcPts val="1500"/>
                        </a:spcAft>
                      </a:pPr>
                      <a:r>
                        <a:rPr lang="en-US" sz="2000">
                          <a:effectLst/>
                        </a:rPr>
                        <a:t>stop</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152400" marR="76200" marT="76200" marB="76200"/>
                </a:tc>
                <a:tc>
                  <a:txBody>
                    <a:bodyPr/>
                    <a:lstStyle/>
                    <a:p>
                      <a:pPr>
                        <a:lnSpc>
                          <a:spcPct val="115000"/>
                        </a:lnSpc>
                        <a:spcBef>
                          <a:spcPts val="1500"/>
                        </a:spcBef>
                        <a:spcAft>
                          <a:spcPts val="1500"/>
                        </a:spcAft>
                      </a:pPr>
                      <a:r>
                        <a:rPr lang="en-US" sz="2000" dirty="0" smtClean="0">
                          <a:effectLst/>
                        </a:rPr>
                        <a:t>An </a:t>
                      </a:r>
                      <a:r>
                        <a:rPr lang="en-US" sz="2000" dirty="0">
                          <a:effectLst/>
                        </a:rPr>
                        <a:t>integer number specifying at which position to end.</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extLst>
                  <a:ext uri="{0D108BD9-81ED-4DB2-BD59-A6C34878D82A}">
                    <a16:rowId xmlns="" xmlns:a16="http://schemas.microsoft.com/office/drawing/2014/main" val="1689943536"/>
                  </a:ext>
                </a:extLst>
              </a:tr>
              <a:tr h="0">
                <a:tc>
                  <a:txBody>
                    <a:bodyPr/>
                    <a:lstStyle/>
                    <a:p>
                      <a:pPr>
                        <a:lnSpc>
                          <a:spcPct val="115000"/>
                        </a:lnSpc>
                        <a:spcBef>
                          <a:spcPts val="1500"/>
                        </a:spcBef>
                        <a:spcAft>
                          <a:spcPts val="1500"/>
                        </a:spcAft>
                      </a:pPr>
                      <a:r>
                        <a:rPr lang="en-US" sz="2000">
                          <a:effectLst/>
                        </a:rPr>
                        <a:t>step</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152400" marR="76200" marT="76200" marB="76200"/>
                </a:tc>
                <a:tc>
                  <a:txBody>
                    <a:bodyPr/>
                    <a:lstStyle/>
                    <a:p>
                      <a:pPr>
                        <a:lnSpc>
                          <a:spcPct val="115000"/>
                        </a:lnSpc>
                        <a:spcBef>
                          <a:spcPts val="1500"/>
                        </a:spcBef>
                        <a:spcAft>
                          <a:spcPts val="1500"/>
                        </a:spcAft>
                      </a:pPr>
                      <a:r>
                        <a:rPr lang="en-US" sz="2000" dirty="0" smtClean="0">
                          <a:effectLst/>
                        </a:rPr>
                        <a:t>An </a:t>
                      </a:r>
                      <a:r>
                        <a:rPr lang="en-US" sz="2000" dirty="0">
                          <a:effectLst/>
                        </a:rPr>
                        <a:t>integer number specifying the incrementation. Default is 1</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extLst>
                  <a:ext uri="{0D108BD9-81ED-4DB2-BD59-A6C34878D82A}">
                    <a16:rowId xmlns="" xmlns:a16="http://schemas.microsoft.com/office/drawing/2014/main" val="1173586251"/>
                  </a:ext>
                </a:extLst>
              </a:tr>
            </a:tbl>
          </a:graphicData>
        </a:graphic>
      </p:graphicFrame>
      <p:sp>
        <p:nvSpPr>
          <p:cNvPr id="3" name="Rectangle 1">
            <a:extLst>
              <a:ext uri="{FF2B5EF4-FFF2-40B4-BE49-F238E27FC236}">
                <a16:creationId xmlns="" xmlns:a16="http://schemas.microsoft.com/office/drawing/2014/main" id="{0944B6B2-B69F-45E0-BD06-7D1100A4BE5C}"/>
              </a:ext>
            </a:extLst>
          </p:cNvPr>
          <p:cNvSpPr>
            <a:spLocks noChangeArrowheads="1"/>
          </p:cNvSpPr>
          <p:nvPr/>
        </p:nvSpPr>
        <p:spPr bwMode="auto">
          <a:xfrm>
            <a:off x="1401713" y="2497656"/>
            <a:ext cx="413861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Parameter Values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92824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4446" y="304800"/>
            <a:ext cx="8458200" cy="584775"/>
          </a:xfrm>
          <a:prstGeom prst="rect">
            <a:avLst/>
          </a:prstGeom>
        </p:spPr>
        <p:txBody>
          <a:bodyPr wrap="square">
            <a:spAutoFit/>
          </a:bodyPr>
          <a:lstStyle/>
          <a:p>
            <a:pPr algn="ctr"/>
            <a:r>
              <a:rPr lang="en-IN" sz="3200" b="1" dirty="0"/>
              <a:t>Python for Loop Statements</a:t>
            </a:r>
          </a:p>
        </p:txBody>
      </p:sp>
      <p:sp>
        <p:nvSpPr>
          <p:cNvPr id="5" name="Rectangle 2">
            <a:extLst>
              <a:ext uri="{FF2B5EF4-FFF2-40B4-BE49-F238E27FC236}">
                <a16:creationId xmlns="" xmlns:a16="http://schemas.microsoft.com/office/drawing/2014/main" id="{6A254821-BB1A-4421-853C-7751A4DF0BC4}"/>
              </a:ext>
            </a:extLst>
          </p:cNvPr>
          <p:cNvSpPr>
            <a:spLocks noChangeArrowheads="1"/>
          </p:cNvSpPr>
          <p:nvPr/>
        </p:nvSpPr>
        <p:spPr bwMode="auto">
          <a:xfrm>
            <a:off x="812409" y="1164967"/>
            <a:ext cx="76962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ea typeface="Times New Roman" panose="02020603050405020304" pitchFamily="18" charset="0"/>
                <a:cs typeface="Segoe UI" panose="020B0502040204020203" pitchFamily="34" charset="0"/>
              </a:rPr>
              <a:t>range() Function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000000"/>
              </a:solidFill>
              <a:effectLst/>
              <a:ea typeface="Times New Roman" panose="02020603050405020304" pitchFamily="18" charset="0"/>
              <a:cs typeface="Segoe UI" panose="020B0502040204020203" pitchFamily="34" charset="0"/>
            </a:endParaRPr>
          </a:p>
        </p:txBody>
      </p:sp>
      <p:sp>
        <p:nvSpPr>
          <p:cNvPr id="6" name="Rectangle 5">
            <a:extLst>
              <a:ext uri="{FF2B5EF4-FFF2-40B4-BE49-F238E27FC236}">
                <a16:creationId xmlns="" xmlns:a16="http://schemas.microsoft.com/office/drawing/2014/main" id="{B8ED0D7A-5374-4CED-A0DD-56E65D679E42}"/>
              </a:ext>
            </a:extLst>
          </p:cNvPr>
          <p:cNvSpPr/>
          <p:nvPr/>
        </p:nvSpPr>
        <p:spPr>
          <a:xfrm>
            <a:off x="773723" y="1556721"/>
            <a:ext cx="7719646" cy="4959691"/>
          </a:xfrm>
          <a:prstGeom prst="rect">
            <a:avLst/>
          </a:prstGeom>
        </p:spPr>
        <p:txBody>
          <a:bodyPr wrap="square">
            <a:spAutoFit/>
          </a:bodyPr>
          <a:lstStyle/>
          <a:p>
            <a:pPr>
              <a:lnSpc>
                <a:spcPct val="115000"/>
              </a:lnSpc>
              <a:spcAft>
                <a:spcPts val="1000"/>
              </a:spcAft>
            </a:pPr>
            <a:r>
              <a:rPr lang="en-US" sz="2000" dirty="0">
                <a:latin typeface="Calibri" panose="020F0502020204030204" pitchFamily="34" charset="0"/>
                <a:ea typeface="Calibri" panose="020F0502020204030204" pitchFamily="34" charset="0"/>
                <a:cs typeface="Mangal" panose="02040503050203030202" pitchFamily="18" charset="0"/>
              </a:rPr>
              <a:t>Example</a:t>
            </a:r>
            <a:endParaRPr lang="en-IN" sz="2000" dirty="0">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1000"/>
              </a:spcAft>
            </a:pPr>
            <a:r>
              <a:rPr lang="en-US" sz="2000" dirty="0">
                <a:solidFill>
                  <a:srgbClr val="000000"/>
                </a:solidFill>
                <a:latin typeface="Verdana" panose="020B0604030504040204" pitchFamily="34" charset="0"/>
                <a:ea typeface="Calibri" panose="020F0502020204030204" pitchFamily="34" charset="0"/>
                <a:cs typeface="Mangal" panose="02040503050203030202" pitchFamily="18" charset="0"/>
              </a:rPr>
              <a:t>Create a sequence of numbers from 3 to 5, and print each item in the sequence:</a:t>
            </a:r>
            <a:endParaRPr lang="en-IN" sz="2000" dirty="0">
              <a:latin typeface="Calibri" panose="020F0502020204030204" pitchFamily="34" charset="0"/>
              <a:ea typeface="Calibri" panose="020F0502020204030204" pitchFamily="34" charset="0"/>
              <a:cs typeface="Mangal" panose="02040503050203030202" pitchFamily="18" charset="0"/>
            </a:endParaRPr>
          </a:p>
          <a:p>
            <a:pPr lvl="1">
              <a:lnSpc>
                <a:spcPct val="115000"/>
              </a:lnSpc>
              <a:spcAft>
                <a:spcPts val="100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x = </a:t>
            </a:r>
            <a:r>
              <a:rPr lang="en-US" sz="2000" dirty="0">
                <a:solidFill>
                  <a:srgbClr val="0000CD"/>
                </a:solidFill>
                <a:latin typeface="Consolas" panose="020B0609020204030204" pitchFamily="49" charset="0"/>
                <a:ea typeface="Calibri" panose="020F0502020204030204" pitchFamily="34" charset="0"/>
                <a:cs typeface="Consolas" panose="020B0609020204030204" pitchFamily="49" charset="0"/>
              </a:rPr>
              <a:t>range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000" dirty="0">
                <a:solidFill>
                  <a:srgbClr val="FF0000"/>
                </a:solidFill>
                <a:latin typeface="Consolas" panose="020B0609020204030204" pitchFamily="49" charset="0"/>
                <a:ea typeface="Calibri" panose="020F0502020204030204" pitchFamily="34" charset="0"/>
                <a:cs typeface="Consolas" panose="020B0609020204030204" pitchFamily="49" charset="0"/>
              </a:rPr>
              <a:t>3</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FF0000"/>
                </a:solidFill>
                <a:latin typeface="Consolas" panose="020B0609020204030204" pitchFamily="49" charset="0"/>
                <a:ea typeface="Calibri" panose="020F0502020204030204" pitchFamily="34" charset="0"/>
                <a:cs typeface="Consolas" panose="020B0609020204030204" pitchFamily="49" charset="0"/>
              </a:rPr>
              <a:t>6</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b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br>
            <a:r>
              <a:rPr lang="en-US" sz="2000" dirty="0">
                <a:solidFill>
                  <a:srgbClr val="0000CD"/>
                </a:solidFill>
                <a:latin typeface="Consolas" panose="020B0609020204030204" pitchFamily="49" charset="0"/>
                <a:ea typeface="Calibri" panose="020F0502020204030204" pitchFamily="34" charset="0"/>
                <a:cs typeface="Consolas" panose="020B0609020204030204" pitchFamily="49" charset="0"/>
              </a:rPr>
              <a:t>for</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n </a:t>
            </a:r>
            <a:r>
              <a:rPr lang="en-US" sz="2000" dirty="0">
                <a:solidFill>
                  <a:srgbClr val="0000CD"/>
                </a:solidFill>
                <a:latin typeface="Consolas" panose="020B0609020204030204" pitchFamily="49" charset="0"/>
                <a:ea typeface="Calibri" panose="020F0502020204030204" pitchFamily="34" charset="0"/>
                <a:cs typeface="Consolas" panose="020B0609020204030204" pitchFamily="49" charset="0"/>
              </a:rPr>
              <a:t>in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x:</a:t>
            </a:r>
            <a:b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b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CD"/>
                </a:solidFill>
                <a:latin typeface="Consolas" panose="020B0609020204030204" pitchFamily="49" charset="0"/>
                <a:ea typeface="Calibri" panose="020F0502020204030204" pitchFamily="34" charset="0"/>
                <a:cs typeface="Consolas" panose="020B0609020204030204" pitchFamily="49" charset="0"/>
              </a:rPr>
              <a:t>print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(n)</a:t>
            </a:r>
            <a:endParaRPr lang="en-IN" sz="2000" dirty="0">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100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Example</a:t>
            </a:r>
            <a:endParaRPr lang="en-IN" sz="2000" dirty="0">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1000"/>
              </a:spcAft>
            </a:pPr>
            <a:r>
              <a:rPr lang="en-US" sz="2000" dirty="0">
                <a:solidFill>
                  <a:srgbClr val="000000"/>
                </a:solidFill>
                <a:latin typeface="Verdana" panose="020B0604030504040204" pitchFamily="34" charset="0"/>
                <a:ea typeface="Calibri" panose="020F0502020204030204" pitchFamily="34" charset="0"/>
                <a:cs typeface="Mangal" panose="02040503050203030202" pitchFamily="18" charset="0"/>
              </a:rPr>
              <a:t>Create a sequence of numbers from 3 to 19, but increment by 2 instead of 1:</a:t>
            </a:r>
            <a:endParaRPr lang="en-IN" sz="2000" dirty="0">
              <a:latin typeface="Calibri" panose="020F0502020204030204" pitchFamily="34" charset="0"/>
              <a:ea typeface="Calibri" panose="020F0502020204030204" pitchFamily="34" charset="0"/>
              <a:cs typeface="Mangal" panose="02040503050203030202" pitchFamily="18" charset="0"/>
            </a:endParaRPr>
          </a:p>
          <a:p>
            <a:pPr lvl="1">
              <a:lnSpc>
                <a:spcPct val="115000"/>
              </a:lnSpc>
              <a:spcAft>
                <a:spcPts val="100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x = </a:t>
            </a:r>
            <a:r>
              <a:rPr lang="en-US" sz="2000" dirty="0">
                <a:solidFill>
                  <a:srgbClr val="0000CD"/>
                </a:solidFill>
                <a:latin typeface="Consolas" panose="020B0609020204030204" pitchFamily="49" charset="0"/>
                <a:ea typeface="Calibri" panose="020F0502020204030204" pitchFamily="34" charset="0"/>
                <a:cs typeface="Consolas" panose="020B0609020204030204" pitchFamily="49" charset="0"/>
              </a:rPr>
              <a:t>range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000" dirty="0">
                <a:solidFill>
                  <a:srgbClr val="FF0000"/>
                </a:solidFill>
                <a:latin typeface="Consolas" panose="020B0609020204030204" pitchFamily="49" charset="0"/>
                <a:ea typeface="Calibri" panose="020F0502020204030204" pitchFamily="34" charset="0"/>
                <a:cs typeface="Consolas" panose="020B0609020204030204" pitchFamily="49" charset="0"/>
              </a:rPr>
              <a:t>3</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FF0000"/>
                </a:solidFill>
                <a:latin typeface="Consolas" panose="020B0609020204030204" pitchFamily="49" charset="0"/>
                <a:ea typeface="Calibri" panose="020F0502020204030204" pitchFamily="34" charset="0"/>
                <a:cs typeface="Consolas" panose="020B0609020204030204" pitchFamily="49" charset="0"/>
              </a:rPr>
              <a:t>20</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FF0000"/>
                </a:solidFill>
                <a:latin typeface="Consolas" panose="020B0609020204030204" pitchFamily="49" charset="0"/>
                <a:ea typeface="Calibri" panose="020F0502020204030204" pitchFamily="34" charset="0"/>
                <a:cs typeface="Consolas" panose="020B0609020204030204" pitchFamily="49" charset="0"/>
              </a:rPr>
              <a:t>2</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b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br>
            <a:r>
              <a:rPr lang="en-US" sz="2000" dirty="0">
                <a:solidFill>
                  <a:srgbClr val="0000CD"/>
                </a:solidFill>
                <a:latin typeface="Consolas" panose="020B0609020204030204" pitchFamily="49" charset="0"/>
                <a:ea typeface="Calibri" panose="020F0502020204030204" pitchFamily="34" charset="0"/>
                <a:cs typeface="Consolas" panose="020B0609020204030204" pitchFamily="49" charset="0"/>
              </a:rPr>
              <a:t>for</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n </a:t>
            </a:r>
            <a:r>
              <a:rPr lang="en-US" sz="2000" dirty="0">
                <a:solidFill>
                  <a:srgbClr val="0000CD"/>
                </a:solidFill>
                <a:latin typeface="Consolas" panose="020B0609020204030204" pitchFamily="49" charset="0"/>
                <a:ea typeface="Calibri" panose="020F0502020204030204" pitchFamily="34" charset="0"/>
                <a:cs typeface="Consolas" panose="020B0609020204030204" pitchFamily="49" charset="0"/>
              </a:rPr>
              <a:t>in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x:</a:t>
            </a:r>
            <a:b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b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CD"/>
                </a:solidFill>
                <a:latin typeface="Consolas" panose="020B0609020204030204" pitchFamily="49" charset="0"/>
                <a:ea typeface="Calibri" panose="020F0502020204030204" pitchFamily="34" charset="0"/>
                <a:cs typeface="Consolas" panose="020B0609020204030204" pitchFamily="49" charset="0"/>
              </a:rPr>
              <a:t>print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(n)</a:t>
            </a:r>
            <a:endParaRPr lang="en-IN" sz="20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1589975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813375"/>
            <a:ext cx="8458200" cy="584775"/>
          </a:xfrm>
          <a:prstGeom prst="rect">
            <a:avLst/>
          </a:prstGeom>
        </p:spPr>
        <p:txBody>
          <a:bodyPr wrap="square">
            <a:spAutoFit/>
          </a:bodyPr>
          <a:lstStyle/>
          <a:p>
            <a:pPr algn="ctr"/>
            <a:r>
              <a:rPr lang="en-US" sz="3200" b="1" dirty="0"/>
              <a:t>Python nested loops</a:t>
            </a:r>
          </a:p>
        </p:txBody>
      </p:sp>
      <p:sp>
        <p:nvSpPr>
          <p:cNvPr id="2" name="TextBox 1"/>
          <p:cNvSpPr txBox="1"/>
          <p:nvPr/>
        </p:nvSpPr>
        <p:spPr>
          <a:xfrm>
            <a:off x="762000" y="1447800"/>
            <a:ext cx="7543800" cy="3416320"/>
          </a:xfrm>
          <a:prstGeom prst="rect">
            <a:avLst/>
          </a:prstGeom>
          <a:noFill/>
        </p:spPr>
        <p:txBody>
          <a:bodyPr wrap="square" rtlCol="0">
            <a:spAutoFit/>
          </a:bodyPr>
          <a:lstStyle/>
          <a:p>
            <a:pPr algn="just"/>
            <a:r>
              <a:rPr lang="en-US" sz="2400" dirty="0"/>
              <a:t>Python programming language allows to use one loop inside another loop. Following section shows few examples to illustrate the concept.</a:t>
            </a:r>
          </a:p>
          <a:p>
            <a:endParaRPr lang="en-US" sz="2400" dirty="0"/>
          </a:p>
          <a:p>
            <a:r>
              <a:rPr lang="en-US" sz="2400" b="1" dirty="0"/>
              <a:t>Syntax</a:t>
            </a:r>
          </a:p>
          <a:p>
            <a:r>
              <a:rPr lang="en-US" sz="2400" dirty="0"/>
              <a:t>for </a:t>
            </a:r>
            <a:r>
              <a:rPr lang="en-US" sz="2400" dirty="0" err="1"/>
              <a:t>iterating_var</a:t>
            </a:r>
            <a:r>
              <a:rPr lang="en-US" sz="2400" dirty="0"/>
              <a:t> in sequence: </a:t>
            </a:r>
          </a:p>
          <a:p>
            <a:r>
              <a:rPr lang="en-US" sz="2400" dirty="0"/>
              <a:t>	for </a:t>
            </a:r>
            <a:r>
              <a:rPr lang="en-US" sz="2400" dirty="0" err="1"/>
              <a:t>iterating_var</a:t>
            </a:r>
            <a:r>
              <a:rPr lang="en-US" sz="2400" dirty="0"/>
              <a:t> in sequence: </a:t>
            </a:r>
          </a:p>
          <a:p>
            <a:r>
              <a:rPr lang="en-US" sz="2400" dirty="0"/>
              <a:t>		statements(s) </a:t>
            </a:r>
          </a:p>
          <a:p>
            <a:r>
              <a:rPr lang="en-US" sz="2400" dirty="0"/>
              <a:t>	statements(s) </a:t>
            </a:r>
          </a:p>
        </p:txBody>
      </p:sp>
    </p:spTree>
    <p:extLst>
      <p:ext uri="{BB962C8B-B14F-4D97-AF65-F5344CB8AC3E}">
        <p14:creationId xmlns:p14="http://schemas.microsoft.com/office/powerpoint/2010/main" val="41804433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813375"/>
            <a:ext cx="8458200" cy="584775"/>
          </a:xfrm>
          <a:prstGeom prst="rect">
            <a:avLst/>
          </a:prstGeom>
        </p:spPr>
        <p:txBody>
          <a:bodyPr wrap="square">
            <a:spAutoFit/>
          </a:bodyPr>
          <a:lstStyle/>
          <a:p>
            <a:pPr algn="ctr"/>
            <a:r>
              <a:rPr lang="en-US" sz="3200" b="1" dirty="0"/>
              <a:t>Python nested loops</a:t>
            </a:r>
          </a:p>
        </p:txBody>
      </p:sp>
      <p:sp>
        <p:nvSpPr>
          <p:cNvPr id="2" name="TextBox 1"/>
          <p:cNvSpPr txBox="1"/>
          <p:nvPr/>
        </p:nvSpPr>
        <p:spPr>
          <a:xfrm>
            <a:off x="762000" y="1447800"/>
            <a:ext cx="7543800" cy="4893647"/>
          </a:xfrm>
          <a:prstGeom prst="rect">
            <a:avLst/>
          </a:prstGeom>
          <a:noFill/>
        </p:spPr>
        <p:txBody>
          <a:bodyPr wrap="square" rtlCol="0">
            <a:spAutoFit/>
          </a:bodyPr>
          <a:lstStyle/>
          <a:p>
            <a:r>
              <a:rPr lang="en-US" sz="2400" b="1" dirty="0"/>
              <a:t>Example</a:t>
            </a:r>
          </a:p>
          <a:p>
            <a:r>
              <a:rPr lang="en-US" sz="2400" dirty="0"/>
              <a:t>The following program uses a nested for loop to find the prime numbers from 2 to 100 −</a:t>
            </a:r>
          </a:p>
          <a:p>
            <a:endParaRPr lang="en-US" sz="2400" dirty="0"/>
          </a:p>
          <a:p>
            <a:r>
              <a:rPr lang="en-US" sz="2400" dirty="0"/>
              <a:t>i = 2 </a:t>
            </a:r>
          </a:p>
          <a:p>
            <a:r>
              <a:rPr lang="en-US" sz="2400" dirty="0"/>
              <a:t>while(i &lt; 100): </a:t>
            </a:r>
          </a:p>
          <a:p>
            <a:r>
              <a:rPr lang="en-US" sz="2400" dirty="0"/>
              <a:t>	j = 2 </a:t>
            </a:r>
          </a:p>
          <a:p>
            <a:r>
              <a:rPr lang="en-US" sz="2400" dirty="0"/>
              <a:t>	while(j &lt;= (i/j)): </a:t>
            </a:r>
          </a:p>
          <a:p>
            <a:r>
              <a:rPr lang="en-US" sz="2400" dirty="0"/>
              <a:t>		if not(</a:t>
            </a:r>
            <a:r>
              <a:rPr lang="en-US" sz="2400" dirty="0" err="1"/>
              <a:t>i%j</a:t>
            </a:r>
            <a:r>
              <a:rPr lang="en-US" sz="2400" dirty="0"/>
              <a:t>): break </a:t>
            </a:r>
          </a:p>
          <a:p>
            <a:r>
              <a:rPr lang="en-US" sz="2400" dirty="0"/>
              <a:t>		j = j + 1 </a:t>
            </a:r>
          </a:p>
          <a:p>
            <a:r>
              <a:rPr lang="en-US" sz="2400" dirty="0"/>
              <a:t>	if (j &gt; i/j) : print( i, " is prime”)</a:t>
            </a:r>
          </a:p>
          <a:p>
            <a:r>
              <a:rPr lang="en-US" sz="2400" dirty="0"/>
              <a:t>	i = i + 1 </a:t>
            </a:r>
          </a:p>
          <a:p>
            <a:r>
              <a:rPr lang="en-US" sz="2400" dirty="0"/>
              <a:t>print "Good bye!"</a:t>
            </a:r>
          </a:p>
        </p:txBody>
      </p:sp>
    </p:spTree>
    <p:extLst>
      <p:ext uri="{BB962C8B-B14F-4D97-AF65-F5344CB8AC3E}">
        <p14:creationId xmlns:p14="http://schemas.microsoft.com/office/powerpoint/2010/main" val="11591985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813375"/>
            <a:ext cx="8458200" cy="584775"/>
          </a:xfrm>
          <a:prstGeom prst="rect">
            <a:avLst/>
          </a:prstGeom>
        </p:spPr>
        <p:txBody>
          <a:bodyPr wrap="square">
            <a:spAutoFit/>
          </a:bodyPr>
          <a:lstStyle/>
          <a:p>
            <a:pPr algn="ctr"/>
            <a:r>
              <a:rPr lang="en-US" sz="3200" b="1" dirty="0"/>
              <a:t>Loop Control Statements</a:t>
            </a:r>
          </a:p>
        </p:txBody>
      </p:sp>
      <p:graphicFrame>
        <p:nvGraphicFramePr>
          <p:cNvPr id="3" name="Table 2"/>
          <p:cNvGraphicFramePr>
            <a:graphicFrameLocks noGrp="1"/>
          </p:cNvGraphicFramePr>
          <p:nvPr>
            <p:extLst>
              <p:ext uri="{D42A27DB-BD31-4B8C-83A1-F6EECF244321}">
                <p14:modId xmlns:p14="http://schemas.microsoft.com/office/powerpoint/2010/main" val="1710352924"/>
              </p:ext>
            </p:extLst>
          </p:nvPr>
        </p:nvGraphicFramePr>
        <p:xfrm>
          <a:off x="1219200" y="2057400"/>
          <a:ext cx="7010400" cy="2834640"/>
        </p:xfrm>
        <a:graphic>
          <a:graphicData uri="http://schemas.openxmlformats.org/drawingml/2006/table">
            <a:tbl>
              <a:tblPr/>
              <a:tblGrid>
                <a:gridCol w="7010400">
                  <a:extLst>
                    <a:ext uri="{9D8B030D-6E8A-4147-A177-3AD203B41FA5}">
                      <a16:colId xmlns="" xmlns:a16="http://schemas.microsoft.com/office/drawing/2014/main" val="20000"/>
                    </a:ext>
                  </a:extLst>
                </a:gridCol>
              </a:tblGrid>
              <a:tr h="0">
                <a:tc>
                  <a:txBody>
                    <a:bodyPr/>
                    <a:lstStyle/>
                    <a:p>
                      <a:pPr algn="just"/>
                      <a:r>
                        <a:rPr lang="en-US" sz="2400" b="1" dirty="0"/>
                        <a:t>break statement </a:t>
                      </a:r>
                      <a:r>
                        <a:rPr lang="en-US" sz="2400" dirty="0"/>
                        <a:t>Terminates the loop statement and transfers execution to the statement immediately following the loop.</a:t>
                      </a:r>
                    </a:p>
                  </a:txBody>
                  <a:tcPr anchor="ctr">
                    <a:lnL>
                      <a:noFill/>
                    </a:lnL>
                    <a:lnR>
                      <a:noFill/>
                    </a:lnR>
                    <a:lnT>
                      <a:noFill/>
                    </a:lnT>
                    <a:lnB>
                      <a:noFill/>
                    </a:lnB>
                  </a:tcPr>
                </a:tc>
                <a:extLst>
                  <a:ext uri="{0D108BD9-81ED-4DB2-BD59-A6C34878D82A}">
                    <a16:rowId xmlns="" xmlns:a16="http://schemas.microsoft.com/office/drawing/2014/main" val="10000"/>
                  </a:ext>
                </a:extLst>
              </a:tr>
              <a:tr h="0">
                <a:tc>
                  <a:txBody>
                    <a:bodyPr/>
                    <a:lstStyle/>
                    <a:p>
                      <a:pPr algn="just"/>
                      <a:r>
                        <a:rPr lang="en-US" sz="2400" b="1" dirty="0"/>
                        <a:t>continue statement </a:t>
                      </a:r>
                      <a:r>
                        <a:rPr lang="en-US" sz="2400" dirty="0"/>
                        <a:t>Causes the loop to skip the remainder of its body and immediately retest its condition prior to reiterating.</a:t>
                      </a:r>
                    </a:p>
                  </a:txBody>
                  <a:tcPr anchor="ctr">
                    <a:lnL>
                      <a:noFill/>
                    </a:lnL>
                    <a:lnR>
                      <a:noFill/>
                    </a:lnR>
                    <a:lnT>
                      <a:noFill/>
                    </a:lnT>
                    <a:lnB>
                      <a:noFill/>
                    </a:lnB>
                  </a:tcPr>
                </a:tc>
                <a:extLst>
                  <a:ext uri="{0D108BD9-81ED-4DB2-BD59-A6C34878D82A}">
                    <a16:rowId xmlns="" xmlns:a16="http://schemas.microsoft.com/office/drawing/2014/main" val="10001"/>
                  </a:ext>
                </a:extLst>
              </a:tr>
              <a:tr h="0">
                <a:tc>
                  <a:txBody>
                    <a:bodyPr/>
                    <a:lstStyle/>
                    <a:p>
                      <a:pPr algn="just"/>
                      <a:endParaRPr lang="en-US" sz="2400" dirty="0"/>
                    </a:p>
                  </a:txBody>
                  <a:tcPr anchor="ctr">
                    <a:lnL>
                      <a:noFill/>
                    </a:lnL>
                    <a:lnR>
                      <a:noFill/>
                    </a:lnR>
                    <a:lnT>
                      <a:noFill/>
                    </a:lnT>
                    <a:lnB>
                      <a:noFill/>
                    </a:lnB>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6033789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813375"/>
            <a:ext cx="8458200" cy="584775"/>
          </a:xfrm>
          <a:prstGeom prst="rect">
            <a:avLst/>
          </a:prstGeom>
        </p:spPr>
        <p:txBody>
          <a:bodyPr wrap="square">
            <a:spAutoFit/>
          </a:bodyPr>
          <a:lstStyle/>
          <a:p>
            <a:pPr algn="ctr"/>
            <a:r>
              <a:rPr lang="en-US" sz="3200" b="1" dirty="0"/>
              <a:t>Python break statement</a:t>
            </a:r>
          </a:p>
        </p:txBody>
      </p:sp>
      <p:sp>
        <p:nvSpPr>
          <p:cNvPr id="5" name="TextBox 4"/>
          <p:cNvSpPr txBox="1"/>
          <p:nvPr/>
        </p:nvSpPr>
        <p:spPr>
          <a:xfrm>
            <a:off x="3505200" y="3188548"/>
            <a:ext cx="3048000" cy="1569660"/>
          </a:xfrm>
          <a:prstGeom prst="rect">
            <a:avLst/>
          </a:prstGeom>
          <a:noFill/>
        </p:spPr>
        <p:txBody>
          <a:bodyPr wrap="square" rtlCol="0">
            <a:spAutoFit/>
          </a:bodyPr>
          <a:lstStyle/>
          <a:p>
            <a:r>
              <a:rPr lang="en-US" sz="2400" dirty="0"/>
              <a:t>for i in range(9):</a:t>
            </a:r>
            <a:br>
              <a:rPr lang="en-US" sz="2400" dirty="0"/>
            </a:br>
            <a:r>
              <a:rPr lang="en-US" sz="2400" dirty="0"/>
              <a:t>  if i &gt; 3:</a:t>
            </a:r>
            <a:br>
              <a:rPr lang="en-US" sz="2400" dirty="0"/>
            </a:br>
            <a:r>
              <a:rPr lang="en-US" sz="2400" dirty="0"/>
              <a:t>    break</a:t>
            </a:r>
            <a:br>
              <a:rPr lang="en-US" sz="2400" dirty="0"/>
            </a:br>
            <a:r>
              <a:rPr lang="en-US" sz="2400" dirty="0"/>
              <a:t>  print(i) </a:t>
            </a:r>
          </a:p>
        </p:txBody>
      </p:sp>
    </p:spTree>
    <p:extLst>
      <p:ext uri="{BB962C8B-B14F-4D97-AF65-F5344CB8AC3E}">
        <p14:creationId xmlns:p14="http://schemas.microsoft.com/office/powerpoint/2010/main" val="1377276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973050"/>
            <a:ext cx="8305800" cy="769441"/>
          </a:xfrm>
          <a:prstGeom prst="rect">
            <a:avLst/>
          </a:prstGeom>
          <a:noFill/>
        </p:spPr>
        <p:txBody>
          <a:bodyPr wrap="square" rtlCol="0">
            <a:spAutoFit/>
          </a:bodyPr>
          <a:lstStyle/>
          <a:p>
            <a:pPr algn="ctr"/>
            <a:r>
              <a:rPr lang="en-US" sz="4400" b="1" dirty="0" smtClean="0"/>
              <a:t>LOOPS</a:t>
            </a:r>
            <a:endParaRPr lang="en-US" sz="4400" b="1" dirty="0"/>
          </a:p>
        </p:txBody>
      </p:sp>
    </p:spTree>
    <p:extLst>
      <p:ext uri="{BB962C8B-B14F-4D97-AF65-F5344CB8AC3E}">
        <p14:creationId xmlns:p14="http://schemas.microsoft.com/office/powerpoint/2010/main" val="26852997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813375"/>
            <a:ext cx="8458200" cy="584775"/>
          </a:xfrm>
          <a:prstGeom prst="rect">
            <a:avLst/>
          </a:prstGeom>
        </p:spPr>
        <p:txBody>
          <a:bodyPr wrap="square">
            <a:spAutoFit/>
          </a:bodyPr>
          <a:lstStyle/>
          <a:p>
            <a:pPr algn="ctr"/>
            <a:r>
              <a:rPr lang="en-US" sz="3200" b="1" dirty="0"/>
              <a:t>Python </a:t>
            </a:r>
            <a:r>
              <a:rPr lang="en-US" sz="3200" b="1" dirty="0" smtClean="0"/>
              <a:t>continue </a:t>
            </a:r>
            <a:r>
              <a:rPr lang="en-US" sz="3200" b="1" dirty="0"/>
              <a:t>statement</a:t>
            </a:r>
          </a:p>
        </p:txBody>
      </p:sp>
      <p:sp>
        <p:nvSpPr>
          <p:cNvPr id="5" name="TextBox 4"/>
          <p:cNvSpPr txBox="1"/>
          <p:nvPr/>
        </p:nvSpPr>
        <p:spPr>
          <a:xfrm>
            <a:off x="3733800" y="2819400"/>
            <a:ext cx="3810000" cy="1569660"/>
          </a:xfrm>
          <a:prstGeom prst="rect">
            <a:avLst/>
          </a:prstGeom>
          <a:noFill/>
        </p:spPr>
        <p:txBody>
          <a:bodyPr wrap="square" rtlCol="0">
            <a:spAutoFit/>
          </a:bodyPr>
          <a:lstStyle/>
          <a:p>
            <a:r>
              <a:rPr lang="en-US" sz="2400" dirty="0"/>
              <a:t>for i in range(9):</a:t>
            </a:r>
            <a:br>
              <a:rPr lang="en-US" sz="2400" dirty="0"/>
            </a:br>
            <a:r>
              <a:rPr lang="en-US" sz="2400" dirty="0"/>
              <a:t>  if i == 3:</a:t>
            </a:r>
            <a:br>
              <a:rPr lang="en-US" sz="2400" dirty="0"/>
            </a:br>
            <a:r>
              <a:rPr lang="en-US" sz="2400" dirty="0"/>
              <a:t>    continue</a:t>
            </a:r>
            <a:br>
              <a:rPr lang="en-US" sz="2400" dirty="0"/>
            </a:br>
            <a:r>
              <a:rPr lang="en-US" sz="2400" dirty="0"/>
              <a:t>  print(i) </a:t>
            </a:r>
          </a:p>
        </p:txBody>
      </p:sp>
    </p:spTree>
    <p:extLst>
      <p:ext uri="{BB962C8B-B14F-4D97-AF65-F5344CB8AC3E}">
        <p14:creationId xmlns:p14="http://schemas.microsoft.com/office/powerpoint/2010/main" val="27394013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2172" y="533400"/>
            <a:ext cx="8458200" cy="584775"/>
          </a:xfrm>
          <a:prstGeom prst="rect">
            <a:avLst/>
          </a:prstGeom>
        </p:spPr>
        <p:txBody>
          <a:bodyPr wrap="square">
            <a:spAutoFit/>
          </a:bodyPr>
          <a:lstStyle/>
          <a:p>
            <a:pPr lvl="0" algn="ctr"/>
            <a:r>
              <a:rPr lang="en-US" sz="3200" b="1" dirty="0"/>
              <a:t>Python - Tuples</a:t>
            </a:r>
          </a:p>
        </p:txBody>
      </p:sp>
      <p:sp>
        <p:nvSpPr>
          <p:cNvPr id="2" name="TextBox 1"/>
          <p:cNvSpPr txBox="1"/>
          <p:nvPr/>
        </p:nvSpPr>
        <p:spPr>
          <a:xfrm>
            <a:off x="838200" y="1338787"/>
            <a:ext cx="7709864" cy="4847481"/>
          </a:xfrm>
          <a:prstGeom prst="rect">
            <a:avLst/>
          </a:prstGeom>
          <a:noFill/>
        </p:spPr>
        <p:txBody>
          <a:bodyPr wrap="square" rtlCol="0">
            <a:spAutoFit/>
          </a:bodyPr>
          <a:lstStyle/>
          <a:p>
            <a:pPr algn="just"/>
            <a:r>
              <a:rPr lang="en-US" sz="2800" dirty="0">
                <a:latin typeface="Browallia New" pitchFamily="34" charset="-34"/>
                <a:cs typeface="Browallia New" pitchFamily="34" charset="-34"/>
              </a:rPr>
              <a:t>A tuple is a sequence of immutable Python objects. Tuples are sequences, just like lists. The differences between tuples and lists are, the tuples cannot be changed unlike lists and tuples use parentheses, whereas lists use square brackets.</a:t>
            </a:r>
          </a:p>
          <a:p>
            <a:pPr algn="just"/>
            <a:endParaRPr lang="en-US" sz="1100" dirty="0">
              <a:latin typeface="Browallia New" pitchFamily="34" charset="-34"/>
              <a:cs typeface="Browallia New" pitchFamily="34" charset="-34"/>
            </a:endParaRPr>
          </a:p>
          <a:p>
            <a:pPr algn="just"/>
            <a:r>
              <a:rPr lang="en-US" sz="2800" dirty="0">
                <a:latin typeface="Browallia New" pitchFamily="34" charset="-34"/>
                <a:cs typeface="Browallia New" pitchFamily="34" charset="-34"/>
              </a:rPr>
              <a:t>Creating a tuple is as simple as putting different comma-separated values. Optionally you can put these comma-separated values between parentheses also. For example −</a:t>
            </a:r>
          </a:p>
          <a:p>
            <a:pPr algn="just"/>
            <a:endParaRPr lang="en-US" sz="1100" dirty="0">
              <a:latin typeface="Browallia New" pitchFamily="34" charset="-34"/>
              <a:cs typeface="Browallia New" pitchFamily="34" charset="-34"/>
            </a:endParaRPr>
          </a:p>
          <a:p>
            <a:pPr algn="just"/>
            <a:r>
              <a:rPr lang="en-US" sz="2800" dirty="0">
                <a:solidFill>
                  <a:srgbClr val="0070C0"/>
                </a:solidFill>
                <a:latin typeface="Browallia New" pitchFamily="34" charset="-34"/>
                <a:cs typeface="Browallia New" pitchFamily="34" charset="-34"/>
              </a:rPr>
              <a:t>tup1 = ('physics', 'chemistry', 1997, 2000</a:t>
            </a:r>
            <a:r>
              <a:rPr lang="en-US" sz="2800" dirty="0" smtClean="0">
                <a:solidFill>
                  <a:srgbClr val="0070C0"/>
                </a:solidFill>
                <a:latin typeface="Browallia New" pitchFamily="34" charset="-34"/>
                <a:cs typeface="Browallia New" pitchFamily="34" charset="-34"/>
              </a:rPr>
              <a:t>)</a:t>
            </a:r>
            <a:endParaRPr lang="en-US" sz="2800" dirty="0">
              <a:solidFill>
                <a:srgbClr val="0070C0"/>
              </a:solidFill>
              <a:latin typeface="Browallia New" pitchFamily="34" charset="-34"/>
              <a:cs typeface="Browallia New" pitchFamily="34" charset="-34"/>
            </a:endParaRPr>
          </a:p>
          <a:p>
            <a:pPr algn="just"/>
            <a:r>
              <a:rPr lang="en-US" sz="2800" dirty="0">
                <a:solidFill>
                  <a:srgbClr val="0070C0"/>
                </a:solidFill>
                <a:latin typeface="Browallia New" pitchFamily="34" charset="-34"/>
                <a:cs typeface="Browallia New" pitchFamily="34" charset="-34"/>
              </a:rPr>
              <a:t>tup2 = (1, 2, 3, 4, 5 </a:t>
            </a:r>
            <a:r>
              <a:rPr lang="en-US" sz="2800" dirty="0" smtClean="0">
                <a:solidFill>
                  <a:srgbClr val="0070C0"/>
                </a:solidFill>
                <a:latin typeface="Browallia New" pitchFamily="34" charset="-34"/>
                <a:cs typeface="Browallia New" pitchFamily="34" charset="-34"/>
              </a:rPr>
              <a:t>)</a:t>
            </a:r>
            <a:endParaRPr lang="en-US" sz="2800" dirty="0">
              <a:solidFill>
                <a:srgbClr val="0070C0"/>
              </a:solidFill>
              <a:latin typeface="Browallia New" pitchFamily="34" charset="-34"/>
              <a:cs typeface="Browallia New" pitchFamily="34" charset="-34"/>
            </a:endParaRPr>
          </a:p>
          <a:p>
            <a:pPr algn="just"/>
            <a:r>
              <a:rPr lang="en-US" sz="2800" dirty="0">
                <a:solidFill>
                  <a:srgbClr val="0070C0"/>
                </a:solidFill>
                <a:latin typeface="Browallia New" pitchFamily="34" charset="-34"/>
                <a:cs typeface="Browallia New" pitchFamily="34" charset="-34"/>
              </a:rPr>
              <a:t>tup3 = "a", "b", "c", "d</a:t>
            </a:r>
            <a:r>
              <a:rPr lang="en-US" sz="2800" dirty="0" smtClean="0">
                <a:solidFill>
                  <a:srgbClr val="0070C0"/>
                </a:solidFill>
                <a:latin typeface="Browallia New" pitchFamily="34" charset="-34"/>
                <a:cs typeface="Browallia New" pitchFamily="34" charset="-34"/>
              </a:rPr>
              <a:t>"</a:t>
            </a:r>
            <a:endParaRPr lang="en-US" sz="2800" dirty="0">
              <a:solidFill>
                <a:srgbClr val="0070C0"/>
              </a:solidFill>
              <a:latin typeface="Browallia New" pitchFamily="34" charset="-34"/>
              <a:cs typeface="Browallia New" pitchFamily="34" charset="-34"/>
            </a:endParaRPr>
          </a:p>
        </p:txBody>
      </p:sp>
    </p:spTree>
    <p:extLst>
      <p:ext uri="{BB962C8B-B14F-4D97-AF65-F5344CB8AC3E}">
        <p14:creationId xmlns:p14="http://schemas.microsoft.com/office/powerpoint/2010/main" val="39707313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lvl="0" algn="ctr"/>
            <a:r>
              <a:rPr lang="en-US" sz="3200" b="1" dirty="0"/>
              <a:t>Accessing Values in Tuples</a:t>
            </a:r>
          </a:p>
        </p:txBody>
      </p:sp>
      <p:sp>
        <p:nvSpPr>
          <p:cNvPr id="2" name="TextBox 1"/>
          <p:cNvSpPr txBox="1"/>
          <p:nvPr/>
        </p:nvSpPr>
        <p:spPr>
          <a:xfrm>
            <a:off x="838200" y="1270575"/>
            <a:ext cx="7816746" cy="3293209"/>
          </a:xfrm>
          <a:prstGeom prst="rect">
            <a:avLst/>
          </a:prstGeom>
          <a:noFill/>
        </p:spPr>
        <p:txBody>
          <a:bodyPr wrap="square" rtlCol="0">
            <a:spAutoFit/>
          </a:bodyPr>
          <a:lstStyle/>
          <a:p>
            <a:pPr algn="just"/>
            <a:r>
              <a:rPr lang="en-US" sz="2800" dirty="0">
                <a:latin typeface="Browallia New" pitchFamily="34" charset="-34"/>
                <a:cs typeface="Browallia New" pitchFamily="34" charset="-34"/>
              </a:rPr>
              <a:t>To access values in tuple, use the square brackets for slicing along with the index or indices to obtain value available at that index. For example-</a:t>
            </a:r>
          </a:p>
          <a:p>
            <a:pPr algn="just"/>
            <a:r>
              <a:rPr lang="en-US" sz="2800" dirty="0">
                <a:latin typeface="Browallia New" pitchFamily="34" charset="-34"/>
                <a:cs typeface="Browallia New" pitchFamily="34" charset="-34"/>
              </a:rPr>
              <a:t>Return the item in position 1:</a:t>
            </a:r>
          </a:p>
          <a:p>
            <a:pPr algn="just"/>
            <a:r>
              <a:rPr lang="en-US" sz="2800" dirty="0" err="1">
                <a:solidFill>
                  <a:srgbClr val="0070C0"/>
                </a:solidFill>
                <a:latin typeface="Browallia New" pitchFamily="34" charset="-34"/>
                <a:cs typeface="Browallia New" pitchFamily="34" charset="-34"/>
              </a:rPr>
              <a:t>thistuple</a:t>
            </a:r>
            <a:r>
              <a:rPr lang="en-US" sz="2800" dirty="0">
                <a:solidFill>
                  <a:srgbClr val="0070C0"/>
                </a:solidFill>
                <a:latin typeface="Browallia New" pitchFamily="34" charset="-34"/>
                <a:cs typeface="Browallia New" pitchFamily="34" charset="-34"/>
              </a:rPr>
              <a:t> = ("apple", "banana", "cherry")</a:t>
            </a:r>
          </a:p>
          <a:p>
            <a:pPr algn="just"/>
            <a:r>
              <a:rPr lang="en-US" sz="2800" dirty="0">
                <a:solidFill>
                  <a:srgbClr val="0070C0"/>
                </a:solidFill>
                <a:latin typeface="Browallia New" pitchFamily="34" charset="-34"/>
                <a:cs typeface="Browallia New" pitchFamily="34" charset="-34"/>
              </a:rPr>
              <a:t>print(</a:t>
            </a:r>
            <a:r>
              <a:rPr lang="en-US" sz="2800" dirty="0" err="1">
                <a:solidFill>
                  <a:srgbClr val="0070C0"/>
                </a:solidFill>
                <a:latin typeface="Browallia New" pitchFamily="34" charset="-34"/>
                <a:cs typeface="Browallia New" pitchFamily="34" charset="-34"/>
              </a:rPr>
              <a:t>thistuple</a:t>
            </a:r>
            <a:r>
              <a:rPr lang="en-US" sz="2800" dirty="0">
                <a:solidFill>
                  <a:srgbClr val="0070C0"/>
                </a:solidFill>
                <a:latin typeface="Browallia New" pitchFamily="34" charset="-34"/>
                <a:cs typeface="Browallia New" pitchFamily="34" charset="-34"/>
              </a:rPr>
              <a:t>[1])</a:t>
            </a:r>
          </a:p>
          <a:p>
            <a:pPr algn="ctr"/>
            <a:r>
              <a:rPr lang="en-US" sz="4000" b="1" dirty="0">
                <a:latin typeface="Browallia New" pitchFamily="34" charset="-34"/>
                <a:cs typeface="Browallia New" pitchFamily="34" charset="-34"/>
              </a:rPr>
              <a:t>Change Tuple Values</a:t>
            </a:r>
          </a:p>
          <a:p>
            <a:pPr algn="just"/>
            <a:r>
              <a:rPr lang="en-US" sz="2800" dirty="0">
                <a:latin typeface="Browallia New" pitchFamily="34" charset="-34"/>
                <a:cs typeface="Browallia New" pitchFamily="34" charset="-34"/>
              </a:rPr>
              <a:t>Once a tuple is created, you cannot change its values. </a:t>
            </a:r>
            <a:endParaRPr lang="en-US" sz="2400" dirty="0">
              <a:latin typeface="Browallia New" pitchFamily="34" charset="-34"/>
              <a:cs typeface="Browallia New" pitchFamily="34" charset="-34"/>
            </a:endParaRPr>
          </a:p>
        </p:txBody>
      </p:sp>
    </p:spTree>
    <p:extLst>
      <p:ext uri="{BB962C8B-B14F-4D97-AF65-F5344CB8AC3E}">
        <p14:creationId xmlns:p14="http://schemas.microsoft.com/office/powerpoint/2010/main" val="21686920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Loop Through a Tuple</a:t>
            </a:r>
          </a:p>
        </p:txBody>
      </p:sp>
      <p:sp>
        <p:nvSpPr>
          <p:cNvPr id="2" name="TextBox 1"/>
          <p:cNvSpPr txBox="1"/>
          <p:nvPr/>
        </p:nvSpPr>
        <p:spPr>
          <a:xfrm>
            <a:off x="762000" y="1763018"/>
            <a:ext cx="7772400" cy="3046988"/>
          </a:xfrm>
          <a:prstGeom prst="rect">
            <a:avLst/>
          </a:prstGeom>
          <a:noFill/>
        </p:spPr>
        <p:txBody>
          <a:bodyPr wrap="square" rtlCol="0">
            <a:spAutoFit/>
          </a:bodyPr>
          <a:lstStyle/>
          <a:p>
            <a:pPr algn="just"/>
            <a:r>
              <a:rPr lang="en-US" sz="2800" dirty="0">
                <a:latin typeface="Browallia New" pitchFamily="34" charset="-34"/>
                <a:cs typeface="Browallia New" pitchFamily="34" charset="-34"/>
              </a:rPr>
              <a:t>You can loop through the tuple items by using a for loop.</a:t>
            </a:r>
          </a:p>
          <a:p>
            <a:pPr algn="just"/>
            <a:r>
              <a:rPr lang="en-US" sz="2800" dirty="0">
                <a:latin typeface="Browallia New" pitchFamily="34" charset="-34"/>
                <a:cs typeface="Browallia New" pitchFamily="34" charset="-34"/>
              </a:rPr>
              <a:t>Iterate through the items and print the values:</a:t>
            </a:r>
          </a:p>
          <a:p>
            <a:pPr algn="just"/>
            <a:endParaRPr lang="en-US" sz="2800" dirty="0">
              <a:latin typeface="Browallia New" pitchFamily="34" charset="-34"/>
              <a:cs typeface="Browallia New" pitchFamily="34" charset="-34"/>
            </a:endParaRPr>
          </a:p>
          <a:p>
            <a:pPr algn="just"/>
            <a:r>
              <a:rPr lang="en-US" sz="2800" dirty="0" err="1">
                <a:solidFill>
                  <a:srgbClr val="0070C0"/>
                </a:solidFill>
                <a:latin typeface="Browallia New" pitchFamily="34" charset="-34"/>
                <a:cs typeface="Browallia New" pitchFamily="34" charset="-34"/>
              </a:rPr>
              <a:t>thistuple</a:t>
            </a:r>
            <a:r>
              <a:rPr lang="en-US" sz="2800" dirty="0">
                <a:solidFill>
                  <a:srgbClr val="0070C0"/>
                </a:solidFill>
                <a:latin typeface="Browallia New" pitchFamily="34" charset="-34"/>
                <a:cs typeface="Browallia New" pitchFamily="34" charset="-34"/>
              </a:rPr>
              <a:t> = ("apple", "banana", "cherry")</a:t>
            </a:r>
          </a:p>
          <a:p>
            <a:pPr algn="just"/>
            <a:r>
              <a:rPr lang="en-US" sz="2800" dirty="0">
                <a:solidFill>
                  <a:srgbClr val="0070C0"/>
                </a:solidFill>
                <a:latin typeface="Browallia New" pitchFamily="34" charset="-34"/>
                <a:cs typeface="Browallia New" pitchFamily="34" charset="-34"/>
              </a:rPr>
              <a:t>for x in </a:t>
            </a:r>
            <a:r>
              <a:rPr lang="en-US" sz="2800" dirty="0" err="1">
                <a:solidFill>
                  <a:srgbClr val="0070C0"/>
                </a:solidFill>
                <a:latin typeface="Browallia New" pitchFamily="34" charset="-34"/>
                <a:cs typeface="Browallia New" pitchFamily="34" charset="-34"/>
              </a:rPr>
              <a:t>thistuple</a:t>
            </a:r>
            <a:r>
              <a:rPr lang="en-US" sz="2800" dirty="0">
                <a:solidFill>
                  <a:srgbClr val="0070C0"/>
                </a:solidFill>
                <a:latin typeface="Browallia New" pitchFamily="34" charset="-34"/>
                <a:cs typeface="Browallia New" pitchFamily="34" charset="-34"/>
              </a:rPr>
              <a:t>:</a:t>
            </a:r>
          </a:p>
          <a:p>
            <a:pPr algn="just"/>
            <a:r>
              <a:rPr lang="en-US" sz="2800" dirty="0">
                <a:solidFill>
                  <a:srgbClr val="0070C0"/>
                </a:solidFill>
                <a:latin typeface="Browallia New" pitchFamily="34" charset="-34"/>
                <a:cs typeface="Browallia New" pitchFamily="34" charset="-34"/>
              </a:rPr>
              <a:t>  print(x) </a:t>
            </a:r>
          </a:p>
          <a:p>
            <a:pPr algn="just"/>
            <a:endParaRPr lang="en-US" sz="2400" dirty="0">
              <a:latin typeface="Browallia New" pitchFamily="34" charset="-34"/>
              <a:cs typeface="Browallia New" pitchFamily="34" charset="-34"/>
            </a:endParaRPr>
          </a:p>
        </p:txBody>
      </p:sp>
    </p:spTree>
    <p:extLst>
      <p:ext uri="{BB962C8B-B14F-4D97-AF65-F5344CB8AC3E}">
        <p14:creationId xmlns:p14="http://schemas.microsoft.com/office/powerpoint/2010/main" val="20026165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Check if Item Exists</a:t>
            </a:r>
          </a:p>
        </p:txBody>
      </p:sp>
      <p:sp>
        <p:nvSpPr>
          <p:cNvPr id="2" name="TextBox 1"/>
          <p:cNvSpPr txBox="1"/>
          <p:nvPr/>
        </p:nvSpPr>
        <p:spPr>
          <a:xfrm>
            <a:off x="368508" y="1600200"/>
            <a:ext cx="8165892" cy="5139869"/>
          </a:xfrm>
          <a:prstGeom prst="rect">
            <a:avLst/>
          </a:prstGeom>
          <a:noFill/>
        </p:spPr>
        <p:txBody>
          <a:bodyPr wrap="square" rtlCol="0">
            <a:spAutoFit/>
          </a:bodyPr>
          <a:lstStyle/>
          <a:p>
            <a:pPr algn="just"/>
            <a:r>
              <a:rPr lang="en-US" sz="3200" dirty="0">
                <a:latin typeface="Browallia New" pitchFamily="34" charset="-34"/>
                <a:cs typeface="Browallia New" pitchFamily="34" charset="-34"/>
              </a:rPr>
              <a:t>To determine if a specified item is present in a tuple use the in keyword:</a:t>
            </a:r>
          </a:p>
          <a:p>
            <a:pPr algn="just"/>
            <a:r>
              <a:rPr lang="en-US" sz="3200" dirty="0">
                <a:latin typeface="Browallia New" pitchFamily="34" charset="-34"/>
                <a:cs typeface="Browallia New" pitchFamily="34" charset="-34"/>
              </a:rPr>
              <a:t>Check if "apple" is present in the tuple:</a:t>
            </a:r>
          </a:p>
          <a:p>
            <a:pPr lvl="1" algn="just"/>
            <a:r>
              <a:rPr lang="en-US" sz="2800" dirty="0" err="1">
                <a:solidFill>
                  <a:srgbClr val="0070C0"/>
                </a:solidFill>
                <a:latin typeface="Browallia New" pitchFamily="34" charset="-34"/>
                <a:cs typeface="Browallia New" pitchFamily="34" charset="-34"/>
              </a:rPr>
              <a:t>thistuple</a:t>
            </a:r>
            <a:r>
              <a:rPr lang="en-US" sz="2800" dirty="0">
                <a:solidFill>
                  <a:srgbClr val="0070C0"/>
                </a:solidFill>
                <a:latin typeface="Browallia New" pitchFamily="34" charset="-34"/>
                <a:cs typeface="Browallia New" pitchFamily="34" charset="-34"/>
              </a:rPr>
              <a:t> = ("apple", "banana", "cherry")</a:t>
            </a:r>
          </a:p>
          <a:p>
            <a:pPr lvl="1" algn="just"/>
            <a:r>
              <a:rPr lang="en-US" sz="2800" dirty="0">
                <a:solidFill>
                  <a:srgbClr val="0070C0"/>
                </a:solidFill>
                <a:latin typeface="Browallia New" pitchFamily="34" charset="-34"/>
                <a:cs typeface="Browallia New" pitchFamily="34" charset="-34"/>
              </a:rPr>
              <a:t>if "apple" in </a:t>
            </a:r>
            <a:r>
              <a:rPr lang="en-US" sz="2800" dirty="0" err="1">
                <a:solidFill>
                  <a:srgbClr val="0070C0"/>
                </a:solidFill>
                <a:latin typeface="Browallia New" pitchFamily="34" charset="-34"/>
                <a:cs typeface="Browallia New" pitchFamily="34" charset="-34"/>
              </a:rPr>
              <a:t>thistuple</a:t>
            </a:r>
            <a:r>
              <a:rPr lang="en-US" sz="2800" dirty="0">
                <a:solidFill>
                  <a:srgbClr val="0070C0"/>
                </a:solidFill>
                <a:latin typeface="Browallia New" pitchFamily="34" charset="-34"/>
                <a:cs typeface="Browallia New" pitchFamily="34" charset="-34"/>
              </a:rPr>
              <a:t>:</a:t>
            </a:r>
          </a:p>
          <a:p>
            <a:pPr lvl="1" algn="just"/>
            <a:r>
              <a:rPr lang="en-US" sz="2800" dirty="0">
                <a:solidFill>
                  <a:srgbClr val="0070C0"/>
                </a:solidFill>
                <a:latin typeface="Browallia New" pitchFamily="34" charset="-34"/>
                <a:cs typeface="Browallia New" pitchFamily="34" charset="-34"/>
              </a:rPr>
              <a:t>  print("Yes, 'apple' is in the fruits tuple") </a:t>
            </a:r>
          </a:p>
          <a:p>
            <a:pPr algn="ctr"/>
            <a:r>
              <a:rPr lang="en-US" sz="2800" b="1" dirty="0"/>
              <a:t>Find Tuple Length</a:t>
            </a:r>
          </a:p>
          <a:p>
            <a:pPr algn="just"/>
            <a:r>
              <a:rPr lang="en-US" sz="3200" dirty="0">
                <a:latin typeface="Browallia New" pitchFamily="34" charset="-34"/>
                <a:cs typeface="Browallia New" pitchFamily="34" charset="-34"/>
              </a:rPr>
              <a:t>To determine how many items a tuple has, use the </a:t>
            </a:r>
            <a:r>
              <a:rPr lang="en-US" sz="3200" dirty="0" err="1">
                <a:latin typeface="Browallia New" pitchFamily="34" charset="-34"/>
                <a:cs typeface="Browallia New" pitchFamily="34" charset="-34"/>
              </a:rPr>
              <a:t>len</a:t>
            </a:r>
            <a:r>
              <a:rPr lang="en-US" sz="3200" dirty="0">
                <a:latin typeface="Browallia New" pitchFamily="34" charset="-34"/>
                <a:cs typeface="Browallia New" pitchFamily="34" charset="-34"/>
              </a:rPr>
              <a:t>() method:</a:t>
            </a:r>
          </a:p>
          <a:p>
            <a:pPr algn="just"/>
            <a:r>
              <a:rPr lang="en-US" sz="3200" dirty="0">
                <a:latin typeface="Browallia New" pitchFamily="34" charset="-34"/>
                <a:cs typeface="Browallia New" pitchFamily="34" charset="-34"/>
              </a:rPr>
              <a:t>Print the number of items in the tuple:</a:t>
            </a:r>
          </a:p>
          <a:p>
            <a:pPr lvl="1" algn="just"/>
            <a:r>
              <a:rPr lang="en-US" sz="2800" dirty="0" err="1">
                <a:solidFill>
                  <a:srgbClr val="0070C0"/>
                </a:solidFill>
                <a:latin typeface="Browallia New" pitchFamily="34" charset="-34"/>
                <a:cs typeface="Browallia New" pitchFamily="34" charset="-34"/>
              </a:rPr>
              <a:t>thistuple</a:t>
            </a:r>
            <a:r>
              <a:rPr lang="en-US" sz="2800" dirty="0">
                <a:solidFill>
                  <a:srgbClr val="0070C0"/>
                </a:solidFill>
                <a:latin typeface="Browallia New" pitchFamily="34" charset="-34"/>
                <a:cs typeface="Browallia New" pitchFamily="34" charset="-34"/>
              </a:rPr>
              <a:t> = ("apple", "banana", "cherry")</a:t>
            </a:r>
          </a:p>
          <a:p>
            <a:pPr lvl="1" algn="just"/>
            <a:r>
              <a:rPr lang="en-US" sz="2800" dirty="0">
                <a:solidFill>
                  <a:srgbClr val="0070C0"/>
                </a:solidFill>
                <a:latin typeface="Browallia New" pitchFamily="34" charset="-34"/>
                <a:cs typeface="Browallia New" pitchFamily="34" charset="-34"/>
              </a:rPr>
              <a:t>print(</a:t>
            </a:r>
            <a:r>
              <a:rPr lang="en-US" sz="2800" dirty="0" err="1">
                <a:solidFill>
                  <a:srgbClr val="0070C0"/>
                </a:solidFill>
                <a:latin typeface="Browallia New" pitchFamily="34" charset="-34"/>
                <a:cs typeface="Browallia New" pitchFamily="34" charset="-34"/>
              </a:rPr>
              <a:t>len</a:t>
            </a:r>
            <a:r>
              <a:rPr lang="en-US" sz="2800" dirty="0">
                <a:solidFill>
                  <a:srgbClr val="0070C0"/>
                </a:solidFill>
                <a:latin typeface="Browallia New" pitchFamily="34" charset="-34"/>
                <a:cs typeface="Browallia New" pitchFamily="34" charset="-34"/>
              </a:rPr>
              <a:t>(</a:t>
            </a:r>
            <a:r>
              <a:rPr lang="en-US" sz="2800" dirty="0" err="1">
                <a:solidFill>
                  <a:srgbClr val="0070C0"/>
                </a:solidFill>
                <a:latin typeface="Browallia New" pitchFamily="34" charset="-34"/>
                <a:cs typeface="Browallia New" pitchFamily="34" charset="-34"/>
              </a:rPr>
              <a:t>thistuple</a:t>
            </a:r>
            <a:r>
              <a:rPr lang="en-US" sz="2800" dirty="0">
                <a:solidFill>
                  <a:srgbClr val="0070C0"/>
                </a:solidFill>
                <a:latin typeface="Browallia New" pitchFamily="34" charset="-34"/>
                <a:cs typeface="Browallia New" pitchFamily="34" charset="-34"/>
              </a:rPr>
              <a:t>)) </a:t>
            </a:r>
          </a:p>
        </p:txBody>
      </p:sp>
    </p:spTree>
    <p:extLst>
      <p:ext uri="{BB962C8B-B14F-4D97-AF65-F5344CB8AC3E}">
        <p14:creationId xmlns:p14="http://schemas.microsoft.com/office/powerpoint/2010/main" val="1778033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Add Items</a:t>
            </a:r>
          </a:p>
        </p:txBody>
      </p:sp>
      <p:sp>
        <p:nvSpPr>
          <p:cNvPr id="2" name="TextBox 1"/>
          <p:cNvSpPr txBox="1"/>
          <p:nvPr/>
        </p:nvSpPr>
        <p:spPr>
          <a:xfrm>
            <a:off x="368508" y="1600200"/>
            <a:ext cx="8165892" cy="2800767"/>
          </a:xfrm>
          <a:prstGeom prst="rect">
            <a:avLst/>
          </a:prstGeom>
          <a:noFill/>
        </p:spPr>
        <p:txBody>
          <a:bodyPr wrap="square" rtlCol="0">
            <a:spAutoFit/>
          </a:bodyPr>
          <a:lstStyle/>
          <a:p>
            <a:pPr algn="just"/>
            <a:r>
              <a:rPr lang="en-US" sz="3200" dirty="0">
                <a:latin typeface="Browallia New" pitchFamily="34" charset="-34"/>
                <a:cs typeface="Browallia New" pitchFamily="34" charset="-34"/>
              </a:rPr>
              <a:t>Once a tuple is created, you cannot add items to it. Tuples are </a:t>
            </a:r>
            <a:r>
              <a:rPr lang="en-US" sz="3200" b="1" dirty="0">
                <a:latin typeface="Browallia New" pitchFamily="34" charset="-34"/>
                <a:cs typeface="Browallia New" pitchFamily="34" charset="-34"/>
              </a:rPr>
              <a:t>unchangeable</a:t>
            </a:r>
            <a:r>
              <a:rPr lang="en-US" sz="3200" dirty="0">
                <a:latin typeface="Browallia New" pitchFamily="34" charset="-34"/>
                <a:cs typeface="Browallia New" pitchFamily="34" charset="-34"/>
              </a:rPr>
              <a:t>.</a:t>
            </a:r>
          </a:p>
          <a:p>
            <a:pPr algn="just"/>
            <a:r>
              <a:rPr lang="en-US" sz="2800" dirty="0">
                <a:latin typeface="Browallia New" pitchFamily="34" charset="-34"/>
                <a:cs typeface="Browallia New" pitchFamily="34" charset="-34"/>
              </a:rPr>
              <a:t>You cannot add items to a tuple:</a:t>
            </a:r>
          </a:p>
          <a:p>
            <a:pPr lvl="1" algn="just"/>
            <a:r>
              <a:rPr lang="en-US" sz="2800" dirty="0" err="1">
                <a:solidFill>
                  <a:srgbClr val="0070C0"/>
                </a:solidFill>
                <a:latin typeface="Browallia New" pitchFamily="34" charset="-34"/>
                <a:cs typeface="Browallia New" pitchFamily="34" charset="-34"/>
              </a:rPr>
              <a:t>thistuple</a:t>
            </a:r>
            <a:r>
              <a:rPr lang="en-US" sz="2800" dirty="0">
                <a:solidFill>
                  <a:srgbClr val="0070C0"/>
                </a:solidFill>
                <a:latin typeface="Browallia New" pitchFamily="34" charset="-34"/>
                <a:cs typeface="Browallia New" pitchFamily="34" charset="-34"/>
              </a:rPr>
              <a:t> = ("apple", "banana", "cherry")</a:t>
            </a:r>
          </a:p>
          <a:p>
            <a:pPr lvl="1" algn="just"/>
            <a:r>
              <a:rPr lang="en-US" sz="2800" dirty="0" err="1">
                <a:solidFill>
                  <a:srgbClr val="0070C0"/>
                </a:solidFill>
                <a:latin typeface="Browallia New" pitchFamily="34" charset="-34"/>
                <a:cs typeface="Browallia New" pitchFamily="34" charset="-34"/>
              </a:rPr>
              <a:t>thistuple</a:t>
            </a:r>
            <a:r>
              <a:rPr lang="en-US" sz="2800" dirty="0">
                <a:solidFill>
                  <a:srgbClr val="0070C0"/>
                </a:solidFill>
                <a:latin typeface="Browallia New" pitchFamily="34" charset="-34"/>
                <a:cs typeface="Browallia New" pitchFamily="34" charset="-34"/>
              </a:rPr>
              <a:t>[3] = "orange" # This will raise an error</a:t>
            </a:r>
          </a:p>
          <a:p>
            <a:pPr lvl="1" algn="just"/>
            <a:r>
              <a:rPr lang="en-US" sz="2800" dirty="0">
                <a:solidFill>
                  <a:srgbClr val="0070C0"/>
                </a:solidFill>
                <a:latin typeface="Browallia New" pitchFamily="34" charset="-34"/>
                <a:cs typeface="Browallia New" pitchFamily="34" charset="-34"/>
              </a:rPr>
              <a:t>print(</a:t>
            </a:r>
            <a:r>
              <a:rPr lang="en-US" sz="2800" dirty="0" err="1">
                <a:solidFill>
                  <a:srgbClr val="0070C0"/>
                </a:solidFill>
                <a:latin typeface="Browallia New" pitchFamily="34" charset="-34"/>
                <a:cs typeface="Browallia New" pitchFamily="34" charset="-34"/>
              </a:rPr>
              <a:t>thistuple</a:t>
            </a:r>
            <a:r>
              <a:rPr lang="en-US" sz="2800" dirty="0">
                <a:solidFill>
                  <a:srgbClr val="0070C0"/>
                </a:solidFill>
                <a:latin typeface="Browallia New" pitchFamily="34" charset="-34"/>
                <a:cs typeface="Browallia New" pitchFamily="34" charset="-34"/>
              </a:rPr>
              <a:t>)</a:t>
            </a:r>
          </a:p>
        </p:txBody>
      </p:sp>
    </p:spTree>
    <p:extLst>
      <p:ext uri="{BB962C8B-B14F-4D97-AF65-F5344CB8AC3E}">
        <p14:creationId xmlns:p14="http://schemas.microsoft.com/office/powerpoint/2010/main" val="10762479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914400"/>
            <a:ext cx="8458200" cy="584775"/>
          </a:xfrm>
          <a:prstGeom prst="rect">
            <a:avLst/>
          </a:prstGeom>
        </p:spPr>
        <p:txBody>
          <a:bodyPr wrap="square">
            <a:spAutoFit/>
          </a:bodyPr>
          <a:lstStyle/>
          <a:p>
            <a:pPr algn="ctr"/>
            <a:r>
              <a:rPr lang="en-US" sz="3200" b="1" dirty="0"/>
              <a:t>Remove Items</a:t>
            </a:r>
          </a:p>
        </p:txBody>
      </p:sp>
      <p:sp>
        <p:nvSpPr>
          <p:cNvPr id="6" name="TextBox 5"/>
          <p:cNvSpPr txBox="1"/>
          <p:nvPr/>
        </p:nvSpPr>
        <p:spPr>
          <a:xfrm>
            <a:off x="368508" y="1828800"/>
            <a:ext cx="8165892" cy="3293209"/>
          </a:xfrm>
          <a:prstGeom prst="rect">
            <a:avLst/>
          </a:prstGeom>
          <a:noFill/>
        </p:spPr>
        <p:txBody>
          <a:bodyPr wrap="square" rtlCol="0">
            <a:spAutoFit/>
          </a:bodyPr>
          <a:lstStyle/>
          <a:p>
            <a:pPr algn="just"/>
            <a:r>
              <a:rPr lang="en-US" sz="3200" dirty="0">
                <a:latin typeface="Browallia New" pitchFamily="34" charset="-34"/>
                <a:cs typeface="Browallia New" pitchFamily="34" charset="-34"/>
              </a:rPr>
              <a:t>Tuples are unchangeable, so you cannot remove items from it, but you can delete the tuple completely:</a:t>
            </a:r>
          </a:p>
          <a:p>
            <a:pPr algn="just"/>
            <a:endParaRPr lang="en-US" sz="3200" dirty="0">
              <a:latin typeface="Browallia New" pitchFamily="34" charset="-34"/>
              <a:cs typeface="Browallia New" pitchFamily="34" charset="-34"/>
            </a:endParaRPr>
          </a:p>
          <a:p>
            <a:pPr algn="just"/>
            <a:r>
              <a:rPr lang="en-US" sz="2800" dirty="0">
                <a:latin typeface="Browallia New" pitchFamily="34" charset="-34"/>
                <a:cs typeface="Browallia New" pitchFamily="34" charset="-34"/>
              </a:rPr>
              <a:t>The del keyword can delete the tuple completely:</a:t>
            </a:r>
          </a:p>
          <a:p>
            <a:pPr algn="just"/>
            <a:r>
              <a:rPr lang="en-US" sz="2800" dirty="0" err="1">
                <a:solidFill>
                  <a:srgbClr val="0070C0"/>
                </a:solidFill>
                <a:latin typeface="Browallia New" pitchFamily="34" charset="-34"/>
                <a:cs typeface="Browallia New" pitchFamily="34" charset="-34"/>
              </a:rPr>
              <a:t>thistuple</a:t>
            </a:r>
            <a:r>
              <a:rPr lang="en-US" sz="2800" dirty="0">
                <a:solidFill>
                  <a:srgbClr val="0070C0"/>
                </a:solidFill>
                <a:latin typeface="Browallia New" pitchFamily="34" charset="-34"/>
                <a:cs typeface="Browallia New" pitchFamily="34" charset="-34"/>
              </a:rPr>
              <a:t> = ("apple", "banana", "cherry")</a:t>
            </a:r>
          </a:p>
          <a:p>
            <a:pPr algn="just"/>
            <a:r>
              <a:rPr lang="en-US" sz="2800" dirty="0">
                <a:solidFill>
                  <a:srgbClr val="0070C0"/>
                </a:solidFill>
                <a:latin typeface="Browallia New" pitchFamily="34" charset="-34"/>
                <a:cs typeface="Browallia New" pitchFamily="34" charset="-34"/>
              </a:rPr>
              <a:t>del </a:t>
            </a:r>
            <a:r>
              <a:rPr lang="en-US" sz="2800" dirty="0" err="1">
                <a:solidFill>
                  <a:srgbClr val="0070C0"/>
                </a:solidFill>
                <a:latin typeface="Browallia New" pitchFamily="34" charset="-34"/>
                <a:cs typeface="Browallia New" pitchFamily="34" charset="-34"/>
              </a:rPr>
              <a:t>thistuple</a:t>
            </a:r>
            <a:endParaRPr lang="en-US" sz="2800" dirty="0">
              <a:solidFill>
                <a:srgbClr val="0070C0"/>
              </a:solidFill>
              <a:latin typeface="Browallia New" pitchFamily="34" charset="-34"/>
              <a:cs typeface="Browallia New" pitchFamily="34" charset="-34"/>
            </a:endParaRPr>
          </a:p>
          <a:p>
            <a:pPr algn="just"/>
            <a:r>
              <a:rPr lang="en-US" sz="2800" dirty="0">
                <a:solidFill>
                  <a:srgbClr val="0070C0"/>
                </a:solidFill>
                <a:latin typeface="Browallia New" pitchFamily="34" charset="-34"/>
                <a:cs typeface="Browallia New" pitchFamily="34" charset="-34"/>
              </a:rPr>
              <a:t>print(</a:t>
            </a:r>
            <a:r>
              <a:rPr lang="en-US" sz="2800" dirty="0" err="1">
                <a:solidFill>
                  <a:srgbClr val="0070C0"/>
                </a:solidFill>
                <a:latin typeface="Browallia New" pitchFamily="34" charset="-34"/>
                <a:cs typeface="Browallia New" pitchFamily="34" charset="-34"/>
              </a:rPr>
              <a:t>thistuple</a:t>
            </a:r>
            <a:r>
              <a:rPr lang="en-US" sz="2800" dirty="0">
                <a:solidFill>
                  <a:srgbClr val="0070C0"/>
                </a:solidFill>
                <a:latin typeface="Browallia New" pitchFamily="34" charset="-34"/>
                <a:cs typeface="Browallia New" pitchFamily="34" charset="-34"/>
              </a:rPr>
              <a:t>) #this will raise an error because the tuple no longer exists </a:t>
            </a:r>
          </a:p>
        </p:txBody>
      </p:sp>
    </p:spTree>
    <p:extLst>
      <p:ext uri="{BB962C8B-B14F-4D97-AF65-F5344CB8AC3E}">
        <p14:creationId xmlns:p14="http://schemas.microsoft.com/office/powerpoint/2010/main" val="5756539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914400"/>
            <a:ext cx="8458200" cy="584775"/>
          </a:xfrm>
          <a:prstGeom prst="rect">
            <a:avLst/>
          </a:prstGeom>
        </p:spPr>
        <p:txBody>
          <a:bodyPr wrap="square">
            <a:spAutoFit/>
          </a:bodyPr>
          <a:lstStyle/>
          <a:p>
            <a:pPr algn="ctr"/>
            <a:r>
              <a:rPr lang="en-US" sz="3200" b="1" dirty="0"/>
              <a:t>The tuple() Constructor</a:t>
            </a:r>
          </a:p>
        </p:txBody>
      </p:sp>
      <p:sp>
        <p:nvSpPr>
          <p:cNvPr id="6" name="TextBox 5"/>
          <p:cNvSpPr txBox="1"/>
          <p:nvPr/>
        </p:nvSpPr>
        <p:spPr>
          <a:xfrm>
            <a:off x="368508" y="1828800"/>
            <a:ext cx="8165892" cy="3231654"/>
          </a:xfrm>
          <a:prstGeom prst="rect">
            <a:avLst/>
          </a:prstGeom>
          <a:noFill/>
        </p:spPr>
        <p:txBody>
          <a:bodyPr wrap="square" rtlCol="0">
            <a:spAutoFit/>
          </a:bodyPr>
          <a:lstStyle/>
          <a:p>
            <a:pPr algn="just"/>
            <a:r>
              <a:rPr lang="en-US" sz="3200" dirty="0">
                <a:latin typeface="Browallia New" pitchFamily="34" charset="-34"/>
                <a:cs typeface="Browallia New" pitchFamily="34" charset="-34"/>
              </a:rPr>
              <a:t>It is also possible to use the tuple() constructor to make a tuple.</a:t>
            </a:r>
          </a:p>
          <a:p>
            <a:pPr algn="just"/>
            <a:endParaRPr lang="en-US" sz="3200" dirty="0">
              <a:latin typeface="Browallia New" pitchFamily="34" charset="-34"/>
              <a:cs typeface="Browallia New" pitchFamily="34" charset="-34"/>
            </a:endParaRPr>
          </a:p>
          <a:p>
            <a:pPr algn="just"/>
            <a:r>
              <a:rPr lang="en-US" sz="2800" dirty="0">
                <a:latin typeface="Browallia New" pitchFamily="34" charset="-34"/>
                <a:cs typeface="Browallia New" pitchFamily="34" charset="-34"/>
              </a:rPr>
              <a:t>Using the tuple() method to make a tuple:</a:t>
            </a:r>
          </a:p>
          <a:p>
            <a:pPr algn="just"/>
            <a:r>
              <a:rPr lang="en-US" sz="2800" dirty="0" err="1">
                <a:solidFill>
                  <a:srgbClr val="0070C0"/>
                </a:solidFill>
                <a:latin typeface="Browallia New" pitchFamily="34" charset="-34"/>
                <a:cs typeface="Browallia New" pitchFamily="34" charset="-34"/>
              </a:rPr>
              <a:t>thistuple</a:t>
            </a:r>
            <a:r>
              <a:rPr lang="en-US" sz="2800" dirty="0">
                <a:solidFill>
                  <a:srgbClr val="0070C0"/>
                </a:solidFill>
                <a:latin typeface="Browallia New" pitchFamily="34" charset="-34"/>
                <a:cs typeface="Browallia New" pitchFamily="34" charset="-34"/>
              </a:rPr>
              <a:t> = tuple(("apple", "banana", "cherry")) </a:t>
            </a:r>
            <a:r>
              <a:rPr lang="en-US" sz="2400" dirty="0">
                <a:solidFill>
                  <a:srgbClr val="0070C0"/>
                </a:solidFill>
                <a:latin typeface="Browallia New" pitchFamily="34" charset="-34"/>
                <a:cs typeface="Browallia New" pitchFamily="34" charset="-34"/>
              </a:rPr>
              <a:t># note the double round-brackets</a:t>
            </a:r>
          </a:p>
          <a:p>
            <a:pPr algn="just"/>
            <a:r>
              <a:rPr lang="en-US" sz="2800" dirty="0">
                <a:solidFill>
                  <a:srgbClr val="0070C0"/>
                </a:solidFill>
                <a:latin typeface="Browallia New" pitchFamily="34" charset="-34"/>
                <a:cs typeface="Browallia New" pitchFamily="34" charset="-34"/>
              </a:rPr>
              <a:t>print(</a:t>
            </a:r>
            <a:r>
              <a:rPr lang="en-US" sz="2800" dirty="0" err="1">
                <a:solidFill>
                  <a:srgbClr val="0070C0"/>
                </a:solidFill>
                <a:latin typeface="Browallia New" pitchFamily="34" charset="-34"/>
                <a:cs typeface="Browallia New" pitchFamily="34" charset="-34"/>
              </a:rPr>
              <a:t>thistuple</a:t>
            </a:r>
            <a:r>
              <a:rPr lang="en-US" sz="2800" dirty="0">
                <a:solidFill>
                  <a:srgbClr val="0070C0"/>
                </a:solidFill>
                <a:latin typeface="Browallia New" pitchFamily="34" charset="-34"/>
                <a:cs typeface="Browallia New" pitchFamily="34" charset="-34"/>
              </a:rPr>
              <a:t>)</a:t>
            </a:r>
          </a:p>
          <a:p>
            <a:pPr algn="just"/>
            <a:endParaRPr lang="en-US" sz="2800" dirty="0">
              <a:latin typeface="Browallia New" pitchFamily="34" charset="-34"/>
              <a:cs typeface="Browallia New" pitchFamily="34" charset="-34"/>
            </a:endParaRPr>
          </a:p>
          <a:p>
            <a:pPr algn="just"/>
            <a:endParaRPr lang="en-US" sz="2800" dirty="0">
              <a:latin typeface="Browallia New" pitchFamily="34" charset="-34"/>
              <a:cs typeface="Browallia New" pitchFamily="34" charset="-34"/>
            </a:endParaRPr>
          </a:p>
        </p:txBody>
      </p:sp>
    </p:spTree>
    <p:extLst>
      <p:ext uri="{BB962C8B-B14F-4D97-AF65-F5344CB8AC3E}">
        <p14:creationId xmlns:p14="http://schemas.microsoft.com/office/powerpoint/2010/main" val="5467229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914400"/>
            <a:ext cx="8458200" cy="584775"/>
          </a:xfrm>
          <a:prstGeom prst="rect">
            <a:avLst/>
          </a:prstGeom>
        </p:spPr>
        <p:txBody>
          <a:bodyPr wrap="square">
            <a:spAutoFit/>
          </a:bodyPr>
          <a:lstStyle/>
          <a:p>
            <a:pPr algn="ctr"/>
            <a:r>
              <a:rPr lang="en-US" sz="3200" b="1" dirty="0"/>
              <a:t>Basic Tuples Operations</a:t>
            </a:r>
          </a:p>
        </p:txBody>
      </p:sp>
      <p:sp>
        <p:nvSpPr>
          <p:cNvPr id="6" name="TextBox 5"/>
          <p:cNvSpPr txBox="1"/>
          <p:nvPr/>
        </p:nvSpPr>
        <p:spPr>
          <a:xfrm>
            <a:off x="368508" y="1828800"/>
            <a:ext cx="8165892" cy="1938992"/>
          </a:xfrm>
          <a:prstGeom prst="rect">
            <a:avLst/>
          </a:prstGeom>
          <a:noFill/>
        </p:spPr>
        <p:txBody>
          <a:bodyPr wrap="square" rtlCol="0">
            <a:spAutoFit/>
          </a:bodyPr>
          <a:lstStyle/>
          <a:p>
            <a:pPr algn="just"/>
            <a:r>
              <a:rPr lang="en-US" sz="2000" dirty="0"/>
              <a:t>Tuples respond to the + and * operators much like strings; they mean concatenation and repetition here too, except that the result is a new tuple, not a string.</a:t>
            </a:r>
          </a:p>
          <a:p>
            <a:pPr algn="just"/>
            <a:endParaRPr lang="en-US" sz="2000" dirty="0"/>
          </a:p>
          <a:p>
            <a:pPr algn="just"/>
            <a:r>
              <a:rPr lang="en-US" sz="2000" dirty="0"/>
              <a:t>In fact, tuples respond to all of the general sequence operations we used on strings in the prior chapter −</a:t>
            </a:r>
            <a:endParaRPr lang="en-US" sz="3200" dirty="0"/>
          </a:p>
        </p:txBody>
      </p:sp>
      <p:graphicFrame>
        <p:nvGraphicFramePr>
          <p:cNvPr id="2" name="Table 1"/>
          <p:cNvGraphicFramePr>
            <a:graphicFrameLocks noGrp="1"/>
          </p:cNvGraphicFramePr>
          <p:nvPr>
            <p:extLst>
              <p:ext uri="{D42A27DB-BD31-4B8C-83A1-F6EECF244321}">
                <p14:modId xmlns:p14="http://schemas.microsoft.com/office/powerpoint/2010/main" val="67127313"/>
              </p:ext>
            </p:extLst>
          </p:nvPr>
        </p:nvGraphicFramePr>
        <p:xfrm>
          <a:off x="417226" y="3962400"/>
          <a:ext cx="8229600" cy="2194560"/>
        </p:xfrm>
        <a:graphic>
          <a:graphicData uri="http://schemas.openxmlformats.org/drawingml/2006/table">
            <a:tbl>
              <a:tblPr/>
              <a:tblGrid>
                <a:gridCol w="2743200">
                  <a:extLst>
                    <a:ext uri="{9D8B030D-6E8A-4147-A177-3AD203B41FA5}">
                      <a16:colId xmlns="" xmlns:a16="http://schemas.microsoft.com/office/drawing/2014/main" val="20000"/>
                    </a:ext>
                  </a:extLst>
                </a:gridCol>
                <a:gridCol w="2743200">
                  <a:extLst>
                    <a:ext uri="{9D8B030D-6E8A-4147-A177-3AD203B41FA5}">
                      <a16:colId xmlns="" xmlns:a16="http://schemas.microsoft.com/office/drawing/2014/main" val="20001"/>
                    </a:ext>
                  </a:extLst>
                </a:gridCol>
                <a:gridCol w="2743200">
                  <a:extLst>
                    <a:ext uri="{9D8B030D-6E8A-4147-A177-3AD203B41FA5}">
                      <a16:colId xmlns="" xmlns:a16="http://schemas.microsoft.com/office/drawing/2014/main" val="20002"/>
                    </a:ext>
                  </a:extLst>
                </a:gridCol>
              </a:tblGrid>
              <a:tr h="0">
                <a:tc>
                  <a:txBody>
                    <a:bodyPr/>
                    <a:lstStyle/>
                    <a:p>
                      <a:pPr algn="ctr"/>
                      <a:r>
                        <a:rPr lang="en-US" b="1" dirty="0">
                          <a:effectLst/>
                        </a:rPr>
                        <a:t>Python Expression</a:t>
                      </a:r>
                    </a:p>
                  </a:txBody>
                  <a:tcPr anchor="ctr">
                    <a:lnL>
                      <a:noFill/>
                    </a:lnL>
                    <a:lnR>
                      <a:noFill/>
                    </a:lnR>
                    <a:lnT>
                      <a:noFill/>
                    </a:lnT>
                    <a:lnB>
                      <a:noFill/>
                    </a:lnB>
                  </a:tcPr>
                </a:tc>
                <a:tc>
                  <a:txBody>
                    <a:bodyPr/>
                    <a:lstStyle/>
                    <a:p>
                      <a:pPr algn="ctr"/>
                      <a:r>
                        <a:rPr lang="en-US" b="1" dirty="0">
                          <a:effectLst/>
                        </a:rPr>
                        <a:t>Results</a:t>
                      </a:r>
                    </a:p>
                  </a:txBody>
                  <a:tcPr anchor="ctr">
                    <a:lnL>
                      <a:noFill/>
                    </a:lnL>
                    <a:lnR>
                      <a:noFill/>
                    </a:lnR>
                    <a:lnT>
                      <a:noFill/>
                    </a:lnT>
                    <a:lnB>
                      <a:noFill/>
                    </a:lnB>
                  </a:tcPr>
                </a:tc>
                <a:tc>
                  <a:txBody>
                    <a:bodyPr/>
                    <a:lstStyle/>
                    <a:p>
                      <a:pPr algn="ctr"/>
                      <a:r>
                        <a:rPr lang="en-US" b="1" dirty="0">
                          <a:effectLst/>
                        </a:rPr>
                        <a:t>Description</a:t>
                      </a:r>
                    </a:p>
                  </a:txBody>
                  <a:tcPr anchor="ctr">
                    <a:lnL>
                      <a:noFill/>
                    </a:lnL>
                    <a:lnR>
                      <a:noFill/>
                    </a:lnR>
                    <a:lnT>
                      <a:noFill/>
                    </a:lnT>
                    <a:lnB>
                      <a:noFill/>
                    </a:lnB>
                  </a:tcPr>
                </a:tc>
                <a:extLst>
                  <a:ext uri="{0D108BD9-81ED-4DB2-BD59-A6C34878D82A}">
                    <a16:rowId xmlns="" xmlns:a16="http://schemas.microsoft.com/office/drawing/2014/main" val="10000"/>
                  </a:ext>
                </a:extLst>
              </a:tr>
              <a:tr h="0">
                <a:tc>
                  <a:txBody>
                    <a:bodyPr/>
                    <a:lstStyle/>
                    <a:p>
                      <a:pPr algn="ctr"/>
                      <a:r>
                        <a:rPr lang="en-US" dirty="0" err="1">
                          <a:solidFill>
                            <a:srgbClr val="0070C0"/>
                          </a:solidFill>
                        </a:rPr>
                        <a:t>len</a:t>
                      </a:r>
                      <a:r>
                        <a:rPr lang="en-US" dirty="0">
                          <a:solidFill>
                            <a:srgbClr val="0070C0"/>
                          </a:solidFill>
                        </a:rPr>
                        <a:t>((1, 2, 3))</a:t>
                      </a:r>
                    </a:p>
                  </a:txBody>
                  <a:tcPr anchor="ctr">
                    <a:lnL>
                      <a:noFill/>
                    </a:lnL>
                    <a:lnR>
                      <a:noFill/>
                    </a:lnR>
                    <a:lnT>
                      <a:noFill/>
                    </a:lnT>
                    <a:lnB>
                      <a:noFill/>
                    </a:lnB>
                  </a:tcPr>
                </a:tc>
                <a:tc>
                  <a:txBody>
                    <a:bodyPr/>
                    <a:lstStyle/>
                    <a:p>
                      <a:pPr algn="ctr"/>
                      <a:r>
                        <a:rPr lang="en-US" dirty="0"/>
                        <a:t>3</a:t>
                      </a:r>
                    </a:p>
                  </a:txBody>
                  <a:tcPr anchor="ctr">
                    <a:lnL>
                      <a:noFill/>
                    </a:lnL>
                    <a:lnR>
                      <a:noFill/>
                    </a:lnR>
                    <a:lnT>
                      <a:noFill/>
                    </a:lnT>
                    <a:lnB>
                      <a:noFill/>
                    </a:lnB>
                  </a:tcPr>
                </a:tc>
                <a:tc>
                  <a:txBody>
                    <a:bodyPr/>
                    <a:lstStyle/>
                    <a:p>
                      <a:pPr algn="ctr"/>
                      <a:r>
                        <a:rPr lang="en-US"/>
                        <a:t>Length</a:t>
                      </a:r>
                    </a:p>
                  </a:txBody>
                  <a:tcPr anchor="ctr">
                    <a:lnL>
                      <a:noFill/>
                    </a:lnL>
                    <a:lnR>
                      <a:noFill/>
                    </a:lnR>
                    <a:lnT>
                      <a:noFill/>
                    </a:lnT>
                    <a:lnB>
                      <a:noFill/>
                    </a:lnB>
                  </a:tcPr>
                </a:tc>
                <a:extLst>
                  <a:ext uri="{0D108BD9-81ED-4DB2-BD59-A6C34878D82A}">
                    <a16:rowId xmlns="" xmlns:a16="http://schemas.microsoft.com/office/drawing/2014/main" val="10001"/>
                  </a:ext>
                </a:extLst>
              </a:tr>
              <a:tr h="0">
                <a:tc>
                  <a:txBody>
                    <a:bodyPr/>
                    <a:lstStyle/>
                    <a:p>
                      <a:pPr algn="ctr"/>
                      <a:r>
                        <a:rPr lang="en-US" dirty="0">
                          <a:solidFill>
                            <a:srgbClr val="0070C0"/>
                          </a:solidFill>
                        </a:rPr>
                        <a:t>(1, 2, 3) + (4, 5, 6)</a:t>
                      </a:r>
                    </a:p>
                  </a:txBody>
                  <a:tcPr anchor="ctr">
                    <a:lnL>
                      <a:noFill/>
                    </a:lnL>
                    <a:lnR>
                      <a:noFill/>
                    </a:lnR>
                    <a:lnT>
                      <a:noFill/>
                    </a:lnT>
                    <a:lnB>
                      <a:noFill/>
                    </a:lnB>
                  </a:tcPr>
                </a:tc>
                <a:tc>
                  <a:txBody>
                    <a:bodyPr/>
                    <a:lstStyle/>
                    <a:p>
                      <a:pPr algn="ctr"/>
                      <a:r>
                        <a:rPr lang="en-US" dirty="0"/>
                        <a:t>(1, 2, 3, 4, 5, 6)</a:t>
                      </a:r>
                    </a:p>
                  </a:txBody>
                  <a:tcPr anchor="ctr">
                    <a:lnL>
                      <a:noFill/>
                    </a:lnL>
                    <a:lnR>
                      <a:noFill/>
                    </a:lnR>
                    <a:lnT>
                      <a:noFill/>
                    </a:lnT>
                    <a:lnB>
                      <a:noFill/>
                    </a:lnB>
                  </a:tcPr>
                </a:tc>
                <a:tc>
                  <a:txBody>
                    <a:bodyPr/>
                    <a:lstStyle/>
                    <a:p>
                      <a:pPr algn="ctr"/>
                      <a:r>
                        <a:rPr lang="en-US" dirty="0"/>
                        <a:t>Concatenation</a:t>
                      </a:r>
                    </a:p>
                  </a:txBody>
                  <a:tcPr anchor="ctr">
                    <a:lnL>
                      <a:noFill/>
                    </a:lnL>
                    <a:lnR>
                      <a:noFill/>
                    </a:lnR>
                    <a:lnT>
                      <a:noFill/>
                    </a:lnT>
                    <a:lnB>
                      <a:noFill/>
                    </a:lnB>
                  </a:tcPr>
                </a:tc>
                <a:extLst>
                  <a:ext uri="{0D108BD9-81ED-4DB2-BD59-A6C34878D82A}">
                    <a16:rowId xmlns="" xmlns:a16="http://schemas.microsoft.com/office/drawing/2014/main" val="10002"/>
                  </a:ext>
                </a:extLst>
              </a:tr>
              <a:tr h="0">
                <a:tc>
                  <a:txBody>
                    <a:bodyPr/>
                    <a:lstStyle/>
                    <a:p>
                      <a:pPr algn="ctr"/>
                      <a:r>
                        <a:rPr lang="en-US" dirty="0">
                          <a:solidFill>
                            <a:srgbClr val="0070C0"/>
                          </a:solidFill>
                        </a:rPr>
                        <a:t>('Hi!',) * 4</a:t>
                      </a:r>
                    </a:p>
                  </a:txBody>
                  <a:tcPr anchor="ctr">
                    <a:lnL>
                      <a:noFill/>
                    </a:lnL>
                    <a:lnR>
                      <a:noFill/>
                    </a:lnR>
                    <a:lnT>
                      <a:noFill/>
                    </a:lnT>
                    <a:lnB>
                      <a:noFill/>
                    </a:lnB>
                  </a:tcPr>
                </a:tc>
                <a:tc>
                  <a:txBody>
                    <a:bodyPr/>
                    <a:lstStyle/>
                    <a:p>
                      <a:pPr algn="ctr"/>
                      <a:r>
                        <a:rPr lang="en-US" dirty="0"/>
                        <a:t>('Hi!', 'Hi!', 'Hi!', 'Hi!')</a:t>
                      </a:r>
                    </a:p>
                  </a:txBody>
                  <a:tcPr anchor="ctr">
                    <a:lnL>
                      <a:noFill/>
                    </a:lnL>
                    <a:lnR>
                      <a:noFill/>
                    </a:lnR>
                    <a:lnT>
                      <a:noFill/>
                    </a:lnT>
                    <a:lnB>
                      <a:noFill/>
                    </a:lnB>
                  </a:tcPr>
                </a:tc>
                <a:tc>
                  <a:txBody>
                    <a:bodyPr/>
                    <a:lstStyle/>
                    <a:p>
                      <a:pPr algn="ctr"/>
                      <a:r>
                        <a:rPr lang="en-US" dirty="0"/>
                        <a:t>Repetition</a:t>
                      </a:r>
                    </a:p>
                  </a:txBody>
                  <a:tcPr anchor="ctr">
                    <a:lnL>
                      <a:noFill/>
                    </a:lnL>
                    <a:lnR>
                      <a:noFill/>
                    </a:lnR>
                    <a:lnT>
                      <a:noFill/>
                    </a:lnT>
                    <a:lnB>
                      <a:noFill/>
                    </a:lnB>
                  </a:tcPr>
                </a:tc>
                <a:extLst>
                  <a:ext uri="{0D108BD9-81ED-4DB2-BD59-A6C34878D82A}">
                    <a16:rowId xmlns="" xmlns:a16="http://schemas.microsoft.com/office/drawing/2014/main" val="10003"/>
                  </a:ext>
                </a:extLst>
              </a:tr>
              <a:tr h="0">
                <a:tc>
                  <a:txBody>
                    <a:bodyPr/>
                    <a:lstStyle/>
                    <a:p>
                      <a:pPr algn="ctr"/>
                      <a:r>
                        <a:rPr lang="en-US" dirty="0">
                          <a:solidFill>
                            <a:srgbClr val="0070C0"/>
                          </a:solidFill>
                        </a:rPr>
                        <a:t>3 in (1, 2, 3)</a:t>
                      </a:r>
                    </a:p>
                  </a:txBody>
                  <a:tcPr anchor="ctr">
                    <a:lnL>
                      <a:noFill/>
                    </a:lnL>
                    <a:lnR>
                      <a:noFill/>
                    </a:lnR>
                    <a:lnT>
                      <a:noFill/>
                    </a:lnT>
                    <a:lnB>
                      <a:noFill/>
                    </a:lnB>
                  </a:tcPr>
                </a:tc>
                <a:tc>
                  <a:txBody>
                    <a:bodyPr/>
                    <a:lstStyle/>
                    <a:p>
                      <a:pPr algn="ctr"/>
                      <a:r>
                        <a:rPr lang="en-US" dirty="0"/>
                        <a:t>True</a:t>
                      </a:r>
                    </a:p>
                  </a:txBody>
                  <a:tcPr anchor="ctr">
                    <a:lnL>
                      <a:noFill/>
                    </a:lnL>
                    <a:lnR>
                      <a:noFill/>
                    </a:lnR>
                    <a:lnT>
                      <a:noFill/>
                    </a:lnT>
                    <a:lnB>
                      <a:noFill/>
                    </a:lnB>
                  </a:tcPr>
                </a:tc>
                <a:tc>
                  <a:txBody>
                    <a:bodyPr/>
                    <a:lstStyle/>
                    <a:p>
                      <a:pPr algn="ctr"/>
                      <a:r>
                        <a:rPr lang="en-US" dirty="0"/>
                        <a:t>Membership</a:t>
                      </a:r>
                    </a:p>
                  </a:txBody>
                  <a:tcPr anchor="ctr">
                    <a:lnL>
                      <a:noFill/>
                    </a:lnL>
                    <a:lnR>
                      <a:noFill/>
                    </a:lnR>
                    <a:lnT>
                      <a:noFill/>
                    </a:lnT>
                    <a:lnB>
                      <a:noFill/>
                    </a:lnB>
                  </a:tcPr>
                </a:tc>
                <a:extLst>
                  <a:ext uri="{0D108BD9-81ED-4DB2-BD59-A6C34878D82A}">
                    <a16:rowId xmlns="" xmlns:a16="http://schemas.microsoft.com/office/drawing/2014/main" val="10004"/>
                  </a:ext>
                </a:extLst>
              </a:tr>
              <a:tr h="0">
                <a:tc>
                  <a:txBody>
                    <a:bodyPr/>
                    <a:lstStyle/>
                    <a:p>
                      <a:pPr algn="ctr"/>
                      <a:r>
                        <a:rPr lang="en-US" dirty="0">
                          <a:solidFill>
                            <a:srgbClr val="0070C0"/>
                          </a:solidFill>
                        </a:rPr>
                        <a:t>for x in (1, 2, 3): print x,</a:t>
                      </a:r>
                    </a:p>
                  </a:txBody>
                  <a:tcPr anchor="ctr">
                    <a:lnL>
                      <a:noFill/>
                    </a:lnL>
                    <a:lnR>
                      <a:noFill/>
                    </a:lnR>
                    <a:lnT>
                      <a:noFill/>
                    </a:lnT>
                    <a:lnB>
                      <a:noFill/>
                    </a:lnB>
                  </a:tcPr>
                </a:tc>
                <a:tc>
                  <a:txBody>
                    <a:bodyPr/>
                    <a:lstStyle/>
                    <a:p>
                      <a:pPr algn="ctr"/>
                      <a:r>
                        <a:rPr lang="en-US" dirty="0"/>
                        <a:t>1 2 3</a:t>
                      </a:r>
                    </a:p>
                  </a:txBody>
                  <a:tcPr anchor="ctr">
                    <a:lnL>
                      <a:noFill/>
                    </a:lnL>
                    <a:lnR>
                      <a:noFill/>
                    </a:lnR>
                    <a:lnT>
                      <a:noFill/>
                    </a:lnT>
                    <a:lnB>
                      <a:noFill/>
                    </a:lnB>
                  </a:tcPr>
                </a:tc>
                <a:tc>
                  <a:txBody>
                    <a:bodyPr/>
                    <a:lstStyle/>
                    <a:p>
                      <a:pPr algn="ctr"/>
                      <a:r>
                        <a:rPr lang="en-US" dirty="0"/>
                        <a:t>Iteration</a:t>
                      </a:r>
                    </a:p>
                  </a:txBody>
                  <a:tcPr anchor="ctr">
                    <a:lnL>
                      <a:noFill/>
                    </a:lnL>
                    <a:lnR>
                      <a:noFill/>
                    </a:lnR>
                    <a:lnT>
                      <a:noFill/>
                    </a:lnT>
                    <a:lnB>
                      <a:noFill/>
                    </a:lnB>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12544984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914400"/>
            <a:ext cx="8458200" cy="584775"/>
          </a:xfrm>
          <a:prstGeom prst="rect">
            <a:avLst/>
          </a:prstGeom>
        </p:spPr>
        <p:txBody>
          <a:bodyPr wrap="square">
            <a:spAutoFit/>
          </a:bodyPr>
          <a:lstStyle/>
          <a:p>
            <a:pPr algn="ctr"/>
            <a:r>
              <a:rPr lang="en-US" sz="3200" b="1" dirty="0"/>
              <a:t>Indexing, Slicing, and Matrixes</a:t>
            </a:r>
          </a:p>
        </p:txBody>
      </p:sp>
      <p:sp>
        <p:nvSpPr>
          <p:cNvPr id="6" name="TextBox 5"/>
          <p:cNvSpPr txBox="1"/>
          <p:nvPr/>
        </p:nvSpPr>
        <p:spPr>
          <a:xfrm>
            <a:off x="368508" y="1828800"/>
            <a:ext cx="8165892" cy="1323439"/>
          </a:xfrm>
          <a:prstGeom prst="rect">
            <a:avLst/>
          </a:prstGeom>
          <a:noFill/>
        </p:spPr>
        <p:txBody>
          <a:bodyPr wrap="square" rtlCol="0">
            <a:spAutoFit/>
          </a:bodyPr>
          <a:lstStyle/>
          <a:p>
            <a:pPr algn="just"/>
            <a:r>
              <a:rPr lang="en-US" sz="2000" dirty="0"/>
              <a:t>Because tuples are sequences, indexing and slicing work the same way for tuples as they do for strings. Assuming following input −</a:t>
            </a:r>
          </a:p>
          <a:p>
            <a:pPr algn="just"/>
            <a:endParaRPr lang="en-US" sz="2000" dirty="0"/>
          </a:p>
          <a:p>
            <a:pPr algn="just"/>
            <a:r>
              <a:rPr lang="en-US" sz="2000" dirty="0"/>
              <a:t>L = ('spam', 'Spam', 'SPAM!')</a:t>
            </a:r>
            <a:endParaRPr lang="en-US" sz="3200" dirty="0"/>
          </a:p>
        </p:txBody>
      </p:sp>
      <p:graphicFrame>
        <p:nvGraphicFramePr>
          <p:cNvPr id="3" name="Table 2"/>
          <p:cNvGraphicFramePr>
            <a:graphicFrameLocks noGrp="1"/>
          </p:cNvGraphicFramePr>
          <p:nvPr>
            <p:extLst>
              <p:ext uri="{D42A27DB-BD31-4B8C-83A1-F6EECF244321}">
                <p14:modId xmlns:p14="http://schemas.microsoft.com/office/powerpoint/2010/main" val="2896520937"/>
              </p:ext>
            </p:extLst>
          </p:nvPr>
        </p:nvGraphicFramePr>
        <p:xfrm>
          <a:off x="424571" y="3657600"/>
          <a:ext cx="8147304" cy="1889760"/>
        </p:xfrm>
        <a:graphic>
          <a:graphicData uri="http://schemas.openxmlformats.org/drawingml/2006/table">
            <a:tbl>
              <a:tblPr>
                <a:tableStyleId>{616DA210-FB5B-4158-B5E0-FEB733F419BA}</a:tableStyleId>
              </a:tblPr>
              <a:tblGrid>
                <a:gridCol w="2623429">
                  <a:extLst>
                    <a:ext uri="{9D8B030D-6E8A-4147-A177-3AD203B41FA5}">
                      <a16:colId xmlns="" xmlns:a16="http://schemas.microsoft.com/office/drawing/2014/main" val="20000"/>
                    </a:ext>
                  </a:extLst>
                </a:gridCol>
                <a:gridCol w="2362200">
                  <a:extLst>
                    <a:ext uri="{9D8B030D-6E8A-4147-A177-3AD203B41FA5}">
                      <a16:colId xmlns="" xmlns:a16="http://schemas.microsoft.com/office/drawing/2014/main" val="20001"/>
                    </a:ext>
                  </a:extLst>
                </a:gridCol>
                <a:gridCol w="3161675">
                  <a:extLst>
                    <a:ext uri="{9D8B030D-6E8A-4147-A177-3AD203B41FA5}">
                      <a16:colId xmlns="" xmlns:a16="http://schemas.microsoft.com/office/drawing/2014/main" val="20002"/>
                    </a:ext>
                  </a:extLst>
                </a:gridCol>
              </a:tblGrid>
              <a:tr h="0">
                <a:tc>
                  <a:txBody>
                    <a:bodyPr/>
                    <a:lstStyle/>
                    <a:p>
                      <a:pPr algn="ctr"/>
                      <a:r>
                        <a:rPr lang="en-US" sz="2000" dirty="0">
                          <a:effectLst/>
                        </a:rPr>
                        <a:t>Python Expression</a:t>
                      </a:r>
                      <a:endParaRPr lang="en-US" sz="2000" b="1" dirty="0">
                        <a:effectLst/>
                      </a:endParaRPr>
                    </a:p>
                  </a:txBody>
                  <a:tcPr anchor="ctr"/>
                </a:tc>
                <a:tc>
                  <a:txBody>
                    <a:bodyPr/>
                    <a:lstStyle/>
                    <a:p>
                      <a:pPr algn="ctr"/>
                      <a:r>
                        <a:rPr lang="en-US" sz="2000" dirty="0">
                          <a:effectLst/>
                        </a:rPr>
                        <a:t>Results</a:t>
                      </a:r>
                      <a:endParaRPr lang="en-US" sz="2000" b="1" dirty="0">
                        <a:effectLst/>
                      </a:endParaRPr>
                    </a:p>
                  </a:txBody>
                  <a:tcPr anchor="ctr"/>
                </a:tc>
                <a:tc>
                  <a:txBody>
                    <a:bodyPr/>
                    <a:lstStyle/>
                    <a:p>
                      <a:pPr algn="ctr"/>
                      <a:r>
                        <a:rPr lang="en-US" sz="2000" dirty="0">
                          <a:effectLst/>
                        </a:rPr>
                        <a:t>Description</a:t>
                      </a:r>
                      <a:endParaRPr lang="en-US" sz="2000" b="1" dirty="0">
                        <a:effectLst/>
                      </a:endParaRPr>
                    </a:p>
                  </a:txBody>
                  <a:tcPr anchor="ctr"/>
                </a:tc>
                <a:extLst>
                  <a:ext uri="{0D108BD9-81ED-4DB2-BD59-A6C34878D82A}">
                    <a16:rowId xmlns="" xmlns:a16="http://schemas.microsoft.com/office/drawing/2014/main" val="10000"/>
                  </a:ext>
                </a:extLst>
              </a:tr>
              <a:tr h="0">
                <a:tc>
                  <a:txBody>
                    <a:bodyPr/>
                    <a:lstStyle/>
                    <a:p>
                      <a:pPr algn="ctr"/>
                      <a:r>
                        <a:rPr lang="en-US" sz="2000" dirty="0"/>
                        <a:t>L[2]</a:t>
                      </a:r>
                    </a:p>
                  </a:txBody>
                  <a:tcPr anchor="ctr"/>
                </a:tc>
                <a:tc>
                  <a:txBody>
                    <a:bodyPr/>
                    <a:lstStyle/>
                    <a:p>
                      <a:pPr algn="ctr"/>
                      <a:r>
                        <a:rPr lang="en-US" sz="2000" dirty="0"/>
                        <a:t>'SPAM!'</a:t>
                      </a:r>
                    </a:p>
                  </a:txBody>
                  <a:tcPr anchor="ctr"/>
                </a:tc>
                <a:tc>
                  <a:txBody>
                    <a:bodyPr/>
                    <a:lstStyle/>
                    <a:p>
                      <a:pPr algn="ctr"/>
                      <a:r>
                        <a:rPr lang="en-US" sz="2000" dirty="0"/>
                        <a:t>Offsets start at zero</a:t>
                      </a:r>
                    </a:p>
                  </a:txBody>
                  <a:tcPr anchor="ctr"/>
                </a:tc>
                <a:extLst>
                  <a:ext uri="{0D108BD9-81ED-4DB2-BD59-A6C34878D82A}">
                    <a16:rowId xmlns="" xmlns:a16="http://schemas.microsoft.com/office/drawing/2014/main" val="10001"/>
                  </a:ext>
                </a:extLst>
              </a:tr>
              <a:tr h="0">
                <a:tc>
                  <a:txBody>
                    <a:bodyPr/>
                    <a:lstStyle/>
                    <a:p>
                      <a:pPr algn="ctr"/>
                      <a:r>
                        <a:rPr lang="en-US" sz="2000"/>
                        <a:t>L[-2]</a:t>
                      </a:r>
                    </a:p>
                  </a:txBody>
                  <a:tcPr anchor="ctr"/>
                </a:tc>
                <a:tc>
                  <a:txBody>
                    <a:bodyPr/>
                    <a:lstStyle/>
                    <a:p>
                      <a:pPr algn="ctr"/>
                      <a:r>
                        <a:rPr lang="en-US" sz="2000" dirty="0"/>
                        <a:t>'Spam'</a:t>
                      </a:r>
                    </a:p>
                  </a:txBody>
                  <a:tcPr anchor="ctr"/>
                </a:tc>
                <a:tc>
                  <a:txBody>
                    <a:bodyPr/>
                    <a:lstStyle/>
                    <a:p>
                      <a:pPr algn="ctr"/>
                      <a:r>
                        <a:rPr lang="en-US" sz="2000" dirty="0"/>
                        <a:t>Negative: count from the right</a:t>
                      </a:r>
                    </a:p>
                  </a:txBody>
                  <a:tcPr anchor="ctr"/>
                </a:tc>
                <a:extLst>
                  <a:ext uri="{0D108BD9-81ED-4DB2-BD59-A6C34878D82A}">
                    <a16:rowId xmlns="" xmlns:a16="http://schemas.microsoft.com/office/drawing/2014/main" val="10002"/>
                  </a:ext>
                </a:extLst>
              </a:tr>
              <a:tr h="0">
                <a:tc>
                  <a:txBody>
                    <a:bodyPr/>
                    <a:lstStyle/>
                    <a:p>
                      <a:pPr algn="ctr"/>
                      <a:r>
                        <a:rPr lang="en-US" sz="2000"/>
                        <a:t>L[1:]</a:t>
                      </a:r>
                    </a:p>
                  </a:txBody>
                  <a:tcPr anchor="ctr"/>
                </a:tc>
                <a:tc>
                  <a:txBody>
                    <a:bodyPr/>
                    <a:lstStyle/>
                    <a:p>
                      <a:pPr algn="ctr"/>
                      <a:r>
                        <a:rPr lang="en-US" sz="2000"/>
                        <a:t>['Spam', 'SPAM!']</a:t>
                      </a:r>
                    </a:p>
                  </a:txBody>
                  <a:tcPr anchor="ctr"/>
                </a:tc>
                <a:tc>
                  <a:txBody>
                    <a:bodyPr/>
                    <a:lstStyle/>
                    <a:p>
                      <a:pPr algn="ctr"/>
                      <a:r>
                        <a:rPr lang="en-US" sz="2000" dirty="0"/>
                        <a:t>Slicing fetches sections</a:t>
                      </a:r>
                    </a:p>
                  </a:txBody>
                  <a:tcPr anchor="ct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261280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813375"/>
            <a:ext cx="8458200" cy="584775"/>
          </a:xfrm>
          <a:prstGeom prst="rect">
            <a:avLst/>
          </a:prstGeom>
        </p:spPr>
        <p:txBody>
          <a:bodyPr wrap="square">
            <a:spAutoFit/>
          </a:bodyPr>
          <a:lstStyle/>
          <a:p>
            <a:pPr algn="ctr"/>
            <a:r>
              <a:rPr lang="en-IN" sz="3200" b="1" dirty="0"/>
              <a:t>Python - Loops</a:t>
            </a:r>
          </a:p>
        </p:txBody>
      </p:sp>
      <p:sp>
        <p:nvSpPr>
          <p:cNvPr id="2" name="TextBox 1"/>
          <p:cNvSpPr txBox="1"/>
          <p:nvPr/>
        </p:nvSpPr>
        <p:spPr>
          <a:xfrm>
            <a:off x="762000" y="1956137"/>
            <a:ext cx="7543800" cy="1384995"/>
          </a:xfrm>
          <a:prstGeom prst="rect">
            <a:avLst/>
          </a:prstGeom>
          <a:noFill/>
        </p:spPr>
        <p:txBody>
          <a:bodyPr wrap="square" rtlCol="0">
            <a:spAutoFit/>
          </a:bodyPr>
          <a:lstStyle/>
          <a:p>
            <a:pPr algn="just"/>
            <a:r>
              <a:rPr lang="en-IN" sz="2800" dirty="0"/>
              <a:t>A loop statement allows us to execute a statement or group of statements multiple times. </a:t>
            </a:r>
          </a:p>
          <a:p>
            <a:pPr algn="just"/>
            <a:endParaRPr lang="en-IN" sz="2800" dirty="0"/>
          </a:p>
        </p:txBody>
      </p:sp>
    </p:spTree>
    <p:extLst>
      <p:ext uri="{BB962C8B-B14F-4D97-AF65-F5344CB8AC3E}">
        <p14:creationId xmlns:p14="http://schemas.microsoft.com/office/powerpoint/2010/main" val="38983545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914400"/>
            <a:ext cx="8458200" cy="584775"/>
          </a:xfrm>
          <a:prstGeom prst="rect">
            <a:avLst/>
          </a:prstGeom>
        </p:spPr>
        <p:txBody>
          <a:bodyPr wrap="square">
            <a:spAutoFit/>
          </a:bodyPr>
          <a:lstStyle/>
          <a:p>
            <a:pPr algn="ctr"/>
            <a:r>
              <a:rPr lang="en-US" sz="3200" b="1" dirty="0"/>
              <a:t>Built-in Tuple Functions</a:t>
            </a:r>
          </a:p>
        </p:txBody>
      </p:sp>
      <p:sp>
        <p:nvSpPr>
          <p:cNvPr id="6" name="TextBox 5"/>
          <p:cNvSpPr txBox="1"/>
          <p:nvPr/>
        </p:nvSpPr>
        <p:spPr>
          <a:xfrm>
            <a:off x="381000" y="1676400"/>
            <a:ext cx="8165892" cy="4753609"/>
          </a:xfrm>
          <a:prstGeom prst="rect">
            <a:avLst/>
          </a:prstGeom>
          <a:noFill/>
        </p:spPr>
        <p:txBody>
          <a:bodyPr wrap="square" rtlCol="0">
            <a:spAutoFit/>
          </a:bodyPr>
          <a:lstStyle/>
          <a:p>
            <a:r>
              <a:rPr lang="en-US" sz="2400" b="1" dirty="0" err="1"/>
              <a:t>len</a:t>
            </a:r>
            <a:r>
              <a:rPr lang="en-US" sz="2400" b="1" dirty="0"/>
              <a:t>() Method</a:t>
            </a:r>
          </a:p>
          <a:p>
            <a:pPr>
              <a:lnSpc>
                <a:spcPct val="150000"/>
              </a:lnSpc>
            </a:pPr>
            <a:r>
              <a:rPr lang="en-US" sz="2400" dirty="0"/>
              <a:t>The method </a:t>
            </a:r>
            <a:r>
              <a:rPr lang="en-US" sz="2400" b="1" dirty="0" err="1"/>
              <a:t>len</a:t>
            </a:r>
            <a:r>
              <a:rPr lang="en-US" sz="2400" b="1" dirty="0"/>
              <a:t>()</a:t>
            </a:r>
            <a:r>
              <a:rPr lang="en-US" sz="2400" dirty="0"/>
              <a:t> returns the number of elements in the tuple.</a:t>
            </a:r>
          </a:p>
          <a:p>
            <a:r>
              <a:rPr lang="en-US" sz="2400" dirty="0"/>
              <a:t>Following is the syntax for </a:t>
            </a:r>
            <a:r>
              <a:rPr lang="en-US" sz="2400" b="1" dirty="0" err="1"/>
              <a:t>len</a:t>
            </a:r>
            <a:r>
              <a:rPr lang="en-US" sz="2400" b="1" dirty="0"/>
              <a:t>()</a:t>
            </a:r>
            <a:r>
              <a:rPr lang="en-US" sz="2400" dirty="0"/>
              <a:t> method −</a:t>
            </a:r>
          </a:p>
          <a:p>
            <a:r>
              <a:rPr lang="en-US" sz="2400" dirty="0">
                <a:solidFill>
                  <a:srgbClr val="0070C0"/>
                </a:solidFill>
              </a:rPr>
              <a:t>	</a:t>
            </a:r>
            <a:r>
              <a:rPr lang="en-US" sz="2400" dirty="0" err="1">
                <a:solidFill>
                  <a:srgbClr val="0070C0"/>
                </a:solidFill>
              </a:rPr>
              <a:t>len</a:t>
            </a:r>
            <a:r>
              <a:rPr lang="en-US" sz="2400" dirty="0">
                <a:solidFill>
                  <a:srgbClr val="0070C0"/>
                </a:solidFill>
              </a:rPr>
              <a:t>(tuple)</a:t>
            </a:r>
          </a:p>
          <a:p>
            <a:endParaRPr lang="en-US" sz="2400" b="1" dirty="0"/>
          </a:p>
          <a:p>
            <a:r>
              <a:rPr lang="en-US" sz="2400" b="1" dirty="0"/>
              <a:t>Parameters</a:t>
            </a:r>
          </a:p>
          <a:p>
            <a:r>
              <a:rPr lang="en-US" sz="2400" dirty="0"/>
              <a:t>    tuple − This is a tuple for which number of elements to be counted.</a:t>
            </a:r>
          </a:p>
          <a:p>
            <a:pPr algn="just">
              <a:lnSpc>
                <a:spcPct val="150000"/>
              </a:lnSpc>
            </a:pPr>
            <a:endParaRPr lang="en-US" sz="2400" dirty="0"/>
          </a:p>
          <a:p>
            <a:pPr>
              <a:lnSpc>
                <a:spcPct val="150000"/>
              </a:lnSpc>
            </a:pPr>
            <a:endParaRPr lang="en-US" sz="2000" dirty="0"/>
          </a:p>
        </p:txBody>
      </p:sp>
    </p:spTree>
    <p:extLst>
      <p:ext uri="{BB962C8B-B14F-4D97-AF65-F5344CB8AC3E}">
        <p14:creationId xmlns:p14="http://schemas.microsoft.com/office/powerpoint/2010/main" val="12659387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914400"/>
            <a:ext cx="8458200" cy="584775"/>
          </a:xfrm>
          <a:prstGeom prst="rect">
            <a:avLst/>
          </a:prstGeom>
        </p:spPr>
        <p:txBody>
          <a:bodyPr wrap="square">
            <a:spAutoFit/>
          </a:bodyPr>
          <a:lstStyle/>
          <a:p>
            <a:pPr algn="ctr"/>
            <a:r>
              <a:rPr lang="en-US" sz="3200" b="1" dirty="0"/>
              <a:t>Built-in Tuple Functions</a:t>
            </a:r>
          </a:p>
        </p:txBody>
      </p:sp>
      <p:sp>
        <p:nvSpPr>
          <p:cNvPr id="6" name="TextBox 5"/>
          <p:cNvSpPr txBox="1"/>
          <p:nvPr/>
        </p:nvSpPr>
        <p:spPr>
          <a:xfrm>
            <a:off x="762000" y="1676400"/>
            <a:ext cx="7784892" cy="4339650"/>
          </a:xfrm>
          <a:prstGeom prst="rect">
            <a:avLst/>
          </a:prstGeom>
          <a:noFill/>
        </p:spPr>
        <p:txBody>
          <a:bodyPr wrap="square" rtlCol="0">
            <a:spAutoFit/>
          </a:bodyPr>
          <a:lstStyle/>
          <a:p>
            <a:r>
              <a:rPr lang="en-US" sz="2400" b="1" dirty="0"/>
              <a:t>max() Method</a:t>
            </a:r>
          </a:p>
          <a:p>
            <a:pPr algn="just">
              <a:lnSpc>
                <a:spcPct val="150000"/>
              </a:lnSpc>
            </a:pPr>
            <a:r>
              <a:rPr lang="en-US" sz="2400" dirty="0"/>
              <a:t>The method </a:t>
            </a:r>
            <a:r>
              <a:rPr lang="en-US" sz="2400" b="1" dirty="0"/>
              <a:t>max()</a:t>
            </a:r>
            <a:r>
              <a:rPr lang="en-US" sz="2400" dirty="0"/>
              <a:t> returns the elements from the tuple with maximum value.</a:t>
            </a:r>
          </a:p>
          <a:p>
            <a:pPr algn="just">
              <a:lnSpc>
                <a:spcPct val="150000"/>
              </a:lnSpc>
            </a:pPr>
            <a:endParaRPr lang="en-US" sz="2400" dirty="0"/>
          </a:p>
          <a:p>
            <a:r>
              <a:rPr lang="en-US" sz="2400" dirty="0"/>
              <a:t>Following is the syntax for </a:t>
            </a:r>
            <a:r>
              <a:rPr lang="en-US" sz="2400" b="1" dirty="0"/>
              <a:t>max()</a:t>
            </a:r>
            <a:r>
              <a:rPr lang="en-US" sz="2400" dirty="0"/>
              <a:t> method −</a:t>
            </a:r>
          </a:p>
          <a:p>
            <a:r>
              <a:rPr lang="en-US" sz="2400" dirty="0">
                <a:solidFill>
                  <a:srgbClr val="0070C0"/>
                </a:solidFill>
              </a:rPr>
              <a:t>max(tuple) </a:t>
            </a:r>
          </a:p>
          <a:p>
            <a:endParaRPr lang="en-US" sz="2400" b="1" dirty="0"/>
          </a:p>
          <a:p>
            <a:r>
              <a:rPr lang="en-US" sz="2400" b="1" dirty="0"/>
              <a:t>Parameters</a:t>
            </a:r>
          </a:p>
          <a:p>
            <a:r>
              <a:rPr lang="en-US" sz="2400" b="1" dirty="0"/>
              <a:t>tuple</a:t>
            </a:r>
            <a:r>
              <a:rPr lang="en-US" sz="2400" dirty="0"/>
              <a:t> − This is a tuple from which max valued element to be returned.</a:t>
            </a:r>
          </a:p>
        </p:txBody>
      </p:sp>
    </p:spTree>
    <p:extLst>
      <p:ext uri="{BB962C8B-B14F-4D97-AF65-F5344CB8AC3E}">
        <p14:creationId xmlns:p14="http://schemas.microsoft.com/office/powerpoint/2010/main" val="3824774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914400"/>
            <a:ext cx="8458200" cy="584775"/>
          </a:xfrm>
          <a:prstGeom prst="rect">
            <a:avLst/>
          </a:prstGeom>
        </p:spPr>
        <p:txBody>
          <a:bodyPr wrap="square">
            <a:spAutoFit/>
          </a:bodyPr>
          <a:lstStyle/>
          <a:p>
            <a:pPr algn="ctr"/>
            <a:r>
              <a:rPr lang="en-US" sz="3200" b="1" dirty="0"/>
              <a:t>Built-in Tuple Functions</a:t>
            </a:r>
          </a:p>
        </p:txBody>
      </p:sp>
      <p:sp>
        <p:nvSpPr>
          <p:cNvPr id="6" name="TextBox 5"/>
          <p:cNvSpPr txBox="1"/>
          <p:nvPr/>
        </p:nvSpPr>
        <p:spPr>
          <a:xfrm>
            <a:off x="381000" y="1676400"/>
            <a:ext cx="8165892" cy="4708981"/>
          </a:xfrm>
          <a:prstGeom prst="rect">
            <a:avLst/>
          </a:prstGeom>
          <a:noFill/>
        </p:spPr>
        <p:txBody>
          <a:bodyPr wrap="square" rtlCol="0">
            <a:spAutoFit/>
          </a:bodyPr>
          <a:lstStyle/>
          <a:p>
            <a:r>
              <a:rPr lang="en-US" sz="2400" b="1" dirty="0"/>
              <a:t>min() Method</a:t>
            </a:r>
          </a:p>
          <a:p>
            <a:pPr algn="just">
              <a:lnSpc>
                <a:spcPct val="150000"/>
              </a:lnSpc>
            </a:pPr>
            <a:r>
              <a:rPr lang="en-US" sz="2400" dirty="0"/>
              <a:t>The method </a:t>
            </a:r>
            <a:r>
              <a:rPr lang="en-US" sz="2400" b="1" dirty="0"/>
              <a:t>min()</a:t>
            </a:r>
            <a:r>
              <a:rPr lang="en-US" sz="2400" dirty="0"/>
              <a:t> returns the elements from the tuple with minimum value.</a:t>
            </a:r>
          </a:p>
          <a:p>
            <a:pPr algn="just">
              <a:lnSpc>
                <a:spcPct val="150000"/>
              </a:lnSpc>
            </a:pPr>
            <a:endParaRPr lang="en-US" sz="2400" dirty="0"/>
          </a:p>
          <a:p>
            <a:pPr algn="just">
              <a:lnSpc>
                <a:spcPct val="150000"/>
              </a:lnSpc>
            </a:pPr>
            <a:r>
              <a:rPr lang="en-US" sz="2400" dirty="0"/>
              <a:t>Following is the syntax for min() method −</a:t>
            </a:r>
          </a:p>
          <a:p>
            <a:pPr algn="just">
              <a:lnSpc>
                <a:spcPct val="150000"/>
              </a:lnSpc>
            </a:pPr>
            <a:r>
              <a:rPr lang="en-US" sz="2400" dirty="0">
                <a:solidFill>
                  <a:srgbClr val="0070C0"/>
                </a:solidFill>
              </a:rPr>
              <a:t>min(tuple)</a:t>
            </a:r>
          </a:p>
          <a:p>
            <a:endParaRPr lang="en-US" sz="2400" b="1" dirty="0"/>
          </a:p>
          <a:p>
            <a:r>
              <a:rPr lang="en-US" sz="2400" b="1" dirty="0"/>
              <a:t>Parameters</a:t>
            </a:r>
          </a:p>
          <a:p>
            <a:pPr lvl="1"/>
            <a:r>
              <a:rPr lang="en-US" sz="2400" dirty="0"/>
              <a:t>tuple − This is a tuple from which min valued element to be returned.</a:t>
            </a:r>
          </a:p>
        </p:txBody>
      </p:sp>
    </p:spTree>
    <p:extLst>
      <p:ext uri="{BB962C8B-B14F-4D97-AF65-F5344CB8AC3E}">
        <p14:creationId xmlns:p14="http://schemas.microsoft.com/office/powerpoint/2010/main" val="10789510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914400"/>
            <a:ext cx="8458200" cy="584775"/>
          </a:xfrm>
          <a:prstGeom prst="rect">
            <a:avLst/>
          </a:prstGeom>
        </p:spPr>
        <p:txBody>
          <a:bodyPr wrap="square">
            <a:spAutoFit/>
          </a:bodyPr>
          <a:lstStyle/>
          <a:p>
            <a:pPr algn="ctr"/>
            <a:r>
              <a:rPr lang="en-US" sz="3200" b="1" dirty="0"/>
              <a:t>Where use tuple </a:t>
            </a:r>
          </a:p>
        </p:txBody>
      </p:sp>
      <p:sp>
        <p:nvSpPr>
          <p:cNvPr id="6" name="TextBox 5"/>
          <p:cNvSpPr txBox="1"/>
          <p:nvPr/>
        </p:nvSpPr>
        <p:spPr>
          <a:xfrm>
            <a:off x="381000" y="1676400"/>
            <a:ext cx="8165892" cy="2308324"/>
          </a:xfrm>
          <a:prstGeom prst="rect">
            <a:avLst/>
          </a:prstGeom>
          <a:noFill/>
        </p:spPr>
        <p:txBody>
          <a:bodyPr wrap="square" rtlCol="0">
            <a:spAutoFit/>
          </a:bodyPr>
          <a:lstStyle/>
          <a:p>
            <a:pPr algn="just"/>
            <a:r>
              <a:rPr lang="en-US" sz="2400" dirty="0"/>
              <a:t>Using tuple instead of list is used in the following scenario.</a:t>
            </a:r>
          </a:p>
          <a:p>
            <a:pPr algn="just"/>
            <a:endParaRPr lang="en-US" sz="2400" dirty="0"/>
          </a:p>
          <a:p>
            <a:pPr algn="just"/>
            <a:r>
              <a:rPr lang="en-US" sz="2400" dirty="0" smtClean="0"/>
              <a:t>Using </a:t>
            </a:r>
            <a:r>
              <a:rPr lang="en-US" sz="2400" dirty="0"/>
              <a:t>tuple instead of list gives us a clear idea that tuple data is constant and must not be changed.</a:t>
            </a:r>
          </a:p>
          <a:p>
            <a:pPr algn="just"/>
            <a:endParaRPr lang="en-US" sz="2400" dirty="0"/>
          </a:p>
          <a:p>
            <a:pPr algn="just"/>
            <a:endParaRPr lang="en-US" sz="2400" dirty="0"/>
          </a:p>
        </p:txBody>
      </p:sp>
    </p:spTree>
    <p:extLst>
      <p:ext uri="{BB962C8B-B14F-4D97-AF65-F5344CB8AC3E}">
        <p14:creationId xmlns:p14="http://schemas.microsoft.com/office/powerpoint/2010/main" val="13299298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838200"/>
            <a:ext cx="8458200" cy="584775"/>
          </a:xfrm>
          <a:prstGeom prst="rect">
            <a:avLst/>
          </a:prstGeom>
        </p:spPr>
        <p:txBody>
          <a:bodyPr wrap="square">
            <a:spAutoFit/>
          </a:bodyPr>
          <a:lstStyle/>
          <a:p>
            <a:pPr algn="ctr"/>
            <a:r>
              <a:rPr lang="en-US" sz="3200" b="1" dirty="0"/>
              <a:t>List </a:t>
            </a:r>
            <a:r>
              <a:rPr lang="en-US" sz="3200" b="1" dirty="0" err="1" smtClean="0"/>
              <a:t>Vs</a:t>
            </a:r>
            <a:r>
              <a:rPr lang="en-US" sz="3200" b="1" dirty="0" smtClean="0"/>
              <a:t> </a:t>
            </a:r>
            <a:r>
              <a:rPr lang="en-US" sz="3200" b="1" dirty="0"/>
              <a:t>Tuple </a:t>
            </a:r>
          </a:p>
        </p:txBody>
      </p:sp>
      <p:graphicFrame>
        <p:nvGraphicFramePr>
          <p:cNvPr id="2" name="Table 1"/>
          <p:cNvGraphicFramePr>
            <a:graphicFrameLocks noGrp="1"/>
          </p:cNvGraphicFramePr>
          <p:nvPr>
            <p:extLst>
              <p:ext uri="{D42A27DB-BD31-4B8C-83A1-F6EECF244321}">
                <p14:modId xmlns:p14="http://schemas.microsoft.com/office/powerpoint/2010/main" val="2115383324"/>
              </p:ext>
            </p:extLst>
          </p:nvPr>
        </p:nvGraphicFramePr>
        <p:xfrm>
          <a:off x="380999" y="1676400"/>
          <a:ext cx="8458200" cy="4992321"/>
        </p:xfrm>
        <a:graphic>
          <a:graphicData uri="http://schemas.openxmlformats.org/drawingml/2006/table">
            <a:tbl>
              <a:tblPr>
                <a:tableStyleId>{616DA210-FB5B-4158-B5E0-FEB733F419BA}</a:tableStyleId>
              </a:tblPr>
              <a:tblGrid>
                <a:gridCol w="4229100">
                  <a:extLst>
                    <a:ext uri="{9D8B030D-6E8A-4147-A177-3AD203B41FA5}">
                      <a16:colId xmlns="" xmlns:a16="http://schemas.microsoft.com/office/drawing/2014/main" val="20000"/>
                    </a:ext>
                  </a:extLst>
                </a:gridCol>
                <a:gridCol w="4229100">
                  <a:extLst>
                    <a:ext uri="{9D8B030D-6E8A-4147-A177-3AD203B41FA5}">
                      <a16:colId xmlns="" xmlns:a16="http://schemas.microsoft.com/office/drawing/2014/main" val="20001"/>
                    </a:ext>
                  </a:extLst>
                </a:gridCol>
              </a:tblGrid>
              <a:tr h="331537">
                <a:tc>
                  <a:txBody>
                    <a:bodyPr/>
                    <a:lstStyle/>
                    <a:p>
                      <a:r>
                        <a:rPr lang="en-US" sz="2400" b="1" dirty="0"/>
                        <a:t>List</a:t>
                      </a:r>
                    </a:p>
                  </a:txBody>
                  <a:tcPr marL="77008" marR="77008" marT="38504" marB="38504" anchor="ctr"/>
                </a:tc>
                <a:tc>
                  <a:txBody>
                    <a:bodyPr/>
                    <a:lstStyle/>
                    <a:p>
                      <a:r>
                        <a:rPr lang="en-US" sz="2400" b="1" dirty="0"/>
                        <a:t>Tuple</a:t>
                      </a:r>
                    </a:p>
                  </a:txBody>
                  <a:tcPr marL="77008" marR="77008" marT="38504" marB="38504" anchor="ctr"/>
                </a:tc>
                <a:extLst>
                  <a:ext uri="{0D108BD9-81ED-4DB2-BD59-A6C34878D82A}">
                    <a16:rowId xmlns="" xmlns:a16="http://schemas.microsoft.com/office/drawing/2014/main" val="10000"/>
                  </a:ext>
                </a:extLst>
              </a:tr>
              <a:tr h="580190">
                <a:tc>
                  <a:txBody>
                    <a:bodyPr/>
                    <a:lstStyle/>
                    <a:p>
                      <a:r>
                        <a:rPr lang="en-US" sz="2000" dirty="0"/>
                        <a:t>The literal syntax of list is shown by the []. </a:t>
                      </a:r>
                    </a:p>
                  </a:txBody>
                  <a:tcPr marL="77008" marR="77008" marT="38504" marB="38504" anchor="ctr"/>
                </a:tc>
                <a:tc>
                  <a:txBody>
                    <a:bodyPr/>
                    <a:lstStyle/>
                    <a:p>
                      <a:r>
                        <a:rPr lang="en-US" sz="2000" dirty="0"/>
                        <a:t>The literal syntax of the tuple is shown by the (). </a:t>
                      </a:r>
                    </a:p>
                  </a:txBody>
                  <a:tcPr marL="77008" marR="77008" marT="38504" marB="38504" anchor="ctr"/>
                </a:tc>
                <a:extLst>
                  <a:ext uri="{0D108BD9-81ED-4DB2-BD59-A6C34878D82A}">
                    <a16:rowId xmlns="" xmlns:a16="http://schemas.microsoft.com/office/drawing/2014/main" val="10001"/>
                  </a:ext>
                </a:extLst>
              </a:tr>
              <a:tr h="331537">
                <a:tc>
                  <a:txBody>
                    <a:bodyPr/>
                    <a:lstStyle/>
                    <a:p>
                      <a:r>
                        <a:rPr lang="en-US" sz="2000" dirty="0"/>
                        <a:t>The List is mutable. </a:t>
                      </a:r>
                    </a:p>
                  </a:txBody>
                  <a:tcPr marL="77008" marR="77008" marT="38504" marB="38504" anchor="ctr"/>
                </a:tc>
                <a:tc>
                  <a:txBody>
                    <a:bodyPr/>
                    <a:lstStyle/>
                    <a:p>
                      <a:r>
                        <a:rPr lang="en-US" sz="2000" dirty="0"/>
                        <a:t>The tuple is immutable. </a:t>
                      </a:r>
                    </a:p>
                  </a:txBody>
                  <a:tcPr marL="77008" marR="77008" marT="38504" marB="38504" anchor="ctr"/>
                </a:tc>
                <a:extLst>
                  <a:ext uri="{0D108BD9-81ED-4DB2-BD59-A6C34878D82A}">
                    <a16:rowId xmlns="" xmlns:a16="http://schemas.microsoft.com/office/drawing/2014/main" val="10002"/>
                  </a:ext>
                </a:extLst>
              </a:tr>
              <a:tr h="580190">
                <a:tc>
                  <a:txBody>
                    <a:bodyPr/>
                    <a:lstStyle/>
                    <a:p>
                      <a:r>
                        <a:rPr lang="en-US" sz="2000" dirty="0"/>
                        <a:t>The List has the variable length. </a:t>
                      </a:r>
                    </a:p>
                  </a:txBody>
                  <a:tcPr marL="77008" marR="77008" marT="38504" marB="38504" anchor="ctr"/>
                </a:tc>
                <a:tc>
                  <a:txBody>
                    <a:bodyPr/>
                    <a:lstStyle/>
                    <a:p>
                      <a:r>
                        <a:rPr lang="en-US" sz="2000" dirty="0"/>
                        <a:t>The tuple has the fixed length. </a:t>
                      </a:r>
                    </a:p>
                  </a:txBody>
                  <a:tcPr marL="77008" marR="77008" marT="38504" marB="38504" anchor="ctr"/>
                </a:tc>
                <a:extLst>
                  <a:ext uri="{0D108BD9-81ED-4DB2-BD59-A6C34878D82A}">
                    <a16:rowId xmlns="" xmlns:a16="http://schemas.microsoft.com/office/drawing/2014/main" val="10003"/>
                  </a:ext>
                </a:extLst>
              </a:tr>
              <a:tr h="828842">
                <a:tc>
                  <a:txBody>
                    <a:bodyPr/>
                    <a:lstStyle/>
                    <a:p>
                      <a:r>
                        <a:rPr lang="en-US" sz="2000" dirty="0"/>
                        <a:t>The list provides more functionality than tuple. </a:t>
                      </a:r>
                    </a:p>
                  </a:txBody>
                  <a:tcPr marL="77008" marR="77008" marT="38504" marB="38504" anchor="ctr"/>
                </a:tc>
                <a:tc>
                  <a:txBody>
                    <a:bodyPr/>
                    <a:lstStyle/>
                    <a:p>
                      <a:r>
                        <a:rPr lang="en-US" sz="2000" dirty="0"/>
                        <a:t>The tuple provides less functionality than the list. </a:t>
                      </a:r>
                    </a:p>
                  </a:txBody>
                  <a:tcPr marL="77008" marR="77008" marT="38504" marB="38504" anchor="ctr"/>
                </a:tc>
                <a:extLst>
                  <a:ext uri="{0D108BD9-81ED-4DB2-BD59-A6C34878D82A}">
                    <a16:rowId xmlns="" xmlns:a16="http://schemas.microsoft.com/office/drawing/2014/main" val="10004"/>
                  </a:ext>
                </a:extLst>
              </a:tr>
              <a:tr h="2072105">
                <a:tc>
                  <a:txBody>
                    <a:bodyPr/>
                    <a:lstStyle/>
                    <a:p>
                      <a:r>
                        <a:rPr lang="en-US" sz="2000" dirty="0"/>
                        <a:t>The list is used in the scenario in which we need to store the simple collections with no constraints where the value of the items can be changed.</a:t>
                      </a:r>
                    </a:p>
                  </a:txBody>
                  <a:tcPr marL="77008" marR="77008" marT="38504" marB="38504" anchor="ctr"/>
                </a:tc>
                <a:tc>
                  <a:txBody>
                    <a:bodyPr/>
                    <a:lstStyle/>
                    <a:p>
                      <a:r>
                        <a:rPr lang="en-US" sz="2000" dirty="0"/>
                        <a:t>The tuple is used in the cases where we need to store the read-only collections i.e., the value of the items can not be changed. It can be used as the key inside the dictionary. </a:t>
                      </a:r>
                    </a:p>
                  </a:txBody>
                  <a:tcPr marL="77008" marR="77008" marT="38504" marB="38504" anchor="ct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16996644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533400"/>
            <a:ext cx="8458200" cy="584775"/>
          </a:xfrm>
          <a:prstGeom prst="rect">
            <a:avLst/>
          </a:prstGeom>
        </p:spPr>
        <p:txBody>
          <a:bodyPr wrap="square">
            <a:spAutoFit/>
          </a:bodyPr>
          <a:lstStyle/>
          <a:p>
            <a:pPr algn="ctr"/>
            <a:r>
              <a:rPr lang="en-US" sz="3200" b="1" dirty="0"/>
              <a:t>Nesting List and tuple</a:t>
            </a:r>
          </a:p>
        </p:txBody>
      </p:sp>
      <p:sp>
        <p:nvSpPr>
          <p:cNvPr id="6" name="TextBox 5"/>
          <p:cNvSpPr txBox="1"/>
          <p:nvPr/>
        </p:nvSpPr>
        <p:spPr>
          <a:xfrm>
            <a:off x="1066800" y="1219200"/>
            <a:ext cx="7480092" cy="4955203"/>
          </a:xfrm>
          <a:prstGeom prst="rect">
            <a:avLst/>
          </a:prstGeom>
          <a:noFill/>
        </p:spPr>
        <p:txBody>
          <a:bodyPr wrap="square" rtlCol="0">
            <a:spAutoFit/>
          </a:bodyPr>
          <a:lstStyle/>
          <a:p>
            <a:r>
              <a:rPr lang="en-US" sz="2400" dirty="0"/>
              <a:t>We can store list inside tuple or tuple inside the list up to any number of level. </a:t>
            </a:r>
          </a:p>
          <a:p>
            <a:r>
              <a:rPr lang="en-US" sz="2400" dirty="0"/>
              <a:t>Lets see an example of how can we store the tuple inside the list. </a:t>
            </a:r>
          </a:p>
          <a:p>
            <a:endParaRPr lang="en-US" sz="2000" dirty="0"/>
          </a:p>
          <a:p>
            <a:r>
              <a:rPr lang="en-US" sz="2000" dirty="0">
                <a:solidFill>
                  <a:srgbClr val="0070C0"/>
                </a:solidFill>
                <a:latin typeface="+mj-lt"/>
              </a:rPr>
              <a:t>Employees = </a:t>
            </a:r>
          </a:p>
          <a:p>
            <a:r>
              <a:rPr lang="en-US" sz="2000" dirty="0">
                <a:solidFill>
                  <a:srgbClr val="0070C0"/>
                </a:solidFill>
                <a:latin typeface="+mj-lt"/>
              </a:rPr>
              <a:t>[(101, "</a:t>
            </a:r>
            <a:r>
              <a:rPr lang="en-US" sz="2000" dirty="0" err="1">
                <a:solidFill>
                  <a:srgbClr val="0070C0"/>
                </a:solidFill>
                <a:latin typeface="+mj-lt"/>
              </a:rPr>
              <a:t>Ayush</a:t>
            </a:r>
            <a:r>
              <a:rPr lang="en-US" sz="2000" dirty="0">
                <a:solidFill>
                  <a:srgbClr val="0070C0"/>
                </a:solidFill>
                <a:latin typeface="+mj-lt"/>
              </a:rPr>
              <a:t>", 22), (102, "john", 29), (103, "</a:t>
            </a:r>
            <a:r>
              <a:rPr lang="en-US" sz="2000" dirty="0" err="1">
                <a:solidFill>
                  <a:srgbClr val="0070C0"/>
                </a:solidFill>
                <a:latin typeface="+mj-lt"/>
              </a:rPr>
              <a:t>james</a:t>
            </a:r>
            <a:r>
              <a:rPr lang="en-US" sz="2000" dirty="0">
                <a:solidFill>
                  <a:srgbClr val="0070C0"/>
                </a:solidFill>
                <a:latin typeface="+mj-lt"/>
              </a:rPr>
              <a:t>", 45), (104, "Ben", 34)]  </a:t>
            </a:r>
          </a:p>
          <a:p>
            <a:r>
              <a:rPr lang="en-US" sz="2000" dirty="0">
                <a:solidFill>
                  <a:srgbClr val="0070C0"/>
                </a:solidFill>
                <a:latin typeface="+mj-lt"/>
              </a:rPr>
              <a:t>print("----Printing list----");   </a:t>
            </a:r>
          </a:p>
          <a:p>
            <a:r>
              <a:rPr lang="en-US" sz="2000" dirty="0">
                <a:solidFill>
                  <a:srgbClr val="0070C0"/>
                </a:solidFill>
                <a:latin typeface="+mj-lt"/>
              </a:rPr>
              <a:t>for i in Employees:  </a:t>
            </a:r>
          </a:p>
          <a:p>
            <a:r>
              <a:rPr lang="en-US" sz="2000" dirty="0">
                <a:solidFill>
                  <a:srgbClr val="0070C0"/>
                </a:solidFill>
                <a:latin typeface="+mj-lt"/>
              </a:rPr>
              <a:t>    print(i)  </a:t>
            </a:r>
          </a:p>
          <a:p>
            <a:r>
              <a:rPr lang="en-US" sz="2000" dirty="0">
                <a:solidFill>
                  <a:srgbClr val="0070C0"/>
                </a:solidFill>
                <a:latin typeface="+mj-lt"/>
              </a:rPr>
              <a:t>Employees[0] = (110, "David",22)  </a:t>
            </a:r>
          </a:p>
          <a:p>
            <a:r>
              <a:rPr lang="en-US" sz="2000" dirty="0" smtClean="0">
                <a:solidFill>
                  <a:srgbClr val="0070C0"/>
                </a:solidFill>
                <a:latin typeface="+mj-lt"/>
              </a:rPr>
              <a:t>print</a:t>
            </a:r>
            <a:r>
              <a:rPr lang="en-US" sz="2000" dirty="0">
                <a:solidFill>
                  <a:srgbClr val="0070C0"/>
                </a:solidFill>
                <a:latin typeface="+mj-lt"/>
              </a:rPr>
              <a:t>("----Printing list after modification----");  </a:t>
            </a:r>
          </a:p>
          <a:p>
            <a:r>
              <a:rPr lang="en-US" sz="2000" dirty="0">
                <a:solidFill>
                  <a:srgbClr val="0070C0"/>
                </a:solidFill>
                <a:latin typeface="+mj-lt"/>
              </a:rPr>
              <a:t>for i in Employees:   </a:t>
            </a:r>
          </a:p>
          <a:p>
            <a:r>
              <a:rPr lang="en-US" sz="2000" dirty="0">
                <a:solidFill>
                  <a:srgbClr val="0070C0"/>
                </a:solidFill>
                <a:latin typeface="+mj-lt"/>
              </a:rPr>
              <a:t>    print(i)  </a:t>
            </a:r>
          </a:p>
        </p:txBody>
      </p:sp>
    </p:spTree>
    <p:extLst>
      <p:ext uri="{BB962C8B-B14F-4D97-AF65-F5344CB8AC3E}">
        <p14:creationId xmlns:p14="http://schemas.microsoft.com/office/powerpoint/2010/main" val="28695161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914400"/>
            <a:ext cx="8458200" cy="523220"/>
          </a:xfrm>
          <a:prstGeom prst="rect">
            <a:avLst/>
          </a:prstGeom>
        </p:spPr>
        <p:txBody>
          <a:bodyPr wrap="square">
            <a:spAutoFit/>
          </a:bodyPr>
          <a:lstStyle/>
          <a:p>
            <a:pPr algn="ctr"/>
            <a:r>
              <a:rPr lang="en-US" sz="2800" b="1" dirty="0"/>
              <a:t>Convert List to Tuple</a:t>
            </a:r>
            <a:endParaRPr lang="en-US" sz="3200" b="1" dirty="0"/>
          </a:p>
        </p:txBody>
      </p:sp>
      <p:sp>
        <p:nvSpPr>
          <p:cNvPr id="6" name="TextBox 5"/>
          <p:cNvSpPr txBox="1"/>
          <p:nvPr/>
        </p:nvSpPr>
        <p:spPr>
          <a:xfrm>
            <a:off x="990600" y="1905000"/>
            <a:ext cx="7315200" cy="1477328"/>
          </a:xfrm>
          <a:prstGeom prst="rect">
            <a:avLst/>
          </a:prstGeom>
          <a:noFill/>
        </p:spPr>
        <p:txBody>
          <a:bodyPr wrap="square" rtlCol="0">
            <a:spAutoFit/>
          </a:bodyPr>
          <a:lstStyle/>
          <a:p>
            <a:pPr>
              <a:lnSpc>
                <a:spcPct val="150000"/>
              </a:lnSpc>
            </a:pPr>
            <a:r>
              <a:rPr lang="en-US" sz="2000" dirty="0">
                <a:solidFill>
                  <a:srgbClr val="0070C0"/>
                </a:solidFill>
              </a:rPr>
              <a:t>l = [4,5,6] </a:t>
            </a:r>
          </a:p>
          <a:p>
            <a:pPr>
              <a:lnSpc>
                <a:spcPct val="150000"/>
              </a:lnSpc>
            </a:pPr>
            <a:r>
              <a:rPr lang="en-US" sz="2000" dirty="0">
                <a:solidFill>
                  <a:srgbClr val="0070C0"/>
                </a:solidFill>
              </a:rPr>
              <a:t>t=tuple(l)</a:t>
            </a:r>
          </a:p>
          <a:p>
            <a:pPr>
              <a:lnSpc>
                <a:spcPct val="150000"/>
              </a:lnSpc>
            </a:pPr>
            <a:r>
              <a:rPr lang="en-US" sz="2000" dirty="0">
                <a:solidFill>
                  <a:srgbClr val="0070C0"/>
                </a:solidFill>
              </a:rPr>
              <a:t>print(t) </a:t>
            </a:r>
            <a:endParaRPr lang="en-US" sz="2000" dirty="0">
              <a:solidFill>
                <a:srgbClr val="0070C0"/>
              </a:solidFill>
              <a:latin typeface="+mj-lt"/>
              <a:cs typeface="CordiaUPC" pitchFamily="34" charset="-34"/>
            </a:endParaRPr>
          </a:p>
        </p:txBody>
      </p:sp>
      <p:sp>
        <p:nvSpPr>
          <p:cNvPr id="3" name="AutoShape 2" descr="https://www.w3resource.com/w3r_images/python-data-type-tuple-exercise-flowchart-24.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435391" y="3658288"/>
            <a:ext cx="8458200" cy="523220"/>
          </a:xfrm>
          <a:prstGeom prst="rect">
            <a:avLst/>
          </a:prstGeom>
        </p:spPr>
        <p:txBody>
          <a:bodyPr wrap="square">
            <a:spAutoFit/>
          </a:bodyPr>
          <a:lstStyle/>
          <a:p>
            <a:pPr algn="ctr"/>
            <a:r>
              <a:rPr lang="en-US" sz="2800" b="1" dirty="0"/>
              <a:t>Convert Tuple to List</a:t>
            </a:r>
            <a:endParaRPr lang="en-US" sz="3200" b="1" dirty="0"/>
          </a:p>
        </p:txBody>
      </p:sp>
      <p:sp>
        <p:nvSpPr>
          <p:cNvPr id="8" name="TextBox 7"/>
          <p:cNvSpPr txBox="1"/>
          <p:nvPr/>
        </p:nvSpPr>
        <p:spPr>
          <a:xfrm>
            <a:off x="1044991" y="4648888"/>
            <a:ext cx="7315200" cy="1477328"/>
          </a:xfrm>
          <a:prstGeom prst="rect">
            <a:avLst/>
          </a:prstGeom>
          <a:noFill/>
        </p:spPr>
        <p:txBody>
          <a:bodyPr wrap="square" rtlCol="0">
            <a:spAutoFit/>
          </a:bodyPr>
          <a:lstStyle/>
          <a:p>
            <a:pPr>
              <a:lnSpc>
                <a:spcPct val="150000"/>
              </a:lnSpc>
            </a:pPr>
            <a:r>
              <a:rPr lang="en-US" sz="2000" dirty="0">
                <a:solidFill>
                  <a:srgbClr val="0070C0"/>
                </a:solidFill>
              </a:rPr>
              <a:t>t = (4,5,6)</a:t>
            </a:r>
          </a:p>
          <a:p>
            <a:pPr>
              <a:lnSpc>
                <a:spcPct val="150000"/>
              </a:lnSpc>
            </a:pPr>
            <a:r>
              <a:rPr lang="en-US" sz="2000" dirty="0">
                <a:solidFill>
                  <a:srgbClr val="0070C0"/>
                </a:solidFill>
              </a:rPr>
              <a:t>l=list(t)</a:t>
            </a:r>
          </a:p>
          <a:p>
            <a:pPr>
              <a:lnSpc>
                <a:spcPct val="150000"/>
              </a:lnSpc>
            </a:pPr>
            <a:r>
              <a:rPr lang="en-US" sz="2000" dirty="0">
                <a:solidFill>
                  <a:srgbClr val="0070C0"/>
                </a:solidFill>
              </a:rPr>
              <a:t>print(l) </a:t>
            </a:r>
            <a:endParaRPr lang="en-US" sz="2000" dirty="0">
              <a:solidFill>
                <a:srgbClr val="0070C0"/>
              </a:solidFill>
              <a:latin typeface="+mj-lt"/>
              <a:cs typeface="CordiaUPC" pitchFamily="34" charset="-34"/>
            </a:endParaRPr>
          </a:p>
        </p:txBody>
      </p:sp>
    </p:spTree>
    <p:extLst>
      <p:ext uri="{BB962C8B-B14F-4D97-AF65-F5344CB8AC3E}">
        <p14:creationId xmlns:p14="http://schemas.microsoft.com/office/powerpoint/2010/main" val="7168260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914400"/>
            <a:ext cx="8458200" cy="584775"/>
          </a:xfrm>
          <a:prstGeom prst="rect">
            <a:avLst/>
          </a:prstGeom>
        </p:spPr>
        <p:txBody>
          <a:bodyPr wrap="square">
            <a:spAutoFit/>
          </a:bodyPr>
          <a:lstStyle/>
          <a:p>
            <a:pPr algn="ctr"/>
            <a:r>
              <a:rPr lang="en-US" sz="3200" b="1" dirty="0"/>
              <a:t>Python Dictionary</a:t>
            </a:r>
          </a:p>
        </p:txBody>
      </p:sp>
      <p:sp>
        <p:nvSpPr>
          <p:cNvPr id="6" name="TextBox 5"/>
          <p:cNvSpPr txBox="1"/>
          <p:nvPr/>
        </p:nvSpPr>
        <p:spPr>
          <a:xfrm>
            <a:off x="527154" y="1676400"/>
            <a:ext cx="8165892" cy="4401205"/>
          </a:xfrm>
          <a:prstGeom prst="rect">
            <a:avLst/>
          </a:prstGeom>
          <a:noFill/>
        </p:spPr>
        <p:txBody>
          <a:bodyPr wrap="square" rtlCol="0">
            <a:spAutoFit/>
          </a:bodyPr>
          <a:lstStyle/>
          <a:p>
            <a:pPr algn="just"/>
            <a:r>
              <a:rPr lang="en-US" sz="2000" dirty="0"/>
              <a:t>Dictionary in Python is an unordered collection of data values, used to store data values like a map, which unlike other Data Types that hold only single value as an element, Dictionary holds key</a:t>
            </a:r>
            <a:r>
              <a:rPr lang="en-US" sz="2000" dirty="0" smtClean="0"/>
              <a:t>: value </a:t>
            </a:r>
            <a:r>
              <a:rPr lang="en-US" sz="2000" dirty="0"/>
              <a:t>pair. Key value is provided in the dictionary to make it more optimized. Each key-value pair in a Dictionary is separated by a colon :, whereas each key is separated by a ‘comma’. </a:t>
            </a:r>
            <a:endParaRPr lang="en-US" sz="2000" dirty="0" smtClean="0"/>
          </a:p>
          <a:p>
            <a:pPr algn="just"/>
            <a:endParaRPr lang="en-US" sz="2000" dirty="0">
              <a:latin typeface="+mj-lt"/>
            </a:endParaRPr>
          </a:p>
          <a:p>
            <a:pPr algn="just"/>
            <a:r>
              <a:rPr lang="en-US" sz="2000" dirty="0"/>
              <a:t>A Dictionary in Python works similar to the Dictionary in a real world. Keys of a Dictionary must be unique and of immutable data type such as Strings, Integers and tuples, but the key-values can be repeated and be of any type</a:t>
            </a:r>
            <a:r>
              <a:rPr lang="en-US" sz="2000" dirty="0" smtClean="0"/>
              <a:t>.</a:t>
            </a:r>
          </a:p>
          <a:p>
            <a:pPr algn="just"/>
            <a:endParaRPr lang="en-US" sz="2000" dirty="0"/>
          </a:p>
          <a:p>
            <a:pPr algn="just"/>
            <a:r>
              <a:rPr lang="en-US" sz="2000" b="1" dirty="0"/>
              <a:t>Note – Dictionary keys are case sensitive, same name but different cases of Key will be treated distinctly.</a:t>
            </a:r>
          </a:p>
        </p:txBody>
      </p:sp>
    </p:spTree>
    <p:extLst>
      <p:ext uri="{BB962C8B-B14F-4D97-AF65-F5344CB8AC3E}">
        <p14:creationId xmlns:p14="http://schemas.microsoft.com/office/powerpoint/2010/main" val="4524803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914400"/>
            <a:ext cx="8458200" cy="584775"/>
          </a:xfrm>
          <a:prstGeom prst="rect">
            <a:avLst/>
          </a:prstGeom>
        </p:spPr>
        <p:txBody>
          <a:bodyPr wrap="square">
            <a:spAutoFit/>
          </a:bodyPr>
          <a:lstStyle/>
          <a:p>
            <a:pPr algn="ctr"/>
            <a:r>
              <a:rPr lang="en-US" sz="3200" b="1" dirty="0"/>
              <a:t>Python Dictionary</a:t>
            </a:r>
          </a:p>
        </p:txBody>
      </p:sp>
      <p:sp>
        <p:nvSpPr>
          <p:cNvPr id="6" name="TextBox 5"/>
          <p:cNvSpPr txBox="1"/>
          <p:nvPr/>
        </p:nvSpPr>
        <p:spPr>
          <a:xfrm>
            <a:off x="381000" y="1676400"/>
            <a:ext cx="8165892" cy="2246769"/>
          </a:xfrm>
          <a:prstGeom prst="rect">
            <a:avLst/>
          </a:prstGeom>
          <a:noFill/>
        </p:spPr>
        <p:txBody>
          <a:bodyPr wrap="square" rtlCol="0">
            <a:spAutoFit/>
          </a:bodyPr>
          <a:lstStyle/>
          <a:p>
            <a:pPr algn="just"/>
            <a:r>
              <a:rPr lang="en-US" sz="2000" dirty="0"/>
              <a:t>Create and print a dictionary:</a:t>
            </a:r>
          </a:p>
          <a:p>
            <a:pPr algn="just"/>
            <a:r>
              <a:rPr lang="en-US" sz="2000" dirty="0" err="1"/>
              <a:t>thisdict</a:t>
            </a:r>
            <a:r>
              <a:rPr lang="en-US" sz="2000" dirty="0"/>
              <a:t> =	{</a:t>
            </a:r>
          </a:p>
          <a:p>
            <a:pPr algn="just"/>
            <a:r>
              <a:rPr lang="en-US" sz="2000" dirty="0"/>
              <a:t>  "brand": "Ford",</a:t>
            </a:r>
          </a:p>
          <a:p>
            <a:pPr algn="just"/>
            <a:r>
              <a:rPr lang="en-US" sz="2000" dirty="0"/>
              <a:t>  "model": "Mustang",</a:t>
            </a:r>
          </a:p>
          <a:p>
            <a:pPr algn="just"/>
            <a:r>
              <a:rPr lang="en-US" sz="2000" dirty="0"/>
              <a:t>  "year": 1964</a:t>
            </a:r>
          </a:p>
          <a:p>
            <a:pPr algn="just"/>
            <a:r>
              <a:rPr lang="en-US" sz="2000" dirty="0"/>
              <a:t>}</a:t>
            </a:r>
          </a:p>
          <a:p>
            <a:pPr algn="just"/>
            <a:r>
              <a:rPr lang="en-US" sz="2000" dirty="0"/>
              <a:t>print(</a:t>
            </a:r>
            <a:r>
              <a:rPr lang="en-US" sz="2000" dirty="0" err="1"/>
              <a:t>thisdict</a:t>
            </a:r>
            <a:r>
              <a:rPr lang="en-US" sz="2000" dirty="0"/>
              <a:t>)</a:t>
            </a:r>
          </a:p>
        </p:txBody>
      </p:sp>
    </p:spTree>
    <p:extLst>
      <p:ext uri="{BB962C8B-B14F-4D97-AF65-F5344CB8AC3E}">
        <p14:creationId xmlns:p14="http://schemas.microsoft.com/office/powerpoint/2010/main" val="34291209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914400"/>
            <a:ext cx="8458200" cy="584775"/>
          </a:xfrm>
          <a:prstGeom prst="rect">
            <a:avLst/>
          </a:prstGeom>
        </p:spPr>
        <p:txBody>
          <a:bodyPr wrap="square">
            <a:spAutoFit/>
          </a:bodyPr>
          <a:lstStyle/>
          <a:p>
            <a:pPr algn="ctr"/>
            <a:r>
              <a:rPr lang="en-US" sz="3200" b="1" dirty="0"/>
              <a:t>Properties of Dictionary Keys</a:t>
            </a:r>
          </a:p>
        </p:txBody>
      </p:sp>
      <p:sp>
        <p:nvSpPr>
          <p:cNvPr id="6" name="TextBox 5"/>
          <p:cNvSpPr txBox="1"/>
          <p:nvPr/>
        </p:nvSpPr>
        <p:spPr>
          <a:xfrm>
            <a:off x="381000" y="1676400"/>
            <a:ext cx="8165892" cy="3477875"/>
          </a:xfrm>
          <a:prstGeom prst="rect">
            <a:avLst/>
          </a:prstGeom>
          <a:noFill/>
        </p:spPr>
        <p:txBody>
          <a:bodyPr wrap="square" rtlCol="0">
            <a:spAutoFit/>
          </a:bodyPr>
          <a:lstStyle/>
          <a:p>
            <a:pPr algn="just"/>
            <a:r>
              <a:rPr lang="en-US" sz="2000" dirty="0"/>
              <a:t>Dictionary values have no restrictions. They can be any arbitrary Python object, either standard objects or user-defined objects. However, same is not true for the keys</a:t>
            </a:r>
            <a:r>
              <a:rPr lang="en-US" sz="2000" dirty="0" smtClean="0"/>
              <a:t>.</a:t>
            </a:r>
          </a:p>
          <a:p>
            <a:pPr algn="just"/>
            <a:endParaRPr lang="en-US" sz="2000" dirty="0"/>
          </a:p>
          <a:p>
            <a:pPr marL="457200" indent="-457200" algn="just">
              <a:buAutoNum type="alphaLcParenBoth"/>
            </a:pPr>
            <a:r>
              <a:rPr lang="en-US" sz="2000" dirty="0" smtClean="0"/>
              <a:t>More </a:t>
            </a:r>
            <a:r>
              <a:rPr lang="en-US" sz="2000" dirty="0"/>
              <a:t>than one entry per key not allowed. Which means no duplicate key is allowed. When duplicate keys encountered during assignment, the last assignment wins. </a:t>
            </a:r>
            <a:endParaRPr lang="en-US" sz="2000" dirty="0" smtClean="0"/>
          </a:p>
          <a:p>
            <a:pPr marL="457200" indent="-457200" algn="just">
              <a:buAutoNum type="alphaLcParenBoth"/>
            </a:pPr>
            <a:endParaRPr lang="en-US" sz="2000" dirty="0"/>
          </a:p>
          <a:p>
            <a:pPr marL="457200" indent="-457200" algn="just">
              <a:buAutoNum type="alphaLcParenBoth"/>
            </a:pPr>
            <a:r>
              <a:rPr lang="en-US" sz="2000" dirty="0" smtClean="0"/>
              <a:t>Keys </a:t>
            </a:r>
            <a:r>
              <a:rPr lang="en-US" sz="2000" dirty="0"/>
              <a:t>must be immutable. Which means you can use strings, numbers or tuples as dictionary keys but something like ['key'] is not allowed. </a:t>
            </a:r>
          </a:p>
        </p:txBody>
      </p:sp>
    </p:spTree>
    <p:extLst>
      <p:ext uri="{BB962C8B-B14F-4D97-AF65-F5344CB8AC3E}">
        <p14:creationId xmlns:p14="http://schemas.microsoft.com/office/powerpoint/2010/main" val="22088940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813375"/>
            <a:ext cx="8458200" cy="584775"/>
          </a:xfrm>
          <a:prstGeom prst="rect">
            <a:avLst/>
          </a:prstGeom>
        </p:spPr>
        <p:txBody>
          <a:bodyPr wrap="square">
            <a:spAutoFit/>
          </a:bodyPr>
          <a:lstStyle/>
          <a:p>
            <a:pPr algn="ctr"/>
            <a:r>
              <a:rPr lang="en-IN" sz="3200" b="1" dirty="0"/>
              <a:t>Python While Loop Statements</a:t>
            </a:r>
          </a:p>
        </p:txBody>
      </p:sp>
      <p:sp>
        <p:nvSpPr>
          <p:cNvPr id="2" name="TextBox 1"/>
          <p:cNvSpPr txBox="1"/>
          <p:nvPr/>
        </p:nvSpPr>
        <p:spPr>
          <a:xfrm>
            <a:off x="762000" y="1447800"/>
            <a:ext cx="7543800" cy="4955203"/>
          </a:xfrm>
          <a:prstGeom prst="rect">
            <a:avLst/>
          </a:prstGeom>
          <a:noFill/>
        </p:spPr>
        <p:txBody>
          <a:bodyPr wrap="square" rtlCol="0">
            <a:spAutoFit/>
          </a:bodyPr>
          <a:lstStyle/>
          <a:p>
            <a:pPr algn="just"/>
            <a:r>
              <a:rPr lang="en-IN" sz="2400" dirty="0"/>
              <a:t>A </a:t>
            </a:r>
            <a:r>
              <a:rPr lang="en-IN" sz="2400" b="1" dirty="0"/>
              <a:t>while</a:t>
            </a:r>
            <a:r>
              <a:rPr lang="en-IN" sz="2400" dirty="0"/>
              <a:t> loop statement in Python programming language repeatedly executes a target statement as long as a given condition is true.</a:t>
            </a:r>
          </a:p>
          <a:p>
            <a:pPr algn="just"/>
            <a:endParaRPr lang="en-IN" sz="2400" dirty="0"/>
          </a:p>
          <a:p>
            <a:pPr algn="just"/>
            <a:r>
              <a:rPr lang="en-IN" sz="2000" b="1" dirty="0"/>
              <a:t>Syntax</a:t>
            </a:r>
          </a:p>
          <a:p>
            <a:pPr algn="just"/>
            <a:r>
              <a:rPr lang="en-IN" sz="2000" dirty="0"/>
              <a:t>The syntax of a </a:t>
            </a:r>
            <a:r>
              <a:rPr lang="en-IN" sz="2000" b="1" dirty="0"/>
              <a:t>while</a:t>
            </a:r>
            <a:r>
              <a:rPr lang="en-IN" sz="2000" dirty="0"/>
              <a:t> loop in Python programming language is −</a:t>
            </a:r>
          </a:p>
          <a:p>
            <a:pPr algn="just"/>
            <a:r>
              <a:rPr lang="en-IN" sz="2000" dirty="0"/>
              <a:t>while expression: statement(s) </a:t>
            </a:r>
          </a:p>
          <a:p>
            <a:pPr algn="just"/>
            <a:endParaRPr lang="en-IN" sz="2000" dirty="0"/>
          </a:p>
          <a:p>
            <a:pPr algn="just"/>
            <a:r>
              <a:rPr lang="en-IN" sz="2000" dirty="0"/>
              <a:t>Here, </a:t>
            </a:r>
            <a:r>
              <a:rPr lang="en-IN" sz="2000" b="1" dirty="0"/>
              <a:t>statement(s)</a:t>
            </a:r>
            <a:r>
              <a:rPr lang="en-IN" sz="2000" dirty="0"/>
              <a:t> may be a single statement or a block of statements. The </a:t>
            </a:r>
            <a:r>
              <a:rPr lang="en-IN" sz="2000" b="1" dirty="0"/>
              <a:t>condition</a:t>
            </a:r>
            <a:r>
              <a:rPr lang="en-IN" sz="2000" dirty="0"/>
              <a:t> may be any expression, and true is any non-zero value. The loop iterates while the condition is true</a:t>
            </a:r>
          </a:p>
          <a:p>
            <a:pPr algn="just"/>
            <a:r>
              <a:rPr lang="en-IN" sz="2000" dirty="0"/>
              <a:t>.</a:t>
            </a:r>
          </a:p>
          <a:p>
            <a:pPr algn="just"/>
            <a:r>
              <a:rPr lang="en-IN" sz="2000" dirty="0"/>
              <a:t>When the condition becomes false, program control passes to the line immediately following the loop.</a:t>
            </a:r>
          </a:p>
          <a:p>
            <a:pPr algn="just"/>
            <a:endParaRPr lang="en-IN" sz="2000" dirty="0"/>
          </a:p>
        </p:txBody>
      </p:sp>
    </p:spTree>
    <p:extLst>
      <p:ext uri="{BB962C8B-B14F-4D97-AF65-F5344CB8AC3E}">
        <p14:creationId xmlns:p14="http://schemas.microsoft.com/office/powerpoint/2010/main" val="33142667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914400"/>
            <a:ext cx="8458200" cy="584775"/>
          </a:xfrm>
          <a:prstGeom prst="rect">
            <a:avLst/>
          </a:prstGeom>
        </p:spPr>
        <p:txBody>
          <a:bodyPr wrap="square">
            <a:spAutoFit/>
          </a:bodyPr>
          <a:lstStyle/>
          <a:p>
            <a:pPr algn="ctr"/>
            <a:r>
              <a:rPr lang="en-US" sz="3200" b="1" dirty="0"/>
              <a:t>Accessing Items</a:t>
            </a:r>
          </a:p>
        </p:txBody>
      </p:sp>
      <p:sp>
        <p:nvSpPr>
          <p:cNvPr id="6" name="TextBox 5"/>
          <p:cNvSpPr txBox="1"/>
          <p:nvPr/>
        </p:nvSpPr>
        <p:spPr>
          <a:xfrm>
            <a:off x="381000" y="1676400"/>
            <a:ext cx="8165892" cy="4708981"/>
          </a:xfrm>
          <a:prstGeom prst="rect">
            <a:avLst/>
          </a:prstGeom>
          <a:noFill/>
        </p:spPr>
        <p:txBody>
          <a:bodyPr wrap="square" rtlCol="0">
            <a:spAutoFit/>
          </a:bodyPr>
          <a:lstStyle/>
          <a:p>
            <a:pPr algn="just"/>
            <a:endParaRPr lang="en-US" sz="2000" dirty="0"/>
          </a:p>
          <a:p>
            <a:pPr algn="just"/>
            <a:r>
              <a:rPr lang="en-US" sz="2000" dirty="0"/>
              <a:t>You can access the items of a dictionary by referring to its key name, inside square brackets:</a:t>
            </a:r>
          </a:p>
          <a:p>
            <a:pPr algn="just"/>
            <a:r>
              <a:rPr lang="en-US" sz="2000" dirty="0"/>
              <a:t>Example</a:t>
            </a:r>
          </a:p>
          <a:p>
            <a:pPr algn="just"/>
            <a:r>
              <a:rPr lang="en-US" sz="2000" dirty="0" err="1" smtClean="0"/>
              <a:t>thisdict</a:t>
            </a:r>
            <a:r>
              <a:rPr lang="en-US" sz="2000" dirty="0" smtClean="0"/>
              <a:t> </a:t>
            </a:r>
            <a:r>
              <a:rPr lang="en-US" sz="2000" dirty="0"/>
              <a:t>=	{</a:t>
            </a:r>
          </a:p>
          <a:p>
            <a:pPr algn="just"/>
            <a:r>
              <a:rPr lang="en-US" sz="2000" dirty="0"/>
              <a:t>  "brand": "Ford",</a:t>
            </a:r>
          </a:p>
          <a:p>
            <a:pPr algn="just"/>
            <a:r>
              <a:rPr lang="en-US" sz="2000" dirty="0"/>
              <a:t>  "model": "Mustang",</a:t>
            </a:r>
          </a:p>
          <a:p>
            <a:pPr algn="just"/>
            <a:r>
              <a:rPr lang="en-US" sz="2000" dirty="0"/>
              <a:t>  "year": 1964</a:t>
            </a:r>
          </a:p>
          <a:p>
            <a:pPr algn="just"/>
            <a:r>
              <a:rPr lang="en-US" sz="2000" dirty="0"/>
              <a:t>}</a:t>
            </a:r>
          </a:p>
          <a:p>
            <a:pPr algn="just"/>
            <a:r>
              <a:rPr lang="en-US" sz="2000" dirty="0" smtClean="0"/>
              <a:t>Get </a:t>
            </a:r>
            <a:r>
              <a:rPr lang="en-US" sz="2000" dirty="0"/>
              <a:t>the value of the "model" key:</a:t>
            </a:r>
          </a:p>
          <a:p>
            <a:pPr algn="just"/>
            <a:r>
              <a:rPr lang="en-US" sz="2000" dirty="0"/>
              <a:t>x = </a:t>
            </a:r>
            <a:r>
              <a:rPr lang="en-US" sz="2000" dirty="0" err="1"/>
              <a:t>thisdict</a:t>
            </a:r>
            <a:r>
              <a:rPr lang="en-US" sz="2000" dirty="0"/>
              <a:t>["model</a:t>
            </a:r>
            <a:r>
              <a:rPr lang="en-US" sz="2000" dirty="0" smtClean="0"/>
              <a:t>"]</a:t>
            </a:r>
          </a:p>
          <a:p>
            <a:pPr algn="just"/>
            <a:endParaRPr lang="en-US" sz="2000" dirty="0"/>
          </a:p>
          <a:p>
            <a:pPr algn="just"/>
            <a:r>
              <a:rPr lang="en-US" sz="2000" dirty="0"/>
              <a:t>There is also a method called get() that will give you the same result</a:t>
            </a:r>
            <a:r>
              <a:rPr lang="en-US" sz="2000" dirty="0" smtClean="0"/>
              <a:t>:</a:t>
            </a:r>
          </a:p>
          <a:p>
            <a:pPr algn="just"/>
            <a:r>
              <a:rPr lang="en-US" sz="2000" dirty="0" smtClean="0"/>
              <a:t>Get </a:t>
            </a:r>
            <a:r>
              <a:rPr lang="en-US" sz="2000" dirty="0"/>
              <a:t>the value of the "model" key:</a:t>
            </a:r>
          </a:p>
          <a:p>
            <a:pPr algn="just"/>
            <a:r>
              <a:rPr lang="en-US" sz="2000" dirty="0"/>
              <a:t>x = </a:t>
            </a:r>
            <a:r>
              <a:rPr lang="en-US" sz="2000" dirty="0" err="1"/>
              <a:t>thisdict.get</a:t>
            </a:r>
            <a:r>
              <a:rPr lang="en-US" sz="2000" dirty="0"/>
              <a:t>("model")</a:t>
            </a:r>
          </a:p>
        </p:txBody>
      </p:sp>
    </p:spTree>
    <p:extLst>
      <p:ext uri="{BB962C8B-B14F-4D97-AF65-F5344CB8AC3E}">
        <p14:creationId xmlns:p14="http://schemas.microsoft.com/office/powerpoint/2010/main" val="19581488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914400"/>
            <a:ext cx="8458200" cy="584775"/>
          </a:xfrm>
          <a:prstGeom prst="rect">
            <a:avLst/>
          </a:prstGeom>
        </p:spPr>
        <p:txBody>
          <a:bodyPr wrap="square">
            <a:spAutoFit/>
          </a:bodyPr>
          <a:lstStyle/>
          <a:p>
            <a:pPr algn="ctr"/>
            <a:r>
              <a:rPr lang="en-US" sz="3200" b="1" dirty="0" smtClean="0"/>
              <a:t>Change </a:t>
            </a:r>
            <a:r>
              <a:rPr lang="en-US" sz="3200" b="1" dirty="0"/>
              <a:t>or </a:t>
            </a:r>
            <a:r>
              <a:rPr lang="en-US" sz="3200" b="1" dirty="0" smtClean="0"/>
              <a:t>Add Elements </a:t>
            </a:r>
            <a:r>
              <a:rPr lang="en-US" sz="3200" b="1" dirty="0"/>
              <a:t>in a </a:t>
            </a:r>
            <a:r>
              <a:rPr lang="en-US" sz="3200" b="1" dirty="0" smtClean="0"/>
              <a:t>Dictionary</a:t>
            </a:r>
            <a:endParaRPr lang="en-US" sz="3200" b="1" dirty="0"/>
          </a:p>
        </p:txBody>
      </p:sp>
      <p:sp>
        <p:nvSpPr>
          <p:cNvPr id="6" name="TextBox 5"/>
          <p:cNvSpPr txBox="1"/>
          <p:nvPr/>
        </p:nvSpPr>
        <p:spPr>
          <a:xfrm>
            <a:off x="381000" y="1676400"/>
            <a:ext cx="8165892" cy="3477875"/>
          </a:xfrm>
          <a:prstGeom prst="rect">
            <a:avLst/>
          </a:prstGeom>
          <a:noFill/>
        </p:spPr>
        <p:txBody>
          <a:bodyPr wrap="square" rtlCol="0">
            <a:spAutoFit/>
          </a:bodyPr>
          <a:lstStyle/>
          <a:p>
            <a:pPr algn="just"/>
            <a:r>
              <a:rPr lang="en-US" sz="2000" dirty="0"/>
              <a:t>Dictionary are mutable. We can add new items or change the value of existing items using assignment operator.</a:t>
            </a:r>
          </a:p>
          <a:p>
            <a:pPr algn="just"/>
            <a:endParaRPr lang="en-US" sz="2000" dirty="0"/>
          </a:p>
          <a:p>
            <a:pPr algn="just"/>
            <a:r>
              <a:rPr lang="en-US" sz="2000" dirty="0"/>
              <a:t>If the key is already present, value gets updated, else a new key: value pair is added to the dictionary</a:t>
            </a:r>
            <a:r>
              <a:rPr lang="en-US" sz="2000" dirty="0" smtClean="0"/>
              <a:t>.</a:t>
            </a:r>
          </a:p>
          <a:p>
            <a:pPr algn="just"/>
            <a:endParaRPr lang="en-US" sz="2000" dirty="0"/>
          </a:p>
          <a:p>
            <a:pPr algn="just"/>
            <a:r>
              <a:rPr lang="en-US" sz="2000" dirty="0" err="1"/>
              <a:t>my_dict</a:t>
            </a:r>
            <a:r>
              <a:rPr lang="en-US" sz="2000" dirty="0"/>
              <a:t> = {'</a:t>
            </a:r>
            <a:r>
              <a:rPr lang="en-US" sz="2000" dirty="0" err="1"/>
              <a:t>name':'Jack</a:t>
            </a:r>
            <a:r>
              <a:rPr lang="en-US" sz="2000" dirty="0"/>
              <a:t>', 'age': 26</a:t>
            </a:r>
            <a:r>
              <a:rPr lang="en-US" sz="2000" dirty="0" smtClean="0"/>
              <a:t>}</a:t>
            </a:r>
          </a:p>
          <a:p>
            <a:pPr algn="just"/>
            <a:r>
              <a:rPr lang="en-US" sz="2000" dirty="0" err="1" smtClean="0"/>
              <a:t>my_dict</a:t>
            </a:r>
            <a:r>
              <a:rPr lang="en-US" sz="2000" dirty="0"/>
              <a:t>['age'] = </a:t>
            </a:r>
            <a:r>
              <a:rPr lang="en-US" sz="2000" dirty="0" smtClean="0"/>
              <a:t>27</a:t>
            </a:r>
          </a:p>
          <a:p>
            <a:pPr algn="just"/>
            <a:r>
              <a:rPr lang="en-US" sz="2000" dirty="0" smtClean="0"/>
              <a:t>print(</a:t>
            </a:r>
            <a:r>
              <a:rPr lang="en-US" sz="2000" dirty="0" err="1" smtClean="0"/>
              <a:t>my_dict</a:t>
            </a:r>
            <a:r>
              <a:rPr lang="en-US" sz="2000" dirty="0" smtClean="0"/>
              <a:t>)</a:t>
            </a:r>
          </a:p>
          <a:p>
            <a:pPr algn="just"/>
            <a:r>
              <a:rPr lang="en-US" sz="2000" dirty="0" err="1" smtClean="0"/>
              <a:t>my_dict</a:t>
            </a:r>
            <a:r>
              <a:rPr lang="en-US" sz="2000" dirty="0"/>
              <a:t>['address'] = 'Downtown'  </a:t>
            </a:r>
            <a:endParaRPr lang="en-US" sz="2000" dirty="0" smtClean="0"/>
          </a:p>
          <a:p>
            <a:pPr algn="just"/>
            <a:r>
              <a:rPr lang="en-US" sz="2000" dirty="0" smtClean="0"/>
              <a:t>print(</a:t>
            </a:r>
            <a:r>
              <a:rPr lang="en-US" sz="2000" dirty="0" err="1" smtClean="0"/>
              <a:t>my_dict</a:t>
            </a:r>
            <a:r>
              <a:rPr lang="en-US" sz="2000" dirty="0"/>
              <a:t>)</a:t>
            </a:r>
          </a:p>
        </p:txBody>
      </p:sp>
    </p:spTree>
    <p:extLst>
      <p:ext uri="{BB962C8B-B14F-4D97-AF65-F5344CB8AC3E}">
        <p14:creationId xmlns:p14="http://schemas.microsoft.com/office/powerpoint/2010/main" val="8447131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914400"/>
            <a:ext cx="8458200" cy="1077218"/>
          </a:xfrm>
          <a:prstGeom prst="rect">
            <a:avLst/>
          </a:prstGeom>
        </p:spPr>
        <p:txBody>
          <a:bodyPr wrap="square">
            <a:spAutoFit/>
          </a:bodyPr>
          <a:lstStyle/>
          <a:p>
            <a:pPr algn="ctr"/>
            <a:r>
              <a:rPr lang="en-US" sz="3200" b="1" dirty="0" smtClean="0"/>
              <a:t>Delete </a:t>
            </a:r>
            <a:r>
              <a:rPr lang="en-US" sz="3200" b="1" dirty="0"/>
              <a:t>or </a:t>
            </a:r>
            <a:r>
              <a:rPr lang="en-US" sz="3200" b="1" dirty="0" smtClean="0"/>
              <a:t>Remove Elements </a:t>
            </a:r>
            <a:r>
              <a:rPr lang="en-US" sz="3200" b="1" dirty="0"/>
              <a:t>from a </a:t>
            </a:r>
            <a:r>
              <a:rPr lang="en-US" sz="3200" b="1" dirty="0" smtClean="0"/>
              <a:t>Dictionary</a:t>
            </a:r>
            <a:endParaRPr lang="en-US" sz="3200" b="1" dirty="0"/>
          </a:p>
        </p:txBody>
      </p:sp>
      <p:sp>
        <p:nvSpPr>
          <p:cNvPr id="6" name="TextBox 5"/>
          <p:cNvSpPr txBox="1"/>
          <p:nvPr/>
        </p:nvSpPr>
        <p:spPr>
          <a:xfrm>
            <a:off x="381000" y="1991618"/>
            <a:ext cx="8165892" cy="3170099"/>
          </a:xfrm>
          <a:prstGeom prst="rect">
            <a:avLst/>
          </a:prstGeom>
          <a:noFill/>
        </p:spPr>
        <p:txBody>
          <a:bodyPr wrap="square" rtlCol="0">
            <a:spAutoFit/>
          </a:bodyPr>
          <a:lstStyle/>
          <a:p>
            <a:pPr algn="just"/>
            <a:r>
              <a:rPr lang="en-US" sz="2000" dirty="0"/>
              <a:t>We can remove a particular item in a dictionary by using the method pop(). This method removes as item with the provided key and returns the value.</a:t>
            </a:r>
          </a:p>
          <a:p>
            <a:pPr algn="just"/>
            <a:endParaRPr lang="en-US" sz="2000" dirty="0"/>
          </a:p>
          <a:p>
            <a:pPr algn="just"/>
            <a:r>
              <a:rPr lang="en-US" sz="2000" dirty="0"/>
              <a:t>The method, </a:t>
            </a:r>
            <a:r>
              <a:rPr lang="en-US" sz="2000" dirty="0" err="1"/>
              <a:t>popitem</a:t>
            </a:r>
            <a:r>
              <a:rPr lang="en-US" sz="2000" dirty="0"/>
              <a:t>() can be used to remove and return an arbitrary item (key, value) from the dictionary. All the items can be removed at once using the clear() method</a:t>
            </a:r>
            <a:r>
              <a:rPr lang="en-US" sz="2000" dirty="0" smtClean="0"/>
              <a:t>.</a:t>
            </a:r>
          </a:p>
          <a:p>
            <a:pPr algn="just"/>
            <a:endParaRPr lang="en-US" sz="2000" dirty="0"/>
          </a:p>
          <a:p>
            <a:pPr algn="just"/>
            <a:r>
              <a:rPr lang="en-US" sz="2000" dirty="0"/>
              <a:t>We can also use the del keyword to remove individual items or the entire dictionary itself</a:t>
            </a:r>
            <a:r>
              <a:rPr lang="en-US" sz="2000" dirty="0" smtClean="0"/>
              <a:t>.</a:t>
            </a:r>
          </a:p>
        </p:txBody>
      </p:sp>
    </p:spTree>
    <p:extLst>
      <p:ext uri="{BB962C8B-B14F-4D97-AF65-F5344CB8AC3E}">
        <p14:creationId xmlns:p14="http://schemas.microsoft.com/office/powerpoint/2010/main" val="16893936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762000"/>
            <a:ext cx="8458200" cy="1077218"/>
          </a:xfrm>
          <a:prstGeom prst="rect">
            <a:avLst/>
          </a:prstGeom>
        </p:spPr>
        <p:txBody>
          <a:bodyPr wrap="square">
            <a:spAutoFit/>
          </a:bodyPr>
          <a:lstStyle/>
          <a:p>
            <a:pPr algn="ctr"/>
            <a:r>
              <a:rPr lang="en-US" sz="3200" b="1" dirty="0" smtClean="0"/>
              <a:t>Delete </a:t>
            </a:r>
            <a:r>
              <a:rPr lang="en-US" sz="3200" b="1" dirty="0"/>
              <a:t>or </a:t>
            </a:r>
            <a:r>
              <a:rPr lang="en-US" sz="3200" b="1" dirty="0" smtClean="0"/>
              <a:t>Remove Elements </a:t>
            </a:r>
            <a:r>
              <a:rPr lang="en-US" sz="3200" b="1" dirty="0"/>
              <a:t>from a </a:t>
            </a:r>
            <a:r>
              <a:rPr lang="en-US" sz="3200" b="1" dirty="0" smtClean="0"/>
              <a:t>Dictionary</a:t>
            </a:r>
            <a:endParaRPr lang="en-US" sz="3200" b="1" dirty="0"/>
          </a:p>
        </p:txBody>
      </p:sp>
      <p:sp>
        <p:nvSpPr>
          <p:cNvPr id="6" name="TextBox 5"/>
          <p:cNvSpPr txBox="1"/>
          <p:nvPr/>
        </p:nvSpPr>
        <p:spPr>
          <a:xfrm>
            <a:off x="381000" y="2028140"/>
            <a:ext cx="3886200" cy="4601260"/>
          </a:xfrm>
          <a:prstGeom prst="rect">
            <a:avLst/>
          </a:prstGeom>
          <a:noFill/>
        </p:spPr>
        <p:txBody>
          <a:bodyPr wrap="square" rtlCol="0">
            <a:spAutoFit/>
          </a:bodyPr>
          <a:lstStyle/>
          <a:p>
            <a:r>
              <a:rPr lang="en-US" sz="2000" dirty="0"/>
              <a:t># create a dictionary</a:t>
            </a:r>
          </a:p>
          <a:p>
            <a:r>
              <a:rPr lang="en-US" sz="2000" dirty="0"/>
              <a:t>squares = {1:1, 2:4, 3:9, 4:16, 5:25}  </a:t>
            </a:r>
          </a:p>
          <a:p>
            <a:r>
              <a:rPr lang="en-US" sz="1200" dirty="0"/>
              <a:t> </a:t>
            </a:r>
          </a:p>
          <a:p>
            <a:r>
              <a:rPr lang="en-US" sz="2000" dirty="0"/>
              <a:t># remove a particular item</a:t>
            </a:r>
          </a:p>
          <a:p>
            <a:r>
              <a:rPr lang="en-US" sz="2000" dirty="0"/>
              <a:t># Output: 16</a:t>
            </a:r>
          </a:p>
          <a:p>
            <a:r>
              <a:rPr lang="en-US" sz="2000" dirty="0"/>
              <a:t>print(</a:t>
            </a:r>
            <a:r>
              <a:rPr lang="en-US" sz="2000" dirty="0" err="1"/>
              <a:t>squares.pop</a:t>
            </a:r>
            <a:r>
              <a:rPr lang="en-US" sz="2000" dirty="0"/>
              <a:t>(4))  </a:t>
            </a:r>
          </a:p>
          <a:p>
            <a:r>
              <a:rPr lang="en-US" sz="1200" dirty="0"/>
              <a:t> </a:t>
            </a:r>
          </a:p>
          <a:p>
            <a:r>
              <a:rPr lang="en-US" sz="2000" dirty="0"/>
              <a:t># Output: {1: 1, 2: 4, 3: 9, 5: 25}</a:t>
            </a:r>
          </a:p>
          <a:p>
            <a:r>
              <a:rPr lang="en-US" sz="2000" dirty="0"/>
              <a:t>print(squares)</a:t>
            </a:r>
          </a:p>
          <a:p>
            <a:r>
              <a:rPr lang="en-US" sz="1100" dirty="0"/>
              <a:t> </a:t>
            </a:r>
          </a:p>
          <a:p>
            <a:r>
              <a:rPr lang="en-US" sz="2000" dirty="0"/>
              <a:t># remove an arbitrary item</a:t>
            </a:r>
          </a:p>
          <a:p>
            <a:r>
              <a:rPr lang="en-US" sz="2000" dirty="0"/>
              <a:t># Output: (1, 1)</a:t>
            </a:r>
          </a:p>
          <a:p>
            <a:r>
              <a:rPr lang="en-US" sz="2000" dirty="0"/>
              <a:t>print(</a:t>
            </a:r>
            <a:r>
              <a:rPr lang="en-US" sz="2000" dirty="0" err="1"/>
              <a:t>squares.popitem</a:t>
            </a:r>
            <a:r>
              <a:rPr lang="en-US" sz="2000" dirty="0"/>
              <a:t>())</a:t>
            </a:r>
          </a:p>
          <a:p>
            <a:r>
              <a:rPr lang="en-US" sz="1100" dirty="0"/>
              <a:t> </a:t>
            </a:r>
          </a:p>
          <a:p>
            <a:r>
              <a:rPr lang="en-US" sz="2000" dirty="0"/>
              <a:t># Output: {2: 4, 3: 9, 5: 25}</a:t>
            </a:r>
          </a:p>
          <a:p>
            <a:r>
              <a:rPr lang="en-US" sz="2000" dirty="0"/>
              <a:t>print(squares</a:t>
            </a:r>
            <a:r>
              <a:rPr lang="en-US" sz="2000" dirty="0" smtClean="0"/>
              <a:t>)</a:t>
            </a:r>
            <a:endParaRPr lang="en-US" sz="2000" dirty="0"/>
          </a:p>
        </p:txBody>
      </p:sp>
      <p:sp>
        <p:nvSpPr>
          <p:cNvPr id="4" name="TextBox 3"/>
          <p:cNvSpPr txBox="1"/>
          <p:nvPr/>
        </p:nvSpPr>
        <p:spPr>
          <a:xfrm>
            <a:off x="4457700" y="2027396"/>
            <a:ext cx="3695700" cy="4678204"/>
          </a:xfrm>
          <a:prstGeom prst="rect">
            <a:avLst/>
          </a:prstGeom>
          <a:noFill/>
        </p:spPr>
        <p:txBody>
          <a:bodyPr wrap="square" rtlCol="0">
            <a:spAutoFit/>
          </a:bodyPr>
          <a:lstStyle/>
          <a:p>
            <a:r>
              <a:rPr lang="en-US" sz="2000" dirty="0" smtClean="0"/>
              <a:t># </a:t>
            </a:r>
            <a:r>
              <a:rPr lang="en-US" sz="2000" dirty="0"/>
              <a:t>delete a particular item</a:t>
            </a:r>
          </a:p>
          <a:p>
            <a:r>
              <a:rPr lang="en-US" sz="2000" dirty="0"/>
              <a:t>del squares[5]  </a:t>
            </a:r>
          </a:p>
          <a:p>
            <a:r>
              <a:rPr lang="en-US" sz="1100" dirty="0"/>
              <a:t> </a:t>
            </a:r>
          </a:p>
          <a:p>
            <a:r>
              <a:rPr lang="en-US" sz="2000" dirty="0"/>
              <a:t># Output: {2: 4, 3: 9}</a:t>
            </a:r>
          </a:p>
          <a:p>
            <a:r>
              <a:rPr lang="en-US" sz="2000" dirty="0"/>
              <a:t>print(squares)</a:t>
            </a:r>
          </a:p>
          <a:p>
            <a:r>
              <a:rPr lang="en-US" sz="1100" dirty="0"/>
              <a:t> </a:t>
            </a:r>
          </a:p>
          <a:p>
            <a:r>
              <a:rPr lang="en-US" sz="2000" dirty="0"/>
              <a:t># remove all items</a:t>
            </a:r>
          </a:p>
          <a:p>
            <a:r>
              <a:rPr lang="en-US" sz="2000" dirty="0" err="1"/>
              <a:t>squares.clear</a:t>
            </a:r>
            <a:r>
              <a:rPr lang="en-US" sz="2000" dirty="0"/>
              <a:t>()</a:t>
            </a:r>
          </a:p>
          <a:p>
            <a:r>
              <a:rPr lang="en-US" sz="1100" dirty="0"/>
              <a:t> </a:t>
            </a:r>
          </a:p>
          <a:p>
            <a:r>
              <a:rPr lang="en-US" sz="2000" dirty="0"/>
              <a:t># Output: {}</a:t>
            </a:r>
          </a:p>
          <a:p>
            <a:r>
              <a:rPr lang="en-US" sz="2000" dirty="0"/>
              <a:t>print(squares)</a:t>
            </a:r>
          </a:p>
          <a:p>
            <a:r>
              <a:rPr lang="en-US" sz="1100" dirty="0"/>
              <a:t> </a:t>
            </a:r>
          </a:p>
          <a:p>
            <a:r>
              <a:rPr lang="en-US" sz="2000" dirty="0"/>
              <a:t># delete the dictionary itself</a:t>
            </a:r>
          </a:p>
          <a:p>
            <a:r>
              <a:rPr lang="en-US" sz="2000" dirty="0"/>
              <a:t>del squares</a:t>
            </a:r>
          </a:p>
          <a:p>
            <a:r>
              <a:rPr lang="en-US" sz="1050" dirty="0"/>
              <a:t> </a:t>
            </a:r>
          </a:p>
          <a:p>
            <a:r>
              <a:rPr lang="en-US" sz="2000" dirty="0"/>
              <a:t># Throws Error</a:t>
            </a:r>
          </a:p>
          <a:p>
            <a:r>
              <a:rPr lang="en-US" sz="2000" dirty="0" smtClean="0"/>
              <a:t>#print(squares</a:t>
            </a:r>
            <a:r>
              <a:rPr lang="en-US" sz="2000" dirty="0"/>
              <a:t>)</a:t>
            </a:r>
          </a:p>
        </p:txBody>
      </p:sp>
    </p:spTree>
    <p:extLst>
      <p:ext uri="{BB962C8B-B14F-4D97-AF65-F5344CB8AC3E}">
        <p14:creationId xmlns:p14="http://schemas.microsoft.com/office/powerpoint/2010/main" val="27025718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762000"/>
            <a:ext cx="8458200" cy="584775"/>
          </a:xfrm>
          <a:prstGeom prst="rect">
            <a:avLst/>
          </a:prstGeom>
        </p:spPr>
        <p:txBody>
          <a:bodyPr wrap="square">
            <a:spAutoFit/>
          </a:bodyPr>
          <a:lstStyle/>
          <a:p>
            <a:pPr algn="ctr"/>
            <a:r>
              <a:rPr lang="en-US" sz="3200" b="1" dirty="0"/>
              <a:t>Loop Through a Dictionary</a:t>
            </a:r>
          </a:p>
        </p:txBody>
      </p:sp>
      <p:sp>
        <p:nvSpPr>
          <p:cNvPr id="6" name="TextBox 5"/>
          <p:cNvSpPr txBox="1"/>
          <p:nvPr/>
        </p:nvSpPr>
        <p:spPr>
          <a:xfrm>
            <a:off x="397238" y="1524000"/>
            <a:ext cx="8441961" cy="5162952"/>
          </a:xfrm>
          <a:prstGeom prst="rect">
            <a:avLst/>
          </a:prstGeom>
          <a:noFill/>
        </p:spPr>
        <p:txBody>
          <a:bodyPr wrap="square" rtlCol="0">
            <a:spAutoFit/>
          </a:bodyPr>
          <a:lstStyle/>
          <a:p>
            <a:pPr algn="just"/>
            <a:r>
              <a:rPr lang="en-US" sz="2000" dirty="0"/>
              <a:t>You can loop through a dictionary by using a for loop.</a:t>
            </a:r>
          </a:p>
          <a:p>
            <a:pPr algn="just"/>
            <a:endParaRPr lang="en-US" sz="1100" dirty="0"/>
          </a:p>
          <a:p>
            <a:pPr algn="just"/>
            <a:r>
              <a:rPr lang="en-US" sz="2000" dirty="0"/>
              <a:t>When looping through a dictionary, the return value are the keys of the dictionary, but there are methods to return the values as well</a:t>
            </a:r>
            <a:r>
              <a:rPr lang="en-US" sz="2000" dirty="0" smtClean="0"/>
              <a:t>.</a:t>
            </a:r>
          </a:p>
          <a:p>
            <a:pPr algn="just"/>
            <a:endParaRPr lang="en-US" sz="1100" dirty="0"/>
          </a:p>
          <a:p>
            <a:pPr algn="just"/>
            <a:r>
              <a:rPr lang="en-US" b="1" dirty="0"/>
              <a:t>Print all key names in the dictionary, one by one:</a:t>
            </a:r>
          </a:p>
          <a:p>
            <a:pPr algn="just"/>
            <a:r>
              <a:rPr lang="en-US" dirty="0"/>
              <a:t>for x in </a:t>
            </a:r>
            <a:r>
              <a:rPr lang="en-US" dirty="0" err="1"/>
              <a:t>thisdict</a:t>
            </a:r>
            <a:r>
              <a:rPr lang="en-US" dirty="0"/>
              <a:t>:</a:t>
            </a:r>
          </a:p>
          <a:p>
            <a:pPr algn="just"/>
            <a:r>
              <a:rPr lang="en-US" dirty="0"/>
              <a:t>  print(x) </a:t>
            </a:r>
            <a:endParaRPr lang="en-US" dirty="0" smtClean="0"/>
          </a:p>
          <a:p>
            <a:pPr algn="just"/>
            <a:endParaRPr lang="en-US" sz="1050" dirty="0"/>
          </a:p>
          <a:p>
            <a:pPr algn="just"/>
            <a:r>
              <a:rPr lang="en-US" b="1" dirty="0"/>
              <a:t>Print all values in the dictionary, one by one:</a:t>
            </a:r>
          </a:p>
          <a:p>
            <a:pPr algn="just"/>
            <a:r>
              <a:rPr lang="en-US" dirty="0"/>
              <a:t>for x in </a:t>
            </a:r>
            <a:r>
              <a:rPr lang="en-US" dirty="0" err="1"/>
              <a:t>thisdict</a:t>
            </a:r>
            <a:r>
              <a:rPr lang="en-US" dirty="0"/>
              <a:t>:</a:t>
            </a:r>
          </a:p>
          <a:p>
            <a:pPr algn="just"/>
            <a:r>
              <a:rPr lang="en-US" dirty="0"/>
              <a:t>  print(</a:t>
            </a:r>
            <a:r>
              <a:rPr lang="en-US" dirty="0" err="1"/>
              <a:t>thisdict</a:t>
            </a:r>
            <a:r>
              <a:rPr lang="en-US" dirty="0"/>
              <a:t>[x]) </a:t>
            </a:r>
            <a:endParaRPr lang="en-US" dirty="0" smtClean="0"/>
          </a:p>
          <a:p>
            <a:pPr algn="just"/>
            <a:endParaRPr lang="en-US" sz="1050" dirty="0"/>
          </a:p>
          <a:p>
            <a:pPr algn="just"/>
            <a:r>
              <a:rPr lang="en-US" b="1" dirty="0"/>
              <a:t>You can also use the values() function to return values of a dictionary:</a:t>
            </a:r>
          </a:p>
          <a:p>
            <a:pPr algn="just"/>
            <a:r>
              <a:rPr lang="en-US" dirty="0"/>
              <a:t>for x in </a:t>
            </a:r>
            <a:r>
              <a:rPr lang="en-US" dirty="0" err="1"/>
              <a:t>thisdict.values</a:t>
            </a:r>
            <a:r>
              <a:rPr lang="en-US" dirty="0"/>
              <a:t>():</a:t>
            </a:r>
          </a:p>
          <a:p>
            <a:pPr algn="just"/>
            <a:r>
              <a:rPr lang="en-US" dirty="0"/>
              <a:t>  print(x) </a:t>
            </a:r>
            <a:endParaRPr lang="en-US" dirty="0" smtClean="0"/>
          </a:p>
          <a:p>
            <a:pPr algn="just"/>
            <a:endParaRPr lang="en-US" sz="1050" dirty="0"/>
          </a:p>
          <a:p>
            <a:pPr algn="just"/>
            <a:r>
              <a:rPr lang="en-US" b="1" dirty="0"/>
              <a:t>Loop through both keys and values, by using the items() function:</a:t>
            </a:r>
          </a:p>
          <a:p>
            <a:pPr algn="just"/>
            <a:r>
              <a:rPr lang="en-US" dirty="0"/>
              <a:t>for x, y in </a:t>
            </a:r>
            <a:r>
              <a:rPr lang="en-US" dirty="0" err="1"/>
              <a:t>thisdict.items</a:t>
            </a:r>
            <a:r>
              <a:rPr lang="en-US" dirty="0"/>
              <a:t>():</a:t>
            </a:r>
          </a:p>
          <a:p>
            <a:pPr algn="just"/>
            <a:r>
              <a:rPr lang="en-US" dirty="0"/>
              <a:t>  print(x, y) </a:t>
            </a:r>
          </a:p>
        </p:txBody>
      </p:sp>
    </p:spTree>
    <p:extLst>
      <p:ext uri="{BB962C8B-B14F-4D97-AF65-F5344CB8AC3E}">
        <p14:creationId xmlns:p14="http://schemas.microsoft.com/office/powerpoint/2010/main" val="27323846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762000"/>
            <a:ext cx="8458200" cy="584775"/>
          </a:xfrm>
          <a:prstGeom prst="rect">
            <a:avLst/>
          </a:prstGeom>
        </p:spPr>
        <p:txBody>
          <a:bodyPr wrap="square">
            <a:spAutoFit/>
          </a:bodyPr>
          <a:lstStyle/>
          <a:p>
            <a:pPr algn="ctr"/>
            <a:r>
              <a:rPr lang="en-US" sz="3200" b="1" dirty="0"/>
              <a:t>Check if Key Exists</a:t>
            </a:r>
          </a:p>
        </p:txBody>
      </p:sp>
      <p:sp>
        <p:nvSpPr>
          <p:cNvPr id="6" name="TextBox 5"/>
          <p:cNvSpPr txBox="1"/>
          <p:nvPr/>
        </p:nvSpPr>
        <p:spPr>
          <a:xfrm>
            <a:off x="397238" y="1524000"/>
            <a:ext cx="8441961" cy="4093428"/>
          </a:xfrm>
          <a:prstGeom prst="rect">
            <a:avLst/>
          </a:prstGeom>
          <a:noFill/>
        </p:spPr>
        <p:txBody>
          <a:bodyPr wrap="square" rtlCol="0">
            <a:spAutoFit/>
          </a:bodyPr>
          <a:lstStyle/>
          <a:p>
            <a:pPr algn="just"/>
            <a:r>
              <a:rPr lang="en-US" sz="2000" dirty="0"/>
              <a:t>To determine if a specified key is present in a dictionary use the in keyword:</a:t>
            </a:r>
          </a:p>
          <a:p>
            <a:pPr algn="just"/>
            <a:endParaRPr lang="en-US" sz="2000" b="1" dirty="0" smtClean="0"/>
          </a:p>
          <a:p>
            <a:pPr algn="just"/>
            <a:r>
              <a:rPr lang="en-US" sz="2000" b="1" dirty="0" smtClean="0"/>
              <a:t>Example</a:t>
            </a:r>
            <a:endParaRPr lang="en-US" sz="2000" b="1" dirty="0"/>
          </a:p>
          <a:p>
            <a:pPr algn="just"/>
            <a:endParaRPr lang="en-US" sz="2000" dirty="0"/>
          </a:p>
          <a:p>
            <a:pPr algn="just"/>
            <a:r>
              <a:rPr lang="en-US" sz="2000" b="1" dirty="0"/>
              <a:t>Check if "model" is present in the dictionary</a:t>
            </a:r>
            <a:r>
              <a:rPr lang="en-US" sz="2000" b="1" dirty="0" smtClean="0"/>
              <a:t>:</a:t>
            </a:r>
          </a:p>
          <a:p>
            <a:pPr algn="just"/>
            <a:endParaRPr lang="en-US" sz="2000" b="1" dirty="0"/>
          </a:p>
          <a:p>
            <a:pPr algn="just"/>
            <a:r>
              <a:rPr lang="en-US" sz="2000" dirty="0" err="1"/>
              <a:t>thisdict</a:t>
            </a:r>
            <a:r>
              <a:rPr lang="en-US" sz="2000" dirty="0"/>
              <a:t> </a:t>
            </a:r>
            <a:r>
              <a:rPr lang="en-US" sz="2000" dirty="0" smtClean="0"/>
              <a:t>= {</a:t>
            </a:r>
            <a:endParaRPr lang="en-US" sz="2000" dirty="0"/>
          </a:p>
          <a:p>
            <a:pPr algn="just"/>
            <a:r>
              <a:rPr lang="en-US" sz="2000" dirty="0"/>
              <a:t>  "brand": "Ford",</a:t>
            </a:r>
          </a:p>
          <a:p>
            <a:pPr algn="just"/>
            <a:r>
              <a:rPr lang="en-US" sz="2000" dirty="0"/>
              <a:t>  "model": "Mustang",</a:t>
            </a:r>
          </a:p>
          <a:p>
            <a:pPr algn="just"/>
            <a:r>
              <a:rPr lang="en-US" sz="2000" dirty="0"/>
              <a:t>  "year": 1964</a:t>
            </a:r>
          </a:p>
          <a:p>
            <a:pPr algn="just"/>
            <a:r>
              <a:rPr lang="en-US" sz="2000" dirty="0"/>
              <a:t>}</a:t>
            </a:r>
          </a:p>
          <a:p>
            <a:pPr algn="just"/>
            <a:r>
              <a:rPr lang="en-US" sz="2000" dirty="0"/>
              <a:t>if "model" in </a:t>
            </a:r>
            <a:r>
              <a:rPr lang="en-US" sz="2000" dirty="0" err="1"/>
              <a:t>thisdict</a:t>
            </a:r>
            <a:r>
              <a:rPr lang="en-US" sz="2000" dirty="0"/>
              <a:t>:</a:t>
            </a:r>
          </a:p>
          <a:p>
            <a:pPr algn="just"/>
            <a:r>
              <a:rPr lang="en-US" sz="2000" dirty="0"/>
              <a:t>  print("Yes, 'model' is one of the keys in the </a:t>
            </a:r>
            <a:r>
              <a:rPr lang="en-US" sz="2000" dirty="0" err="1"/>
              <a:t>thisdict</a:t>
            </a:r>
            <a:r>
              <a:rPr lang="en-US" sz="2000" dirty="0"/>
              <a:t> dictionary") </a:t>
            </a:r>
            <a:endParaRPr lang="en-US" dirty="0"/>
          </a:p>
        </p:txBody>
      </p:sp>
    </p:spTree>
    <p:extLst>
      <p:ext uri="{BB962C8B-B14F-4D97-AF65-F5344CB8AC3E}">
        <p14:creationId xmlns:p14="http://schemas.microsoft.com/office/powerpoint/2010/main" val="8905944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762000"/>
            <a:ext cx="8458200" cy="584775"/>
          </a:xfrm>
          <a:prstGeom prst="rect">
            <a:avLst/>
          </a:prstGeom>
        </p:spPr>
        <p:txBody>
          <a:bodyPr wrap="square">
            <a:spAutoFit/>
          </a:bodyPr>
          <a:lstStyle/>
          <a:p>
            <a:pPr algn="ctr"/>
            <a:r>
              <a:rPr lang="en-US" sz="3200" b="1" dirty="0" smtClean="0"/>
              <a:t>Functions</a:t>
            </a:r>
            <a:endParaRPr lang="en-US" sz="3200" b="1" dirty="0"/>
          </a:p>
        </p:txBody>
      </p:sp>
      <p:sp>
        <p:nvSpPr>
          <p:cNvPr id="6" name="TextBox 5"/>
          <p:cNvSpPr txBox="1"/>
          <p:nvPr/>
        </p:nvSpPr>
        <p:spPr>
          <a:xfrm>
            <a:off x="397238" y="1524000"/>
            <a:ext cx="8441961" cy="4154984"/>
          </a:xfrm>
          <a:prstGeom prst="rect">
            <a:avLst/>
          </a:prstGeom>
          <a:noFill/>
        </p:spPr>
        <p:txBody>
          <a:bodyPr wrap="square" rtlCol="0">
            <a:spAutoFit/>
          </a:bodyPr>
          <a:lstStyle/>
          <a:p>
            <a:r>
              <a:rPr lang="en-US" sz="2400" b="1" dirty="0" err="1"/>
              <a:t>len</a:t>
            </a:r>
            <a:r>
              <a:rPr lang="en-US" sz="2400" b="1" dirty="0" smtClean="0"/>
              <a:t>()</a:t>
            </a:r>
            <a:endParaRPr lang="en-US" sz="2400" b="1" dirty="0"/>
          </a:p>
          <a:p>
            <a:pPr algn="just"/>
            <a:r>
              <a:rPr lang="en-US" sz="2000" dirty="0"/>
              <a:t>The method </a:t>
            </a:r>
            <a:r>
              <a:rPr lang="en-US" sz="2000" b="1" dirty="0" err="1"/>
              <a:t>len</a:t>
            </a:r>
            <a:r>
              <a:rPr lang="en-US" sz="2000" b="1" dirty="0"/>
              <a:t>()</a:t>
            </a:r>
            <a:r>
              <a:rPr lang="en-US" sz="2000" dirty="0"/>
              <a:t> gives the total length of the dictionary. This would be equal to the number of items in the dictionary.</a:t>
            </a:r>
          </a:p>
          <a:p>
            <a:endParaRPr lang="en-US" sz="2000" dirty="0" smtClean="0"/>
          </a:p>
          <a:p>
            <a:r>
              <a:rPr lang="en-US" sz="2000" dirty="0" smtClean="0"/>
              <a:t>Following </a:t>
            </a:r>
            <a:r>
              <a:rPr lang="en-US" sz="2000" dirty="0"/>
              <a:t>is the syntax for </a:t>
            </a:r>
            <a:r>
              <a:rPr lang="en-US" sz="2000" b="1" dirty="0" err="1"/>
              <a:t>len</a:t>
            </a:r>
            <a:r>
              <a:rPr lang="en-US" sz="2000" b="1" dirty="0"/>
              <a:t>()</a:t>
            </a:r>
            <a:r>
              <a:rPr lang="en-US" sz="2000" dirty="0"/>
              <a:t> method −</a:t>
            </a:r>
          </a:p>
          <a:p>
            <a:r>
              <a:rPr lang="en-US" sz="2000" dirty="0" err="1"/>
              <a:t>len</a:t>
            </a:r>
            <a:r>
              <a:rPr lang="en-US" sz="2000" dirty="0"/>
              <a:t>(</a:t>
            </a:r>
            <a:r>
              <a:rPr lang="en-US" sz="2000" dirty="0" err="1"/>
              <a:t>dict</a:t>
            </a:r>
            <a:r>
              <a:rPr lang="en-US" sz="2000" dirty="0"/>
              <a:t>) </a:t>
            </a:r>
            <a:endParaRPr lang="en-US" sz="2000" dirty="0" smtClean="0"/>
          </a:p>
          <a:p>
            <a:endParaRPr lang="en-US" sz="2000" dirty="0" smtClean="0"/>
          </a:p>
          <a:p>
            <a:r>
              <a:rPr lang="en-US" sz="2000" b="1" dirty="0"/>
              <a:t>Parameters</a:t>
            </a:r>
          </a:p>
          <a:p>
            <a:r>
              <a:rPr lang="en-US" sz="2000" b="1" dirty="0" smtClean="0"/>
              <a:t>	</a:t>
            </a:r>
            <a:r>
              <a:rPr lang="en-US" sz="2000" b="1" dirty="0" err="1" smtClean="0"/>
              <a:t>dict</a:t>
            </a:r>
            <a:r>
              <a:rPr lang="en-US" sz="2000" dirty="0" smtClean="0"/>
              <a:t> </a:t>
            </a:r>
            <a:r>
              <a:rPr lang="en-US" sz="2000" dirty="0"/>
              <a:t>− This is the dictionary, whose length needs to be calculated.</a:t>
            </a:r>
          </a:p>
          <a:p>
            <a:pPr algn="just"/>
            <a:endParaRPr lang="en-US" sz="2000" b="1" dirty="0" smtClean="0"/>
          </a:p>
          <a:p>
            <a:pPr algn="just"/>
            <a:endParaRPr lang="en-US" sz="2000" b="1" dirty="0"/>
          </a:p>
          <a:p>
            <a:r>
              <a:rPr lang="en-US" sz="2000" b="1" dirty="0"/>
              <a:t>Return Value</a:t>
            </a:r>
          </a:p>
          <a:p>
            <a:r>
              <a:rPr lang="en-US" sz="2000" dirty="0"/>
              <a:t>This method returns the length</a:t>
            </a:r>
            <a:r>
              <a:rPr lang="en-US" sz="2000" dirty="0" smtClean="0"/>
              <a:t>.</a:t>
            </a:r>
            <a:endParaRPr lang="en-US" sz="2000" b="1" dirty="0"/>
          </a:p>
        </p:txBody>
      </p:sp>
    </p:spTree>
    <p:extLst>
      <p:ext uri="{BB962C8B-B14F-4D97-AF65-F5344CB8AC3E}">
        <p14:creationId xmlns:p14="http://schemas.microsoft.com/office/powerpoint/2010/main" val="16018687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762000"/>
            <a:ext cx="8458200" cy="584775"/>
          </a:xfrm>
          <a:prstGeom prst="rect">
            <a:avLst/>
          </a:prstGeom>
        </p:spPr>
        <p:txBody>
          <a:bodyPr wrap="square">
            <a:spAutoFit/>
          </a:bodyPr>
          <a:lstStyle/>
          <a:p>
            <a:pPr algn="ctr"/>
            <a:r>
              <a:rPr lang="en-US" sz="3200" b="1" dirty="0" smtClean="0"/>
              <a:t>Functions</a:t>
            </a:r>
            <a:endParaRPr lang="en-US" sz="3200" b="1" dirty="0"/>
          </a:p>
        </p:txBody>
      </p:sp>
      <p:sp>
        <p:nvSpPr>
          <p:cNvPr id="6" name="TextBox 5"/>
          <p:cNvSpPr txBox="1"/>
          <p:nvPr/>
        </p:nvSpPr>
        <p:spPr>
          <a:xfrm>
            <a:off x="397238" y="1524000"/>
            <a:ext cx="8441961" cy="3539430"/>
          </a:xfrm>
          <a:prstGeom prst="rect">
            <a:avLst/>
          </a:prstGeom>
          <a:noFill/>
        </p:spPr>
        <p:txBody>
          <a:bodyPr wrap="square" rtlCol="0">
            <a:spAutoFit/>
          </a:bodyPr>
          <a:lstStyle/>
          <a:p>
            <a:r>
              <a:rPr lang="en-US" sz="2400" b="1" dirty="0" err="1"/>
              <a:t>str</a:t>
            </a:r>
            <a:r>
              <a:rPr lang="en-US" sz="2400" b="1" dirty="0" smtClean="0"/>
              <a:t>()</a:t>
            </a:r>
            <a:endParaRPr lang="en-US" sz="2400" b="1" dirty="0"/>
          </a:p>
          <a:p>
            <a:pPr algn="just"/>
            <a:r>
              <a:rPr lang="en-US" sz="2000" dirty="0"/>
              <a:t>The method </a:t>
            </a:r>
            <a:r>
              <a:rPr lang="en-US" sz="2000" b="1" dirty="0" err="1"/>
              <a:t>str</a:t>
            </a:r>
            <a:r>
              <a:rPr lang="en-US" sz="2000" b="1" dirty="0"/>
              <a:t>()</a:t>
            </a:r>
            <a:r>
              <a:rPr lang="en-US" sz="2000" dirty="0"/>
              <a:t> produces a printable string representation of a dictionary.</a:t>
            </a:r>
          </a:p>
          <a:p>
            <a:endParaRPr lang="en-US" sz="2000" dirty="0" smtClean="0"/>
          </a:p>
          <a:p>
            <a:r>
              <a:rPr lang="en-US" sz="2000" dirty="0"/>
              <a:t>Following is the syntax for </a:t>
            </a:r>
            <a:r>
              <a:rPr lang="en-US" sz="2000" b="1" dirty="0" err="1"/>
              <a:t>str</a:t>
            </a:r>
            <a:r>
              <a:rPr lang="en-US" sz="2000" b="1" dirty="0"/>
              <a:t>()</a:t>
            </a:r>
            <a:r>
              <a:rPr lang="en-US" sz="2000" dirty="0"/>
              <a:t> method −</a:t>
            </a:r>
          </a:p>
          <a:p>
            <a:r>
              <a:rPr lang="en-US" sz="2000" dirty="0" err="1"/>
              <a:t>str</a:t>
            </a:r>
            <a:r>
              <a:rPr lang="en-US" sz="2000" dirty="0"/>
              <a:t>(</a:t>
            </a:r>
            <a:r>
              <a:rPr lang="en-US" sz="2000" dirty="0" err="1"/>
              <a:t>dict</a:t>
            </a:r>
            <a:r>
              <a:rPr lang="en-US" sz="2000" dirty="0"/>
              <a:t>) </a:t>
            </a:r>
            <a:endParaRPr lang="en-US" sz="2000" dirty="0" smtClean="0"/>
          </a:p>
          <a:p>
            <a:endParaRPr lang="en-US" sz="2000" dirty="0" smtClean="0"/>
          </a:p>
          <a:p>
            <a:r>
              <a:rPr lang="en-US" sz="2000" b="1" dirty="0"/>
              <a:t>Parameters</a:t>
            </a:r>
          </a:p>
          <a:p>
            <a:r>
              <a:rPr lang="en-US" sz="2000" b="1" dirty="0" smtClean="0"/>
              <a:t>	</a:t>
            </a:r>
            <a:r>
              <a:rPr lang="en-US" sz="2000" b="1" dirty="0" err="1" smtClean="0"/>
              <a:t>dict</a:t>
            </a:r>
            <a:r>
              <a:rPr lang="en-US" sz="2000" dirty="0" smtClean="0"/>
              <a:t> </a:t>
            </a:r>
            <a:r>
              <a:rPr lang="en-US" sz="2000" dirty="0"/>
              <a:t>− This is the dictionary.</a:t>
            </a:r>
          </a:p>
          <a:p>
            <a:endParaRPr lang="en-US" sz="2000" dirty="0"/>
          </a:p>
          <a:p>
            <a:r>
              <a:rPr lang="en-US" sz="2000" b="1" dirty="0" smtClean="0"/>
              <a:t>Return </a:t>
            </a:r>
            <a:r>
              <a:rPr lang="en-US" sz="2000" b="1" dirty="0"/>
              <a:t>Value</a:t>
            </a:r>
          </a:p>
          <a:p>
            <a:r>
              <a:rPr lang="en-US" sz="2000" dirty="0"/>
              <a:t>This method returns string representation</a:t>
            </a:r>
            <a:r>
              <a:rPr lang="en-US" sz="2000" dirty="0" smtClean="0"/>
              <a:t>.</a:t>
            </a:r>
            <a:endParaRPr lang="en-US" sz="2000" dirty="0"/>
          </a:p>
        </p:txBody>
      </p:sp>
    </p:spTree>
    <p:extLst>
      <p:ext uri="{BB962C8B-B14F-4D97-AF65-F5344CB8AC3E}">
        <p14:creationId xmlns:p14="http://schemas.microsoft.com/office/powerpoint/2010/main" val="5411438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762000"/>
            <a:ext cx="8458200" cy="584775"/>
          </a:xfrm>
          <a:prstGeom prst="rect">
            <a:avLst/>
          </a:prstGeom>
        </p:spPr>
        <p:txBody>
          <a:bodyPr wrap="square">
            <a:spAutoFit/>
          </a:bodyPr>
          <a:lstStyle/>
          <a:p>
            <a:pPr algn="ctr"/>
            <a:r>
              <a:rPr lang="en-US" sz="3200" b="1" dirty="0" smtClean="0"/>
              <a:t>Functions</a:t>
            </a:r>
            <a:endParaRPr lang="en-US" sz="3200" b="1" dirty="0"/>
          </a:p>
        </p:txBody>
      </p:sp>
      <p:sp>
        <p:nvSpPr>
          <p:cNvPr id="6" name="TextBox 5"/>
          <p:cNvSpPr txBox="1"/>
          <p:nvPr/>
        </p:nvSpPr>
        <p:spPr>
          <a:xfrm>
            <a:off x="397238" y="1524000"/>
            <a:ext cx="8441961" cy="3847207"/>
          </a:xfrm>
          <a:prstGeom prst="rect">
            <a:avLst/>
          </a:prstGeom>
          <a:noFill/>
        </p:spPr>
        <p:txBody>
          <a:bodyPr wrap="square" rtlCol="0">
            <a:spAutoFit/>
          </a:bodyPr>
          <a:lstStyle/>
          <a:p>
            <a:r>
              <a:rPr lang="en-US" sz="2400" b="1" dirty="0"/>
              <a:t>type</a:t>
            </a:r>
            <a:r>
              <a:rPr lang="en-US" sz="2400" b="1" dirty="0" smtClean="0"/>
              <a:t>()</a:t>
            </a:r>
            <a:endParaRPr lang="en-US" sz="2400" b="1" dirty="0"/>
          </a:p>
          <a:p>
            <a:pPr algn="just"/>
            <a:r>
              <a:rPr lang="en-US" sz="2000" dirty="0"/>
              <a:t>The method </a:t>
            </a:r>
            <a:r>
              <a:rPr lang="en-US" sz="2000" b="1" dirty="0"/>
              <a:t>type()</a:t>
            </a:r>
            <a:r>
              <a:rPr lang="en-US" sz="2000" dirty="0"/>
              <a:t> returns the type of the passed variable. If passed variable is dictionary then it would return a dictionary type</a:t>
            </a:r>
            <a:r>
              <a:rPr lang="en-US" sz="2000" dirty="0" smtClean="0"/>
              <a:t>.</a:t>
            </a:r>
          </a:p>
          <a:p>
            <a:endParaRPr lang="en-US" sz="2000" dirty="0" smtClean="0"/>
          </a:p>
          <a:p>
            <a:r>
              <a:rPr lang="en-US" sz="2000" dirty="0" smtClean="0"/>
              <a:t>Following </a:t>
            </a:r>
            <a:r>
              <a:rPr lang="en-US" sz="2000" dirty="0"/>
              <a:t>is the syntax for </a:t>
            </a:r>
            <a:r>
              <a:rPr lang="en-US" sz="2000" b="1" dirty="0"/>
              <a:t>type()</a:t>
            </a:r>
            <a:r>
              <a:rPr lang="en-US" sz="2000" dirty="0"/>
              <a:t> method −</a:t>
            </a:r>
          </a:p>
          <a:p>
            <a:r>
              <a:rPr lang="en-US" sz="2000" dirty="0"/>
              <a:t>type(</a:t>
            </a:r>
            <a:r>
              <a:rPr lang="en-US" sz="2000" dirty="0" err="1"/>
              <a:t>dict</a:t>
            </a:r>
            <a:r>
              <a:rPr lang="en-US" sz="2000" dirty="0"/>
              <a:t>) </a:t>
            </a:r>
            <a:endParaRPr lang="en-US" sz="2000" dirty="0" smtClean="0"/>
          </a:p>
          <a:p>
            <a:endParaRPr lang="en-US" sz="2000" dirty="0" smtClean="0"/>
          </a:p>
          <a:p>
            <a:r>
              <a:rPr lang="en-US" sz="2000" b="1" dirty="0"/>
              <a:t>Parameters</a:t>
            </a:r>
          </a:p>
          <a:p>
            <a:r>
              <a:rPr lang="en-US" sz="2000" b="1" dirty="0" smtClean="0"/>
              <a:t>	</a:t>
            </a:r>
            <a:r>
              <a:rPr lang="en-US" sz="2000" b="1" dirty="0" err="1" smtClean="0"/>
              <a:t>dict</a:t>
            </a:r>
            <a:r>
              <a:rPr lang="en-US" sz="2000" dirty="0" smtClean="0"/>
              <a:t> </a:t>
            </a:r>
            <a:r>
              <a:rPr lang="en-US" sz="2000" dirty="0"/>
              <a:t>− This is the dictionary.</a:t>
            </a:r>
          </a:p>
          <a:p>
            <a:endParaRPr lang="en-US" sz="2000" dirty="0"/>
          </a:p>
          <a:p>
            <a:r>
              <a:rPr lang="en-US" sz="2000" b="1" dirty="0"/>
              <a:t>Return Value</a:t>
            </a:r>
          </a:p>
          <a:p>
            <a:r>
              <a:rPr lang="en-US" sz="2000" dirty="0"/>
              <a:t>This method returns the type of the passed variable.</a:t>
            </a:r>
          </a:p>
        </p:txBody>
      </p:sp>
    </p:spTree>
    <p:extLst>
      <p:ext uri="{BB962C8B-B14F-4D97-AF65-F5344CB8AC3E}">
        <p14:creationId xmlns:p14="http://schemas.microsoft.com/office/powerpoint/2010/main" val="16661227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762000"/>
            <a:ext cx="8458200" cy="584775"/>
          </a:xfrm>
          <a:prstGeom prst="rect">
            <a:avLst/>
          </a:prstGeom>
        </p:spPr>
        <p:txBody>
          <a:bodyPr wrap="square">
            <a:spAutoFit/>
          </a:bodyPr>
          <a:lstStyle/>
          <a:p>
            <a:pPr algn="ctr"/>
            <a:r>
              <a:rPr lang="en-US" sz="3200" b="1" dirty="0" smtClean="0"/>
              <a:t>Dictionary Methods</a:t>
            </a:r>
            <a:endParaRPr lang="en-US" sz="3200" b="1" dirty="0"/>
          </a:p>
        </p:txBody>
      </p:sp>
      <p:sp>
        <p:nvSpPr>
          <p:cNvPr id="6" name="TextBox 5"/>
          <p:cNvSpPr txBox="1"/>
          <p:nvPr/>
        </p:nvSpPr>
        <p:spPr>
          <a:xfrm>
            <a:off x="397238" y="1524000"/>
            <a:ext cx="8441961" cy="4154984"/>
          </a:xfrm>
          <a:prstGeom prst="rect">
            <a:avLst/>
          </a:prstGeom>
          <a:noFill/>
        </p:spPr>
        <p:txBody>
          <a:bodyPr wrap="square" rtlCol="0">
            <a:spAutoFit/>
          </a:bodyPr>
          <a:lstStyle/>
          <a:p>
            <a:r>
              <a:rPr lang="en-US" sz="2400" b="1" dirty="0"/>
              <a:t>clear() </a:t>
            </a:r>
            <a:r>
              <a:rPr lang="en-US" sz="2400" b="1" dirty="0" smtClean="0"/>
              <a:t>Method</a:t>
            </a:r>
          </a:p>
          <a:p>
            <a:r>
              <a:rPr lang="en-US" sz="2400" dirty="0"/>
              <a:t>The clear() method removes all the elements from a dictionary</a:t>
            </a:r>
            <a:r>
              <a:rPr lang="en-US" sz="2400" dirty="0" smtClean="0"/>
              <a:t>.</a:t>
            </a:r>
          </a:p>
          <a:p>
            <a:endParaRPr lang="en-US" sz="2400" dirty="0" smtClean="0"/>
          </a:p>
          <a:p>
            <a:r>
              <a:rPr lang="en-US" sz="2400" dirty="0" smtClean="0"/>
              <a:t>Remove </a:t>
            </a:r>
            <a:r>
              <a:rPr lang="en-US" sz="2400" dirty="0"/>
              <a:t>all elements from the car list:</a:t>
            </a:r>
          </a:p>
          <a:p>
            <a:r>
              <a:rPr lang="en-US" sz="2400" dirty="0"/>
              <a:t>car = {</a:t>
            </a:r>
          </a:p>
          <a:p>
            <a:r>
              <a:rPr lang="en-US" sz="2400" dirty="0"/>
              <a:t>  "brand": "Ford",</a:t>
            </a:r>
          </a:p>
          <a:p>
            <a:r>
              <a:rPr lang="en-US" sz="2400" dirty="0"/>
              <a:t>  "model": "Mustang",</a:t>
            </a:r>
          </a:p>
          <a:p>
            <a:r>
              <a:rPr lang="en-US" sz="2400" dirty="0"/>
              <a:t>  "year": 1964</a:t>
            </a:r>
          </a:p>
          <a:p>
            <a:r>
              <a:rPr lang="en-US" sz="2400" dirty="0"/>
              <a:t>}</a:t>
            </a:r>
          </a:p>
          <a:p>
            <a:r>
              <a:rPr lang="en-US" sz="2400" dirty="0" err="1" smtClean="0"/>
              <a:t>car.clear</a:t>
            </a:r>
            <a:r>
              <a:rPr lang="en-US" sz="2400" dirty="0"/>
              <a:t>()</a:t>
            </a:r>
          </a:p>
          <a:p>
            <a:r>
              <a:rPr lang="en-US" sz="2400" dirty="0" smtClean="0"/>
              <a:t>print(car</a:t>
            </a:r>
            <a:r>
              <a:rPr lang="en-US" sz="2400" dirty="0"/>
              <a:t>) </a:t>
            </a:r>
          </a:p>
        </p:txBody>
      </p:sp>
    </p:spTree>
    <p:extLst>
      <p:ext uri="{BB962C8B-B14F-4D97-AF65-F5344CB8AC3E}">
        <p14:creationId xmlns:p14="http://schemas.microsoft.com/office/powerpoint/2010/main" val="1736990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813375"/>
            <a:ext cx="8458200" cy="584775"/>
          </a:xfrm>
          <a:prstGeom prst="rect">
            <a:avLst/>
          </a:prstGeom>
        </p:spPr>
        <p:txBody>
          <a:bodyPr wrap="square">
            <a:spAutoFit/>
          </a:bodyPr>
          <a:lstStyle/>
          <a:p>
            <a:pPr algn="ctr"/>
            <a:r>
              <a:rPr lang="en-IN" sz="3200" b="1" dirty="0"/>
              <a:t>Python While Loop Statements</a:t>
            </a:r>
          </a:p>
        </p:txBody>
      </p:sp>
      <p:pic>
        <p:nvPicPr>
          <p:cNvPr id="1433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499" t="20697" r="36750" b="20287"/>
          <a:stretch/>
        </p:blipFill>
        <p:spPr bwMode="auto">
          <a:xfrm>
            <a:off x="1981200" y="1752600"/>
            <a:ext cx="5257800" cy="4747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48694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762000"/>
            <a:ext cx="8458200" cy="584775"/>
          </a:xfrm>
          <a:prstGeom prst="rect">
            <a:avLst/>
          </a:prstGeom>
        </p:spPr>
        <p:txBody>
          <a:bodyPr wrap="square">
            <a:spAutoFit/>
          </a:bodyPr>
          <a:lstStyle/>
          <a:p>
            <a:pPr algn="ctr"/>
            <a:r>
              <a:rPr lang="en-US" sz="3200" b="1" dirty="0" smtClean="0"/>
              <a:t>Dictionary Methods</a:t>
            </a:r>
            <a:endParaRPr lang="en-US" sz="3200" b="1" dirty="0"/>
          </a:p>
        </p:txBody>
      </p:sp>
      <p:sp>
        <p:nvSpPr>
          <p:cNvPr id="6" name="TextBox 5"/>
          <p:cNvSpPr txBox="1"/>
          <p:nvPr/>
        </p:nvSpPr>
        <p:spPr>
          <a:xfrm>
            <a:off x="397238" y="1524000"/>
            <a:ext cx="8441961" cy="5262979"/>
          </a:xfrm>
          <a:prstGeom prst="rect">
            <a:avLst/>
          </a:prstGeom>
          <a:noFill/>
        </p:spPr>
        <p:txBody>
          <a:bodyPr wrap="square" rtlCol="0">
            <a:spAutoFit/>
          </a:bodyPr>
          <a:lstStyle/>
          <a:p>
            <a:r>
              <a:rPr lang="en-US" sz="2400" b="1" dirty="0"/>
              <a:t>copy() Method</a:t>
            </a:r>
          </a:p>
          <a:p>
            <a:r>
              <a:rPr lang="en-US" sz="2400" dirty="0"/>
              <a:t>The copy() method returns a copy of the specified dictionary</a:t>
            </a:r>
            <a:r>
              <a:rPr lang="en-US" sz="2400" dirty="0" smtClean="0"/>
              <a:t>.</a:t>
            </a:r>
          </a:p>
          <a:p>
            <a:endParaRPr lang="en-US" sz="2400" dirty="0" smtClean="0"/>
          </a:p>
          <a:p>
            <a:r>
              <a:rPr lang="en-US" sz="2400" dirty="0" smtClean="0"/>
              <a:t>Copy </a:t>
            </a:r>
            <a:r>
              <a:rPr lang="en-US" sz="2400" dirty="0"/>
              <a:t>the car dictionary:</a:t>
            </a:r>
          </a:p>
          <a:p>
            <a:r>
              <a:rPr lang="en-US" sz="2400" dirty="0"/>
              <a:t>car = {</a:t>
            </a:r>
            <a:br>
              <a:rPr lang="en-US" sz="2400" dirty="0"/>
            </a:br>
            <a:r>
              <a:rPr lang="en-US" sz="2400" dirty="0"/>
              <a:t>  "brand": "Ford",</a:t>
            </a:r>
            <a:br>
              <a:rPr lang="en-US" sz="2400" dirty="0"/>
            </a:br>
            <a:r>
              <a:rPr lang="en-US" sz="2400" dirty="0"/>
              <a:t>  "model": "Mustang",</a:t>
            </a:r>
            <a:br>
              <a:rPr lang="en-US" sz="2400" dirty="0"/>
            </a:br>
            <a:r>
              <a:rPr lang="en-US" sz="2400" dirty="0"/>
              <a:t>  "year": 1964</a:t>
            </a:r>
            <a:br>
              <a:rPr lang="en-US" sz="2400" dirty="0"/>
            </a:br>
            <a:r>
              <a:rPr lang="en-US" sz="2400" dirty="0"/>
              <a:t>}</a:t>
            </a:r>
            <a:br>
              <a:rPr lang="en-US" sz="2400" dirty="0"/>
            </a:br>
            <a:r>
              <a:rPr lang="en-US" sz="2400" dirty="0"/>
              <a:t/>
            </a:r>
            <a:br>
              <a:rPr lang="en-US" sz="2400" dirty="0"/>
            </a:br>
            <a:r>
              <a:rPr lang="en-US" sz="2400" dirty="0"/>
              <a:t>x = </a:t>
            </a:r>
            <a:r>
              <a:rPr lang="en-US" sz="2400" dirty="0" err="1"/>
              <a:t>car.copy</a:t>
            </a:r>
            <a:r>
              <a:rPr lang="en-US" sz="2400" dirty="0"/>
              <a:t>()</a:t>
            </a:r>
            <a:br>
              <a:rPr lang="en-US" sz="2400" dirty="0"/>
            </a:br>
            <a:r>
              <a:rPr lang="en-US" sz="2400" dirty="0"/>
              <a:t/>
            </a:r>
            <a:br>
              <a:rPr lang="en-US" sz="2400" dirty="0"/>
            </a:br>
            <a:r>
              <a:rPr lang="en-US" sz="2400" dirty="0"/>
              <a:t>print(x) </a:t>
            </a:r>
          </a:p>
          <a:p>
            <a:endParaRPr lang="en-US" sz="2400" dirty="0"/>
          </a:p>
        </p:txBody>
      </p:sp>
    </p:spTree>
    <p:extLst>
      <p:ext uri="{BB962C8B-B14F-4D97-AF65-F5344CB8AC3E}">
        <p14:creationId xmlns:p14="http://schemas.microsoft.com/office/powerpoint/2010/main" val="21626013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762000"/>
            <a:ext cx="8458200" cy="584775"/>
          </a:xfrm>
          <a:prstGeom prst="rect">
            <a:avLst/>
          </a:prstGeom>
        </p:spPr>
        <p:txBody>
          <a:bodyPr wrap="square">
            <a:spAutoFit/>
          </a:bodyPr>
          <a:lstStyle/>
          <a:p>
            <a:pPr algn="ctr"/>
            <a:r>
              <a:rPr lang="en-US" sz="3200" b="1" dirty="0" smtClean="0"/>
              <a:t>Dictionary Methods</a:t>
            </a:r>
            <a:endParaRPr lang="en-US" sz="3200" b="1" dirty="0"/>
          </a:p>
        </p:txBody>
      </p:sp>
      <p:sp>
        <p:nvSpPr>
          <p:cNvPr id="6" name="TextBox 5"/>
          <p:cNvSpPr txBox="1"/>
          <p:nvPr/>
        </p:nvSpPr>
        <p:spPr>
          <a:xfrm>
            <a:off x="397238" y="1524000"/>
            <a:ext cx="8441961" cy="3785652"/>
          </a:xfrm>
          <a:prstGeom prst="rect">
            <a:avLst/>
          </a:prstGeom>
          <a:noFill/>
        </p:spPr>
        <p:txBody>
          <a:bodyPr wrap="square" rtlCol="0">
            <a:spAutoFit/>
          </a:bodyPr>
          <a:lstStyle/>
          <a:p>
            <a:r>
              <a:rPr lang="en-US" sz="2400" b="1" dirty="0" err="1"/>
              <a:t>fromkeys</a:t>
            </a:r>
            <a:r>
              <a:rPr lang="en-US" sz="2400" b="1" dirty="0"/>
              <a:t>() Method</a:t>
            </a:r>
          </a:p>
          <a:p>
            <a:r>
              <a:rPr lang="en-US" sz="2400" dirty="0"/>
              <a:t>The </a:t>
            </a:r>
            <a:r>
              <a:rPr lang="en-US" sz="2400" dirty="0" err="1"/>
              <a:t>fromkeys</a:t>
            </a:r>
            <a:r>
              <a:rPr lang="en-US" sz="2400" dirty="0"/>
              <a:t>() method returns a dictionary with the specified keys and values</a:t>
            </a:r>
            <a:r>
              <a:rPr lang="en-US" sz="2400" dirty="0" smtClean="0"/>
              <a:t>.</a:t>
            </a:r>
          </a:p>
          <a:p>
            <a:r>
              <a:rPr lang="en-US" sz="2400" dirty="0"/>
              <a:t>Create a dictionary with 3 keys, all with the value 0:</a:t>
            </a:r>
          </a:p>
          <a:p>
            <a:r>
              <a:rPr lang="en-US" sz="2400" dirty="0"/>
              <a:t>x = ('key1', 'key2', 'key3')</a:t>
            </a:r>
            <a:br>
              <a:rPr lang="en-US" sz="2400" dirty="0"/>
            </a:br>
            <a:r>
              <a:rPr lang="en-US" sz="2400" dirty="0"/>
              <a:t>y = 0</a:t>
            </a:r>
            <a:br>
              <a:rPr lang="en-US" sz="2400" dirty="0"/>
            </a:br>
            <a:r>
              <a:rPr lang="en-US" sz="2400" dirty="0"/>
              <a:t/>
            </a:r>
            <a:br>
              <a:rPr lang="en-US" sz="2400" dirty="0"/>
            </a:br>
            <a:r>
              <a:rPr lang="en-US" sz="2400" dirty="0" err="1"/>
              <a:t>thisdict</a:t>
            </a:r>
            <a:r>
              <a:rPr lang="en-US" sz="2400" dirty="0"/>
              <a:t> = </a:t>
            </a:r>
            <a:r>
              <a:rPr lang="en-US" sz="2400" dirty="0" err="1"/>
              <a:t>dict.fromkeys</a:t>
            </a:r>
            <a:r>
              <a:rPr lang="en-US" sz="2400" dirty="0"/>
              <a:t>(x, y)</a:t>
            </a:r>
            <a:br>
              <a:rPr lang="en-US" sz="2400" dirty="0"/>
            </a:br>
            <a:r>
              <a:rPr lang="en-US" sz="2400" dirty="0"/>
              <a:t/>
            </a:r>
            <a:br>
              <a:rPr lang="en-US" sz="2400" dirty="0"/>
            </a:br>
            <a:r>
              <a:rPr lang="en-US" sz="2400" dirty="0"/>
              <a:t>print(</a:t>
            </a:r>
            <a:r>
              <a:rPr lang="en-US" sz="2400" dirty="0" err="1"/>
              <a:t>thisdict</a:t>
            </a:r>
            <a:r>
              <a:rPr lang="en-US" sz="2400" dirty="0" smtClean="0"/>
              <a:t>)</a:t>
            </a:r>
            <a:endParaRPr lang="en-US" sz="2400" dirty="0"/>
          </a:p>
        </p:txBody>
      </p:sp>
    </p:spTree>
    <p:extLst>
      <p:ext uri="{BB962C8B-B14F-4D97-AF65-F5344CB8AC3E}">
        <p14:creationId xmlns:p14="http://schemas.microsoft.com/office/powerpoint/2010/main" val="5869659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762000"/>
            <a:ext cx="8458200" cy="584775"/>
          </a:xfrm>
          <a:prstGeom prst="rect">
            <a:avLst/>
          </a:prstGeom>
        </p:spPr>
        <p:txBody>
          <a:bodyPr wrap="square">
            <a:spAutoFit/>
          </a:bodyPr>
          <a:lstStyle/>
          <a:p>
            <a:pPr algn="ctr"/>
            <a:r>
              <a:rPr lang="en-US" sz="3200" b="1" dirty="0" smtClean="0"/>
              <a:t>Dictionary Methods</a:t>
            </a:r>
            <a:endParaRPr lang="en-US" sz="3200" b="1" dirty="0"/>
          </a:p>
        </p:txBody>
      </p:sp>
      <p:sp>
        <p:nvSpPr>
          <p:cNvPr id="6" name="TextBox 5"/>
          <p:cNvSpPr txBox="1"/>
          <p:nvPr/>
        </p:nvSpPr>
        <p:spPr>
          <a:xfrm>
            <a:off x="397238" y="1524000"/>
            <a:ext cx="8441961" cy="4893647"/>
          </a:xfrm>
          <a:prstGeom prst="rect">
            <a:avLst/>
          </a:prstGeom>
          <a:noFill/>
        </p:spPr>
        <p:txBody>
          <a:bodyPr wrap="square" rtlCol="0">
            <a:spAutoFit/>
          </a:bodyPr>
          <a:lstStyle/>
          <a:p>
            <a:r>
              <a:rPr lang="en-US" sz="2400" b="1" dirty="0"/>
              <a:t>get() Method</a:t>
            </a:r>
          </a:p>
          <a:p>
            <a:r>
              <a:rPr lang="en-US" sz="2400" dirty="0"/>
              <a:t>The get() method returns the value of the item with the specified key</a:t>
            </a:r>
            <a:r>
              <a:rPr lang="en-US" sz="2400" dirty="0" smtClean="0"/>
              <a:t>.</a:t>
            </a:r>
          </a:p>
          <a:p>
            <a:endParaRPr lang="en-US" sz="2400" dirty="0" smtClean="0"/>
          </a:p>
          <a:p>
            <a:r>
              <a:rPr lang="en-US" sz="2400" dirty="0" smtClean="0"/>
              <a:t>Get </a:t>
            </a:r>
            <a:r>
              <a:rPr lang="en-US" sz="2400" dirty="0"/>
              <a:t>the value of the "model" item:</a:t>
            </a:r>
          </a:p>
          <a:p>
            <a:r>
              <a:rPr lang="en-US" sz="2400" dirty="0"/>
              <a:t>car = {</a:t>
            </a:r>
            <a:br>
              <a:rPr lang="en-US" sz="2400" dirty="0"/>
            </a:br>
            <a:r>
              <a:rPr lang="en-US" sz="2400" dirty="0"/>
              <a:t>  "brand": "Ford",</a:t>
            </a:r>
            <a:br>
              <a:rPr lang="en-US" sz="2400" dirty="0"/>
            </a:br>
            <a:r>
              <a:rPr lang="en-US" sz="2400" dirty="0"/>
              <a:t>  "model": "Mustang",</a:t>
            </a:r>
            <a:br>
              <a:rPr lang="en-US" sz="2400" dirty="0"/>
            </a:br>
            <a:r>
              <a:rPr lang="en-US" sz="2400" dirty="0"/>
              <a:t>  "year": 1964</a:t>
            </a:r>
            <a:br>
              <a:rPr lang="en-US" sz="2400" dirty="0"/>
            </a:br>
            <a:r>
              <a:rPr lang="en-US" sz="2400" dirty="0" smtClean="0"/>
              <a:t>}</a:t>
            </a:r>
          </a:p>
          <a:p>
            <a:r>
              <a:rPr lang="en-US" sz="2400" dirty="0"/>
              <a:t/>
            </a:r>
            <a:br>
              <a:rPr lang="en-US" sz="2400" dirty="0"/>
            </a:br>
            <a:r>
              <a:rPr lang="en-US" sz="2400" dirty="0" smtClean="0"/>
              <a:t>x </a:t>
            </a:r>
            <a:r>
              <a:rPr lang="en-US" sz="2400" dirty="0"/>
              <a:t>= </a:t>
            </a:r>
            <a:r>
              <a:rPr lang="en-US" sz="2400" dirty="0" err="1"/>
              <a:t>car.get</a:t>
            </a:r>
            <a:r>
              <a:rPr lang="en-US" sz="2400" dirty="0"/>
              <a:t>("model")</a:t>
            </a:r>
            <a:br>
              <a:rPr lang="en-US" sz="2400" dirty="0"/>
            </a:br>
            <a:r>
              <a:rPr lang="en-US" sz="2400" dirty="0" smtClean="0"/>
              <a:t>print(x)</a:t>
            </a:r>
            <a:endParaRPr lang="en-US" sz="2400" dirty="0"/>
          </a:p>
        </p:txBody>
      </p:sp>
    </p:spTree>
    <p:extLst>
      <p:ext uri="{BB962C8B-B14F-4D97-AF65-F5344CB8AC3E}">
        <p14:creationId xmlns:p14="http://schemas.microsoft.com/office/powerpoint/2010/main" val="11084830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762000"/>
            <a:ext cx="8458200" cy="584775"/>
          </a:xfrm>
          <a:prstGeom prst="rect">
            <a:avLst/>
          </a:prstGeom>
        </p:spPr>
        <p:txBody>
          <a:bodyPr wrap="square">
            <a:spAutoFit/>
          </a:bodyPr>
          <a:lstStyle/>
          <a:p>
            <a:pPr algn="ctr"/>
            <a:r>
              <a:rPr lang="en-US" sz="3200" b="1" dirty="0" smtClean="0"/>
              <a:t>Dictionary Methods</a:t>
            </a:r>
            <a:endParaRPr lang="en-US" sz="3200" b="1" dirty="0"/>
          </a:p>
        </p:txBody>
      </p:sp>
      <p:sp>
        <p:nvSpPr>
          <p:cNvPr id="6" name="TextBox 5"/>
          <p:cNvSpPr txBox="1"/>
          <p:nvPr/>
        </p:nvSpPr>
        <p:spPr>
          <a:xfrm>
            <a:off x="397238" y="1524000"/>
            <a:ext cx="8441961" cy="4893647"/>
          </a:xfrm>
          <a:prstGeom prst="rect">
            <a:avLst/>
          </a:prstGeom>
          <a:noFill/>
        </p:spPr>
        <p:txBody>
          <a:bodyPr wrap="square" rtlCol="0">
            <a:spAutoFit/>
          </a:bodyPr>
          <a:lstStyle/>
          <a:p>
            <a:r>
              <a:rPr lang="en-US" sz="2400" b="1" dirty="0"/>
              <a:t>keys() Method</a:t>
            </a:r>
          </a:p>
          <a:p>
            <a:r>
              <a:rPr lang="en-US" sz="2400" dirty="0"/>
              <a:t>The keys() method returns a view object. The view object contains the keys of the dictionary, as a list.</a:t>
            </a:r>
          </a:p>
          <a:p>
            <a:r>
              <a:rPr lang="en-US" sz="2400" dirty="0"/>
              <a:t>The view object will reflect any changes done to the dictionary, see example below.</a:t>
            </a:r>
          </a:p>
          <a:p>
            <a:r>
              <a:rPr lang="en-US" sz="2400" dirty="0"/>
              <a:t>Return the keys:</a:t>
            </a:r>
          </a:p>
          <a:p>
            <a:r>
              <a:rPr lang="en-US" sz="2400" dirty="0"/>
              <a:t>car = {</a:t>
            </a:r>
            <a:br>
              <a:rPr lang="en-US" sz="2400" dirty="0"/>
            </a:br>
            <a:r>
              <a:rPr lang="en-US" sz="2400" dirty="0"/>
              <a:t>  "brand": "Ford",</a:t>
            </a:r>
            <a:br>
              <a:rPr lang="en-US" sz="2400" dirty="0"/>
            </a:br>
            <a:r>
              <a:rPr lang="en-US" sz="2400" dirty="0"/>
              <a:t>  "model": "Mustang",</a:t>
            </a:r>
            <a:br>
              <a:rPr lang="en-US" sz="2400" dirty="0"/>
            </a:br>
            <a:r>
              <a:rPr lang="en-US" sz="2400" dirty="0"/>
              <a:t>  "year": 1964</a:t>
            </a:r>
            <a:br>
              <a:rPr lang="en-US" sz="2400" dirty="0"/>
            </a:br>
            <a:r>
              <a:rPr lang="en-US" sz="2400" dirty="0"/>
              <a:t>}</a:t>
            </a:r>
            <a:br>
              <a:rPr lang="en-US" sz="2400" dirty="0"/>
            </a:br>
            <a:r>
              <a:rPr lang="en-US" sz="2400" dirty="0" smtClean="0"/>
              <a:t>x </a:t>
            </a:r>
            <a:r>
              <a:rPr lang="en-US" sz="2400" dirty="0"/>
              <a:t>= </a:t>
            </a:r>
            <a:r>
              <a:rPr lang="en-US" sz="2400" dirty="0" err="1"/>
              <a:t>car.keys</a:t>
            </a:r>
            <a:r>
              <a:rPr lang="en-US" sz="2400" dirty="0"/>
              <a:t>()</a:t>
            </a:r>
            <a:br>
              <a:rPr lang="en-US" sz="2400" dirty="0"/>
            </a:br>
            <a:r>
              <a:rPr lang="en-US" sz="2400" dirty="0" smtClean="0"/>
              <a:t>print(x</a:t>
            </a:r>
            <a:r>
              <a:rPr lang="en-US" sz="2400" dirty="0"/>
              <a:t>) </a:t>
            </a:r>
          </a:p>
        </p:txBody>
      </p:sp>
    </p:spTree>
    <p:extLst>
      <p:ext uri="{BB962C8B-B14F-4D97-AF65-F5344CB8AC3E}">
        <p14:creationId xmlns:p14="http://schemas.microsoft.com/office/powerpoint/2010/main" val="170369428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762000"/>
            <a:ext cx="8458200" cy="584775"/>
          </a:xfrm>
          <a:prstGeom prst="rect">
            <a:avLst/>
          </a:prstGeom>
        </p:spPr>
        <p:txBody>
          <a:bodyPr wrap="square">
            <a:spAutoFit/>
          </a:bodyPr>
          <a:lstStyle/>
          <a:p>
            <a:pPr algn="ctr"/>
            <a:r>
              <a:rPr lang="en-US" sz="3200" b="1" dirty="0" smtClean="0"/>
              <a:t>Dictionary Methods</a:t>
            </a:r>
            <a:endParaRPr lang="en-US" sz="3200" b="1" dirty="0"/>
          </a:p>
        </p:txBody>
      </p:sp>
      <p:sp>
        <p:nvSpPr>
          <p:cNvPr id="6" name="TextBox 5"/>
          <p:cNvSpPr txBox="1"/>
          <p:nvPr/>
        </p:nvSpPr>
        <p:spPr>
          <a:xfrm>
            <a:off x="397238" y="1524000"/>
            <a:ext cx="8441961" cy="4893647"/>
          </a:xfrm>
          <a:prstGeom prst="rect">
            <a:avLst/>
          </a:prstGeom>
          <a:noFill/>
        </p:spPr>
        <p:txBody>
          <a:bodyPr wrap="square" rtlCol="0">
            <a:spAutoFit/>
          </a:bodyPr>
          <a:lstStyle/>
          <a:p>
            <a:r>
              <a:rPr lang="en-US" sz="2400" b="1" dirty="0"/>
              <a:t>pop() Method</a:t>
            </a:r>
          </a:p>
          <a:p>
            <a:r>
              <a:rPr lang="en-US" sz="2400" dirty="0"/>
              <a:t>The pop() method removes the specified item from the dictionary</a:t>
            </a:r>
            <a:r>
              <a:rPr lang="en-US" sz="2400" dirty="0" smtClean="0"/>
              <a:t>.</a:t>
            </a:r>
          </a:p>
          <a:p>
            <a:r>
              <a:rPr lang="en-US" sz="2400" dirty="0"/>
              <a:t>Remove "model" from the dictionary:</a:t>
            </a:r>
          </a:p>
          <a:p>
            <a:r>
              <a:rPr lang="en-US" sz="2400" dirty="0"/>
              <a:t>car = {</a:t>
            </a:r>
            <a:br>
              <a:rPr lang="en-US" sz="2400" dirty="0"/>
            </a:br>
            <a:r>
              <a:rPr lang="en-US" sz="2400" dirty="0"/>
              <a:t>  "brand": "Ford",</a:t>
            </a:r>
            <a:br>
              <a:rPr lang="en-US" sz="2400" dirty="0"/>
            </a:br>
            <a:r>
              <a:rPr lang="en-US" sz="2400" dirty="0"/>
              <a:t>  "model": "Mustang",</a:t>
            </a:r>
            <a:br>
              <a:rPr lang="en-US" sz="2400" dirty="0"/>
            </a:br>
            <a:r>
              <a:rPr lang="en-US" sz="2400" dirty="0"/>
              <a:t>  "year": 1964</a:t>
            </a:r>
            <a:br>
              <a:rPr lang="en-US" sz="2400" dirty="0"/>
            </a:br>
            <a:r>
              <a:rPr lang="en-US" sz="2400" dirty="0"/>
              <a:t>}</a:t>
            </a:r>
            <a:br>
              <a:rPr lang="en-US" sz="2400" dirty="0"/>
            </a:br>
            <a:r>
              <a:rPr lang="en-US" sz="2400" dirty="0"/>
              <a:t/>
            </a:r>
            <a:br>
              <a:rPr lang="en-US" sz="2400" dirty="0"/>
            </a:br>
            <a:r>
              <a:rPr lang="en-US" sz="2400" dirty="0" err="1"/>
              <a:t>car.pop</a:t>
            </a:r>
            <a:r>
              <a:rPr lang="en-US" sz="2400" dirty="0"/>
              <a:t>("model")</a:t>
            </a:r>
            <a:br>
              <a:rPr lang="en-US" sz="2400" dirty="0"/>
            </a:br>
            <a:r>
              <a:rPr lang="en-US" sz="2400" dirty="0"/>
              <a:t/>
            </a:r>
            <a:br>
              <a:rPr lang="en-US" sz="2400" dirty="0"/>
            </a:br>
            <a:r>
              <a:rPr lang="en-US" sz="2400" dirty="0"/>
              <a:t>print(car) </a:t>
            </a:r>
          </a:p>
        </p:txBody>
      </p:sp>
    </p:spTree>
    <p:extLst>
      <p:ext uri="{BB962C8B-B14F-4D97-AF65-F5344CB8AC3E}">
        <p14:creationId xmlns:p14="http://schemas.microsoft.com/office/powerpoint/2010/main" val="748946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762000"/>
            <a:ext cx="8458200" cy="584775"/>
          </a:xfrm>
          <a:prstGeom prst="rect">
            <a:avLst/>
          </a:prstGeom>
        </p:spPr>
        <p:txBody>
          <a:bodyPr wrap="square">
            <a:spAutoFit/>
          </a:bodyPr>
          <a:lstStyle/>
          <a:p>
            <a:pPr algn="ctr"/>
            <a:r>
              <a:rPr lang="en-US" sz="3200" b="1" dirty="0" smtClean="0"/>
              <a:t>Dictionary Methods</a:t>
            </a:r>
            <a:endParaRPr lang="en-US" sz="3200" b="1" dirty="0"/>
          </a:p>
        </p:txBody>
      </p:sp>
      <p:sp>
        <p:nvSpPr>
          <p:cNvPr id="6" name="TextBox 5"/>
          <p:cNvSpPr txBox="1"/>
          <p:nvPr/>
        </p:nvSpPr>
        <p:spPr>
          <a:xfrm>
            <a:off x="397238" y="1524000"/>
            <a:ext cx="8441961" cy="4893647"/>
          </a:xfrm>
          <a:prstGeom prst="rect">
            <a:avLst/>
          </a:prstGeom>
          <a:noFill/>
        </p:spPr>
        <p:txBody>
          <a:bodyPr wrap="square" rtlCol="0">
            <a:spAutoFit/>
          </a:bodyPr>
          <a:lstStyle/>
          <a:p>
            <a:r>
              <a:rPr lang="en-US" sz="2400" b="1" dirty="0"/>
              <a:t>update() Method</a:t>
            </a:r>
          </a:p>
          <a:p>
            <a:r>
              <a:rPr lang="en-US" sz="2400" dirty="0"/>
              <a:t>The update() method inserts the specified items to the dictionary</a:t>
            </a:r>
            <a:r>
              <a:rPr lang="en-US" sz="2400" dirty="0" smtClean="0"/>
              <a:t>.</a:t>
            </a:r>
          </a:p>
          <a:p>
            <a:endParaRPr lang="en-US" sz="2400" dirty="0"/>
          </a:p>
          <a:p>
            <a:r>
              <a:rPr lang="en-US" sz="2400" dirty="0"/>
              <a:t>Insert an item to the dictionary:</a:t>
            </a:r>
          </a:p>
          <a:p>
            <a:r>
              <a:rPr lang="en-US" sz="2400" dirty="0"/>
              <a:t>car = {</a:t>
            </a:r>
            <a:br>
              <a:rPr lang="en-US" sz="2400" dirty="0"/>
            </a:br>
            <a:r>
              <a:rPr lang="en-US" sz="2400" dirty="0"/>
              <a:t>  "brand": "Ford",</a:t>
            </a:r>
            <a:br>
              <a:rPr lang="en-US" sz="2400" dirty="0"/>
            </a:br>
            <a:r>
              <a:rPr lang="en-US" sz="2400" dirty="0"/>
              <a:t>  "model": "Mustang",</a:t>
            </a:r>
            <a:br>
              <a:rPr lang="en-US" sz="2400" dirty="0"/>
            </a:br>
            <a:r>
              <a:rPr lang="en-US" sz="2400" dirty="0"/>
              <a:t>  "year": 1964</a:t>
            </a:r>
            <a:br>
              <a:rPr lang="en-US" sz="2400" dirty="0"/>
            </a:br>
            <a:r>
              <a:rPr lang="en-US" sz="2400" dirty="0"/>
              <a:t>}</a:t>
            </a:r>
            <a:br>
              <a:rPr lang="en-US" sz="2400" dirty="0"/>
            </a:br>
            <a:r>
              <a:rPr lang="en-US" sz="2400" dirty="0"/>
              <a:t/>
            </a:r>
            <a:br>
              <a:rPr lang="en-US" sz="2400" dirty="0"/>
            </a:br>
            <a:r>
              <a:rPr lang="en-US" sz="2400" dirty="0" err="1"/>
              <a:t>car.update</a:t>
            </a:r>
            <a:r>
              <a:rPr lang="en-US" sz="2400" dirty="0"/>
              <a:t>({"color": "White"})</a:t>
            </a:r>
            <a:br>
              <a:rPr lang="en-US" sz="2400" dirty="0"/>
            </a:br>
            <a:r>
              <a:rPr lang="en-US" sz="2400" dirty="0" smtClean="0"/>
              <a:t>print(car</a:t>
            </a:r>
            <a:r>
              <a:rPr lang="en-US" sz="2400" dirty="0"/>
              <a:t>) </a:t>
            </a:r>
          </a:p>
        </p:txBody>
      </p:sp>
    </p:spTree>
    <p:extLst>
      <p:ext uri="{BB962C8B-B14F-4D97-AF65-F5344CB8AC3E}">
        <p14:creationId xmlns:p14="http://schemas.microsoft.com/office/powerpoint/2010/main" val="30064394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762000"/>
            <a:ext cx="8458200" cy="584775"/>
          </a:xfrm>
          <a:prstGeom prst="rect">
            <a:avLst/>
          </a:prstGeom>
        </p:spPr>
        <p:txBody>
          <a:bodyPr wrap="square">
            <a:spAutoFit/>
          </a:bodyPr>
          <a:lstStyle/>
          <a:p>
            <a:pPr algn="ctr"/>
            <a:r>
              <a:rPr lang="en-US" sz="3200" b="1" dirty="0" smtClean="0"/>
              <a:t>Dictionary Methods</a:t>
            </a:r>
            <a:endParaRPr lang="en-US" sz="3200" b="1" dirty="0"/>
          </a:p>
        </p:txBody>
      </p:sp>
      <p:sp>
        <p:nvSpPr>
          <p:cNvPr id="6" name="TextBox 5"/>
          <p:cNvSpPr txBox="1"/>
          <p:nvPr/>
        </p:nvSpPr>
        <p:spPr>
          <a:xfrm>
            <a:off x="397238" y="1524000"/>
            <a:ext cx="8441961" cy="4524315"/>
          </a:xfrm>
          <a:prstGeom prst="rect">
            <a:avLst/>
          </a:prstGeom>
          <a:noFill/>
        </p:spPr>
        <p:txBody>
          <a:bodyPr wrap="square" rtlCol="0">
            <a:spAutoFit/>
          </a:bodyPr>
          <a:lstStyle/>
          <a:p>
            <a:r>
              <a:rPr lang="en-US" sz="2400" b="1" dirty="0"/>
              <a:t>values() Method</a:t>
            </a:r>
          </a:p>
          <a:p>
            <a:r>
              <a:rPr lang="en-US" sz="2400" dirty="0"/>
              <a:t>The values() method returns a view object. The view object contains the values of the dictionary, as a list.</a:t>
            </a:r>
            <a:endParaRPr lang="en-US" sz="2400" dirty="0" smtClean="0"/>
          </a:p>
          <a:p>
            <a:endParaRPr lang="en-US" sz="2400" dirty="0" smtClean="0"/>
          </a:p>
          <a:p>
            <a:r>
              <a:rPr lang="en-US" sz="2400" dirty="0" smtClean="0"/>
              <a:t>Return </a:t>
            </a:r>
            <a:r>
              <a:rPr lang="en-US" sz="2400" dirty="0"/>
              <a:t>the values:</a:t>
            </a:r>
          </a:p>
          <a:p>
            <a:r>
              <a:rPr lang="en-US" sz="2400" dirty="0"/>
              <a:t>car = {</a:t>
            </a:r>
            <a:br>
              <a:rPr lang="en-US" sz="2400" dirty="0"/>
            </a:br>
            <a:r>
              <a:rPr lang="en-US" sz="2400" dirty="0"/>
              <a:t>  "brand": "Ford",</a:t>
            </a:r>
            <a:br>
              <a:rPr lang="en-US" sz="2400" dirty="0"/>
            </a:br>
            <a:r>
              <a:rPr lang="en-US" sz="2400" dirty="0"/>
              <a:t>  "model": "Mustang",</a:t>
            </a:r>
            <a:br>
              <a:rPr lang="en-US" sz="2400" dirty="0"/>
            </a:br>
            <a:r>
              <a:rPr lang="en-US" sz="2400" dirty="0"/>
              <a:t>  "year": 1964</a:t>
            </a:r>
            <a:br>
              <a:rPr lang="en-US" sz="2400" dirty="0"/>
            </a:br>
            <a:r>
              <a:rPr lang="en-US" sz="2400" dirty="0"/>
              <a:t>}</a:t>
            </a:r>
            <a:br>
              <a:rPr lang="en-US" sz="2400" dirty="0"/>
            </a:br>
            <a:r>
              <a:rPr lang="en-US" sz="2400" dirty="0" smtClean="0"/>
              <a:t>x </a:t>
            </a:r>
            <a:r>
              <a:rPr lang="en-US" sz="2400" dirty="0"/>
              <a:t>= </a:t>
            </a:r>
            <a:r>
              <a:rPr lang="en-US" sz="2400" dirty="0" err="1"/>
              <a:t>car.values</a:t>
            </a:r>
            <a:r>
              <a:rPr lang="en-US" sz="2400" dirty="0"/>
              <a:t>()</a:t>
            </a:r>
            <a:br>
              <a:rPr lang="en-US" sz="2400" dirty="0"/>
            </a:br>
            <a:r>
              <a:rPr lang="en-US" sz="2400" dirty="0" smtClean="0"/>
              <a:t>print(x</a:t>
            </a:r>
            <a:r>
              <a:rPr lang="en-US" sz="2400" dirty="0"/>
              <a:t>) </a:t>
            </a:r>
          </a:p>
        </p:txBody>
      </p:sp>
    </p:spTree>
    <p:extLst>
      <p:ext uri="{BB962C8B-B14F-4D97-AF65-F5344CB8AC3E}">
        <p14:creationId xmlns:p14="http://schemas.microsoft.com/office/powerpoint/2010/main" val="257649799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1356732"/>
            <a:ext cx="7776864" cy="4016484"/>
          </a:xfrm>
          <a:prstGeom prst="rect">
            <a:avLst/>
          </a:prstGeom>
          <a:noFill/>
        </p:spPr>
        <p:txBody>
          <a:bodyPr wrap="square" rtlCol="0">
            <a:spAutoFit/>
          </a:bodyPr>
          <a:lstStyle/>
          <a:p>
            <a:pPr algn="just"/>
            <a:r>
              <a:rPr lang="en-IN" sz="2400" dirty="0"/>
              <a:t>Mathematically a set is a collection of items not in any particular order. A Python set is similar to this mathematical definition with below additional conditions. </a:t>
            </a:r>
          </a:p>
          <a:p>
            <a:pPr algn="just"/>
            <a:endParaRPr lang="en-IN" sz="2400" dirty="0"/>
          </a:p>
          <a:p>
            <a:pPr marL="285750" indent="-285750" algn="just">
              <a:spcBef>
                <a:spcPts val="600"/>
              </a:spcBef>
              <a:buFont typeface="Arial" pitchFamily="34" charset="0"/>
              <a:buChar char="•"/>
            </a:pPr>
            <a:r>
              <a:rPr lang="en-IN" sz="2400" dirty="0"/>
              <a:t>The elements in the set cannot be duplicates.</a:t>
            </a:r>
          </a:p>
          <a:p>
            <a:pPr marL="285750" indent="-285750" algn="just">
              <a:spcBef>
                <a:spcPts val="600"/>
              </a:spcBef>
              <a:buFont typeface="Arial" pitchFamily="34" charset="0"/>
              <a:buChar char="•"/>
            </a:pPr>
            <a:r>
              <a:rPr lang="en-IN" sz="2400" dirty="0"/>
              <a:t>The elements in the set are immutable(cannot be modified) but the set as a whole is mutable.</a:t>
            </a:r>
          </a:p>
          <a:p>
            <a:pPr marL="285750" indent="-285750" algn="just">
              <a:spcBef>
                <a:spcPts val="600"/>
              </a:spcBef>
              <a:buFont typeface="Arial" pitchFamily="34" charset="0"/>
              <a:buChar char="•"/>
            </a:pPr>
            <a:r>
              <a:rPr lang="en-IN" sz="2400" dirty="0"/>
              <a:t>There is no index attached to any element in a python set. So they do not support any indexing or slicing operation.</a:t>
            </a:r>
          </a:p>
          <a:p>
            <a:endParaRPr lang="en-IN" sz="2400" dirty="0"/>
          </a:p>
        </p:txBody>
      </p:sp>
      <p:sp>
        <p:nvSpPr>
          <p:cNvPr id="5" name="TextBox 4"/>
          <p:cNvSpPr txBox="1"/>
          <p:nvPr/>
        </p:nvSpPr>
        <p:spPr>
          <a:xfrm>
            <a:off x="755576" y="476672"/>
            <a:ext cx="7776864" cy="646331"/>
          </a:xfrm>
          <a:prstGeom prst="rect">
            <a:avLst/>
          </a:prstGeom>
          <a:noFill/>
        </p:spPr>
        <p:txBody>
          <a:bodyPr wrap="square" rtlCol="0">
            <a:spAutoFit/>
          </a:bodyPr>
          <a:lstStyle/>
          <a:p>
            <a:pPr algn="ctr"/>
            <a:r>
              <a:rPr lang="en-IN" sz="3600" b="1" dirty="0"/>
              <a:t>Python - Sets</a:t>
            </a:r>
            <a:endParaRPr lang="en-IN" dirty="0"/>
          </a:p>
        </p:txBody>
      </p:sp>
    </p:spTree>
    <p:extLst>
      <p:ext uri="{BB962C8B-B14F-4D97-AF65-F5344CB8AC3E}">
        <p14:creationId xmlns:p14="http://schemas.microsoft.com/office/powerpoint/2010/main" val="19786544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1412776"/>
            <a:ext cx="7776864" cy="3416320"/>
          </a:xfrm>
          <a:prstGeom prst="rect">
            <a:avLst/>
          </a:prstGeom>
          <a:noFill/>
        </p:spPr>
        <p:txBody>
          <a:bodyPr wrap="square" rtlCol="0">
            <a:spAutoFit/>
          </a:bodyPr>
          <a:lstStyle/>
          <a:p>
            <a:pPr algn="just"/>
            <a:r>
              <a:rPr lang="en-IN" sz="2400" dirty="0"/>
              <a:t>A set is created by using the set() function or placing all the elements within a pair of curly braces.</a:t>
            </a:r>
          </a:p>
          <a:p>
            <a:pPr algn="just"/>
            <a:endParaRPr lang="en-IN" sz="2400" dirty="0"/>
          </a:p>
          <a:p>
            <a:pPr lvl="1" algn="just"/>
            <a:r>
              <a:rPr lang="en-IN" sz="2400" dirty="0">
                <a:solidFill>
                  <a:srgbClr val="0070C0"/>
                </a:solidFill>
              </a:rPr>
              <a:t>Days=set(["</a:t>
            </a:r>
            <a:r>
              <a:rPr lang="en-IN" sz="2400" dirty="0" err="1">
                <a:solidFill>
                  <a:srgbClr val="0070C0"/>
                </a:solidFill>
              </a:rPr>
              <a:t>Mon","Tue","Wed","Thu","Fri","Sat","Sun</a:t>
            </a:r>
            <a:r>
              <a:rPr lang="en-IN" sz="2400" dirty="0">
                <a:solidFill>
                  <a:srgbClr val="0070C0"/>
                </a:solidFill>
              </a:rPr>
              <a:t>"])</a:t>
            </a:r>
          </a:p>
          <a:p>
            <a:pPr lvl="1" algn="just"/>
            <a:r>
              <a:rPr lang="en-IN" sz="2400" dirty="0">
                <a:solidFill>
                  <a:srgbClr val="0070C0"/>
                </a:solidFill>
              </a:rPr>
              <a:t>Months={"</a:t>
            </a:r>
            <a:r>
              <a:rPr lang="en-IN" sz="2400" dirty="0" err="1">
                <a:solidFill>
                  <a:srgbClr val="0070C0"/>
                </a:solidFill>
              </a:rPr>
              <a:t>Jan","Feb","Mar</a:t>
            </a:r>
            <a:r>
              <a:rPr lang="en-IN" sz="2400" dirty="0">
                <a:solidFill>
                  <a:srgbClr val="0070C0"/>
                </a:solidFill>
              </a:rPr>
              <a:t>"} </a:t>
            </a:r>
          </a:p>
          <a:p>
            <a:pPr lvl="1" algn="just"/>
            <a:r>
              <a:rPr lang="en-IN" sz="2400" dirty="0">
                <a:solidFill>
                  <a:srgbClr val="0070C0"/>
                </a:solidFill>
              </a:rPr>
              <a:t>Dates={21,22,17} </a:t>
            </a:r>
          </a:p>
          <a:p>
            <a:pPr lvl="1" algn="just"/>
            <a:r>
              <a:rPr lang="en-IN" sz="2400" dirty="0">
                <a:solidFill>
                  <a:srgbClr val="0070C0"/>
                </a:solidFill>
              </a:rPr>
              <a:t>print(Days) </a:t>
            </a:r>
          </a:p>
          <a:p>
            <a:pPr lvl="1" algn="just"/>
            <a:r>
              <a:rPr lang="en-IN" sz="2400" dirty="0">
                <a:solidFill>
                  <a:srgbClr val="0070C0"/>
                </a:solidFill>
              </a:rPr>
              <a:t>print(Months) </a:t>
            </a:r>
          </a:p>
          <a:p>
            <a:pPr lvl="1" algn="just"/>
            <a:r>
              <a:rPr lang="en-IN" sz="2400" dirty="0">
                <a:solidFill>
                  <a:srgbClr val="0070C0"/>
                </a:solidFill>
              </a:rPr>
              <a:t>print(Dates)</a:t>
            </a:r>
          </a:p>
        </p:txBody>
      </p:sp>
      <p:sp>
        <p:nvSpPr>
          <p:cNvPr id="5" name="TextBox 4"/>
          <p:cNvSpPr txBox="1"/>
          <p:nvPr/>
        </p:nvSpPr>
        <p:spPr>
          <a:xfrm>
            <a:off x="755576" y="476672"/>
            <a:ext cx="7776864" cy="646331"/>
          </a:xfrm>
          <a:prstGeom prst="rect">
            <a:avLst/>
          </a:prstGeom>
          <a:noFill/>
        </p:spPr>
        <p:txBody>
          <a:bodyPr wrap="square" rtlCol="0">
            <a:spAutoFit/>
          </a:bodyPr>
          <a:lstStyle/>
          <a:p>
            <a:pPr algn="ctr"/>
            <a:r>
              <a:rPr lang="en-IN" sz="3600" b="1" dirty="0"/>
              <a:t>Creating a set</a:t>
            </a:r>
            <a:endParaRPr lang="en-IN" dirty="0"/>
          </a:p>
        </p:txBody>
      </p:sp>
    </p:spTree>
    <p:extLst>
      <p:ext uri="{BB962C8B-B14F-4D97-AF65-F5344CB8AC3E}">
        <p14:creationId xmlns:p14="http://schemas.microsoft.com/office/powerpoint/2010/main" val="14498144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1412776"/>
            <a:ext cx="7776864" cy="3046988"/>
          </a:xfrm>
          <a:prstGeom prst="rect">
            <a:avLst/>
          </a:prstGeom>
          <a:noFill/>
        </p:spPr>
        <p:txBody>
          <a:bodyPr wrap="square" rtlCol="0">
            <a:spAutoFit/>
          </a:bodyPr>
          <a:lstStyle/>
          <a:p>
            <a:pPr algn="just"/>
            <a:r>
              <a:rPr lang="en-IN" sz="2400" dirty="0"/>
              <a:t>We cannot access individual values in a set. We can only access all the elements together as shown above. But we can also get a list of individual elements by looping through the set.</a:t>
            </a:r>
          </a:p>
          <a:p>
            <a:pPr algn="just"/>
            <a:endParaRPr lang="en-IN" sz="2400" dirty="0"/>
          </a:p>
          <a:p>
            <a:pPr algn="just"/>
            <a:r>
              <a:rPr lang="en-IN" sz="2400" dirty="0">
                <a:solidFill>
                  <a:srgbClr val="0070C0"/>
                </a:solidFill>
              </a:rPr>
              <a:t>Days=set(["</a:t>
            </a:r>
            <a:r>
              <a:rPr lang="en-IN" sz="2400" dirty="0" err="1">
                <a:solidFill>
                  <a:srgbClr val="0070C0"/>
                </a:solidFill>
              </a:rPr>
              <a:t>Mon","Tue","Wed","Thu","Fri","Sat","Sun</a:t>
            </a:r>
            <a:r>
              <a:rPr lang="en-IN" sz="2400" dirty="0">
                <a:solidFill>
                  <a:srgbClr val="0070C0"/>
                </a:solidFill>
              </a:rPr>
              <a:t>"]) </a:t>
            </a:r>
          </a:p>
          <a:p>
            <a:pPr algn="just"/>
            <a:r>
              <a:rPr lang="en-IN" sz="2400" dirty="0">
                <a:solidFill>
                  <a:srgbClr val="0070C0"/>
                </a:solidFill>
              </a:rPr>
              <a:t>for d in Days: </a:t>
            </a:r>
          </a:p>
          <a:p>
            <a:pPr algn="just"/>
            <a:r>
              <a:rPr lang="en-IN" sz="2400" dirty="0">
                <a:solidFill>
                  <a:srgbClr val="0070C0"/>
                </a:solidFill>
              </a:rPr>
              <a:t>	print(d)</a:t>
            </a:r>
          </a:p>
        </p:txBody>
      </p:sp>
      <p:sp>
        <p:nvSpPr>
          <p:cNvPr id="5" name="TextBox 4"/>
          <p:cNvSpPr txBox="1"/>
          <p:nvPr/>
        </p:nvSpPr>
        <p:spPr>
          <a:xfrm>
            <a:off x="755576" y="476672"/>
            <a:ext cx="7776864" cy="646331"/>
          </a:xfrm>
          <a:prstGeom prst="rect">
            <a:avLst/>
          </a:prstGeom>
          <a:noFill/>
        </p:spPr>
        <p:txBody>
          <a:bodyPr wrap="square" rtlCol="0">
            <a:spAutoFit/>
          </a:bodyPr>
          <a:lstStyle/>
          <a:p>
            <a:pPr algn="ctr"/>
            <a:r>
              <a:rPr lang="en-IN" sz="3600" b="1" dirty="0"/>
              <a:t>Accessing Values in a Set</a:t>
            </a:r>
          </a:p>
        </p:txBody>
      </p:sp>
    </p:spTree>
    <p:extLst>
      <p:ext uri="{BB962C8B-B14F-4D97-AF65-F5344CB8AC3E}">
        <p14:creationId xmlns:p14="http://schemas.microsoft.com/office/powerpoint/2010/main" val="2524173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813375"/>
            <a:ext cx="8458200" cy="584775"/>
          </a:xfrm>
          <a:prstGeom prst="rect">
            <a:avLst/>
          </a:prstGeom>
        </p:spPr>
        <p:txBody>
          <a:bodyPr wrap="square">
            <a:spAutoFit/>
          </a:bodyPr>
          <a:lstStyle/>
          <a:p>
            <a:pPr algn="ctr"/>
            <a:r>
              <a:rPr lang="en-IN" sz="3200" b="1" dirty="0"/>
              <a:t>Python While Loop Statements</a:t>
            </a:r>
          </a:p>
        </p:txBody>
      </p:sp>
      <p:sp>
        <p:nvSpPr>
          <p:cNvPr id="2" name="TextBox 1"/>
          <p:cNvSpPr txBox="1"/>
          <p:nvPr/>
        </p:nvSpPr>
        <p:spPr>
          <a:xfrm>
            <a:off x="762000" y="1447800"/>
            <a:ext cx="7543800" cy="4524315"/>
          </a:xfrm>
          <a:prstGeom prst="rect">
            <a:avLst/>
          </a:prstGeom>
          <a:noFill/>
        </p:spPr>
        <p:txBody>
          <a:bodyPr wrap="square" rtlCol="0">
            <a:spAutoFit/>
          </a:bodyPr>
          <a:lstStyle/>
          <a:p>
            <a:r>
              <a:rPr lang="en-IN" sz="2400" b="1" dirty="0"/>
              <a:t>Example</a:t>
            </a:r>
          </a:p>
          <a:p>
            <a:pPr lvl="1"/>
            <a:r>
              <a:rPr lang="en-IN" sz="2000" dirty="0"/>
              <a:t>count = 0 </a:t>
            </a:r>
          </a:p>
          <a:p>
            <a:pPr lvl="1"/>
            <a:r>
              <a:rPr lang="en-IN" sz="2000" dirty="0"/>
              <a:t>while (count &lt; 9): </a:t>
            </a:r>
          </a:p>
          <a:p>
            <a:pPr lvl="1"/>
            <a:r>
              <a:rPr lang="en-IN" sz="2000" dirty="0"/>
              <a:t>	print </a:t>
            </a:r>
            <a:r>
              <a:rPr lang="en-IN" sz="2000" dirty="0" smtClean="0"/>
              <a:t>('The </a:t>
            </a:r>
            <a:r>
              <a:rPr lang="en-IN" sz="2000" dirty="0"/>
              <a:t>count is:', </a:t>
            </a:r>
            <a:r>
              <a:rPr lang="en-IN" sz="2000" dirty="0" smtClean="0"/>
              <a:t>count)</a:t>
            </a:r>
            <a:endParaRPr lang="en-IN" sz="2000" dirty="0"/>
          </a:p>
          <a:p>
            <a:pPr lvl="1"/>
            <a:r>
              <a:rPr lang="en-IN" sz="2000" dirty="0"/>
              <a:t>	count = count + 1 </a:t>
            </a:r>
          </a:p>
          <a:p>
            <a:pPr lvl="1"/>
            <a:r>
              <a:rPr lang="en-IN" sz="2000" dirty="0"/>
              <a:t>print "Good bye!“</a:t>
            </a:r>
          </a:p>
          <a:p>
            <a:endParaRPr lang="en-IN" sz="2400" dirty="0"/>
          </a:p>
          <a:p>
            <a:r>
              <a:rPr lang="en-IN" sz="2000" b="1" dirty="0"/>
              <a:t>The Infinite Loop</a:t>
            </a:r>
          </a:p>
          <a:p>
            <a:endParaRPr lang="en-IN" sz="2000" dirty="0"/>
          </a:p>
          <a:p>
            <a:pPr lvl="1"/>
            <a:r>
              <a:rPr lang="en-IN" sz="2000" dirty="0" err="1"/>
              <a:t>var</a:t>
            </a:r>
            <a:r>
              <a:rPr lang="en-IN" sz="2000" dirty="0"/>
              <a:t> = 1 </a:t>
            </a:r>
          </a:p>
          <a:p>
            <a:pPr lvl="1"/>
            <a:r>
              <a:rPr lang="en-IN" sz="2000" dirty="0"/>
              <a:t>while </a:t>
            </a:r>
            <a:r>
              <a:rPr lang="en-IN" sz="2000" dirty="0" smtClean="0"/>
              <a:t>(</a:t>
            </a:r>
            <a:r>
              <a:rPr lang="en-IN" sz="2000" dirty="0" err="1" smtClean="0"/>
              <a:t>var</a:t>
            </a:r>
            <a:r>
              <a:rPr lang="en-IN" sz="2000" dirty="0" smtClean="0"/>
              <a:t> </a:t>
            </a:r>
            <a:r>
              <a:rPr lang="en-IN" sz="2000" dirty="0"/>
              <a:t>== </a:t>
            </a:r>
            <a:r>
              <a:rPr lang="en-IN" sz="2000" dirty="0" smtClean="0"/>
              <a:t>1) </a:t>
            </a:r>
            <a:r>
              <a:rPr lang="en-IN" sz="2000" dirty="0"/>
              <a:t>: # This constructs an infinite loop </a:t>
            </a:r>
          </a:p>
          <a:p>
            <a:pPr lvl="1"/>
            <a:r>
              <a:rPr lang="en-IN" sz="2000" dirty="0"/>
              <a:t>	</a:t>
            </a:r>
            <a:r>
              <a:rPr lang="en-IN" sz="2000" dirty="0" err="1"/>
              <a:t>num</a:t>
            </a:r>
            <a:r>
              <a:rPr lang="en-IN" sz="2000" dirty="0"/>
              <a:t> = input("Enter a number :") </a:t>
            </a:r>
          </a:p>
          <a:p>
            <a:pPr lvl="1"/>
            <a:r>
              <a:rPr lang="en-IN" sz="2000" dirty="0"/>
              <a:t>	</a:t>
            </a:r>
            <a:r>
              <a:rPr lang="en-IN" sz="2000" dirty="0" smtClean="0"/>
              <a:t>print("You </a:t>
            </a:r>
            <a:r>
              <a:rPr lang="en-IN" sz="2000" dirty="0"/>
              <a:t>entered: ", </a:t>
            </a:r>
            <a:r>
              <a:rPr lang="en-IN" sz="2000" dirty="0" err="1" smtClean="0"/>
              <a:t>num</a:t>
            </a:r>
            <a:r>
              <a:rPr lang="en-IN" sz="2000" dirty="0"/>
              <a:t>)</a:t>
            </a:r>
          </a:p>
          <a:p>
            <a:pPr lvl="1"/>
            <a:r>
              <a:rPr lang="en-IN" sz="2000" dirty="0"/>
              <a:t>print "Good bye!"</a:t>
            </a:r>
          </a:p>
        </p:txBody>
      </p:sp>
    </p:spTree>
    <p:extLst>
      <p:ext uri="{BB962C8B-B14F-4D97-AF65-F5344CB8AC3E}">
        <p14:creationId xmlns:p14="http://schemas.microsoft.com/office/powerpoint/2010/main" val="136051763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1412776"/>
            <a:ext cx="7776864" cy="2677656"/>
          </a:xfrm>
          <a:prstGeom prst="rect">
            <a:avLst/>
          </a:prstGeom>
          <a:noFill/>
        </p:spPr>
        <p:txBody>
          <a:bodyPr wrap="square" rtlCol="0">
            <a:spAutoFit/>
          </a:bodyPr>
          <a:lstStyle/>
          <a:p>
            <a:pPr algn="just"/>
            <a:r>
              <a:rPr lang="en-IN" sz="2400" dirty="0"/>
              <a:t>We can add elements to a set by using add() method. Again as discussed there is no specific index attached to the newly added element.</a:t>
            </a:r>
          </a:p>
          <a:p>
            <a:pPr algn="just"/>
            <a:endParaRPr lang="en-IN" sz="2400" dirty="0"/>
          </a:p>
          <a:p>
            <a:pPr lvl="1" algn="just"/>
            <a:r>
              <a:rPr lang="en-IN" sz="2400" dirty="0">
                <a:solidFill>
                  <a:srgbClr val="0070C0"/>
                </a:solidFill>
              </a:rPr>
              <a:t>Days=set(["</a:t>
            </a:r>
            <a:r>
              <a:rPr lang="en-IN" sz="2400" dirty="0" err="1">
                <a:solidFill>
                  <a:srgbClr val="0070C0"/>
                </a:solidFill>
              </a:rPr>
              <a:t>Mon","Tue","Wed","Thu","Fri","Sat</a:t>
            </a:r>
            <a:r>
              <a:rPr lang="en-IN" sz="2400" dirty="0">
                <a:solidFill>
                  <a:srgbClr val="0070C0"/>
                </a:solidFill>
              </a:rPr>
              <a:t>"])</a:t>
            </a:r>
          </a:p>
          <a:p>
            <a:pPr lvl="1" algn="just"/>
            <a:r>
              <a:rPr lang="en-IN" sz="2400" dirty="0" err="1">
                <a:solidFill>
                  <a:srgbClr val="0070C0"/>
                </a:solidFill>
              </a:rPr>
              <a:t>Days.add</a:t>
            </a:r>
            <a:r>
              <a:rPr lang="en-IN" sz="2400" dirty="0">
                <a:solidFill>
                  <a:srgbClr val="0070C0"/>
                </a:solidFill>
              </a:rPr>
              <a:t>("Sun") </a:t>
            </a:r>
          </a:p>
          <a:p>
            <a:pPr lvl="1" algn="just"/>
            <a:r>
              <a:rPr lang="en-IN" sz="2400" dirty="0">
                <a:solidFill>
                  <a:srgbClr val="0070C0"/>
                </a:solidFill>
              </a:rPr>
              <a:t>print(Days)</a:t>
            </a:r>
          </a:p>
        </p:txBody>
      </p:sp>
      <p:sp>
        <p:nvSpPr>
          <p:cNvPr id="5" name="TextBox 4"/>
          <p:cNvSpPr txBox="1"/>
          <p:nvPr/>
        </p:nvSpPr>
        <p:spPr>
          <a:xfrm>
            <a:off x="755576" y="476672"/>
            <a:ext cx="7776864" cy="646331"/>
          </a:xfrm>
          <a:prstGeom prst="rect">
            <a:avLst/>
          </a:prstGeom>
          <a:noFill/>
        </p:spPr>
        <p:txBody>
          <a:bodyPr wrap="square" rtlCol="0">
            <a:spAutoFit/>
          </a:bodyPr>
          <a:lstStyle/>
          <a:p>
            <a:pPr algn="ctr"/>
            <a:r>
              <a:rPr lang="en-IN" sz="3600" b="1" dirty="0"/>
              <a:t>Adding Items to a Set</a:t>
            </a:r>
          </a:p>
        </p:txBody>
      </p:sp>
    </p:spTree>
    <p:extLst>
      <p:ext uri="{BB962C8B-B14F-4D97-AF65-F5344CB8AC3E}">
        <p14:creationId xmlns:p14="http://schemas.microsoft.com/office/powerpoint/2010/main" val="34342183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1412776"/>
            <a:ext cx="7776864" cy="3724096"/>
          </a:xfrm>
          <a:prstGeom prst="rect">
            <a:avLst/>
          </a:prstGeom>
          <a:noFill/>
        </p:spPr>
        <p:txBody>
          <a:bodyPr wrap="square" rtlCol="0">
            <a:spAutoFit/>
          </a:bodyPr>
          <a:lstStyle/>
          <a:p>
            <a:pPr algn="just"/>
            <a:endParaRPr lang="en-IN" sz="2400" dirty="0"/>
          </a:p>
          <a:p>
            <a:pPr algn="just"/>
            <a:r>
              <a:rPr lang="en-IN" sz="2400" b="1" dirty="0"/>
              <a:t>Remove Item</a:t>
            </a:r>
          </a:p>
          <a:p>
            <a:pPr algn="just"/>
            <a:endParaRPr lang="en-IN" sz="2400" b="1" dirty="0"/>
          </a:p>
          <a:p>
            <a:pPr algn="just"/>
            <a:r>
              <a:rPr lang="en-IN" sz="2400" dirty="0"/>
              <a:t>We can remove elements from a set by using discard() method. </a:t>
            </a:r>
            <a:endParaRPr lang="en-IN" sz="1200" dirty="0"/>
          </a:p>
          <a:p>
            <a:pPr lvl="1"/>
            <a:r>
              <a:rPr lang="en-IN" sz="2400" dirty="0" err="1">
                <a:solidFill>
                  <a:srgbClr val="0070C0"/>
                </a:solidFill>
              </a:rPr>
              <a:t>thisset</a:t>
            </a:r>
            <a:r>
              <a:rPr lang="en-IN" sz="2400" dirty="0">
                <a:solidFill>
                  <a:srgbClr val="0070C0"/>
                </a:solidFill>
              </a:rPr>
              <a:t> = {"apple", "banana", "cherry"}</a:t>
            </a:r>
          </a:p>
          <a:p>
            <a:pPr lvl="1"/>
            <a:r>
              <a:rPr lang="en-IN" sz="2400" dirty="0" err="1">
                <a:solidFill>
                  <a:srgbClr val="0070C0"/>
                </a:solidFill>
              </a:rPr>
              <a:t>thisset.remove</a:t>
            </a:r>
            <a:r>
              <a:rPr lang="en-IN" sz="2400" dirty="0">
                <a:solidFill>
                  <a:srgbClr val="0070C0"/>
                </a:solidFill>
              </a:rPr>
              <a:t>("banana")</a:t>
            </a:r>
          </a:p>
          <a:p>
            <a:pPr lvl="1"/>
            <a:r>
              <a:rPr lang="en-IN" sz="2400" dirty="0">
                <a:solidFill>
                  <a:srgbClr val="0070C0"/>
                </a:solidFill>
              </a:rPr>
              <a:t>print(</a:t>
            </a:r>
            <a:r>
              <a:rPr lang="en-IN" sz="2400" dirty="0" err="1">
                <a:solidFill>
                  <a:srgbClr val="0070C0"/>
                </a:solidFill>
              </a:rPr>
              <a:t>thisset</a:t>
            </a:r>
            <a:r>
              <a:rPr lang="en-IN" sz="2400" dirty="0">
                <a:solidFill>
                  <a:srgbClr val="0070C0"/>
                </a:solidFill>
              </a:rPr>
              <a:t>)</a:t>
            </a:r>
          </a:p>
          <a:p>
            <a:pPr lvl="1"/>
            <a:endParaRPr lang="en-IN" sz="2400" dirty="0">
              <a:solidFill>
                <a:srgbClr val="0070C0"/>
              </a:solidFill>
            </a:endParaRPr>
          </a:p>
          <a:p>
            <a:r>
              <a:rPr lang="en-IN" sz="2000" b="1" dirty="0"/>
              <a:t>Note:</a:t>
            </a:r>
            <a:r>
              <a:rPr lang="en-IN" sz="2000" dirty="0"/>
              <a:t> </a:t>
            </a:r>
            <a:r>
              <a:rPr lang="en-IN" sz="2000" b="1" dirty="0"/>
              <a:t>If the item to remove does not exist, remove() will raise an error.</a:t>
            </a:r>
          </a:p>
        </p:txBody>
      </p:sp>
      <p:sp>
        <p:nvSpPr>
          <p:cNvPr id="5" name="TextBox 4"/>
          <p:cNvSpPr txBox="1"/>
          <p:nvPr/>
        </p:nvSpPr>
        <p:spPr>
          <a:xfrm>
            <a:off x="755576" y="476672"/>
            <a:ext cx="7776864" cy="646331"/>
          </a:xfrm>
          <a:prstGeom prst="rect">
            <a:avLst/>
          </a:prstGeom>
          <a:noFill/>
        </p:spPr>
        <p:txBody>
          <a:bodyPr wrap="square" rtlCol="0">
            <a:spAutoFit/>
          </a:bodyPr>
          <a:lstStyle/>
          <a:p>
            <a:pPr algn="ctr"/>
            <a:r>
              <a:rPr lang="en-IN" sz="3600" b="1" dirty="0"/>
              <a:t>Removing Item from a Set</a:t>
            </a:r>
          </a:p>
        </p:txBody>
      </p:sp>
    </p:spTree>
    <p:extLst>
      <p:ext uri="{BB962C8B-B14F-4D97-AF65-F5344CB8AC3E}">
        <p14:creationId xmlns:p14="http://schemas.microsoft.com/office/powerpoint/2010/main" val="27612778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1600" y="1828800"/>
            <a:ext cx="7776864" cy="3046988"/>
          </a:xfrm>
          <a:prstGeom prst="rect">
            <a:avLst/>
          </a:prstGeom>
          <a:noFill/>
        </p:spPr>
        <p:txBody>
          <a:bodyPr wrap="square" rtlCol="0">
            <a:spAutoFit/>
          </a:bodyPr>
          <a:lstStyle/>
          <a:p>
            <a:pPr algn="just"/>
            <a:r>
              <a:rPr lang="en-IN" sz="2400" b="1" dirty="0"/>
              <a:t>Remove the  item by using the discard() Method</a:t>
            </a:r>
          </a:p>
          <a:p>
            <a:pPr algn="just"/>
            <a:endParaRPr lang="en-IN" sz="2400" b="1" dirty="0"/>
          </a:p>
          <a:p>
            <a:pPr lvl="1" algn="just"/>
            <a:r>
              <a:rPr lang="en-IN" sz="2400" dirty="0">
                <a:solidFill>
                  <a:srgbClr val="0070C0"/>
                </a:solidFill>
              </a:rPr>
              <a:t>Days=set(["</a:t>
            </a:r>
            <a:r>
              <a:rPr lang="en-IN" sz="2400" dirty="0" err="1">
                <a:solidFill>
                  <a:srgbClr val="0070C0"/>
                </a:solidFill>
              </a:rPr>
              <a:t>Mon","Tue","Wed","Thu","Fri","Sat</a:t>
            </a:r>
            <a:r>
              <a:rPr lang="en-IN" sz="2400" dirty="0">
                <a:solidFill>
                  <a:srgbClr val="0070C0"/>
                </a:solidFill>
              </a:rPr>
              <a:t>"]) </a:t>
            </a:r>
          </a:p>
          <a:p>
            <a:pPr lvl="1" algn="just"/>
            <a:r>
              <a:rPr lang="en-IN" sz="2400" dirty="0" err="1">
                <a:solidFill>
                  <a:srgbClr val="0070C0"/>
                </a:solidFill>
              </a:rPr>
              <a:t>Days.discard</a:t>
            </a:r>
            <a:r>
              <a:rPr lang="en-IN" sz="2400" dirty="0">
                <a:solidFill>
                  <a:srgbClr val="0070C0"/>
                </a:solidFill>
              </a:rPr>
              <a:t>("Sun") </a:t>
            </a:r>
          </a:p>
          <a:p>
            <a:pPr lvl="1" algn="just"/>
            <a:r>
              <a:rPr lang="en-IN" sz="2400" dirty="0">
                <a:solidFill>
                  <a:srgbClr val="0070C0"/>
                </a:solidFill>
              </a:rPr>
              <a:t>print(Days)</a:t>
            </a:r>
          </a:p>
          <a:p>
            <a:pPr algn="just"/>
            <a:r>
              <a:rPr lang="en-IN" sz="2400" b="1" dirty="0"/>
              <a:t>Note: If the item to remove does not exist, discard() will NOT raise an error.</a:t>
            </a:r>
          </a:p>
          <a:p>
            <a:pPr algn="just"/>
            <a:endParaRPr lang="en-IN" sz="2400" b="1" dirty="0"/>
          </a:p>
        </p:txBody>
      </p:sp>
      <p:sp>
        <p:nvSpPr>
          <p:cNvPr id="5" name="TextBox 4"/>
          <p:cNvSpPr txBox="1"/>
          <p:nvPr/>
        </p:nvSpPr>
        <p:spPr>
          <a:xfrm>
            <a:off x="755576" y="305355"/>
            <a:ext cx="7776864" cy="646331"/>
          </a:xfrm>
          <a:prstGeom prst="rect">
            <a:avLst/>
          </a:prstGeom>
          <a:noFill/>
        </p:spPr>
        <p:txBody>
          <a:bodyPr wrap="square" rtlCol="0">
            <a:spAutoFit/>
          </a:bodyPr>
          <a:lstStyle/>
          <a:p>
            <a:pPr algn="ctr"/>
            <a:r>
              <a:rPr lang="en-IN" sz="3600" b="1" dirty="0"/>
              <a:t>Removing Item from a Set</a:t>
            </a:r>
          </a:p>
        </p:txBody>
      </p:sp>
    </p:spTree>
    <p:extLst>
      <p:ext uri="{BB962C8B-B14F-4D97-AF65-F5344CB8AC3E}">
        <p14:creationId xmlns:p14="http://schemas.microsoft.com/office/powerpoint/2010/main" val="42621023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1412776"/>
            <a:ext cx="7776864" cy="3416320"/>
          </a:xfrm>
          <a:prstGeom prst="rect">
            <a:avLst/>
          </a:prstGeom>
          <a:noFill/>
        </p:spPr>
        <p:txBody>
          <a:bodyPr wrap="square" rtlCol="0">
            <a:spAutoFit/>
          </a:bodyPr>
          <a:lstStyle/>
          <a:p>
            <a:pPr algn="just"/>
            <a:r>
              <a:rPr lang="en-IN" sz="2400" dirty="0"/>
              <a:t>The union operation on two sets produces a new set containing all the distinct elements from both the sets. In the below example the element “Wed” is present in both the sets.</a:t>
            </a:r>
          </a:p>
          <a:p>
            <a:endParaRPr lang="en-IN" sz="2400" dirty="0"/>
          </a:p>
          <a:p>
            <a:pPr lvl="1"/>
            <a:r>
              <a:rPr lang="en-IN" sz="2400" dirty="0" err="1">
                <a:solidFill>
                  <a:srgbClr val="0070C0"/>
                </a:solidFill>
              </a:rPr>
              <a:t>DaysA</a:t>
            </a:r>
            <a:r>
              <a:rPr lang="en-IN" sz="2400" dirty="0">
                <a:solidFill>
                  <a:srgbClr val="0070C0"/>
                </a:solidFill>
              </a:rPr>
              <a:t> = set(["</a:t>
            </a:r>
            <a:r>
              <a:rPr lang="en-IN" sz="2400" dirty="0" err="1">
                <a:solidFill>
                  <a:srgbClr val="0070C0"/>
                </a:solidFill>
              </a:rPr>
              <a:t>Mon","Tue","Wed</a:t>
            </a:r>
            <a:r>
              <a:rPr lang="en-IN" sz="2400" dirty="0">
                <a:solidFill>
                  <a:srgbClr val="0070C0"/>
                </a:solidFill>
              </a:rPr>
              <a:t>"]) </a:t>
            </a:r>
          </a:p>
          <a:p>
            <a:pPr lvl="1"/>
            <a:r>
              <a:rPr lang="en-IN" sz="2400" dirty="0" err="1">
                <a:solidFill>
                  <a:srgbClr val="0070C0"/>
                </a:solidFill>
              </a:rPr>
              <a:t>DaysB</a:t>
            </a:r>
            <a:r>
              <a:rPr lang="en-IN" sz="2400" dirty="0">
                <a:solidFill>
                  <a:srgbClr val="0070C0"/>
                </a:solidFill>
              </a:rPr>
              <a:t> = set(["</a:t>
            </a:r>
            <a:r>
              <a:rPr lang="en-IN" sz="2400" dirty="0" err="1">
                <a:solidFill>
                  <a:srgbClr val="0070C0"/>
                </a:solidFill>
              </a:rPr>
              <a:t>Wed","Thu","Fri","Sat","Sun</a:t>
            </a:r>
            <a:r>
              <a:rPr lang="en-IN" sz="2400" dirty="0">
                <a:solidFill>
                  <a:srgbClr val="0070C0"/>
                </a:solidFill>
              </a:rPr>
              <a:t>"]) </a:t>
            </a:r>
          </a:p>
          <a:p>
            <a:pPr lvl="1"/>
            <a:r>
              <a:rPr lang="en-IN" sz="2400" dirty="0" err="1">
                <a:solidFill>
                  <a:srgbClr val="0070C0"/>
                </a:solidFill>
              </a:rPr>
              <a:t>AllDays</a:t>
            </a:r>
            <a:r>
              <a:rPr lang="en-IN" sz="2400" dirty="0">
                <a:solidFill>
                  <a:srgbClr val="0070C0"/>
                </a:solidFill>
              </a:rPr>
              <a:t> = </a:t>
            </a:r>
            <a:r>
              <a:rPr lang="en-IN" sz="2400" dirty="0" err="1">
                <a:solidFill>
                  <a:srgbClr val="0070C0"/>
                </a:solidFill>
              </a:rPr>
              <a:t>DaysA|DaysB</a:t>
            </a:r>
            <a:r>
              <a:rPr lang="en-IN" sz="2400" dirty="0">
                <a:solidFill>
                  <a:srgbClr val="0070C0"/>
                </a:solidFill>
              </a:rPr>
              <a:t> </a:t>
            </a:r>
          </a:p>
          <a:p>
            <a:pPr lvl="1"/>
            <a:r>
              <a:rPr lang="en-IN" sz="2400" dirty="0">
                <a:solidFill>
                  <a:srgbClr val="0070C0"/>
                </a:solidFill>
              </a:rPr>
              <a:t>print(</a:t>
            </a:r>
            <a:r>
              <a:rPr lang="en-IN" sz="2400" dirty="0" err="1">
                <a:solidFill>
                  <a:srgbClr val="0070C0"/>
                </a:solidFill>
              </a:rPr>
              <a:t>AllDays</a:t>
            </a:r>
            <a:r>
              <a:rPr lang="en-IN" sz="2400" dirty="0">
                <a:solidFill>
                  <a:srgbClr val="0070C0"/>
                </a:solidFill>
              </a:rPr>
              <a:t>)</a:t>
            </a:r>
          </a:p>
        </p:txBody>
      </p:sp>
      <p:sp>
        <p:nvSpPr>
          <p:cNvPr id="5" name="TextBox 4"/>
          <p:cNvSpPr txBox="1"/>
          <p:nvPr/>
        </p:nvSpPr>
        <p:spPr>
          <a:xfrm>
            <a:off x="755576" y="476672"/>
            <a:ext cx="7776864" cy="646331"/>
          </a:xfrm>
          <a:prstGeom prst="rect">
            <a:avLst/>
          </a:prstGeom>
          <a:noFill/>
        </p:spPr>
        <p:txBody>
          <a:bodyPr wrap="square" rtlCol="0">
            <a:spAutoFit/>
          </a:bodyPr>
          <a:lstStyle/>
          <a:p>
            <a:pPr algn="ctr"/>
            <a:r>
              <a:rPr lang="en-IN" sz="3600" b="1" dirty="0"/>
              <a:t>Union of Sets</a:t>
            </a:r>
          </a:p>
        </p:txBody>
      </p:sp>
    </p:spTree>
    <p:extLst>
      <p:ext uri="{BB962C8B-B14F-4D97-AF65-F5344CB8AC3E}">
        <p14:creationId xmlns:p14="http://schemas.microsoft.com/office/powerpoint/2010/main" val="39742511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1412776"/>
            <a:ext cx="7776864" cy="3416320"/>
          </a:xfrm>
          <a:prstGeom prst="rect">
            <a:avLst/>
          </a:prstGeom>
          <a:noFill/>
        </p:spPr>
        <p:txBody>
          <a:bodyPr wrap="square" rtlCol="0">
            <a:spAutoFit/>
          </a:bodyPr>
          <a:lstStyle/>
          <a:p>
            <a:pPr algn="just"/>
            <a:r>
              <a:rPr lang="en-IN" sz="2400" dirty="0"/>
              <a:t>The intersection operation on two sets produces a new set containing only the common elements from both the sets. In the below example the element “Wed” is present in both the sets.</a:t>
            </a:r>
          </a:p>
          <a:p>
            <a:endParaRPr lang="en-IN" sz="2400" dirty="0"/>
          </a:p>
          <a:p>
            <a:r>
              <a:rPr lang="en-IN" sz="2400" dirty="0" err="1">
                <a:solidFill>
                  <a:srgbClr val="0070C0"/>
                </a:solidFill>
              </a:rPr>
              <a:t>DaysA</a:t>
            </a:r>
            <a:r>
              <a:rPr lang="en-IN" sz="2400" dirty="0">
                <a:solidFill>
                  <a:srgbClr val="0070C0"/>
                </a:solidFill>
              </a:rPr>
              <a:t> = set(["</a:t>
            </a:r>
            <a:r>
              <a:rPr lang="en-IN" sz="2400" dirty="0" err="1">
                <a:solidFill>
                  <a:srgbClr val="0070C0"/>
                </a:solidFill>
              </a:rPr>
              <a:t>Mon","Tue","Wed</a:t>
            </a:r>
            <a:r>
              <a:rPr lang="en-IN" sz="2400" dirty="0">
                <a:solidFill>
                  <a:srgbClr val="0070C0"/>
                </a:solidFill>
              </a:rPr>
              <a:t>"]) </a:t>
            </a:r>
          </a:p>
          <a:p>
            <a:r>
              <a:rPr lang="en-IN" sz="2400" dirty="0" err="1">
                <a:solidFill>
                  <a:srgbClr val="0070C0"/>
                </a:solidFill>
              </a:rPr>
              <a:t>DaysB</a:t>
            </a:r>
            <a:r>
              <a:rPr lang="en-IN" sz="2400" dirty="0">
                <a:solidFill>
                  <a:srgbClr val="0070C0"/>
                </a:solidFill>
              </a:rPr>
              <a:t> = set(["</a:t>
            </a:r>
            <a:r>
              <a:rPr lang="en-IN" sz="2400" dirty="0" err="1">
                <a:solidFill>
                  <a:srgbClr val="0070C0"/>
                </a:solidFill>
              </a:rPr>
              <a:t>Wed","Thu","Fri","Sat","Sun</a:t>
            </a:r>
            <a:r>
              <a:rPr lang="en-IN" sz="2400" dirty="0">
                <a:solidFill>
                  <a:srgbClr val="0070C0"/>
                </a:solidFill>
              </a:rPr>
              <a:t>"]) </a:t>
            </a:r>
          </a:p>
          <a:p>
            <a:r>
              <a:rPr lang="en-IN" sz="2400" dirty="0" err="1">
                <a:solidFill>
                  <a:srgbClr val="0070C0"/>
                </a:solidFill>
              </a:rPr>
              <a:t>AllDays</a:t>
            </a:r>
            <a:r>
              <a:rPr lang="en-IN" sz="2400" dirty="0">
                <a:solidFill>
                  <a:srgbClr val="0070C0"/>
                </a:solidFill>
              </a:rPr>
              <a:t> = </a:t>
            </a:r>
            <a:r>
              <a:rPr lang="en-IN" sz="2400" dirty="0" err="1">
                <a:solidFill>
                  <a:srgbClr val="0070C0"/>
                </a:solidFill>
              </a:rPr>
              <a:t>DaysA</a:t>
            </a:r>
            <a:r>
              <a:rPr lang="en-IN" sz="2400" dirty="0">
                <a:solidFill>
                  <a:srgbClr val="0070C0"/>
                </a:solidFill>
              </a:rPr>
              <a:t> &amp; </a:t>
            </a:r>
            <a:r>
              <a:rPr lang="en-IN" sz="2400" dirty="0" err="1">
                <a:solidFill>
                  <a:srgbClr val="0070C0"/>
                </a:solidFill>
              </a:rPr>
              <a:t>DaysB</a:t>
            </a:r>
            <a:r>
              <a:rPr lang="en-IN" sz="2400" dirty="0">
                <a:solidFill>
                  <a:srgbClr val="0070C0"/>
                </a:solidFill>
              </a:rPr>
              <a:t> </a:t>
            </a:r>
          </a:p>
          <a:p>
            <a:r>
              <a:rPr lang="en-IN" sz="2400" dirty="0">
                <a:solidFill>
                  <a:srgbClr val="0070C0"/>
                </a:solidFill>
              </a:rPr>
              <a:t>print(</a:t>
            </a:r>
            <a:r>
              <a:rPr lang="en-IN" sz="2400" dirty="0" err="1">
                <a:solidFill>
                  <a:srgbClr val="0070C0"/>
                </a:solidFill>
              </a:rPr>
              <a:t>AllDays</a:t>
            </a:r>
            <a:r>
              <a:rPr lang="en-IN" sz="2400" dirty="0">
                <a:solidFill>
                  <a:srgbClr val="0070C0"/>
                </a:solidFill>
              </a:rPr>
              <a:t>)</a:t>
            </a:r>
          </a:p>
        </p:txBody>
      </p:sp>
      <p:sp>
        <p:nvSpPr>
          <p:cNvPr id="5" name="TextBox 4"/>
          <p:cNvSpPr txBox="1"/>
          <p:nvPr/>
        </p:nvSpPr>
        <p:spPr>
          <a:xfrm>
            <a:off x="755576" y="476672"/>
            <a:ext cx="7776864" cy="646331"/>
          </a:xfrm>
          <a:prstGeom prst="rect">
            <a:avLst/>
          </a:prstGeom>
          <a:noFill/>
        </p:spPr>
        <p:txBody>
          <a:bodyPr wrap="square" rtlCol="0">
            <a:spAutoFit/>
          </a:bodyPr>
          <a:lstStyle/>
          <a:p>
            <a:pPr algn="ctr"/>
            <a:r>
              <a:rPr lang="en-IN" sz="3600" b="1" dirty="0"/>
              <a:t>Intersection of Sets</a:t>
            </a:r>
          </a:p>
        </p:txBody>
      </p:sp>
    </p:spTree>
    <p:extLst>
      <p:ext uri="{BB962C8B-B14F-4D97-AF65-F5344CB8AC3E}">
        <p14:creationId xmlns:p14="http://schemas.microsoft.com/office/powerpoint/2010/main" val="17339336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1412776"/>
            <a:ext cx="7776864" cy="3785652"/>
          </a:xfrm>
          <a:prstGeom prst="rect">
            <a:avLst/>
          </a:prstGeom>
          <a:noFill/>
        </p:spPr>
        <p:txBody>
          <a:bodyPr wrap="square" rtlCol="0">
            <a:spAutoFit/>
          </a:bodyPr>
          <a:lstStyle/>
          <a:p>
            <a:pPr algn="just"/>
            <a:r>
              <a:rPr lang="en-IN" sz="2400" dirty="0"/>
              <a:t>The difference operation on two sets produces a new set containing only the elements from the first set and none from the second set. In the below example the element “Wed” is present in both the sets so it will not be found in the result set.</a:t>
            </a:r>
          </a:p>
          <a:p>
            <a:endParaRPr lang="en-IN" sz="2400" dirty="0"/>
          </a:p>
          <a:p>
            <a:r>
              <a:rPr lang="en-IN" sz="2400" dirty="0" err="1">
                <a:solidFill>
                  <a:srgbClr val="0070C0"/>
                </a:solidFill>
              </a:rPr>
              <a:t>DaysA</a:t>
            </a:r>
            <a:r>
              <a:rPr lang="en-IN" sz="2400" dirty="0">
                <a:solidFill>
                  <a:srgbClr val="0070C0"/>
                </a:solidFill>
              </a:rPr>
              <a:t> = set(["</a:t>
            </a:r>
            <a:r>
              <a:rPr lang="en-IN" sz="2400" dirty="0" err="1">
                <a:solidFill>
                  <a:srgbClr val="0070C0"/>
                </a:solidFill>
              </a:rPr>
              <a:t>Mon","Tue","Wed</a:t>
            </a:r>
            <a:r>
              <a:rPr lang="en-IN" sz="2400" dirty="0">
                <a:solidFill>
                  <a:srgbClr val="0070C0"/>
                </a:solidFill>
              </a:rPr>
              <a:t>"]) </a:t>
            </a:r>
          </a:p>
          <a:p>
            <a:r>
              <a:rPr lang="en-IN" sz="2400" dirty="0" err="1">
                <a:solidFill>
                  <a:srgbClr val="0070C0"/>
                </a:solidFill>
              </a:rPr>
              <a:t>DaysB</a:t>
            </a:r>
            <a:r>
              <a:rPr lang="en-IN" sz="2400" dirty="0">
                <a:solidFill>
                  <a:srgbClr val="0070C0"/>
                </a:solidFill>
              </a:rPr>
              <a:t> = set(["</a:t>
            </a:r>
            <a:r>
              <a:rPr lang="en-IN" sz="2400" dirty="0" err="1">
                <a:solidFill>
                  <a:srgbClr val="0070C0"/>
                </a:solidFill>
              </a:rPr>
              <a:t>Wed","Thu","Fri","Sat","Sun</a:t>
            </a:r>
            <a:r>
              <a:rPr lang="en-IN" sz="2400" dirty="0">
                <a:solidFill>
                  <a:srgbClr val="0070C0"/>
                </a:solidFill>
              </a:rPr>
              <a:t>"]) </a:t>
            </a:r>
          </a:p>
          <a:p>
            <a:r>
              <a:rPr lang="en-IN" sz="2400" dirty="0" err="1">
                <a:solidFill>
                  <a:srgbClr val="0070C0"/>
                </a:solidFill>
              </a:rPr>
              <a:t>AllDays</a:t>
            </a:r>
            <a:r>
              <a:rPr lang="en-IN" sz="2400" dirty="0">
                <a:solidFill>
                  <a:srgbClr val="0070C0"/>
                </a:solidFill>
              </a:rPr>
              <a:t> = </a:t>
            </a:r>
            <a:r>
              <a:rPr lang="en-IN" sz="2400" dirty="0" err="1">
                <a:solidFill>
                  <a:srgbClr val="0070C0"/>
                </a:solidFill>
              </a:rPr>
              <a:t>DaysA</a:t>
            </a:r>
            <a:r>
              <a:rPr lang="en-IN" sz="2400" dirty="0">
                <a:solidFill>
                  <a:srgbClr val="0070C0"/>
                </a:solidFill>
              </a:rPr>
              <a:t> - </a:t>
            </a:r>
            <a:r>
              <a:rPr lang="en-IN" sz="2400" dirty="0" err="1">
                <a:solidFill>
                  <a:srgbClr val="0070C0"/>
                </a:solidFill>
              </a:rPr>
              <a:t>DaysB</a:t>
            </a:r>
            <a:r>
              <a:rPr lang="en-IN" sz="2400" dirty="0">
                <a:solidFill>
                  <a:srgbClr val="0070C0"/>
                </a:solidFill>
              </a:rPr>
              <a:t> </a:t>
            </a:r>
          </a:p>
          <a:p>
            <a:r>
              <a:rPr lang="en-IN" sz="2400" dirty="0">
                <a:solidFill>
                  <a:srgbClr val="0070C0"/>
                </a:solidFill>
              </a:rPr>
              <a:t>print(</a:t>
            </a:r>
            <a:r>
              <a:rPr lang="en-IN" sz="2400" dirty="0" err="1">
                <a:solidFill>
                  <a:srgbClr val="0070C0"/>
                </a:solidFill>
              </a:rPr>
              <a:t>AllDays</a:t>
            </a:r>
            <a:r>
              <a:rPr lang="en-IN" sz="2400" dirty="0">
                <a:solidFill>
                  <a:srgbClr val="0070C0"/>
                </a:solidFill>
              </a:rPr>
              <a:t>)</a:t>
            </a:r>
          </a:p>
        </p:txBody>
      </p:sp>
      <p:sp>
        <p:nvSpPr>
          <p:cNvPr id="5" name="TextBox 4"/>
          <p:cNvSpPr txBox="1"/>
          <p:nvPr/>
        </p:nvSpPr>
        <p:spPr>
          <a:xfrm>
            <a:off x="755576" y="476672"/>
            <a:ext cx="7776864" cy="646331"/>
          </a:xfrm>
          <a:prstGeom prst="rect">
            <a:avLst/>
          </a:prstGeom>
          <a:noFill/>
        </p:spPr>
        <p:txBody>
          <a:bodyPr wrap="square" rtlCol="0">
            <a:spAutoFit/>
          </a:bodyPr>
          <a:lstStyle/>
          <a:p>
            <a:pPr algn="ctr"/>
            <a:r>
              <a:rPr lang="en-IN" sz="3600" b="1" dirty="0"/>
              <a:t>Difference of Sets</a:t>
            </a:r>
          </a:p>
        </p:txBody>
      </p:sp>
    </p:spTree>
    <p:extLst>
      <p:ext uri="{BB962C8B-B14F-4D97-AF65-F5344CB8AC3E}">
        <p14:creationId xmlns:p14="http://schemas.microsoft.com/office/powerpoint/2010/main" val="79630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813375"/>
            <a:ext cx="8458200" cy="584775"/>
          </a:xfrm>
          <a:prstGeom prst="rect">
            <a:avLst/>
          </a:prstGeom>
        </p:spPr>
        <p:txBody>
          <a:bodyPr wrap="square">
            <a:spAutoFit/>
          </a:bodyPr>
          <a:lstStyle/>
          <a:p>
            <a:pPr algn="ctr"/>
            <a:r>
              <a:rPr lang="en-IN" sz="3200" b="1" dirty="0"/>
              <a:t>Using else Statement with Loops</a:t>
            </a:r>
          </a:p>
        </p:txBody>
      </p:sp>
      <p:sp>
        <p:nvSpPr>
          <p:cNvPr id="2" name="TextBox 1"/>
          <p:cNvSpPr txBox="1"/>
          <p:nvPr/>
        </p:nvSpPr>
        <p:spPr>
          <a:xfrm>
            <a:off x="762000" y="1447800"/>
            <a:ext cx="7543800" cy="5109091"/>
          </a:xfrm>
          <a:prstGeom prst="rect">
            <a:avLst/>
          </a:prstGeom>
          <a:noFill/>
        </p:spPr>
        <p:txBody>
          <a:bodyPr wrap="square" rtlCol="0">
            <a:spAutoFit/>
          </a:bodyPr>
          <a:lstStyle/>
          <a:p>
            <a:pPr algn="just"/>
            <a:r>
              <a:rPr lang="en-IN" sz="2400" dirty="0"/>
              <a:t>Python supports to have an </a:t>
            </a:r>
            <a:r>
              <a:rPr lang="en-IN" sz="2400" b="1" dirty="0"/>
              <a:t>else</a:t>
            </a:r>
            <a:r>
              <a:rPr lang="en-IN" sz="2400" dirty="0"/>
              <a:t> statement associated with a loop statement.</a:t>
            </a:r>
          </a:p>
          <a:p>
            <a:pPr algn="just"/>
            <a:endParaRPr lang="en-IN" sz="1200" dirty="0"/>
          </a:p>
          <a:p>
            <a:pPr algn="just"/>
            <a:r>
              <a:rPr lang="en-IN" sz="2400" dirty="0"/>
              <a:t>If the </a:t>
            </a:r>
            <a:r>
              <a:rPr lang="en-IN" sz="2400" b="1" dirty="0"/>
              <a:t>else</a:t>
            </a:r>
            <a:r>
              <a:rPr lang="en-IN" sz="2400" dirty="0"/>
              <a:t> statement is used with a </a:t>
            </a:r>
            <a:r>
              <a:rPr lang="en-IN" sz="2400" b="1" dirty="0"/>
              <a:t>for</a:t>
            </a:r>
            <a:r>
              <a:rPr lang="en-IN" sz="2400" dirty="0"/>
              <a:t> loop, the </a:t>
            </a:r>
            <a:r>
              <a:rPr lang="en-IN" sz="2400" b="1" dirty="0"/>
              <a:t>else</a:t>
            </a:r>
            <a:r>
              <a:rPr lang="en-IN" sz="2400" dirty="0"/>
              <a:t> statement is executed when the loop has exhausted iterating the list.</a:t>
            </a:r>
          </a:p>
          <a:p>
            <a:pPr algn="just"/>
            <a:endParaRPr lang="en-IN" sz="1200" dirty="0"/>
          </a:p>
          <a:p>
            <a:pPr algn="just"/>
            <a:r>
              <a:rPr lang="en-IN" sz="2400" dirty="0"/>
              <a:t>If the </a:t>
            </a:r>
            <a:r>
              <a:rPr lang="en-IN" sz="2400" b="1" dirty="0"/>
              <a:t>else</a:t>
            </a:r>
            <a:r>
              <a:rPr lang="en-IN" sz="2400" dirty="0"/>
              <a:t> statement is used with a </a:t>
            </a:r>
            <a:r>
              <a:rPr lang="en-IN" sz="2400" b="1" dirty="0"/>
              <a:t>while</a:t>
            </a:r>
            <a:r>
              <a:rPr lang="en-IN" sz="2400" dirty="0"/>
              <a:t> loop, the </a:t>
            </a:r>
            <a:r>
              <a:rPr lang="en-IN" sz="2400" b="1" dirty="0"/>
              <a:t>else</a:t>
            </a:r>
            <a:r>
              <a:rPr lang="en-IN" sz="2400" dirty="0"/>
              <a:t> statement is executed when the condition becomes false.</a:t>
            </a:r>
          </a:p>
          <a:p>
            <a:pPr algn="just"/>
            <a:endParaRPr lang="en-IN" sz="1200" dirty="0"/>
          </a:p>
          <a:p>
            <a:pPr algn="just"/>
            <a:r>
              <a:rPr lang="en-IN" sz="2400" dirty="0"/>
              <a:t>The following example illustrates the combination of an else statement with a while statement that prints a number as long as it is less than 5, otherwise else statement gets executed.</a:t>
            </a:r>
          </a:p>
        </p:txBody>
      </p:sp>
    </p:spTree>
    <p:extLst>
      <p:ext uri="{BB962C8B-B14F-4D97-AF65-F5344CB8AC3E}">
        <p14:creationId xmlns:p14="http://schemas.microsoft.com/office/powerpoint/2010/main" val="18693514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813375"/>
            <a:ext cx="8458200" cy="584775"/>
          </a:xfrm>
          <a:prstGeom prst="rect">
            <a:avLst/>
          </a:prstGeom>
        </p:spPr>
        <p:txBody>
          <a:bodyPr wrap="square">
            <a:spAutoFit/>
          </a:bodyPr>
          <a:lstStyle/>
          <a:p>
            <a:pPr algn="ctr"/>
            <a:r>
              <a:rPr lang="en-IN" sz="3200" b="1" dirty="0"/>
              <a:t>Using else Statement with Loops</a:t>
            </a:r>
          </a:p>
        </p:txBody>
      </p:sp>
      <p:sp>
        <p:nvSpPr>
          <p:cNvPr id="2" name="TextBox 1"/>
          <p:cNvSpPr txBox="1"/>
          <p:nvPr/>
        </p:nvSpPr>
        <p:spPr>
          <a:xfrm>
            <a:off x="762000" y="1447800"/>
            <a:ext cx="7543800" cy="3046988"/>
          </a:xfrm>
          <a:prstGeom prst="rect">
            <a:avLst/>
          </a:prstGeom>
          <a:noFill/>
        </p:spPr>
        <p:txBody>
          <a:bodyPr wrap="square" rtlCol="0">
            <a:spAutoFit/>
          </a:bodyPr>
          <a:lstStyle/>
          <a:p>
            <a:pPr algn="just"/>
            <a:r>
              <a:rPr lang="en-IN" sz="2400" b="1" dirty="0"/>
              <a:t>Example</a:t>
            </a:r>
          </a:p>
          <a:p>
            <a:pPr algn="just"/>
            <a:endParaRPr lang="en-IN" sz="2400" dirty="0"/>
          </a:p>
          <a:p>
            <a:pPr algn="just"/>
            <a:r>
              <a:rPr lang="en-IN" sz="2400" dirty="0"/>
              <a:t>count = 0 </a:t>
            </a:r>
          </a:p>
          <a:p>
            <a:pPr algn="just"/>
            <a:r>
              <a:rPr lang="en-IN" sz="2400" dirty="0"/>
              <a:t>while count &lt; 5: </a:t>
            </a:r>
          </a:p>
          <a:p>
            <a:pPr algn="just"/>
            <a:r>
              <a:rPr lang="en-IN" sz="2400" dirty="0"/>
              <a:t>	print count, " is less than 5" </a:t>
            </a:r>
          </a:p>
          <a:p>
            <a:pPr algn="just"/>
            <a:r>
              <a:rPr lang="en-IN" sz="2400" dirty="0"/>
              <a:t>	count = count + 1 </a:t>
            </a:r>
          </a:p>
          <a:p>
            <a:pPr algn="just"/>
            <a:r>
              <a:rPr lang="en-IN" sz="2400" dirty="0"/>
              <a:t>else: </a:t>
            </a:r>
          </a:p>
          <a:p>
            <a:pPr algn="just"/>
            <a:r>
              <a:rPr lang="en-IN" sz="2400" dirty="0"/>
              <a:t>	print count, " is not less than 5"</a:t>
            </a:r>
          </a:p>
        </p:txBody>
      </p:sp>
    </p:spTree>
    <p:extLst>
      <p:ext uri="{BB962C8B-B14F-4D97-AF65-F5344CB8AC3E}">
        <p14:creationId xmlns:p14="http://schemas.microsoft.com/office/powerpoint/2010/main" val="39381793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813375"/>
            <a:ext cx="8458200" cy="584775"/>
          </a:xfrm>
          <a:prstGeom prst="rect">
            <a:avLst/>
          </a:prstGeom>
        </p:spPr>
        <p:txBody>
          <a:bodyPr wrap="square">
            <a:spAutoFit/>
          </a:bodyPr>
          <a:lstStyle/>
          <a:p>
            <a:pPr algn="ctr"/>
            <a:r>
              <a:rPr lang="en-IN" sz="3200" b="1" dirty="0"/>
              <a:t>Single Statement Suites</a:t>
            </a:r>
          </a:p>
        </p:txBody>
      </p:sp>
      <p:sp>
        <p:nvSpPr>
          <p:cNvPr id="2" name="TextBox 1"/>
          <p:cNvSpPr txBox="1"/>
          <p:nvPr/>
        </p:nvSpPr>
        <p:spPr>
          <a:xfrm>
            <a:off x="762000" y="1447800"/>
            <a:ext cx="7543800" cy="4893647"/>
          </a:xfrm>
          <a:prstGeom prst="rect">
            <a:avLst/>
          </a:prstGeom>
          <a:noFill/>
        </p:spPr>
        <p:txBody>
          <a:bodyPr wrap="square" rtlCol="0">
            <a:spAutoFit/>
          </a:bodyPr>
          <a:lstStyle/>
          <a:p>
            <a:pPr algn="just"/>
            <a:r>
              <a:rPr lang="en-IN" sz="2400" dirty="0"/>
              <a:t>Similar to the </a:t>
            </a:r>
            <a:r>
              <a:rPr lang="en-IN" sz="2400" b="1" dirty="0"/>
              <a:t>if</a:t>
            </a:r>
            <a:r>
              <a:rPr lang="en-IN" sz="2400" dirty="0"/>
              <a:t> statement syntax, if your </a:t>
            </a:r>
            <a:r>
              <a:rPr lang="en-IN" sz="2400" b="1" dirty="0"/>
              <a:t>while</a:t>
            </a:r>
            <a:r>
              <a:rPr lang="en-IN" sz="2400" dirty="0"/>
              <a:t> clause consists only of a single statement, it may be placed on the same line as the while header.</a:t>
            </a:r>
          </a:p>
          <a:p>
            <a:pPr algn="just"/>
            <a:endParaRPr lang="en-IN" sz="2400" dirty="0"/>
          </a:p>
          <a:p>
            <a:pPr algn="just"/>
            <a:r>
              <a:rPr lang="en-IN" sz="2400" dirty="0"/>
              <a:t>Here is the syntax and example of a </a:t>
            </a:r>
            <a:r>
              <a:rPr lang="en-IN" sz="2400" b="1" dirty="0"/>
              <a:t>one-line while</a:t>
            </a:r>
            <a:r>
              <a:rPr lang="en-IN" sz="2400" dirty="0"/>
              <a:t> clause −</a:t>
            </a:r>
          </a:p>
          <a:p>
            <a:pPr algn="just"/>
            <a:endParaRPr lang="en-IN" sz="2400" dirty="0"/>
          </a:p>
          <a:p>
            <a:pPr lvl="1" algn="just"/>
            <a:r>
              <a:rPr lang="en-IN" sz="2400" dirty="0"/>
              <a:t>flag = 1 </a:t>
            </a:r>
          </a:p>
          <a:p>
            <a:pPr lvl="1" algn="just"/>
            <a:r>
              <a:rPr lang="en-IN" sz="2400" dirty="0"/>
              <a:t>while (flag): print 'Given flag is really true!' </a:t>
            </a:r>
          </a:p>
          <a:p>
            <a:pPr lvl="1" algn="just"/>
            <a:r>
              <a:rPr lang="en-IN" sz="2400" dirty="0"/>
              <a:t>print "Good bye!" </a:t>
            </a:r>
          </a:p>
          <a:p>
            <a:pPr algn="just"/>
            <a:endParaRPr lang="en-IN" sz="2400" dirty="0"/>
          </a:p>
          <a:p>
            <a:pPr algn="just"/>
            <a:r>
              <a:rPr lang="en-IN" sz="2400" dirty="0"/>
              <a:t>It is better not try above example because it goes into infinite loop and you need to press CTRL+C keys to exit.</a:t>
            </a:r>
          </a:p>
        </p:txBody>
      </p:sp>
    </p:spTree>
    <p:extLst>
      <p:ext uri="{BB962C8B-B14F-4D97-AF65-F5344CB8AC3E}">
        <p14:creationId xmlns:p14="http://schemas.microsoft.com/office/powerpoint/2010/main" val="17586502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602</TotalTime>
  <Words>3372</Words>
  <Application>Microsoft Office PowerPoint</Application>
  <PresentationFormat>On-screen Show (4:3)</PresentationFormat>
  <Paragraphs>565</Paragraphs>
  <Slides>65</Slides>
  <Notes>0</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nielit</cp:lastModifiedBy>
  <cp:revision>70</cp:revision>
  <dcterms:created xsi:type="dcterms:W3CDTF">2006-08-16T00:00:00Z</dcterms:created>
  <dcterms:modified xsi:type="dcterms:W3CDTF">2020-06-11T07:43:56Z</dcterms:modified>
</cp:coreProperties>
</file>